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9"/>
  </p:notesMasterIdLst>
  <p:handoutMasterIdLst>
    <p:handoutMasterId r:id="rId250"/>
  </p:handoutMasterIdLst>
  <p:sldIdLst>
    <p:sldId id="285" r:id="rId2"/>
    <p:sldId id="458" r:id="rId3"/>
    <p:sldId id="318" r:id="rId4"/>
    <p:sldId id="319" r:id="rId5"/>
    <p:sldId id="683" r:id="rId6"/>
    <p:sldId id="320" r:id="rId7"/>
    <p:sldId id="684" r:id="rId8"/>
    <p:sldId id="344" r:id="rId9"/>
    <p:sldId id="343" r:id="rId10"/>
    <p:sldId id="345" r:id="rId11"/>
    <p:sldId id="346" r:id="rId12"/>
    <p:sldId id="347" r:id="rId13"/>
    <p:sldId id="547" r:id="rId14"/>
    <p:sldId id="460" r:id="rId15"/>
    <p:sldId id="531" r:id="rId16"/>
    <p:sldId id="532" r:id="rId17"/>
    <p:sldId id="324" r:id="rId18"/>
    <p:sldId id="325" r:id="rId19"/>
    <p:sldId id="482" r:id="rId20"/>
    <p:sldId id="452" r:id="rId21"/>
    <p:sldId id="348" r:id="rId22"/>
    <p:sldId id="352" r:id="rId23"/>
    <p:sldId id="548" r:id="rId24"/>
    <p:sldId id="638" r:id="rId25"/>
    <p:sldId id="353" r:id="rId26"/>
    <p:sldId id="383" r:id="rId27"/>
    <p:sldId id="382" r:id="rId28"/>
    <p:sldId id="361" r:id="rId29"/>
    <p:sldId id="384" r:id="rId30"/>
    <p:sldId id="385" r:id="rId31"/>
    <p:sldId id="359" r:id="rId32"/>
    <p:sldId id="535" r:id="rId33"/>
    <p:sldId id="518" r:id="rId34"/>
    <p:sldId id="549" r:id="rId35"/>
    <p:sldId id="543" r:id="rId36"/>
    <p:sldId id="541" r:id="rId37"/>
    <p:sldId id="453" r:id="rId38"/>
    <p:sldId id="354" r:id="rId39"/>
    <p:sldId id="362" r:id="rId40"/>
    <p:sldId id="363" r:id="rId41"/>
    <p:sldId id="360" r:id="rId42"/>
    <p:sldId id="387" r:id="rId43"/>
    <p:sldId id="389" r:id="rId44"/>
    <p:sldId id="392" r:id="rId45"/>
    <p:sldId id="390" r:id="rId46"/>
    <p:sldId id="391" r:id="rId47"/>
    <p:sldId id="393" r:id="rId48"/>
    <p:sldId id="394" r:id="rId49"/>
    <p:sldId id="396" r:id="rId50"/>
    <p:sldId id="397" r:id="rId51"/>
    <p:sldId id="400" r:id="rId52"/>
    <p:sldId id="398" r:id="rId53"/>
    <p:sldId id="356" r:id="rId54"/>
    <p:sldId id="386" r:id="rId55"/>
    <p:sldId id="399" r:id="rId56"/>
    <p:sldId id="364" r:id="rId57"/>
    <p:sldId id="365" r:id="rId58"/>
    <p:sldId id="366" r:id="rId59"/>
    <p:sldId id="367" r:id="rId60"/>
    <p:sldId id="388" r:id="rId61"/>
    <p:sldId id="572" r:id="rId62"/>
    <p:sldId id="519" r:id="rId63"/>
    <p:sldId id="607" r:id="rId64"/>
    <p:sldId id="639" r:id="rId65"/>
    <p:sldId id="640" r:id="rId66"/>
    <p:sldId id="608" r:id="rId67"/>
    <p:sldId id="612" r:id="rId68"/>
    <p:sldId id="609" r:id="rId69"/>
    <p:sldId id="590" r:id="rId70"/>
    <p:sldId id="615" r:id="rId71"/>
    <p:sldId id="555" r:id="rId72"/>
    <p:sldId id="552" r:id="rId73"/>
    <p:sldId id="574" r:id="rId74"/>
    <p:sldId id="575" r:id="rId75"/>
    <p:sldId id="576" r:id="rId76"/>
    <p:sldId id="553" r:id="rId77"/>
    <p:sldId id="577" r:id="rId78"/>
    <p:sldId id="578" r:id="rId79"/>
    <p:sldId id="579" r:id="rId80"/>
    <p:sldId id="580" r:id="rId81"/>
    <p:sldId id="610" r:id="rId82"/>
    <p:sldId id="611" r:id="rId83"/>
    <p:sldId id="613" r:id="rId84"/>
    <p:sldId id="581" r:id="rId85"/>
    <p:sldId id="685" r:id="rId86"/>
    <p:sldId id="554" r:id="rId87"/>
    <p:sldId id="542" r:id="rId88"/>
    <p:sldId id="618" r:id="rId89"/>
    <p:sldId id="327" r:id="rId90"/>
    <p:sldId id="687" r:id="rId91"/>
    <p:sldId id="582" r:id="rId92"/>
    <p:sldId id="641" r:id="rId93"/>
    <p:sldId id="642" r:id="rId94"/>
    <p:sldId id="647" r:id="rId95"/>
    <p:sldId id="648" r:id="rId96"/>
    <p:sldId id="649" r:id="rId97"/>
    <p:sldId id="643" r:id="rId98"/>
    <p:sldId id="644" r:id="rId99"/>
    <p:sldId id="645" r:id="rId100"/>
    <p:sldId id="646" r:id="rId101"/>
    <p:sldId id="587" r:id="rId102"/>
    <p:sldId id="662" r:id="rId103"/>
    <p:sldId id="663" r:id="rId104"/>
    <p:sldId id="664" r:id="rId105"/>
    <p:sldId id="478" r:id="rId106"/>
    <p:sldId id="421" r:id="rId107"/>
    <p:sldId id="422" r:id="rId108"/>
    <p:sldId id="423" r:id="rId109"/>
    <p:sldId id="424" r:id="rId110"/>
    <p:sldId id="425" r:id="rId111"/>
    <p:sldId id="426" r:id="rId112"/>
    <p:sldId id="427" r:id="rId113"/>
    <p:sldId id="376" r:id="rId114"/>
    <p:sldId id="517" r:id="rId115"/>
    <p:sldId id="402" r:id="rId116"/>
    <p:sldId id="418" r:id="rId117"/>
    <p:sldId id="377" r:id="rId118"/>
    <p:sldId id="451" r:id="rId119"/>
    <p:sldId id="428" r:id="rId120"/>
    <p:sldId id="419" r:id="rId121"/>
    <p:sldId id="429" r:id="rId122"/>
    <p:sldId id="420" r:id="rId123"/>
    <p:sldId id="406" r:id="rId124"/>
    <p:sldId id="411" r:id="rId125"/>
    <p:sldId id="528" r:id="rId126"/>
    <p:sldId id="527" r:id="rId127"/>
    <p:sldId id="526" r:id="rId128"/>
    <p:sldId id="479" r:id="rId129"/>
    <p:sldId id="430" r:id="rId130"/>
    <p:sldId id="431" r:id="rId131"/>
    <p:sldId id="433" r:id="rId132"/>
    <p:sldId id="435" r:id="rId133"/>
    <p:sldId id="434" r:id="rId134"/>
    <p:sldId id="437" r:id="rId135"/>
    <p:sldId id="436" r:id="rId136"/>
    <p:sldId id="438" r:id="rId137"/>
    <p:sldId id="440" r:id="rId138"/>
    <p:sldId id="441" r:id="rId139"/>
    <p:sldId id="442" r:id="rId140"/>
    <p:sldId id="443" r:id="rId141"/>
    <p:sldId id="480" r:id="rId142"/>
    <p:sldId id="444" r:id="rId143"/>
    <p:sldId id="445" r:id="rId144"/>
    <p:sldId id="446" r:id="rId145"/>
    <p:sldId id="447" r:id="rId146"/>
    <p:sldId id="636" r:id="rId147"/>
    <p:sldId id="637" r:id="rId148"/>
    <p:sldId id="407" r:id="rId149"/>
    <p:sldId id="632" r:id="rId150"/>
    <p:sldId id="633" r:id="rId151"/>
    <p:sldId id="665" r:id="rId152"/>
    <p:sldId id="448" r:id="rId153"/>
    <p:sldId id="666" r:id="rId154"/>
    <p:sldId id="380" r:id="rId155"/>
    <p:sldId id="409" r:id="rId156"/>
    <p:sldId id="449" r:id="rId157"/>
    <p:sldId id="450" r:id="rId158"/>
    <p:sldId id="667" r:id="rId159"/>
    <p:sldId id="688" r:id="rId160"/>
    <p:sldId id="463" r:id="rId161"/>
    <p:sldId id="533" r:id="rId162"/>
    <p:sldId id="534" r:id="rId163"/>
    <p:sldId id="536" r:id="rId164"/>
    <p:sldId id="483" r:id="rId165"/>
    <p:sldId id="471" r:id="rId166"/>
    <p:sldId id="473" r:id="rId167"/>
    <p:sldId id="537" r:id="rId168"/>
    <p:sldId id="538" r:id="rId169"/>
    <p:sldId id="539" r:id="rId170"/>
    <p:sldId id="474" r:id="rId171"/>
    <p:sldId id="475" r:id="rId172"/>
    <p:sldId id="472" r:id="rId173"/>
    <p:sldId id="464" r:id="rId174"/>
    <p:sldId id="465" r:id="rId175"/>
    <p:sldId id="466" r:id="rId176"/>
    <p:sldId id="520" r:id="rId177"/>
    <p:sldId id="540" r:id="rId178"/>
    <p:sldId id="521" r:id="rId179"/>
    <p:sldId id="522" r:id="rId180"/>
    <p:sldId id="523" r:id="rId181"/>
    <p:sldId id="524" r:id="rId182"/>
    <p:sldId id="525" r:id="rId183"/>
    <p:sldId id="467" r:id="rId184"/>
    <p:sldId id="468" r:id="rId185"/>
    <p:sldId id="481" r:id="rId186"/>
    <p:sldId id="462" r:id="rId187"/>
    <p:sldId id="682" r:id="rId188"/>
    <p:sldId id="515" r:id="rId189"/>
    <p:sldId id="516" r:id="rId190"/>
    <p:sldId id="332" r:id="rId191"/>
    <p:sldId id="333" r:id="rId192"/>
    <p:sldId id="626" r:id="rId193"/>
    <p:sldId id="594" r:id="rId194"/>
    <p:sldId id="403" r:id="rId195"/>
    <p:sldId id="404" r:id="rId196"/>
    <p:sldId id="334" r:id="rId197"/>
    <p:sldId id="405" r:id="rId198"/>
    <p:sldId id="668" r:id="rId199"/>
    <p:sldId id="485" r:id="rId200"/>
    <p:sldId id="496" r:id="rId201"/>
    <p:sldId id="556" r:id="rId202"/>
    <p:sldId id="672" r:id="rId203"/>
    <p:sldId id="673" r:id="rId204"/>
    <p:sldId id="674" r:id="rId205"/>
    <p:sldId id="675" r:id="rId206"/>
    <p:sldId id="676" r:id="rId207"/>
    <p:sldId id="670" r:id="rId208"/>
    <p:sldId id="678" r:id="rId209"/>
    <p:sldId id="671" r:id="rId210"/>
    <p:sldId id="557" r:id="rId211"/>
    <p:sldId id="558" r:id="rId212"/>
    <p:sldId id="488" r:id="rId213"/>
    <p:sldId id="492" r:id="rId214"/>
    <p:sldId id="627" r:id="rId215"/>
    <p:sldId id="486" r:id="rId216"/>
    <p:sldId id="513" r:id="rId217"/>
    <p:sldId id="514" r:id="rId218"/>
    <p:sldId id="499" r:id="rId219"/>
    <p:sldId id="621" r:id="rId220"/>
    <p:sldId id="487" r:id="rId221"/>
    <p:sldId id="559" r:id="rId222"/>
    <p:sldId id="500" r:id="rId223"/>
    <p:sldId id="497" r:id="rId224"/>
    <p:sldId id="493" r:id="rId225"/>
    <p:sldId id="494" r:id="rId226"/>
    <p:sldId id="495" r:id="rId227"/>
    <p:sldId id="680" r:id="rId228"/>
    <p:sldId id="502" r:id="rId229"/>
    <p:sldId id="498" r:id="rId230"/>
    <p:sldId id="595" r:id="rId231"/>
    <p:sldId id="596" r:id="rId232"/>
    <p:sldId id="597" r:id="rId233"/>
    <p:sldId id="598" r:id="rId234"/>
    <p:sldId id="631" r:id="rId235"/>
    <p:sldId id="505" r:id="rId236"/>
    <p:sldId id="625" r:id="rId237"/>
    <p:sldId id="476" r:id="rId238"/>
    <p:sldId id="290" r:id="rId239"/>
    <p:sldId id="589" r:id="rId240"/>
    <p:sldId id="681" r:id="rId241"/>
    <p:sldId id="295" r:id="rId242"/>
    <p:sldId id="477" r:id="rId243"/>
    <p:sldId id="686" r:id="rId244"/>
    <p:sldId id="624" r:id="rId245"/>
    <p:sldId id="470" r:id="rId246"/>
    <p:sldId id="509" r:id="rId247"/>
    <p:sldId id="544" r:id="rId248"/>
  </p:sldIdLst>
  <p:sldSz cx="9144000" cy="6858000" type="screen4x3"/>
  <p:notesSz cx="7315200" cy="9601200"/>
  <p:defaultTextStyle>
    <a:defPPr>
      <a:defRPr lang="fr-FR"/>
    </a:defPPr>
    <a:lvl1pPr algn="ctr" rtl="0" fontAlgn="base" latinLnBrk="1">
      <a:spcBef>
        <a:spcPct val="0"/>
      </a:spcBef>
      <a:spcAft>
        <a:spcPct val="0"/>
      </a:spcAft>
      <a:defRPr kumimoji="1" kern="1200">
        <a:solidFill>
          <a:schemeClr val="tx1"/>
        </a:solidFill>
        <a:latin typeface="Times New Roman" pitchFamily="18" charset="0"/>
        <a:ea typeface="굴림" pitchFamily="50" charset="-127"/>
        <a:cs typeface="+mn-cs"/>
      </a:defRPr>
    </a:lvl1pPr>
    <a:lvl2pPr marL="457200" algn="ctr" rtl="0" fontAlgn="base" latinLnBrk="1">
      <a:spcBef>
        <a:spcPct val="0"/>
      </a:spcBef>
      <a:spcAft>
        <a:spcPct val="0"/>
      </a:spcAft>
      <a:defRPr kumimoji="1" kern="1200">
        <a:solidFill>
          <a:schemeClr val="tx1"/>
        </a:solidFill>
        <a:latin typeface="Times New Roman" pitchFamily="18" charset="0"/>
        <a:ea typeface="굴림" pitchFamily="50" charset="-127"/>
        <a:cs typeface="+mn-cs"/>
      </a:defRPr>
    </a:lvl2pPr>
    <a:lvl3pPr marL="914400" algn="ctr" rtl="0" fontAlgn="base" latinLnBrk="1">
      <a:spcBef>
        <a:spcPct val="0"/>
      </a:spcBef>
      <a:spcAft>
        <a:spcPct val="0"/>
      </a:spcAft>
      <a:defRPr kumimoji="1" kern="1200">
        <a:solidFill>
          <a:schemeClr val="tx1"/>
        </a:solidFill>
        <a:latin typeface="Times New Roman" pitchFamily="18" charset="0"/>
        <a:ea typeface="굴림" pitchFamily="50" charset="-127"/>
        <a:cs typeface="+mn-cs"/>
      </a:defRPr>
    </a:lvl3pPr>
    <a:lvl4pPr marL="1371600" algn="ctr" rtl="0" fontAlgn="base" latinLnBrk="1">
      <a:spcBef>
        <a:spcPct val="0"/>
      </a:spcBef>
      <a:spcAft>
        <a:spcPct val="0"/>
      </a:spcAft>
      <a:defRPr kumimoji="1" kern="1200">
        <a:solidFill>
          <a:schemeClr val="tx1"/>
        </a:solidFill>
        <a:latin typeface="Times New Roman" pitchFamily="18" charset="0"/>
        <a:ea typeface="굴림" pitchFamily="50" charset="-127"/>
        <a:cs typeface="+mn-cs"/>
      </a:defRPr>
    </a:lvl4pPr>
    <a:lvl5pPr marL="1828800" algn="ctr" rtl="0" fontAlgn="base" latinLnBrk="1">
      <a:spcBef>
        <a:spcPct val="0"/>
      </a:spcBef>
      <a:spcAft>
        <a:spcPct val="0"/>
      </a:spcAft>
      <a:defRPr kumimoji="1" kern="1200">
        <a:solidFill>
          <a:schemeClr val="tx1"/>
        </a:solidFill>
        <a:latin typeface="Times New Roman" pitchFamily="18" charset="0"/>
        <a:ea typeface="굴림" pitchFamily="50" charset="-127"/>
        <a:cs typeface="+mn-cs"/>
      </a:defRPr>
    </a:lvl5pPr>
    <a:lvl6pPr marL="2286000" algn="l" defTabSz="914400" rtl="0" eaLnBrk="1" latinLnBrk="0" hangingPunct="1">
      <a:defRPr kumimoji="1" kern="1200">
        <a:solidFill>
          <a:schemeClr val="tx1"/>
        </a:solidFill>
        <a:latin typeface="Times New Roman" pitchFamily="18" charset="0"/>
        <a:ea typeface="굴림" pitchFamily="50" charset="-127"/>
        <a:cs typeface="+mn-cs"/>
      </a:defRPr>
    </a:lvl6pPr>
    <a:lvl7pPr marL="2743200" algn="l" defTabSz="914400" rtl="0" eaLnBrk="1" latinLnBrk="0" hangingPunct="1">
      <a:defRPr kumimoji="1" kern="1200">
        <a:solidFill>
          <a:schemeClr val="tx1"/>
        </a:solidFill>
        <a:latin typeface="Times New Roman" pitchFamily="18" charset="0"/>
        <a:ea typeface="굴림" pitchFamily="50" charset="-127"/>
        <a:cs typeface="+mn-cs"/>
      </a:defRPr>
    </a:lvl7pPr>
    <a:lvl8pPr marL="3200400" algn="l" defTabSz="914400" rtl="0" eaLnBrk="1" latinLnBrk="0" hangingPunct="1">
      <a:defRPr kumimoji="1" kern="1200">
        <a:solidFill>
          <a:schemeClr val="tx1"/>
        </a:solidFill>
        <a:latin typeface="Times New Roman" pitchFamily="18" charset="0"/>
        <a:ea typeface="굴림" pitchFamily="50" charset="-127"/>
        <a:cs typeface="+mn-cs"/>
      </a:defRPr>
    </a:lvl8pPr>
    <a:lvl9pPr marL="3657600" algn="l" defTabSz="914400" rtl="0" eaLnBrk="1" latinLnBrk="0" hangingPunct="1">
      <a:defRPr kumimoji="1" kern="1200">
        <a:solidFill>
          <a:schemeClr val="tx1"/>
        </a:solidFill>
        <a:latin typeface="Times New Roman" pitchFamily="18" charset="0"/>
        <a:ea typeface="굴림"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699FF"/>
    <a:srgbClr val="000000"/>
    <a:srgbClr val="CCCC00"/>
    <a:srgbClr val="E91D1D"/>
    <a:srgbClr val="D71515"/>
    <a:srgbClr val="003399"/>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60" autoAdjust="0"/>
    <p:restoredTop sz="94660" autoAdjust="0"/>
  </p:normalViewPr>
  <p:slideViewPr>
    <p:cSldViewPr>
      <p:cViewPr varScale="1">
        <p:scale>
          <a:sx n="119" d="100"/>
          <a:sy n="119" d="100"/>
        </p:scale>
        <p:origin x="726"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90" d="100"/>
        <a:sy n="90" d="100"/>
      </p:scale>
      <p:origin x="0" y="26928"/>
    </p:cViewPr>
  </p:sorterViewPr>
  <p:notesViewPr>
    <p:cSldViewPr>
      <p:cViewPr varScale="1">
        <p:scale>
          <a:sx n="40" d="100"/>
          <a:sy n="40" d="100"/>
        </p:scale>
        <p:origin x="-1584"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_rels/viewProps.xml.rels><?xml version="1.0" encoding="UTF-8" standalone="yes"?>
<Relationships xmlns="http://schemas.openxmlformats.org/package/2006/relationships"><Relationship Id="rId8" Type="http://schemas.openxmlformats.org/officeDocument/2006/relationships/slide" Target="slides/slide148.xml"/><Relationship Id="rId13" Type="http://schemas.openxmlformats.org/officeDocument/2006/relationships/slide" Target="slides/slide212.xml"/><Relationship Id="rId3" Type="http://schemas.openxmlformats.org/officeDocument/2006/relationships/slide" Target="slides/slide84.xml"/><Relationship Id="rId7" Type="http://schemas.openxmlformats.org/officeDocument/2006/relationships/slide" Target="slides/slide136.xml"/><Relationship Id="rId12" Type="http://schemas.openxmlformats.org/officeDocument/2006/relationships/slide" Target="slides/slide197.xml"/><Relationship Id="rId2" Type="http://schemas.openxmlformats.org/officeDocument/2006/relationships/slide" Target="slides/slide77.xml"/><Relationship Id="rId1" Type="http://schemas.openxmlformats.org/officeDocument/2006/relationships/slide" Target="slides/slide74.xml"/><Relationship Id="rId6" Type="http://schemas.openxmlformats.org/officeDocument/2006/relationships/slide" Target="slides/slide122.xml"/><Relationship Id="rId11" Type="http://schemas.openxmlformats.org/officeDocument/2006/relationships/slide" Target="slides/slide188.xml"/><Relationship Id="rId5" Type="http://schemas.openxmlformats.org/officeDocument/2006/relationships/slide" Target="slides/slide118.xml"/><Relationship Id="rId15" Type="http://schemas.openxmlformats.org/officeDocument/2006/relationships/slide" Target="slides/slide231.xml"/><Relationship Id="rId10" Type="http://schemas.openxmlformats.org/officeDocument/2006/relationships/slide" Target="slides/slide186.xml"/><Relationship Id="rId4" Type="http://schemas.openxmlformats.org/officeDocument/2006/relationships/slide" Target="slides/slide114.xml"/><Relationship Id="rId9" Type="http://schemas.openxmlformats.org/officeDocument/2006/relationships/slide" Target="slides/slide176.xml"/><Relationship Id="rId14" Type="http://schemas.openxmlformats.org/officeDocument/2006/relationships/slide" Target="slides/slide2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1CA2A-674C-46C1-BAB4-868C78391CE4}" type="doc">
      <dgm:prSet loTypeId="urn:microsoft.com/office/officeart/2005/8/layout/orgChart1" loCatId="hierarchy" qsTypeId="urn:microsoft.com/office/officeart/2005/8/quickstyle/simple1" qsCatId="simple" csTypeId="urn:microsoft.com/office/officeart/2005/8/colors/accent1_2" csCatId="accent1"/>
      <dgm:spPr/>
    </dgm:pt>
    <dgm:pt modelId="{EE9BD0B6-9505-4E11-A5E4-AD4E9542D1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smtClean="0">
              <a:ln>
                <a:noFill/>
              </a:ln>
              <a:solidFill>
                <a:schemeClr val="accent2"/>
              </a:solidFill>
              <a:effectLst/>
              <a:latin typeface="Arial" pitchFamily="34" charset="0"/>
              <a:cs typeface="Arial" pitchFamily="34" charset="0"/>
            </a:rPr>
            <a:t>A</a:t>
          </a:r>
        </a:p>
      </dgm:t>
    </dgm:pt>
    <dgm:pt modelId="{6B9DFF0C-789E-4F71-ADB0-31DE9AC5A6C8}" type="parTrans" cxnId="{9F49555B-124C-4DC5-B304-284AF8A8545D}">
      <dgm:prSet/>
      <dgm:spPr/>
    </dgm:pt>
    <dgm:pt modelId="{224A4673-1489-4811-83FB-03D33357D983}" type="sibTrans" cxnId="{9F49555B-124C-4DC5-B304-284AF8A8545D}">
      <dgm:prSet/>
      <dgm:spPr/>
    </dgm:pt>
    <dgm:pt modelId="{D25D8F5C-15E3-4738-9509-21993792CA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smtClean="0">
              <a:ln>
                <a:noFill/>
              </a:ln>
              <a:solidFill>
                <a:schemeClr val="accent2"/>
              </a:solidFill>
              <a:effectLst/>
              <a:latin typeface="Arial" pitchFamily="34" charset="0"/>
              <a:cs typeface="Arial" pitchFamily="34" charset="0"/>
            </a:rPr>
            <a:t>B</a:t>
          </a:r>
        </a:p>
      </dgm:t>
    </dgm:pt>
    <dgm:pt modelId="{9F53B80F-14E3-43A5-B5C6-84CBCCECB0C5}" type="parTrans" cxnId="{F19E07AF-FFB5-4DBF-97CC-2D16F87C4F91}">
      <dgm:prSet/>
      <dgm:spPr/>
    </dgm:pt>
    <dgm:pt modelId="{428ECAD0-4039-4F73-A58F-6C85E9704014}" type="sibTrans" cxnId="{F19E07AF-FFB5-4DBF-97CC-2D16F87C4F91}">
      <dgm:prSet/>
      <dgm:spPr/>
    </dgm:pt>
    <dgm:pt modelId="{1875C558-A1CB-4D1D-A540-C37850BF00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smtClean="0">
              <a:ln>
                <a:noFill/>
              </a:ln>
              <a:solidFill>
                <a:schemeClr val="accent2"/>
              </a:solidFill>
              <a:effectLst/>
              <a:latin typeface="Arial" pitchFamily="34" charset="0"/>
              <a:cs typeface="Arial" pitchFamily="34" charset="0"/>
            </a:rPr>
            <a:t>C</a:t>
          </a:r>
        </a:p>
      </dgm:t>
    </dgm:pt>
    <dgm:pt modelId="{6847C9DF-7416-4D73-AA1C-31CF97E89325}" type="parTrans" cxnId="{B49498F4-2817-4260-B462-DD5C75714D07}">
      <dgm:prSet/>
      <dgm:spPr/>
    </dgm:pt>
    <dgm:pt modelId="{B5D221EF-EDD4-41B4-9040-01D5C5D4CA3B}" type="sibTrans" cxnId="{B49498F4-2817-4260-B462-DD5C75714D07}">
      <dgm:prSet/>
      <dgm:spPr/>
    </dgm:pt>
    <dgm:pt modelId="{A548742F-72D1-43F2-AC03-9FC3F7D881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smtClean="0">
              <a:ln>
                <a:noFill/>
              </a:ln>
              <a:solidFill>
                <a:schemeClr val="accent2"/>
              </a:solidFill>
              <a:effectLst/>
              <a:latin typeface="Arial" pitchFamily="34" charset="0"/>
              <a:cs typeface="Arial" pitchFamily="34" charset="0"/>
            </a:rPr>
            <a:t>Texte()</a:t>
          </a:r>
        </a:p>
      </dgm:t>
    </dgm:pt>
    <dgm:pt modelId="{13FF3F73-52F3-4B45-8E8E-EEC1841542AA}" type="parTrans" cxnId="{502D1FAF-85B3-4487-AD61-812D781303C4}">
      <dgm:prSet/>
      <dgm:spPr/>
    </dgm:pt>
    <dgm:pt modelId="{EF682FB5-FE8E-4337-891B-54F4B58970AB}" type="sibTrans" cxnId="{502D1FAF-85B3-4487-AD61-812D781303C4}">
      <dgm:prSet/>
      <dgm:spPr/>
    </dgm:pt>
    <dgm:pt modelId="{9F9BF097-E465-4680-9534-3EC25CB601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b="1" i="0" u="none" strike="noStrike" cap="none" normalizeH="0" baseline="0" smtClean="0">
              <a:ln>
                <a:noFill/>
              </a:ln>
              <a:solidFill>
                <a:schemeClr val="accent2"/>
              </a:solidFill>
              <a:effectLst/>
              <a:latin typeface="Arial" pitchFamily="34" charset="0"/>
              <a:cs typeface="Arial" pitchFamily="34" charset="0"/>
            </a:rPr>
            <a:t>BB?</a:t>
          </a:r>
        </a:p>
      </dgm:t>
    </dgm:pt>
    <dgm:pt modelId="{7C9AEEFC-BD77-495E-830D-5820127D4A90}" type="parTrans" cxnId="{D181284B-09F7-4148-9298-878D23180BAC}">
      <dgm:prSet/>
      <dgm:spPr/>
    </dgm:pt>
    <dgm:pt modelId="{C0606B0E-74A6-40C0-AC12-BACA825ADB54}" type="sibTrans" cxnId="{D181284B-09F7-4148-9298-878D23180BAC}">
      <dgm:prSet/>
      <dgm:spPr/>
    </dgm:pt>
    <dgm:pt modelId="{098D1D5A-2E09-4CAE-A3F3-4B9608D61D80}" type="pres">
      <dgm:prSet presAssocID="{6631CA2A-674C-46C1-BAB4-868C78391CE4}" presName="hierChild1" presStyleCnt="0">
        <dgm:presLayoutVars>
          <dgm:orgChart val="1"/>
          <dgm:chPref val="1"/>
          <dgm:dir/>
          <dgm:animOne val="branch"/>
          <dgm:animLvl val="lvl"/>
          <dgm:resizeHandles/>
        </dgm:presLayoutVars>
      </dgm:prSet>
      <dgm:spPr/>
    </dgm:pt>
    <dgm:pt modelId="{D0151948-0861-49A1-B123-55F1DFEFBFA8}" type="pres">
      <dgm:prSet presAssocID="{EE9BD0B6-9505-4E11-A5E4-AD4E9542D1E6}" presName="hierRoot1" presStyleCnt="0">
        <dgm:presLayoutVars>
          <dgm:hierBranch/>
        </dgm:presLayoutVars>
      </dgm:prSet>
      <dgm:spPr/>
    </dgm:pt>
    <dgm:pt modelId="{2B13500E-88C7-4E13-A0BA-19A8BEE4999B}" type="pres">
      <dgm:prSet presAssocID="{EE9BD0B6-9505-4E11-A5E4-AD4E9542D1E6}" presName="rootComposite1" presStyleCnt="0"/>
      <dgm:spPr/>
    </dgm:pt>
    <dgm:pt modelId="{41624067-C076-4F4F-BD71-6E370596C879}" type="pres">
      <dgm:prSet presAssocID="{EE9BD0B6-9505-4E11-A5E4-AD4E9542D1E6}" presName="rootText1" presStyleLbl="node0" presStyleIdx="0" presStyleCnt="1">
        <dgm:presLayoutVars>
          <dgm:chPref val="3"/>
        </dgm:presLayoutVars>
      </dgm:prSet>
      <dgm:spPr/>
      <dgm:t>
        <a:bodyPr/>
        <a:lstStyle/>
        <a:p>
          <a:endParaRPr lang="en-US"/>
        </a:p>
      </dgm:t>
    </dgm:pt>
    <dgm:pt modelId="{3AB4485B-E69D-44DC-858C-3CB22387420A}" type="pres">
      <dgm:prSet presAssocID="{EE9BD0B6-9505-4E11-A5E4-AD4E9542D1E6}" presName="rootConnector1" presStyleLbl="node1" presStyleIdx="0" presStyleCnt="0"/>
      <dgm:spPr/>
      <dgm:t>
        <a:bodyPr/>
        <a:lstStyle/>
        <a:p>
          <a:endParaRPr lang="en-US"/>
        </a:p>
      </dgm:t>
    </dgm:pt>
    <dgm:pt modelId="{6F40CFFE-AD5B-4C7B-8E22-D8B170E37317}" type="pres">
      <dgm:prSet presAssocID="{EE9BD0B6-9505-4E11-A5E4-AD4E9542D1E6}" presName="hierChild2" presStyleCnt="0"/>
      <dgm:spPr/>
    </dgm:pt>
    <dgm:pt modelId="{65BE0B37-CCEC-4D4C-8B95-595FF0164869}" type="pres">
      <dgm:prSet presAssocID="{9F53B80F-14E3-43A5-B5C6-84CBCCECB0C5}" presName="Name35" presStyleLbl="parChTrans1D2" presStyleIdx="0" presStyleCnt="2"/>
      <dgm:spPr/>
    </dgm:pt>
    <dgm:pt modelId="{6CFA83C7-0788-43E0-B891-0CD25B4114C3}" type="pres">
      <dgm:prSet presAssocID="{D25D8F5C-15E3-4738-9509-21993792CA33}" presName="hierRoot2" presStyleCnt="0">
        <dgm:presLayoutVars>
          <dgm:hierBranch/>
        </dgm:presLayoutVars>
      </dgm:prSet>
      <dgm:spPr/>
    </dgm:pt>
    <dgm:pt modelId="{2DE19587-1B1A-4671-B8B2-69F82ACAF379}" type="pres">
      <dgm:prSet presAssocID="{D25D8F5C-15E3-4738-9509-21993792CA33}" presName="rootComposite" presStyleCnt="0"/>
      <dgm:spPr/>
    </dgm:pt>
    <dgm:pt modelId="{B10EFF9F-E1BC-474A-BDC2-9D846A5920A3}" type="pres">
      <dgm:prSet presAssocID="{D25D8F5C-15E3-4738-9509-21993792CA33}" presName="rootText" presStyleLbl="node2" presStyleIdx="0" presStyleCnt="2">
        <dgm:presLayoutVars>
          <dgm:chPref val="3"/>
        </dgm:presLayoutVars>
      </dgm:prSet>
      <dgm:spPr/>
      <dgm:t>
        <a:bodyPr/>
        <a:lstStyle/>
        <a:p>
          <a:endParaRPr lang="en-US"/>
        </a:p>
      </dgm:t>
    </dgm:pt>
    <dgm:pt modelId="{A634A6ED-9627-4949-A898-F88A32D60BD9}" type="pres">
      <dgm:prSet presAssocID="{D25D8F5C-15E3-4738-9509-21993792CA33}" presName="rootConnector" presStyleLbl="node2" presStyleIdx="0" presStyleCnt="2"/>
      <dgm:spPr/>
      <dgm:t>
        <a:bodyPr/>
        <a:lstStyle/>
        <a:p>
          <a:endParaRPr lang="en-US"/>
        </a:p>
      </dgm:t>
    </dgm:pt>
    <dgm:pt modelId="{9EA1D6D1-1009-4362-B0F6-11303DA3E9BC}" type="pres">
      <dgm:prSet presAssocID="{D25D8F5C-15E3-4738-9509-21993792CA33}" presName="hierChild4" presStyleCnt="0"/>
      <dgm:spPr/>
    </dgm:pt>
    <dgm:pt modelId="{1B0D56C5-2B9A-4457-9160-CB624C6AA1DB}" type="pres">
      <dgm:prSet presAssocID="{6847C9DF-7416-4D73-AA1C-31CF97E89325}" presName="Name35" presStyleLbl="parChTrans1D3" presStyleIdx="0" presStyleCnt="1"/>
      <dgm:spPr/>
    </dgm:pt>
    <dgm:pt modelId="{B71B2030-11A8-41FD-AF1F-7234867E6F77}" type="pres">
      <dgm:prSet presAssocID="{1875C558-A1CB-4D1D-A540-C37850BF000F}" presName="hierRoot2" presStyleCnt="0">
        <dgm:presLayoutVars>
          <dgm:hierBranch val="r"/>
        </dgm:presLayoutVars>
      </dgm:prSet>
      <dgm:spPr/>
    </dgm:pt>
    <dgm:pt modelId="{0D17F90C-9570-4ED4-B015-1F286045B3BB}" type="pres">
      <dgm:prSet presAssocID="{1875C558-A1CB-4D1D-A540-C37850BF000F}" presName="rootComposite" presStyleCnt="0"/>
      <dgm:spPr/>
    </dgm:pt>
    <dgm:pt modelId="{E93EE7D6-6319-4075-BA18-324923577000}" type="pres">
      <dgm:prSet presAssocID="{1875C558-A1CB-4D1D-A540-C37850BF000F}" presName="rootText" presStyleLbl="node3" presStyleIdx="0" presStyleCnt="1">
        <dgm:presLayoutVars>
          <dgm:chPref val="3"/>
        </dgm:presLayoutVars>
      </dgm:prSet>
      <dgm:spPr/>
      <dgm:t>
        <a:bodyPr/>
        <a:lstStyle/>
        <a:p>
          <a:endParaRPr lang="en-US"/>
        </a:p>
      </dgm:t>
    </dgm:pt>
    <dgm:pt modelId="{776AEFA5-D8FE-4498-A001-90800EF911D4}" type="pres">
      <dgm:prSet presAssocID="{1875C558-A1CB-4D1D-A540-C37850BF000F}" presName="rootConnector" presStyleLbl="node3" presStyleIdx="0" presStyleCnt="1"/>
      <dgm:spPr/>
      <dgm:t>
        <a:bodyPr/>
        <a:lstStyle/>
        <a:p>
          <a:endParaRPr lang="en-US"/>
        </a:p>
      </dgm:t>
    </dgm:pt>
    <dgm:pt modelId="{0788312A-F316-4F4D-8C9F-C440C1685B50}" type="pres">
      <dgm:prSet presAssocID="{1875C558-A1CB-4D1D-A540-C37850BF000F}" presName="hierChild4" presStyleCnt="0"/>
      <dgm:spPr/>
    </dgm:pt>
    <dgm:pt modelId="{D839D581-0C2D-46DF-B08E-B4EE8CE38C08}" type="pres">
      <dgm:prSet presAssocID="{13FF3F73-52F3-4B45-8E8E-EEC1841542AA}" presName="Name50" presStyleLbl="parChTrans1D4" presStyleIdx="0" presStyleCnt="1"/>
      <dgm:spPr/>
    </dgm:pt>
    <dgm:pt modelId="{7F1E4FB6-149D-4E6C-8A57-3AD8720EE838}" type="pres">
      <dgm:prSet presAssocID="{A548742F-72D1-43F2-AC03-9FC3F7D881F4}" presName="hierRoot2" presStyleCnt="0">
        <dgm:presLayoutVars>
          <dgm:hierBranch val="r"/>
        </dgm:presLayoutVars>
      </dgm:prSet>
      <dgm:spPr/>
    </dgm:pt>
    <dgm:pt modelId="{A0393AB7-F493-4FC3-BD9A-7BC97FDB3CBD}" type="pres">
      <dgm:prSet presAssocID="{A548742F-72D1-43F2-AC03-9FC3F7D881F4}" presName="rootComposite" presStyleCnt="0"/>
      <dgm:spPr/>
    </dgm:pt>
    <dgm:pt modelId="{D7F0E1C1-8972-428B-AC10-69FB6240C857}" type="pres">
      <dgm:prSet presAssocID="{A548742F-72D1-43F2-AC03-9FC3F7D881F4}" presName="rootText" presStyleLbl="node4" presStyleIdx="0" presStyleCnt="1">
        <dgm:presLayoutVars>
          <dgm:chPref val="3"/>
        </dgm:presLayoutVars>
      </dgm:prSet>
      <dgm:spPr/>
      <dgm:t>
        <a:bodyPr/>
        <a:lstStyle/>
        <a:p>
          <a:endParaRPr lang="en-US"/>
        </a:p>
      </dgm:t>
    </dgm:pt>
    <dgm:pt modelId="{5424C17E-8958-4943-8563-5481F3E532D4}" type="pres">
      <dgm:prSet presAssocID="{A548742F-72D1-43F2-AC03-9FC3F7D881F4}" presName="rootConnector" presStyleLbl="node4" presStyleIdx="0" presStyleCnt="1"/>
      <dgm:spPr/>
      <dgm:t>
        <a:bodyPr/>
        <a:lstStyle/>
        <a:p>
          <a:endParaRPr lang="en-US"/>
        </a:p>
      </dgm:t>
    </dgm:pt>
    <dgm:pt modelId="{78355ACE-C5EF-4CF8-B0E6-B06F6435DD20}" type="pres">
      <dgm:prSet presAssocID="{A548742F-72D1-43F2-AC03-9FC3F7D881F4}" presName="hierChild4" presStyleCnt="0"/>
      <dgm:spPr/>
    </dgm:pt>
    <dgm:pt modelId="{91897B44-B369-4DE5-B497-525B453E5486}" type="pres">
      <dgm:prSet presAssocID="{A548742F-72D1-43F2-AC03-9FC3F7D881F4}" presName="hierChild5" presStyleCnt="0"/>
      <dgm:spPr/>
    </dgm:pt>
    <dgm:pt modelId="{4CA77E20-6D6F-46D4-A002-2B838D61A2A9}" type="pres">
      <dgm:prSet presAssocID="{1875C558-A1CB-4D1D-A540-C37850BF000F}" presName="hierChild5" presStyleCnt="0"/>
      <dgm:spPr/>
    </dgm:pt>
    <dgm:pt modelId="{90B7D3C3-7A6D-4195-A760-DA422DA0AF02}" type="pres">
      <dgm:prSet presAssocID="{D25D8F5C-15E3-4738-9509-21993792CA33}" presName="hierChild5" presStyleCnt="0"/>
      <dgm:spPr/>
    </dgm:pt>
    <dgm:pt modelId="{F0F9B186-61EB-4462-9557-DA2895FC20B5}" type="pres">
      <dgm:prSet presAssocID="{7C9AEEFC-BD77-495E-830D-5820127D4A90}" presName="Name35" presStyleLbl="parChTrans1D2" presStyleIdx="1" presStyleCnt="2"/>
      <dgm:spPr/>
    </dgm:pt>
    <dgm:pt modelId="{ED1B9AFA-1EA3-4885-9254-343B648089B0}" type="pres">
      <dgm:prSet presAssocID="{9F9BF097-E465-4680-9534-3EC25CB6017B}" presName="hierRoot2" presStyleCnt="0">
        <dgm:presLayoutVars>
          <dgm:hierBranch/>
        </dgm:presLayoutVars>
      </dgm:prSet>
      <dgm:spPr/>
    </dgm:pt>
    <dgm:pt modelId="{73C958E2-01A7-451B-9FE1-50207B6CD6F4}" type="pres">
      <dgm:prSet presAssocID="{9F9BF097-E465-4680-9534-3EC25CB6017B}" presName="rootComposite" presStyleCnt="0"/>
      <dgm:spPr/>
    </dgm:pt>
    <dgm:pt modelId="{3F6B9010-2E15-41DC-9EEE-91E0EBFF9BDC}" type="pres">
      <dgm:prSet presAssocID="{9F9BF097-E465-4680-9534-3EC25CB6017B}" presName="rootText" presStyleLbl="node2" presStyleIdx="1" presStyleCnt="2">
        <dgm:presLayoutVars>
          <dgm:chPref val="3"/>
        </dgm:presLayoutVars>
      </dgm:prSet>
      <dgm:spPr/>
      <dgm:t>
        <a:bodyPr/>
        <a:lstStyle/>
        <a:p>
          <a:endParaRPr lang="en-US"/>
        </a:p>
      </dgm:t>
    </dgm:pt>
    <dgm:pt modelId="{70F00E67-956F-40DA-9CF9-F6FA5D0624A2}" type="pres">
      <dgm:prSet presAssocID="{9F9BF097-E465-4680-9534-3EC25CB6017B}" presName="rootConnector" presStyleLbl="node2" presStyleIdx="1" presStyleCnt="2"/>
      <dgm:spPr/>
      <dgm:t>
        <a:bodyPr/>
        <a:lstStyle/>
        <a:p>
          <a:endParaRPr lang="en-US"/>
        </a:p>
      </dgm:t>
    </dgm:pt>
    <dgm:pt modelId="{648D68DE-EB9E-4117-839E-AAFAC015CE25}" type="pres">
      <dgm:prSet presAssocID="{9F9BF097-E465-4680-9534-3EC25CB6017B}" presName="hierChild4" presStyleCnt="0"/>
      <dgm:spPr/>
    </dgm:pt>
    <dgm:pt modelId="{26CD5C44-E920-4CCC-8451-C11C40B2AAB9}" type="pres">
      <dgm:prSet presAssocID="{9F9BF097-E465-4680-9534-3EC25CB6017B}" presName="hierChild5" presStyleCnt="0"/>
      <dgm:spPr/>
    </dgm:pt>
    <dgm:pt modelId="{E3390064-D676-409B-B35D-747F72FC103F}" type="pres">
      <dgm:prSet presAssocID="{EE9BD0B6-9505-4E11-A5E4-AD4E9542D1E6}" presName="hierChild3" presStyleCnt="0"/>
      <dgm:spPr/>
    </dgm:pt>
  </dgm:ptLst>
  <dgm:cxnLst>
    <dgm:cxn modelId="{3658B336-6792-46DC-84CF-289BCDFE2C96}" type="presOf" srcId="{7C9AEEFC-BD77-495E-830D-5820127D4A90}" destId="{F0F9B186-61EB-4462-9557-DA2895FC20B5}" srcOrd="0" destOrd="0" presId="urn:microsoft.com/office/officeart/2005/8/layout/orgChart1"/>
    <dgm:cxn modelId="{5D380BD7-9B72-4955-B7BE-248533DFC836}" type="presOf" srcId="{D25D8F5C-15E3-4738-9509-21993792CA33}" destId="{B10EFF9F-E1BC-474A-BDC2-9D846A5920A3}" srcOrd="0" destOrd="0" presId="urn:microsoft.com/office/officeart/2005/8/layout/orgChart1"/>
    <dgm:cxn modelId="{C03979B7-1557-481D-A96A-D3F107C2CF8A}" type="presOf" srcId="{EE9BD0B6-9505-4E11-A5E4-AD4E9542D1E6}" destId="{41624067-C076-4F4F-BD71-6E370596C879}" srcOrd="0" destOrd="0" presId="urn:microsoft.com/office/officeart/2005/8/layout/orgChart1"/>
    <dgm:cxn modelId="{5E48305B-1178-41DD-AD6A-374F70FBE4B5}" type="presOf" srcId="{6847C9DF-7416-4D73-AA1C-31CF97E89325}" destId="{1B0D56C5-2B9A-4457-9160-CB624C6AA1DB}" srcOrd="0" destOrd="0" presId="urn:microsoft.com/office/officeart/2005/8/layout/orgChart1"/>
    <dgm:cxn modelId="{F19E07AF-FFB5-4DBF-97CC-2D16F87C4F91}" srcId="{EE9BD0B6-9505-4E11-A5E4-AD4E9542D1E6}" destId="{D25D8F5C-15E3-4738-9509-21993792CA33}" srcOrd="0" destOrd="0" parTransId="{9F53B80F-14E3-43A5-B5C6-84CBCCECB0C5}" sibTransId="{428ECAD0-4039-4F73-A58F-6C85E9704014}"/>
    <dgm:cxn modelId="{6B817761-8CFE-4069-B96F-C2F0C9FFAE32}" type="presOf" srcId="{9F53B80F-14E3-43A5-B5C6-84CBCCECB0C5}" destId="{65BE0B37-CCEC-4D4C-8B95-595FF0164869}" srcOrd="0" destOrd="0" presId="urn:microsoft.com/office/officeart/2005/8/layout/orgChart1"/>
    <dgm:cxn modelId="{7EC8DF42-593E-4E53-A917-BB063060B718}" type="presOf" srcId="{6631CA2A-674C-46C1-BAB4-868C78391CE4}" destId="{098D1D5A-2E09-4CAE-A3F3-4B9608D61D80}" srcOrd="0" destOrd="0" presId="urn:microsoft.com/office/officeart/2005/8/layout/orgChart1"/>
    <dgm:cxn modelId="{0A8E83CD-3DED-4CCE-8098-ACF7C4F772A9}" type="presOf" srcId="{1875C558-A1CB-4D1D-A540-C37850BF000F}" destId="{E93EE7D6-6319-4075-BA18-324923577000}" srcOrd="0" destOrd="0" presId="urn:microsoft.com/office/officeart/2005/8/layout/orgChart1"/>
    <dgm:cxn modelId="{5C69805B-32D1-4456-B2F5-687BD7D888B3}" type="presOf" srcId="{A548742F-72D1-43F2-AC03-9FC3F7D881F4}" destId="{D7F0E1C1-8972-428B-AC10-69FB6240C857}" srcOrd="0" destOrd="0" presId="urn:microsoft.com/office/officeart/2005/8/layout/orgChart1"/>
    <dgm:cxn modelId="{05607D27-35F9-447D-B508-D8A19459176E}" type="presOf" srcId="{1875C558-A1CB-4D1D-A540-C37850BF000F}" destId="{776AEFA5-D8FE-4498-A001-90800EF911D4}" srcOrd="1" destOrd="0" presId="urn:microsoft.com/office/officeart/2005/8/layout/orgChart1"/>
    <dgm:cxn modelId="{0623DC3A-AE77-4172-A4B1-55BF85178BF4}" type="presOf" srcId="{D25D8F5C-15E3-4738-9509-21993792CA33}" destId="{A634A6ED-9627-4949-A898-F88A32D60BD9}" srcOrd="1" destOrd="0" presId="urn:microsoft.com/office/officeart/2005/8/layout/orgChart1"/>
    <dgm:cxn modelId="{D181284B-09F7-4148-9298-878D23180BAC}" srcId="{EE9BD0B6-9505-4E11-A5E4-AD4E9542D1E6}" destId="{9F9BF097-E465-4680-9534-3EC25CB6017B}" srcOrd="1" destOrd="0" parTransId="{7C9AEEFC-BD77-495E-830D-5820127D4A90}" sibTransId="{C0606B0E-74A6-40C0-AC12-BACA825ADB54}"/>
    <dgm:cxn modelId="{502D1FAF-85B3-4487-AD61-812D781303C4}" srcId="{1875C558-A1CB-4D1D-A540-C37850BF000F}" destId="{A548742F-72D1-43F2-AC03-9FC3F7D881F4}" srcOrd="0" destOrd="0" parTransId="{13FF3F73-52F3-4B45-8E8E-EEC1841542AA}" sibTransId="{EF682FB5-FE8E-4337-891B-54F4B58970AB}"/>
    <dgm:cxn modelId="{C5A1A309-7E8F-4BE0-990E-1858DE7ACE3A}" type="presOf" srcId="{13FF3F73-52F3-4B45-8E8E-EEC1841542AA}" destId="{D839D581-0C2D-46DF-B08E-B4EE8CE38C08}" srcOrd="0" destOrd="0" presId="urn:microsoft.com/office/officeart/2005/8/layout/orgChart1"/>
    <dgm:cxn modelId="{A505EF85-6C15-404C-AB5A-5DD1B35C52A8}" type="presOf" srcId="{9F9BF097-E465-4680-9534-3EC25CB6017B}" destId="{70F00E67-956F-40DA-9CF9-F6FA5D0624A2}" srcOrd="1" destOrd="0" presId="urn:microsoft.com/office/officeart/2005/8/layout/orgChart1"/>
    <dgm:cxn modelId="{215EF20F-6340-4896-8400-DE9F329BB655}" type="presOf" srcId="{A548742F-72D1-43F2-AC03-9FC3F7D881F4}" destId="{5424C17E-8958-4943-8563-5481F3E532D4}" srcOrd="1" destOrd="0" presId="urn:microsoft.com/office/officeart/2005/8/layout/orgChart1"/>
    <dgm:cxn modelId="{B60BF554-6DE5-4A5B-B0E1-DCE5E6CEBDD2}" type="presOf" srcId="{9F9BF097-E465-4680-9534-3EC25CB6017B}" destId="{3F6B9010-2E15-41DC-9EEE-91E0EBFF9BDC}" srcOrd="0" destOrd="0" presId="urn:microsoft.com/office/officeart/2005/8/layout/orgChart1"/>
    <dgm:cxn modelId="{9F49555B-124C-4DC5-B304-284AF8A8545D}" srcId="{6631CA2A-674C-46C1-BAB4-868C78391CE4}" destId="{EE9BD0B6-9505-4E11-A5E4-AD4E9542D1E6}" srcOrd="0" destOrd="0" parTransId="{6B9DFF0C-789E-4F71-ADB0-31DE9AC5A6C8}" sibTransId="{224A4673-1489-4811-83FB-03D33357D983}"/>
    <dgm:cxn modelId="{9998B2FE-EFAC-4FCA-AA1F-34045A2F4D60}" type="presOf" srcId="{EE9BD0B6-9505-4E11-A5E4-AD4E9542D1E6}" destId="{3AB4485B-E69D-44DC-858C-3CB22387420A}" srcOrd="1" destOrd="0" presId="urn:microsoft.com/office/officeart/2005/8/layout/orgChart1"/>
    <dgm:cxn modelId="{B49498F4-2817-4260-B462-DD5C75714D07}" srcId="{D25D8F5C-15E3-4738-9509-21993792CA33}" destId="{1875C558-A1CB-4D1D-A540-C37850BF000F}" srcOrd="0" destOrd="0" parTransId="{6847C9DF-7416-4D73-AA1C-31CF97E89325}" sibTransId="{B5D221EF-EDD4-41B4-9040-01D5C5D4CA3B}"/>
    <dgm:cxn modelId="{7B7500D8-7948-4E15-AEA2-773FAB265BC4}" type="presParOf" srcId="{098D1D5A-2E09-4CAE-A3F3-4B9608D61D80}" destId="{D0151948-0861-49A1-B123-55F1DFEFBFA8}" srcOrd="0" destOrd="0" presId="urn:microsoft.com/office/officeart/2005/8/layout/orgChart1"/>
    <dgm:cxn modelId="{3C3D610A-55DC-4F4C-A45E-76D09BE89343}" type="presParOf" srcId="{D0151948-0861-49A1-B123-55F1DFEFBFA8}" destId="{2B13500E-88C7-4E13-A0BA-19A8BEE4999B}" srcOrd="0" destOrd="0" presId="urn:microsoft.com/office/officeart/2005/8/layout/orgChart1"/>
    <dgm:cxn modelId="{F4E17661-F503-4704-ADB7-20AD78990E0D}" type="presParOf" srcId="{2B13500E-88C7-4E13-A0BA-19A8BEE4999B}" destId="{41624067-C076-4F4F-BD71-6E370596C879}" srcOrd="0" destOrd="0" presId="urn:microsoft.com/office/officeart/2005/8/layout/orgChart1"/>
    <dgm:cxn modelId="{14D565BD-AF4E-46B6-8F3D-4371010CBE5B}" type="presParOf" srcId="{2B13500E-88C7-4E13-A0BA-19A8BEE4999B}" destId="{3AB4485B-E69D-44DC-858C-3CB22387420A}" srcOrd="1" destOrd="0" presId="urn:microsoft.com/office/officeart/2005/8/layout/orgChart1"/>
    <dgm:cxn modelId="{98F776B3-CEA7-4E50-8BA0-E62C4B693953}" type="presParOf" srcId="{D0151948-0861-49A1-B123-55F1DFEFBFA8}" destId="{6F40CFFE-AD5B-4C7B-8E22-D8B170E37317}" srcOrd="1" destOrd="0" presId="urn:microsoft.com/office/officeart/2005/8/layout/orgChart1"/>
    <dgm:cxn modelId="{68B2F0AE-E964-4FC4-81EF-13BB412A8BDC}" type="presParOf" srcId="{6F40CFFE-AD5B-4C7B-8E22-D8B170E37317}" destId="{65BE0B37-CCEC-4D4C-8B95-595FF0164869}" srcOrd="0" destOrd="0" presId="urn:microsoft.com/office/officeart/2005/8/layout/orgChart1"/>
    <dgm:cxn modelId="{BD070E2E-57DC-463B-8579-CAA4073A2B47}" type="presParOf" srcId="{6F40CFFE-AD5B-4C7B-8E22-D8B170E37317}" destId="{6CFA83C7-0788-43E0-B891-0CD25B4114C3}" srcOrd="1" destOrd="0" presId="urn:microsoft.com/office/officeart/2005/8/layout/orgChart1"/>
    <dgm:cxn modelId="{96121B18-2FC0-44C8-990E-D11D08277072}" type="presParOf" srcId="{6CFA83C7-0788-43E0-B891-0CD25B4114C3}" destId="{2DE19587-1B1A-4671-B8B2-69F82ACAF379}" srcOrd="0" destOrd="0" presId="urn:microsoft.com/office/officeart/2005/8/layout/orgChart1"/>
    <dgm:cxn modelId="{CEF3D1F1-07C4-4083-9EFF-62493C3414BD}" type="presParOf" srcId="{2DE19587-1B1A-4671-B8B2-69F82ACAF379}" destId="{B10EFF9F-E1BC-474A-BDC2-9D846A5920A3}" srcOrd="0" destOrd="0" presId="urn:microsoft.com/office/officeart/2005/8/layout/orgChart1"/>
    <dgm:cxn modelId="{5A5AABC7-6DCA-4BD0-A88C-AA183D3AB323}" type="presParOf" srcId="{2DE19587-1B1A-4671-B8B2-69F82ACAF379}" destId="{A634A6ED-9627-4949-A898-F88A32D60BD9}" srcOrd="1" destOrd="0" presId="urn:microsoft.com/office/officeart/2005/8/layout/orgChart1"/>
    <dgm:cxn modelId="{4C2B62AD-DE10-4D02-B95D-883B4953230B}" type="presParOf" srcId="{6CFA83C7-0788-43E0-B891-0CD25B4114C3}" destId="{9EA1D6D1-1009-4362-B0F6-11303DA3E9BC}" srcOrd="1" destOrd="0" presId="urn:microsoft.com/office/officeart/2005/8/layout/orgChart1"/>
    <dgm:cxn modelId="{8D5CBA5C-32CF-4BEA-BE3F-32F4D1A43FDE}" type="presParOf" srcId="{9EA1D6D1-1009-4362-B0F6-11303DA3E9BC}" destId="{1B0D56C5-2B9A-4457-9160-CB624C6AA1DB}" srcOrd="0" destOrd="0" presId="urn:microsoft.com/office/officeart/2005/8/layout/orgChart1"/>
    <dgm:cxn modelId="{9101075C-132A-4D5A-AC3F-378A3C683E51}" type="presParOf" srcId="{9EA1D6D1-1009-4362-B0F6-11303DA3E9BC}" destId="{B71B2030-11A8-41FD-AF1F-7234867E6F77}" srcOrd="1" destOrd="0" presId="urn:microsoft.com/office/officeart/2005/8/layout/orgChart1"/>
    <dgm:cxn modelId="{53237937-DEF6-4C7B-8CE2-35CEC8BAE037}" type="presParOf" srcId="{B71B2030-11A8-41FD-AF1F-7234867E6F77}" destId="{0D17F90C-9570-4ED4-B015-1F286045B3BB}" srcOrd="0" destOrd="0" presId="urn:microsoft.com/office/officeart/2005/8/layout/orgChart1"/>
    <dgm:cxn modelId="{583665F4-CAFE-4F59-853D-975F97CAFDE8}" type="presParOf" srcId="{0D17F90C-9570-4ED4-B015-1F286045B3BB}" destId="{E93EE7D6-6319-4075-BA18-324923577000}" srcOrd="0" destOrd="0" presId="urn:microsoft.com/office/officeart/2005/8/layout/orgChart1"/>
    <dgm:cxn modelId="{BA623B3C-D13C-4F0A-80EC-EF75FA3570C0}" type="presParOf" srcId="{0D17F90C-9570-4ED4-B015-1F286045B3BB}" destId="{776AEFA5-D8FE-4498-A001-90800EF911D4}" srcOrd="1" destOrd="0" presId="urn:microsoft.com/office/officeart/2005/8/layout/orgChart1"/>
    <dgm:cxn modelId="{B87049DC-ED0D-497F-AAAD-FA6A40EFE749}" type="presParOf" srcId="{B71B2030-11A8-41FD-AF1F-7234867E6F77}" destId="{0788312A-F316-4F4D-8C9F-C440C1685B50}" srcOrd="1" destOrd="0" presId="urn:microsoft.com/office/officeart/2005/8/layout/orgChart1"/>
    <dgm:cxn modelId="{48B92F25-8E72-4D03-84CA-242D82179BA4}" type="presParOf" srcId="{0788312A-F316-4F4D-8C9F-C440C1685B50}" destId="{D839D581-0C2D-46DF-B08E-B4EE8CE38C08}" srcOrd="0" destOrd="0" presId="urn:microsoft.com/office/officeart/2005/8/layout/orgChart1"/>
    <dgm:cxn modelId="{0A08DEBE-3A8D-4C37-8C29-DF4307C13610}" type="presParOf" srcId="{0788312A-F316-4F4D-8C9F-C440C1685B50}" destId="{7F1E4FB6-149D-4E6C-8A57-3AD8720EE838}" srcOrd="1" destOrd="0" presId="urn:microsoft.com/office/officeart/2005/8/layout/orgChart1"/>
    <dgm:cxn modelId="{731D17A8-CD64-45FA-B4BC-8B8DF0E604CE}" type="presParOf" srcId="{7F1E4FB6-149D-4E6C-8A57-3AD8720EE838}" destId="{A0393AB7-F493-4FC3-BD9A-7BC97FDB3CBD}" srcOrd="0" destOrd="0" presId="urn:microsoft.com/office/officeart/2005/8/layout/orgChart1"/>
    <dgm:cxn modelId="{E0F3400F-8DD9-4C9E-9D4C-03DF3A9556A0}" type="presParOf" srcId="{A0393AB7-F493-4FC3-BD9A-7BC97FDB3CBD}" destId="{D7F0E1C1-8972-428B-AC10-69FB6240C857}" srcOrd="0" destOrd="0" presId="urn:microsoft.com/office/officeart/2005/8/layout/orgChart1"/>
    <dgm:cxn modelId="{3767A8E0-D88D-46CA-80E9-F3C4008BEB77}" type="presParOf" srcId="{A0393AB7-F493-4FC3-BD9A-7BC97FDB3CBD}" destId="{5424C17E-8958-4943-8563-5481F3E532D4}" srcOrd="1" destOrd="0" presId="urn:microsoft.com/office/officeart/2005/8/layout/orgChart1"/>
    <dgm:cxn modelId="{0A29C5DA-6790-48B5-AA8B-1FA7444346D7}" type="presParOf" srcId="{7F1E4FB6-149D-4E6C-8A57-3AD8720EE838}" destId="{78355ACE-C5EF-4CF8-B0E6-B06F6435DD20}" srcOrd="1" destOrd="0" presId="urn:microsoft.com/office/officeart/2005/8/layout/orgChart1"/>
    <dgm:cxn modelId="{530866DD-D99E-460B-995F-EE112D612A0A}" type="presParOf" srcId="{7F1E4FB6-149D-4E6C-8A57-3AD8720EE838}" destId="{91897B44-B369-4DE5-B497-525B453E5486}" srcOrd="2" destOrd="0" presId="urn:microsoft.com/office/officeart/2005/8/layout/orgChart1"/>
    <dgm:cxn modelId="{5F721B64-F8D9-4F46-AA23-E1FBB16488DF}" type="presParOf" srcId="{B71B2030-11A8-41FD-AF1F-7234867E6F77}" destId="{4CA77E20-6D6F-46D4-A002-2B838D61A2A9}" srcOrd="2" destOrd="0" presId="urn:microsoft.com/office/officeart/2005/8/layout/orgChart1"/>
    <dgm:cxn modelId="{A9DF2C75-52ED-4844-A999-CDB4051FF246}" type="presParOf" srcId="{6CFA83C7-0788-43E0-B891-0CD25B4114C3}" destId="{90B7D3C3-7A6D-4195-A760-DA422DA0AF02}" srcOrd="2" destOrd="0" presId="urn:microsoft.com/office/officeart/2005/8/layout/orgChart1"/>
    <dgm:cxn modelId="{0706DB9C-A4CF-48F8-BBB6-7A55E211D5AF}" type="presParOf" srcId="{6F40CFFE-AD5B-4C7B-8E22-D8B170E37317}" destId="{F0F9B186-61EB-4462-9557-DA2895FC20B5}" srcOrd="2" destOrd="0" presId="urn:microsoft.com/office/officeart/2005/8/layout/orgChart1"/>
    <dgm:cxn modelId="{7FDE784D-3831-4FEC-9015-767172C3689B}" type="presParOf" srcId="{6F40CFFE-AD5B-4C7B-8E22-D8B170E37317}" destId="{ED1B9AFA-1EA3-4885-9254-343B648089B0}" srcOrd="3" destOrd="0" presId="urn:microsoft.com/office/officeart/2005/8/layout/orgChart1"/>
    <dgm:cxn modelId="{A618AC42-2340-4A31-9EE8-58E43B1DC510}" type="presParOf" srcId="{ED1B9AFA-1EA3-4885-9254-343B648089B0}" destId="{73C958E2-01A7-451B-9FE1-50207B6CD6F4}" srcOrd="0" destOrd="0" presId="urn:microsoft.com/office/officeart/2005/8/layout/orgChart1"/>
    <dgm:cxn modelId="{C80F13F4-7409-4B84-846E-AB1A8BC1BC2A}" type="presParOf" srcId="{73C958E2-01A7-451B-9FE1-50207B6CD6F4}" destId="{3F6B9010-2E15-41DC-9EEE-91E0EBFF9BDC}" srcOrd="0" destOrd="0" presId="urn:microsoft.com/office/officeart/2005/8/layout/orgChart1"/>
    <dgm:cxn modelId="{214CBDD1-4224-4D6B-AC10-CB812B3F9ADA}" type="presParOf" srcId="{73C958E2-01A7-451B-9FE1-50207B6CD6F4}" destId="{70F00E67-956F-40DA-9CF9-F6FA5D0624A2}" srcOrd="1" destOrd="0" presId="urn:microsoft.com/office/officeart/2005/8/layout/orgChart1"/>
    <dgm:cxn modelId="{5DFDAAB2-ABA7-4497-AC6E-78FD632EDFE5}" type="presParOf" srcId="{ED1B9AFA-1EA3-4885-9254-343B648089B0}" destId="{648D68DE-EB9E-4117-839E-AAFAC015CE25}" srcOrd="1" destOrd="0" presId="urn:microsoft.com/office/officeart/2005/8/layout/orgChart1"/>
    <dgm:cxn modelId="{775DA5B7-6771-4CB9-B627-F27D4439E89F}" type="presParOf" srcId="{ED1B9AFA-1EA3-4885-9254-343B648089B0}" destId="{26CD5C44-E920-4CCC-8451-C11C40B2AAB9}" srcOrd="2" destOrd="0" presId="urn:microsoft.com/office/officeart/2005/8/layout/orgChart1"/>
    <dgm:cxn modelId="{842BA44F-F184-4F8B-BA6F-64DD191F91D9}" type="presParOf" srcId="{D0151948-0861-49A1-B123-55F1DFEFBFA8}" destId="{E3390064-D676-409B-B35D-747F72FC10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l" defTabSz="960438" latinLnBrk="0">
              <a:defRPr kumimoji="0" sz="1300"/>
            </a:lvl1pPr>
          </a:lstStyle>
          <a:p>
            <a:endParaRPr lang="fr-FR"/>
          </a:p>
        </p:txBody>
      </p:sp>
      <p:sp>
        <p:nvSpPr>
          <p:cNvPr id="307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defTabSz="960438" latinLnBrk="0">
              <a:defRPr kumimoji="0" sz="1300"/>
            </a:lvl1pPr>
          </a:lstStyle>
          <a:p>
            <a:endParaRPr lang="fr-FR"/>
          </a:p>
        </p:txBody>
      </p:sp>
      <p:sp>
        <p:nvSpPr>
          <p:cNvPr id="307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l" defTabSz="960438" latinLnBrk="0">
              <a:defRPr kumimoji="0" sz="1300"/>
            </a:lvl1pPr>
          </a:lstStyle>
          <a:p>
            <a:endParaRPr lang="fr-FR"/>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defTabSz="960438" latinLnBrk="0">
              <a:defRPr kumimoji="0" sz="1300"/>
            </a:lvl1pPr>
          </a:lstStyle>
          <a:p>
            <a:fld id="{6301C4AE-8FB3-4EE9-A904-2E9B57B7FD37}" type="slidenum">
              <a:rPr lang="fr-FR"/>
              <a:pPr/>
              <a:t>‹#›</a:t>
            </a:fld>
            <a:endParaRPr lang="fr-FR"/>
          </a:p>
        </p:txBody>
      </p:sp>
    </p:spTree>
    <p:extLst>
      <p:ext uri="{BB962C8B-B14F-4D97-AF65-F5344CB8AC3E}">
        <p14:creationId xmlns:p14="http://schemas.microsoft.com/office/powerpoint/2010/main" val="1539324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l" defTabSz="960438" latinLnBrk="0">
              <a:defRPr kumimoji="0" sz="1300"/>
            </a:lvl1pPr>
          </a:lstStyle>
          <a:p>
            <a:endParaRPr lang="fr-FR"/>
          </a:p>
        </p:txBody>
      </p:sp>
      <p:sp>
        <p:nvSpPr>
          <p:cNvPr id="97283"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lvl1pPr algn="r" defTabSz="960438" latinLnBrk="0">
              <a:defRPr kumimoji="0" sz="1300"/>
            </a:lvl1pPr>
          </a:lstStyle>
          <a:p>
            <a:endParaRPr lang="fr-FR"/>
          </a:p>
        </p:txBody>
      </p:sp>
      <p:sp>
        <p:nvSpPr>
          <p:cNvPr id="972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97285"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6103" tIns="48052" rIns="96103" bIns="48052"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7286"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l" defTabSz="960438" latinLnBrk="0">
              <a:defRPr kumimoji="0" sz="1300"/>
            </a:lvl1pPr>
          </a:lstStyle>
          <a:p>
            <a:endParaRPr lang="fr-FR"/>
          </a:p>
        </p:txBody>
      </p:sp>
      <p:sp>
        <p:nvSpPr>
          <p:cNvPr id="97287"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103" tIns="48052" rIns="96103" bIns="48052" numCol="1" anchor="b" anchorCtr="0" compatLnSpc="1">
            <a:prstTxWarp prst="textNoShape">
              <a:avLst/>
            </a:prstTxWarp>
          </a:bodyPr>
          <a:lstStyle>
            <a:lvl1pPr algn="r" defTabSz="960438" latinLnBrk="0">
              <a:defRPr kumimoji="0" sz="1300"/>
            </a:lvl1pPr>
          </a:lstStyle>
          <a:p>
            <a:fld id="{222DE9B7-F735-4C4B-A9BA-C7F653C6CB45}" type="slidenum">
              <a:rPr lang="fr-FR"/>
              <a:pPr/>
              <a:t>‹#›</a:t>
            </a:fld>
            <a:endParaRPr lang="fr-FR"/>
          </a:p>
        </p:txBody>
      </p:sp>
    </p:spTree>
    <p:extLst>
      <p:ext uri="{BB962C8B-B14F-4D97-AF65-F5344CB8AC3E}">
        <p14:creationId xmlns:p14="http://schemas.microsoft.com/office/powerpoint/2010/main" val="2653414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sz="quarter" idx="10"/>
          </p:nvPr>
        </p:nvSpPr>
        <p:spPr/>
        <p:txBody>
          <a:bodyPr/>
          <a:lstStyle>
            <a:lvl1pPr>
              <a:defRPr/>
            </a:lvl1pPr>
          </a:lstStyle>
          <a:p>
            <a:fld id="{FAB649BE-F74A-4121-BC25-6BDA1BD38FBF}"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27AB0292-5D0F-498F-9333-77E3286EBF75}"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553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05600" cy="6553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53D9F72D-AB0C-4214-8E30-61FF5E539214}"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33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152400" y="685800"/>
            <a:ext cx="8839200" cy="5867400"/>
          </a:xfrm>
        </p:spPr>
        <p:txBody>
          <a:bodyPr/>
          <a:lstStyle/>
          <a:p>
            <a:endParaRPr lang="fr-FR"/>
          </a:p>
        </p:txBody>
      </p:sp>
      <p:sp>
        <p:nvSpPr>
          <p:cNvPr id="4" name="Espace réservé du numéro de diapositive 3"/>
          <p:cNvSpPr>
            <a:spLocks noGrp="1"/>
          </p:cNvSpPr>
          <p:nvPr>
            <p:ph type="sldNum" sz="quarter" idx="10"/>
          </p:nvPr>
        </p:nvSpPr>
        <p:spPr>
          <a:xfrm>
            <a:off x="4356100" y="6597650"/>
            <a:ext cx="215900" cy="215900"/>
          </a:xfrm>
        </p:spPr>
        <p:txBody>
          <a:bodyPr/>
          <a:lstStyle>
            <a:lvl1pPr>
              <a:defRPr/>
            </a:lvl1pPr>
          </a:lstStyle>
          <a:p>
            <a:fld id="{755A62E3-72A5-4E10-9C04-5323B45E0688}"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CBF225BF-CC8B-478E-A1C2-D1E6398BA6FC}"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9FBED162-9648-4957-AD8C-0AE399128B94}"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52400" y="685800"/>
            <a:ext cx="43434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685800"/>
            <a:ext cx="43434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a:lvl1pPr>
          </a:lstStyle>
          <a:p>
            <a:fld id="{946F8580-23D3-49FA-A005-38926FCB594B}"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0"/>
          </p:nvPr>
        </p:nvSpPr>
        <p:spPr/>
        <p:txBody>
          <a:bodyPr/>
          <a:lstStyle>
            <a:lvl1pPr>
              <a:defRPr/>
            </a:lvl1pPr>
          </a:lstStyle>
          <a:p>
            <a:fld id="{58BB63AC-75C2-44D8-8390-2C465B6E58D9}"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fr-FR" smtClean="0"/>
              <a:t>Cliquez pour modifier le style du titre</a:t>
            </a:r>
            <a:endParaRPr lang="fr-FR"/>
          </a:p>
        </p:txBody>
      </p:sp>
      <p:sp>
        <p:nvSpPr>
          <p:cNvPr id="3" name="Espace réservé du numéro de diapositive 2"/>
          <p:cNvSpPr>
            <a:spLocks noGrp="1"/>
          </p:cNvSpPr>
          <p:nvPr>
            <p:ph type="sldNum" sz="quarter" idx="10"/>
          </p:nvPr>
        </p:nvSpPr>
        <p:spPr/>
        <p:txBody>
          <a:bodyPr/>
          <a:lstStyle>
            <a:lvl1pPr>
              <a:defRPr/>
            </a:lvl1pPr>
          </a:lstStyle>
          <a:p>
            <a:fld id="{90C4B02C-6161-4A8A-B8E8-EF7AAE0715FA}"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D46B347B-CB04-417F-82D4-E33F6BF46E3C}"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6A32D91E-F1B7-49B4-814A-C4CF4F744D30}"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AB2EBD69-1DB8-4975-9490-82748B503A0D}"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9900">
                <a:alpha val="61000"/>
              </a:srgbClr>
            </a:gs>
            <a:gs pos="50000">
              <a:schemeClr val="bg1">
                <a:lumMod val="95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flipV="1">
            <a:off x="0" y="0"/>
            <a:ext cx="9144000" cy="609600"/>
          </a:xfrm>
          <a:prstGeom prst="rect">
            <a:avLst/>
          </a:prstGeom>
          <a:solidFill>
            <a:schemeClr val="tx1"/>
          </a:solidFill>
          <a:ln w="9525">
            <a:solidFill>
              <a:schemeClr val="tx1"/>
            </a:solidFill>
            <a:miter lim="800000"/>
            <a:headEnd/>
            <a:tailEnd/>
          </a:ln>
          <a:effectLst/>
        </p:spPr>
        <p:txBody>
          <a:bodyPr rot="10800000" wrap="none" anchor="ctr"/>
          <a:lstStyle/>
          <a:p>
            <a:pPr latinLnBrk="0"/>
            <a:endParaRPr kumimoji="0" lang="en-GB" sz="2800" b="1">
              <a:solidFill>
                <a:schemeClr val="bg1"/>
              </a:solidFill>
              <a:effectLst>
                <a:outerShdw blurRad="38100" dist="38100" dir="2700000" algn="tl">
                  <a:srgbClr val="808080"/>
                </a:outerShdw>
              </a:effectLst>
              <a:latin typeface="Arial" pitchFamily="34" charset="0"/>
            </a:endParaRPr>
          </a:p>
        </p:txBody>
      </p:sp>
      <p:sp>
        <p:nvSpPr>
          <p:cNvPr id="1026" name="Rectangle 2"/>
          <p:cNvSpPr>
            <a:spLocks noGrp="1" noChangeArrowheads="1"/>
          </p:cNvSpPr>
          <p:nvPr>
            <p:ph type="title"/>
          </p:nvPr>
        </p:nvSpPr>
        <p:spPr bwMode="auto">
          <a:xfrm>
            <a:off x="0" y="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 du masque</a:t>
            </a:r>
          </a:p>
        </p:txBody>
      </p:sp>
      <p:sp>
        <p:nvSpPr>
          <p:cNvPr id="1027" name="Rectangle 3"/>
          <p:cNvSpPr>
            <a:spLocks noGrp="1" noChangeArrowheads="1"/>
          </p:cNvSpPr>
          <p:nvPr>
            <p:ph type="body" idx="1"/>
          </p:nvPr>
        </p:nvSpPr>
        <p:spPr bwMode="auto">
          <a:xfrm>
            <a:off x="152400" y="685800"/>
            <a:ext cx="8839200" cy="586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30" name="Oval 6"/>
          <p:cNvSpPr>
            <a:spLocks noGrp="1" noChangeArrowheads="1"/>
          </p:cNvSpPr>
          <p:nvPr>
            <p:ph type="sldNum" sz="quarter" idx="4"/>
          </p:nvPr>
        </p:nvSpPr>
        <p:spPr bwMode="auto">
          <a:xfrm>
            <a:off x="4356100" y="6597650"/>
            <a:ext cx="215900" cy="215900"/>
          </a:xfrm>
          <a:prstGeom prst="ellipse">
            <a:avLst/>
          </a:prstGeom>
          <a:solidFill>
            <a:srgbClr val="CC9900">
              <a:alpha val="33000"/>
            </a:srgbClr>
          </a:solidFill>
          <a:ln w="9525" algn="ctr">
            <a:solidFill>
              <a:schemeClr val="bg2"/>
            </a:solidFill>
            <a:round/>
            <a:headEnd/>
            <a:tailEnd/>
          </a:ln>
          <a:effectLst/>
        </p:spPr>
        <p:txBody>
          <a:bodyPr vert="horz" wrap="none" lIns="90000" tIns="46800" rIns="90000" bIns="46800" numCol="1" anchor="ctr" anchorCtr="0" compatLnSpc="1">
            <a:prstTxWarp prst="textNoShape">
              <a:avLst/>
            </a:prstTxWarp>
          </a:bodyPr>
          <a:lstStyle>
            <a:lvl1pPr latinLnBrk="0">
              <a:defRPr kumimoji="0" sz="1000">
                <a:solidFill>
                  <a:schemeClr val="accent2"/>
                </a:solidFill>
                <a:latin typeface="+mn-lt"/>
              </a:defRPr>
            </a:lvl1pPr>
          </a:lstStyle>
          <a:p>
            <a:fld id="{BBED79BF-DDCF-4257-B930-9CFAE858FAE5}" type="slidenum">
              <a:rPr lang="fr-FR"/>
              <a:pPr/>
              <a:t>‹#›</a:t>
            </a:fld>
            <a:endParaRPr lang="fr-FR"/>
          </a:p>
        </p:txBody>
      </p:sp>
      <p:sp>
        <p:nvSpPr>
          <p:cNvPr id="6" name="Rectangle 5"/>
          <p:cNvSpPr/>
          <p:nvPr userDrawn="1"/>
        </p:nvSpPr>
        <p:spPr>
          <a:xfrm rot="-2700000">
            <a:off x="-129284" y="6371911"/>
            <a:ext cx="798617" cy="369332"/>
          </a:xfrm>
          <a:prstGeom prst="rect">
            <a:avLst/>
          </a:prstGeom>
        </p:spPr>
        <p:txBody>
          <a:bodyPr wrap="none">
            <a:spAutoFit/>
          </a:bodyPr>
          <a:lstStyle/>
          <a:p>
            <a:r>
              <a:rPr lang="fr-FR"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Neuropol" pitchFamily="34" charset="0"/>
              </a:rPr>
              <a:t>XML</a:t>
            </a:r>
            <a:endParaRPr lang="fr-FR" b="1" dirty="0">
              <a:latin typeface="Neuropo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SzPct val="150000"/>
        <a:buFont typeface="Wingdings" pitchFamily="2" charset="2"/>
        <a:buChar char="§"/>
        <a:defRPr sz="2400" b="1">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a:solidFill>
            <a:schemeClr val="tx1"/>
          </a:solidFill>
          <a:latin typeface="+mn-lt"/>
        </a:defRPr>
      </a:lvl2pPr>
      <a:lvl3pPr marL="1143000" indent="-228600" algn="l" rtl="0" fontAlgn="base">
        <a:spcBef>
          <a:spcPct val="20000"/>
        </a:spcBef>
        <a:spcAft>
          <a:spcPct val="0"/>
        </a:spcAft>
        <a:buChar char="•"/>
        <a:defRPr sz="1600">
          <a:solidFill>
            <a:schemeClr val="accent2"/>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defRPr sz="1000">
          <a:solidFill>
            <a:schemeClr val="tx1"/>
          </a:solidFill>
          <a:latin typeface="+mn-lt"/>
        </a:defRPr>
      </a:lvl5pPr>
      <a:lvl6pPr marL="2514600" indent="-228600" algn="l" rtl="0" fontAlgn="base">
        <a:spcBef>
          <a:spcPct val="20000"/>
        </a:spcBef>
        <a:spcAft>
          <a:spcPct val="0"/>
        </a:spcAft>
        <a:defRPr sz="1000">
          <a:solidFill>
            <a:schemeClr val="tx1"/>
          </a:solidFill>
          <a:latin typeface="+mn-lt"/>
        </a:defRPr>
      </a:lvl6pPr>
      <a:lvl7pPr marL="2971800" indent="-228600" algn="l" rtl="0" fontAlgn="base">
        <a:spcBef>
          <a:spcPct val="20000"/>
        </a:spcBef>
        <a:spcAft>
          <a:spcPct val="0"/>
        </a:spcAft>
        <a:defRPr sz="1000">
          <a:solidFill>
            <a:schemeClr val="tx1"/>
          </a:solidFill>
          <a:latin typeface="+mn-lt"/>
        </a:defRPr>
      </a:lvl7pPr>
      <a:lvl8pPr marL="3429000" indent="-228600" algn="l" rtl="0" fontAlgn="base">
        <a:spcBef>
          <a:spcPct val="20000"/>
        </a:spcBef>
        <a:spcAft>
          <a:spcPct val="0"/>
        </a:spcAft>
        <a:defRPr sz="1000">
          <a:solidFill>
            <a:schemeClr val="tx1"/>
          </a:solidFill>
          <a:latin typeface="+mn-lt"/>
        </a:defRPr>
      </a:lvl8pPr>
      <a:lvl9pPr marL="3886200" indent="-228600" algn="l" rtl="0" fontAlgn="base">
        <a:spcBef>
          <a:spcPct val="20000"/>
        </a:spcBef>
        <a:spcAft>
          <a:spcPct val="0"/>
        </a:spcAft>
        <a:defRPr sz="1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oleObject" Target="../embeddings/oleObject9.bin"/><Relationship Id="rId4" Type="http://schemas.openxmlformats.org/officeDocument/2006/relationships/image" Target="../media/image1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oleObject" Target="../embeddings/oleObject11.bin"/><Relationship Id="rId4" Type="http://schemas.openxmlformats.org/officeDocument/2006/relationships/image" Target="../media/image1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3.jpeg"/><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hyperlink" Target="exemples%20cours/meteo.xsl" TargetMode="Externa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hyperlink" Target="exemples%20cours/meteo.xml" TargetMode="Externa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hyperlink" Target="exemples%20cours/lettres.xml" TargetMode="External"/><Relationship Id="rId2" Type="http://schemas.openxmlformats.org/officeDocument/2006/relationships/hyperlink" Target="exemples%20cours/lettres.xsl"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exemples/BC%20XSL%20SIMPLE.xsl" TargetMode="External"/><Relationship Id="rId2" Type="http://schemas.openxmlformats.org/officeDocument/2006/relationships/hyperlink" Target="exemples/BC%20XSL%20SIMPLE%20HTML.xsl" TargetMode="Externa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hyperlink" Target="exemples/BC%20XSL%20SIMPLE%20HTML2.xsl" TargetMode="Externa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hyperlink" Target="exemples/BC%20FIN%200.xml"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exemples/BC%20FIN%201.xml"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exemples%20cours/choose.xsl" TargetMode="External"/><Relationship Id="rId2" Type="http://schemas.openxmlformats.org/officeDocument/2006/relationships/hyperlink" Target="exemples%20cours/choose.xml" TargetMode="Externa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hyperlink" Target="exemples/BC%20FIN%202.xml" TargetMode="External"/><Relationship Id="rId2" Type="http://schemas.openxmlformats.org/officeDocument/2006/relationships/hyperlink" Target="exemples/BC%20XSL%20FIN2.xsl" TargetMode="External"/><Relationship Id="rId1" Type="http://schemas.openxmlformats.org/officeDocument/2006/relationships/slideLayout" Target="../slideLayouts/slideLayout2.xml"/><Relationship Id="rId4" Type="http://schemas.openxmlformats.org/officeDocument/2006/relationships/hyperlink" Target="exemples/BC%20FIN%202bis.xml"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w3.org/TR" TargetMode="Externa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8.png"/><Relationship Id="rId5" Type="http://schemas.openxmlformats.org/officeDocument/2006/relationships/oleObject" Target="../embeddings/oleObject15.bin"/><Relationship Id="rId4" Type="http://schemas.openxmlformats.org/officeDocument/2006/relationships/image" Target="../media/image27.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exemples%20cours/emp.xsl" TargetMode="External"/><Relationship Id="rId2" Type="http://schemas.openxmlformats.org/officeDocument/2006/relationships/hyperlink" Target="exemples%20cours/emp.xml" TargetMode="Externa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1.w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wmf"/><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wmf"/><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wmf"/><Relationship Id="rId9" Type="http://schemas.openxmlformats.org/officeDocument/2006/relationships/image" Target="../media/image39.png"/></Relationships>
</file>

<file path=ppt/slides/_rels/slide19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wmf"/><Relationship Id="rId1" Type="http://schemas.openxmlformats.org/officeDocument/2006/relationships/slideLayout" Target="../slideLayouts/slideLayout6.xml"/><Relationship Id="rId4" Type="http://schemas.openxmlformats.org/officeDocument/2006/relationships/image" Target="../media/image46.wmf"/></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http://www.dotnetguru.org/articles/webservices/images/WebSer2.jpg" TargetMode="External"/><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1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76.emf"/></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3" Type="http://schemas.openxmlformats.org/officeDocument/2006/relationships/hyperlink" Target="http://kephra.de/xml-edifact/" TargetMode="External"/><Relationship Id="rId2" Type="http://schemas.openxmlformats.org/officeDocument/2006/relationships/hyperlink" Target="http://en.wikipedia.org/wiki/EDIFACT" TargetMode="Externa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8" Type="http://schemas.openxmlformats.org/officeDocument/2006/relationships/hyperlink" Target="ftp://ftp.isi.edu/in-notes/rfc2396.txt" TargetMode="External"/><Relationship Id="rId13" Type="http://schemas.openxmlformats.org/officeDocument/2006/relationships/hyperlink" Target="http://www.w3.org/TR/xmlschema-0" TargetMode="External"/><Relationship Id="rId18" Type="http://schemas.openxmlformats.org/officeDocument/2006/relationships/hyperlink" Target="http://www.xml.com/" TargetMode="External"/><Relationship Id="rId26" Type="http://schemas.openxmlformats.org/officeDocument/2006/relationships/hyperlink" Target="http://www.amazon.com/exec/obidos/ASIN/0596000162" TargetMode="External"/><Relationship Id="rId3" Type="http://schemas.openxmlformats.org/officeDocument/2006/relationships/hyperlink" Target="http://www.w3.org/TR" TargetMode="External"/><Relationship Id="rId21" Type="http://schemas.openxmlformats.org/officeDocument/2006/relationships/hyperlink" Target="http://www.amazon.com/exec/obidos/ASIN/0201709147" TargetMode="External"/><Relationship Id="rId34" Type="http://schemas.openxmlformats.org/officeDocument/2006/relationships/hyperlink" Target="http://msdn.microsoft.com/msdnmag/issues/0300/soap/soap.asp" TargetMode="External"/><Relationship Id="rId7" Type="http://schemas.openxmlformats.org/officeDocument/2006/relationships/hyperlink" Target="http://www.w3.org/TR/REC-xml-names" TargetMode="External"/><Relationship Id="rId12" Type="http://schemas.openxmlformats.org/officeDocument/2006/relationships/hyperlink" Target="http://www.w3.org/TR/DOM-Level-2-Core/" TargetMode="External"/><Relationship Id="rId17" Type="http://schemas.openxmlformats.org/officeDocument/2006/relationships/hyperlink" Target="http://www.sgmlsource.com/history/roots.htm" TargetMode="External"/><Relationship Id="rId25" Type="http://schemas.openxmlformats.org/officeDocument/2006/relationships/hyperlink" Target="http://www.amazon.com/exec/obidos/ASIN/0735605629" TargetMode="External"/><Relationship Id="rId33" Type="http://schemas.openxmlformats.org/officeDocument/2006/relationships/hyperlink" Target="http://www.xml.com/pub/2000/02/09/feature/index.html" TargetMode="External"/><Relationship Id="rId2" Type="http://schemas.openxmlformats.org/officeDocument/2006/relationships/hyperlink" Target="http://www.develop.com/xml" TargetMode="External"/><Relationship Id="rId16" Type="http://schemas.openxmlformats.org/officeDocument/2006/relationships/hyperlink" Target="http://www.w3.org/TR/soap" TargetMode="External"/><Relationship Id="rId20" Type="http://schemas.openxmlformats.org/officeDocument/2006/relationships/hyperlink" Target="http://msdn.microsoft.com/xml" TargetMode="External"/><Relationship Id="rId29" Type="http://schemas.openxmlformats.org/officeDocument/2006/relationships/hyperlink" Target="http://msdn.microsoft.com/msdnmag/issues/0500/xml/xml0500.asp" TargetMode="External"/><Relationship Id="rId1" Type="http://schemas.openxmlformats.org/officeDocument/2006/relationships/slideLayout" Target="../slideLayouts/slideLayout4.xml"/><Relationship Id="rId6" Type="http://schemas.openxmlformats.org/officeDocument/2006/relationships/hyperlink" Target="http://www.xml.com/axml/testaxml.htm" TargetMode="External"/><Relationship Id="rId11" Type="http://schemas.openxmlformats.org/officeDocument/2006/relationships/hyperlink" Target="http://www.megginson.com/SAX" TargetMode="External"/><Relationship Id="rId24" Type="http://schemas.openxmlformats.org/officeDocument/2006/relationships/hyperlink" Target="http://www.amazon.com/exec/obidos/ASIN/1861003129" TargetMode="External"/><Relationship Id="rId32" Type="http://schemas.openxmlformats.org/officeDocument/2006/relationships/hyperlink" Target="http://msdn.microsoft.com/msdnmag/issues/0800/XSLT/XSLT.asp" TargetMode="External"/><Relationship Id="rId5" Type="http://schemas.openxmlformats.org/officeDocument/2006/relationships/hyperlink" Target="http://www.w3.org/TR/REC-xml" TargetMode="External"/><Relationship Id="rId15" Type="http://schemas.openxmlformats.org/officeDocument/2006/relationships/hyperlink" Target="http://www.w3.org/TR/xmlschema-2" TargetMode="External"/><Relationship Id="rId23" Type="http://schemas.openxmlformats.org/officeDocument/2006/relationships/hyperlink" Target="http://www.amazon.com/exec/obidos/ASIN/1565927095" TargetMode="External"/><Relationship Id="rId28" Type="http://schemas.openxmlformats.org/officeDocument/2006/relationships/hyperlink" Target="http://msdn.microsoft.com/xml/articles/xmlmanifesto.asp" TargetMode="External"/><Relationship Id="rId10" Type="http://schemas.openxmlformats.org/officeDocument/2006/relationships/hyperlink" Target="http://www.w3.org/TR/xslt" TargetMode="External"/><Relationship Id="rId19" Type="http://schemas.openxmlformats.org/officeDocument/2006/relationships/hyperlink" Target="http://www.xmlhack.com/" TargetMode="External"/><Relationship Id="rId31" Type="http://schemas.openxmlformats.org/officeDocument/2006/relationships/hyperlink" Target="http://msdn.microsoft.com/msdnmag/issues/0700/xml/xml0700.asp" TargetMode="External"/><Relationship Id="rId4" Type="http://schemas.openxmlformats.org/officeDocument/2006/relationships/hyperlink" Target="http://www.w3.org/TR/xml-infoset" TargetMode="External"/><Relationship Id="rId9" Type="http://schemas.openxmlformats.org/officeDocument/2006/relationships/hyperlink" Target="http://www.w3.org/TR/xpath" TargetMode="External"/><Relationship Id="rId14" Type="http://schemas.openxmlformats.org/officeDocument/2006/relationships/hyperlink" Target="http://www.w3.org/TR/xmlschema-1" TargetMode="External"/><Relationship Id="rId22" Type="http://schemas.openxmlformats.org/officeDocument/2006/relationships/hyperlink" Target="http://www.amazon.com/exec/obidos/ASIN/0789722429" TargetMode="External"/><Relationship Id="rId27" Type="http://schemas.openxmlformats.org/officeDocument/2006/relationships/hyperlink" Target="http://www.amazon.com/exec/obidos/ASIN/0764546252" TargetMode="External"/><Relationship Id="rId30" Type="http://schemas.openxmlformats.org/officeDocument/2006/relationships/hyperlink" Target="http://msdn.microsoft.com/msdnmag/issues/1100/xml/xml1100.asp" TargetMode="External"/></Relationships>
</file>

<file path=ppt/slides/_rels/slide247.xml.rels><?xml version="1.0" encoding="UTF-8" standalone="yes"?>
<Relationships xmlns="http://schemas.openxmlformats.org/package/2006/relationships"><Relationship Id="rId3" Type="http://schemas.openxmlformats.org/officeDocument/2006/relationships/hyperlink" Target="http://www.stg.brown.edu/service/xmlvalid/" TargetMode="External"/><Relationship Id="rId2" Type="http://schemas.openxmlformats.org/officeDocument/2006/relationships/hyperlink" Target="http://validator.w3.org/" TargetMode="External"/><Relationship Id="rId1" Type="http://schemas.openxmlformats.org/officeDocument/2006/relationships/slideLayout" Target="../slideLayouts/slideLayout2.xml"/><Relationship Id="rId4" Type="http://schemas.openxmlformats.org/officeDocument/2006/relationships/hyperlink" Target="http://www.cogsci.ed.ac.uk/~richard/xml-check.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exemples/d/stock-sorter.xs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w3.org/TR/REC-xml-nam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ultimania.com/pensarguet/XML/XML-schemas.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u-picardie.fr/ferment/xml/xml02.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www.w3.org/TR/1998/NOTE-XML-data-0105/" TargetMode="External"/><Relationship Id="rId2" Type="http://schemas.openxmlformats.org/officeDocument/2006/relationships/hyperlink" Target="http://www.w3.org/XML/Schema.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sdn.microsoft.com/fr-fr/library/ms256102(v=vs.110).aspx" TargetMode="External"/><Relationship Id="rId2" Type="http://schemas.openxmlformats.org/officeDocument/2006/relationships/hyperlink" Target="http://msdn.microsoft.com/fr-fr/library/ms256215(v=vs.110).asp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2.doc"/><Relationship Id="rId4" Type="http://schemas.openxmlformats.org/officeDocument/2006/relationships/image" Target="../media/image4.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4.bin"/><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7.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subTitle" idx="1"/>
          </p:nvPr>
        </p:nvSpPr>
        <p:spPr>
          <a:xfrm>
            <a:off x="1403350" y="5953125"/>
            <a:ext cx="6977063" cy="1436688"/>
          </a:xfrm>
        </p:spPr>
        <p:txBody>
          <a:bodyPr/>
          <a:lstStyle/>
          <a:p>
            <a:r>
              <a:rPr lang="fr-FR" sz="1600" b="0" i="1" dirty="0"/>
              <a:t>XML un langage universel pour la représentation textuelle de données</a:t>
            </a:r>
          </a:p>
          <a:p>
            <a:r>
              <a:rPr lang="fr-FR" sz="1600" b="0" i="1" dirty="0"/>
              <a:t>structurées.</a:t>
            </a:r>
          </a:p>
        </p:txBody>
      </p:sp>
      <p:grpSp>
        <p:nvGrpSpPr>
          <p:cNvPr id="6" name="Groupe 5"/>
          <p:cNvGrpSpPr/>
          <p:nvPr/>
        </p:nvGrpSpPr>
        <p:grpSpPr>
          <a:xfrm>
            <a:off x="1560502" y="1142983"/>
            <a:ext cx="6022997" cy="4157679"/>
            <a:chOff x="2411413" y="836613"/>
            <a:chExt cx="5111750" cy="4464050"/>
          </a:xfrm>
        </p:grpSpPr>
        <p:sp>
          <p:nvSpPr>
            <p:cNvPr id="250887" name="WordArt 7"/>
            <p:cNvSpPr>
              <a:spLocks noChangeArrowheads="1" noChangeShapeType="1" noTextEdit="1"/>
            </p:cNvSpPr>
            <p:nvPr/>
          </p:nvSpPr>
          <p:spPr bwMode="auto">
            <a:xfrm>
              <a:off x="2700338" y="836613"/>
              <a:ext cx="4248150" cy="2519362"/>
            </a:xfrm>
            <a:prstGeom prst="rect">
              <a:avLst/>
            </a:prstGeom>
          </p:spPr>
          <p:txBody>
            <a:bodyPr wrap="none" fromWordArt="1">
              <a:prstTxWarp prst="textPlain">
                <a:avLst>
                  <a:gd name="adj" fmla="val 50000"/>
                </a:avLst>
              </a:prstTxWarp>
            </a:bodyPr>
            <a:lstStyle/>
            <a:p>
              <a:r>
                <a:rPr lang="fr-FR"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XML</a:t>
              </a:r>
            </a:p>
          </p:txBody>
        </p:sp>
        <p:sp>
          <p:nvSpPr>
            <p:cNvPr id="250888" name="WordArt 8"/>
            <p:cNvSpPr>
              <a:spLocks noChangeArrowheads="1" noChangeShapeType="1" noTextEdit="1"/>
            </p:cNvSpPr>
            <p:nvPr/>
          </p:nvSpPr>
          <p:spPr bwMode="auto">
            <a:xfrm>
              <a:off x="4645025" y="3716338"/>
              <a:ext cx="863600" cy="574675"/>
            </a:xfrm>
            <a:prstGeom prst="rect">
              <a:avLst/>
            </a:prstGeom>
          </p:spPr>
          <p:txBody>
            <a:bodyPr wrap="none" fromWordArt="1">
              <a:prstTxWarp prst="textPlain">
                <a:avLst>
                  <a:gd name="adj" fmla="val 50000"/>
                </a:avLst>
              </a:prstTxWarp>
            </a:bodyPr>
            <a:lstStyle/>
            <a:p>
              <a:r>
                <a:rPr lang="fr-FR"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&amp;</a:t>
              </a:r>
              <a:endParaRPr lang="fr-FR"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endParaRPr>
            </a:p>
          </p:txBody>
        </p:sp>
        <p:sp>
          <p:nvSpPr>
            <p:cNvPr id="250889" name="WordArt 9"/>
            <p:cNvSpPr>
              <a:spLocks noChangeArrowheads="1" noChangeShapeType="1" noTextEdit="1"/>
            </p:cNvSpPr>
            <p:nvPr/>
          </p:nvSpPr>
          <p:spPr bwMode="auto">
            <a:xfrm>
              <a:off x="2411413" y="4508500"/>
              <a:ext cx="5111750" cy="792163"/>
            </a:xfrm>
            <a:prstGeom prst="rect">
              <a:avLst/>
            </a:prstGeom>
          </p:spPr>
          <p:txBody>
            <a:bodyPr wrap="none" fromWordArt="1">
              <a:prstTxWarp prst="textPlain">
                <a:avLst>
                  <a:gd name="adj" fmla="val 50000"/>
                </a:avLst>
              </a:prstTxWarp>
            </a:bodyPr>
            <a:lstStyle/>
            <a:p>
              <a:r>
                <a:rPr lang="fr-FR"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rPr>
                <a:t>les serveurs d'applications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2DBC7804-073A-4A33-815E-597BB3FDE061}" type="slidenum">
              <a:rPr lang="fr-FR"/>
              <a:pPr/>
              <a:t>10</a:t>
            </a:fld>
            <a:endParaRPr lang="fr-FR"/>
          </a:p>
        </p:txBody>
      </p:sp>
      <p:sp>
        <p:nvSpPr>
          <p:cNvPr id="312322" name="Rectangle 2"/>
          <p:cNvSpPr>
            <a:spLocks noGrp="1" noChangeArrowheads="1"/>
          </p:cNvSpPr>
          <p:nvPr>
            <p:ph type="title"/>
          </p:nvPr>
        </p:nvSpPr>
        <p:spPr/>
        <p:txBody>
          <a:bodyPr/>
          <a:lstStyle/>
          <a:p>
            <a:r>
              <a:rPr lang="fr-FR"/>
              <a:t>La philosophie d’XML (1)</a:t>
            </a:r>
          </a:p>
        </p:txBody>
      </p:sp>
      <p:sp>
        <p:nvSpPr>
          <p:cNvPr id="312323" name="Rectangle 3"/>
          <p:cNvSpPr>
            <a:spLocks noGrp="1" noChangeArrowheads="1"/>
          </p:cNvSpPr>
          <p:nvPr>
            <p:ph type="body" idx="1"/>
          </p:nvPr>
        </p:nvSpPr>
        <p:spPr/>
        <p:txBody>
          <a:bodyPr/>
          <a:lstStyle/>
          <a:p>
            <a:pPr>
              <a:buFont typeface="Wingdings" pitchFamily="2" charset="2"/>
              <a:buNone/>
            </a:pPr>
            <a:r>
              <a:rPr lang="fr-FR" altLang="ko-KR" u="sng" dirty="0" err="1">
                <a:ea typeface="굴림" pitchFamily="50" charset="-127"/>
              </a:rPr>
              <a:t>Xml</a:t>
            </a:r>
            <a:r>
              <a:rPr lang="fr-FR" altLang="ko-KR" u="sng" dirty="0">
                <a:ea typeface="굴림" pitchFamily="50" charset="-127"/>
              </a:rPr>
              <a:t> est :</a:t>
            </a:r>
          </a:p>
          <a:p>
            <a:r>
              <a:rPr lang="fr-FR" altLang="ko-KR" dirty="0" err="1">
                <a:ea typeface="굴림" pitchFamily="50" charset="-127"/>
              </a:rPr>
              <a:t>eXtensible</a:t>
            </a:r>
            <a:r>
              <a:rPr lang="fr-FR" altLang="ko-KR" dirty="0">
                <a:ea typeface="굴림" pitchFamily="50" charset="-127"/>
              </a:rPr>
              <a:t> </a:t>
            </a:r>
            <a:r>
              <a:rPr lang="fr-FR" altLang="ko-KR" dirty="0" err="1">
                <a:ea typeface="굴림" pitchFamily="50" charset="-127"/>
              </a:rPr>
              <a:t>Mark-up</a:t>
            </a:r>
            <a:r>
              <a:rPr lang="fr-FR" altLang="ko-KR" dirty="0">
                <a:ea typeface="굴림" pitchFamily="50" charset="-127"/>
              </a:rPr>
              <a:t> </a:t>
            </a:r>
            <a:r>
              <a:rPr lang="fr-FR" altLang="ko-KR" dirty="0" err="1">
                <a:ea typeface="굴림" pitchFamily="50" charset="-127"/>
              </a:rPr>
              <a:t>Language</a:t>
            </a:r>
            <a:endParaRPr lang="fr-FR" altLang="ko-KR" dirty="0">
              <a:ea typeface="굴림" pitchFamily="50" charset="-127"/>
            </a:endParaRPr>
          </a:p>
          <a:p>
            <a:endParaRPr lang="fr-FR" altLang="ko-KR" dirty="0" smtClean="0">
              <a:ea typeface="굴림" pitchFamily="50" charset="-127"/>
            </a:endParaRPr>
          </a:p>
          <a:p>
            <a:r>
              <a:rPr lang="fr-FR" altLang="ko-KR" dirty="0" smtClean="0">
                <a:ea typeface="굴림" pitchFamily="50" charset="-127"/>
              </a:rPr>
              <a:t>Un </a:t>
            </a:r>
            <a:r>
              <a:rPr lang="fr-FR" altLang="ko-KR" dirty="0">
                <a:ea typeface="굴림" pitchFamily="50" charset="-127"/>
              </a:rPr>
              <a:t>Standard Internet </a:t>
            </a:r>
          </a:p>
          <a:p>
            <a:endParaRPr lang="fr-FR" altLang="ko-KR" dirty="0">
              <a:ea typeface="굴림" pitchFamily="50" charset="-127"/>
            </a:endParaRPr>
          </a:p>
          <a:p>
            <a:r>
              <a:rPr lang="fr-FR" altLang="ko-KR" dirty="0">
                <a:ea typeface="굴림" pitchFamily="50" charset="-127"/>
              </a:rPr>
              <a:t>Un Meta </a:t>
            </a:r>
            <a:r>
              <a:rPr lang="fr-FR" altLang="ko-KR" dirty="0" err="1">
                <a:ea typeface="굴림" pitchFamily="50" charset="-127"/>
              </a:rPr>
              <a:t>Language</a:t>
            </a:r>
            <a:endParaRPr lang="fr-FR" altLang="ko-KR" dirty="0">
              <a:ea typeface="굴림" pitchFamily="50" charset="-127"/>
            </a:endParaRPr>
          </a:p>
          <a:p>
            <a:endParaRPr lang="fr-FR" altLang="ko-KR" dirty="0">
              <a:ea typeface="굴림" pitchFamily="50" charset="-127"/>
            </a:endParaRPr>
          </a:p>
          <a:p>
            <a:r>
              <a:rPr lang="fr-FR" altLang="ko-KR" dirty="0">
                <a:ea typeface="굴림" pitchFamily="50" charset="-127"/>
              </a:rPr>
              <a:t>Un Format de Documents Structurés</a:t>
            </a:r>
          </a:p>
          <a:p>
            <a:endParaRPr lang="fr-FR" altLang="ko-KR" dirty="0">
              <a:ea typeface="굴림" pitchFamily="50" charset="-127"/>
            </a:endParaRPr>
          </a:p>
          <a:p>
            <a:r>
              <a:rPr lang="fr-FR" altLang="ko-KR" dirty="0">
                <a:ea typeface="굴림" pitchFamily="50" charset="-127"/>
              </a:rPr>
              <a:t>Un  </a:t>
            </a:r>
            <a:r>
              <a:rPr lang="fr-FR" altLang="ko-KR" dirty="0" err="1">
                <a:ea typeface="굴림" pitchFamily="50" charset="-127"/>
              </a:rPr>
              <a:t>Markup</a:t>
            </a:r>
            <a:r>
              <a:rPr lang="fr-FR" altLang="ko-KR" dirty="0">
                <a:ea typeface="굴림" pitchFamily="50" charset="-127"/>
              </a:rPr>
              <a:t> </a:t>
            </a:r>
            <a:r>
              <a:rPr lang="fr-FR" altLang="ko-KR" dirty="0" err="1">
                <a:ea typeface="굴림" pitchFamily="50" charset="-127"/>
              </a:rPr>
              <a:t>language</a:t>
            </a:r>
            <a:r>
              <a:rPr lang="fr-FR" altLang="ko-KR" dirty="0">
                <a:ea typeface="굴림" pitchFamily="50" charset="-127"/>
              </a:rPr>
              <a:t> déclaratif</a:t>
            </a:r>
          </a:p>
          <a:p>
            <a:pPr lvl="1"/>
            <a:r>
              <a:rPr lang="fr-FR" altLang="ko-KR" dirty="0" smtClean="0">
                <a:ea typeface="굴림" pitchFamily="50" charset="-127"/>
              </a:rPr>
              <a:t>Décrit la structure logique  d’un document</a:t>
            </a:r>
            <a:endParaRPr lang="fr-FR" altLang="ko-KR" dirty="0">
              <a:ea typeface="굴림" pitchFamily="50" charset="-127"/>
            </a:endParaRPr>
          </a:p>
          <a:p>
            <a:pPr lvl="1"/>
            <a:r>
              <a:rPr lang="fr-FR" altLang="ko-KR" dirty="0">
                <a:ea typeface="굴림" pitchFamily="50" charset="-127"/>
              </a:rPr>
              <a:t> </a:t>
            </a:r>
            <a:r>
              <a:rPr lang="fr-FR" altLang="ko-KR" dirty="0" smtClean="0">
                <a:ea typeface="굴림" pitchFamily="50" charset="-127"/>
              </a:rPr>
              <a:t>Sépare:</a:t>
            </a:r>
            <a:endParaRPr lang="fr-FR" altLang="ko-KR" dirty="0">
              <a:ea typeface="굴림" pitchFamily="50" charset="-127"/>
            </a:endParaRPr>
          </a:p>
          <a:p>
            <a:pPr lvl="2"/>
            <a:r>
              <a:rPr lang="fr-FR" altLang="ko-KR" dirty="0">
                <a:ea typeface="굴림" pitchFamily="50" charset="-127"/>
              </a:rPr>
              <a:t>La donnée textuelle</a:t>
            </a:r>
          </a:p>
          <a:p>
            <a:pPr lvl="2"/>
            <a:r>
              <a:rPr lang="fr-FR" altLang="ko-KR" dirty="0">
                <a:ea typeface="굴림" pitchFamily="50" charset="-127"/>
              </a:rPr>
              <a:t>De la donnée de formatage</a:t>
            </a:r>
          </a:p>
          <a:p>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p:cNvSpPr>
            <a:spLocks noGrp="1"/>
          </p:cNvSpPr>
          <p:nvPr>
            <p:ph type="sldNum" sz="quarter" idx="10"/>
          </p:nvPr>
        </p:nvSpPr>
        <p:spPr/>
        <p:txBody>
          <a:bodyPr/>
          <a:lstStyle/>
          <a:p>
            <a:fld id="{34D68CFC-0E84-4329-9FB8-A3BD04823610}" type="slidenum">
              <a:rPr lang="fr-FR"/>
              <a:pPr/>
              <a:t>100</a:t>
            </a:fld>
            <a:endParaRPr lang="fr-FR"/>
          </a:p>
        </p:txBody>
      </p:sp>
      <p:graphicFrame>
        <p:nvGraphicFramePr>
          <p:cNvPr id="713730" name="Object 2"/>
          <p:cNvGraphicFramePr>
            <a:graphicFrameLocks noChangeAspect="1"/>
          </p:cNvGraphicFramePr>
          <p:nvPr/>
        </p:nvGraphicFramePr>
        <p:xfrm>
          <a:off x="1960563" y="1052513"/>
          <a:ext cx="7004050" cy="5573712"/>
        </p:xfrm>
        <a:graphic>
          <a:graphicData uri="http://schemas.openxmlformats.org/presentationml/2006/ole">
            <mc:AlternateContent xmlns:mc="http://schemas.openxmlformats.org/markup-compatibility/2006">
              <mc:Choice xmlns:v="urn:schemas-microsoft-com:vml" Requires="v">
                <p:oleObj spid="_x0000_s713806" name="Image" r:id="rId3" imgW="8393651" imgH="6679365" progId="">
                  <p:embed/>
                </p:oleObj>
              </mc:Choice>
              <mc:Fallback>
                <p:oleObj name="Image" r:id="rId3" imgW="8393651" imgH="667936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1052513"/>
                        <a:ext cx="7004050" cy="55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3731" name="Object 3"/>
          <p:cNvGraphicFramePr>
            <a:graphicFrameLocks noChangeAspect="1"/>
          </p:cNvGraphicFramePr>
          <p:nvPr/>
        </p:nvGraphicFramePr>
        <p:xfrm>
          <a:off x="179388" y="2492375"/>
          <a:ext cx="1684337" cy="2016125"/>
        </p:xfrm>
        <a:graphic>
          <a:graphicData uri="http://schemas.openxmlformats.org/presentationml/2006/ole">
            <mc:AlternateContent xmlns:mc="http://schemas.openxmlformats.org/markup-compatibility/2006">
              <mc:Choice xmlns:v="urn:schemas-microsoft-com:vml" Requires="v">
                <p:oleObj spid="_x0000_s713807" name="Image" r:id="rId5" imgW="2755556" imgH="3301587" progId="">
                  <p:embed/>
                </p:oleObj>
              </mc:Choice>
              <mc:Fallback>
                <p:oleObj name="Image" r:id="rId5" imgW="2755556" imgH="330158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492375"/>
                        <a:ext cx="1684337" cy="201612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3E6193F7-1559-4C80-A36B-EDFA39E7A2A9}" type="slidenum">
              <a:rPr lang="fr-FR"/>
              <a:pPr/>
              <a:t>101</a:t>
            </a:fld>
            <a:endParaRPr lang="fr-FR"/>
          </a:p>
        </p:txBody>
      </p:sp>
      <p:sp>
        <p:nvSpPr>
          <p:cNvPr id="585730" name="Rectangle 2"/>
          <p:cNvSpPr>
            <a:spLocks noGrp="1" noChangeArrowheads="1"/>
          </p:cNvSpPr>
          <p:nvPr>
            <p:ph type="title"/>
          </p:nvPr>
        </p:nvSpPr>
        <p:spPr/>
        <p:txBody>
          <a:bodyPr/>
          <a:lstStyle/>
          <a:p>
            <a:r>
              <a:rPr lang="fr-FR" sz="2400" dirty="0"/>
              <a:t>Exemple d’utilisation </a:t>
            </a:r>
            <a:r>
              <a:rPr lang="fr-FR" sz="2400" dirty="0" smtClean="0"/>
              <a:t>d’</a:t>
            </a:r>
            <a:r>
              <a:rPr lang="fr-FR" sz="2400" dirty="0" err="1" smtClean="0"/>
              <a:t>XPath</a:t>
            </a:r>
            <a:r>
              <a:rPr lang="fr-FR" sz="2400" dirty="0" smtClean="0"/>
              <a:t> </a:t>
            </a:r>
            <a:r>
              <a:rPr lang="fr-FR" sz="2400" dirty="0"/>
              <a:t>avec  la technologie MSFT.net</a:t>
            </a:r>
          </a:p>
        </p:txBody>
      </p:sp>
      <p:sp>
        <p:nvSpPr>
          <p:cNvPr id="585731" name="Rectangle 3"/>
          <p:cNvSpPr>
            <a:spLocks noGrp="1" noChangeArrowheads="1"/>
          </p:cNvSpPr>
          <p:nvPr>
            <p:ph type="body" idx="1"/>
          </p:nvPr>
        </p:nvSpPr>
        <p:spPr/>
        <p:txBody>
          <a:bodyPr/>
          <a:lstStyle/>
          <a:p>
            <a:endParaRPr lang="fr-FR" dirty="0"/>
          </a:p>
          <a:p>
            <a:r>
              <a:rPr lang="fr-FR" dirty="0"/>
              <a:t>Utilisation de l’objet </a:t>
            </a:r>
            <a:r>
              <a:rPr lang="fr-FR" dirty="0" err="1"/>
              <a:t>XmlNavigator</a:t>
            </a:r>
            <a:endParaRPr lang="fr-FR" dirty="0"/>
          </a:p>
          <a:p>
            <a:pPr lvl="1"/>
            <a:endParaRPr lang="fr-FR" dirty="0"/>
          </a:p>
          <a:p>
            <a:endParaRPr lang="fr-FR" dirty="0"/>
          </a:p>
          <a:p>
            <a:endParaRPr lang="fr-FR" dirty="0"/>
          </a:p>
          <a:p>
            <a:r>
              <a:rPr lang="fr-FR" dirty="0"/>
              <a:t>Évaluer des expressions </a:t>
            </a:r>
            <a:r>
              <a:rPr lang="fr-FR" dirty="0" err="1" smtClean="0"/>
              <a:t>XPath</a:t>
            </a:r>
            <a:endParaRPr lang="fr-FR" dirty="0"/>
          </a:p>
          <a:p>
            <a:endParaRPr lang="fr-FR" dirty="0"/>
          </a:p>
          <a:p>
            <a:endParaRPr lang="fr-FR" dirty="0"/>
          </a:p>
          <a:p>
            <a:endParaRPr lang="fr-FR" dirty="0"/>
          </a:p>
          <a:p>
            <a:r>
              <a:rPr lang="fr-FR" dirty="0"/>
              <a:t>Choisir des nœuds en utilisant </a:t>
            </a:r>
            <a:r>
              <a:rPr lang="fr-FR" dirty="0" err="1" smtClean="0"/>
              <a:t>XPath</a:t>
            </a:r>
            <a:endParaRPr lang="fr-FR" dirty="0"/>
          </a:p>
          <a:p>
            <a:endParaRPr lang="fr-FR" dirty="0"/>
          </a:p>
        </p:txBody>
      </p:sp>
      <p:sp>
        <p:nvSpPr>
          <p:cNvPr id="585732" name="Rectangle 4"/>
          <p:cNvSpPr>
            <a:spLocks noChangeArrowheads="1"/>
          </p:cNvSpPr>
          <p:nvPr/>
        </p:nvSpPr>
        <p:spPr bwMode="auto">
          <a:xfrm>
            <a:off x="304800" y="1633538"/>
            <a:ext cx="8304213" cy="1147762"/>
          </a:xfrm>
          <a:prstGeom prst="rect">
            <a:avLst/>
          </a:prstGeom>
          <a:solidFill>
            <a:schemeClr val="accent1">
              <a:lumMod val="20000"/>
              <a:lumOff val="80000"/>
            </a:schemeClr>
          </a:solidFill>
          <a:ln w="9525">
            <a:solidFill>
              <a:schemeClr val="folHlink"/>
            </a:solidFill>
            <a:miter lim="800000"/>
            <a:headEnd/>
            <a:tailEnd/>
          </a:ln>
          <a:effectLst/>
        </p:spPr>
        <p:txBody>
          <a:bodyPr wrap="none" anchor="ctr"/>
          <a:lstStyle/>
          <a:p>
            <a:pPr algn="l" eaLnBrk="0" latinLnBrk="0" hangingPunct="0">
              <a:lnSpc>
                <a:spcPct val="90000"/>
              </a:lnSpc>
              <a:spcBef>
                <a:spcPct val="30000"/>
              </a:spcBef>
              <a:buClr>
                <a:srgbClr val="E7CF77"/>
              </a:buClr>
              <a:buSzPct val="75000"/>
              <a:buFont typeface="Wingdings" pitchFamily="2" charset="2"/>
              <a:buNone/>
            </a:pPr>
            <a:r>
              <a:rPr kumimoji="0" lang="en-US" sz="1600" b="1" dirty="0" err="1" smtClean="0">
                <a:effectLst>
                  <a:outerShdw blurRad="38100" dist="38100" dir="2700000" algn="tl">
                    <a:srgbClr val="FFFFFF"/>
                  </a:outerShdw>
                </a:effectLst>
                <a:latin typeface="Arial" pitchFamily="34" charset="0"/>
              </a:rPr>
              <a:t>XPathDocument</a:t>
            </a:r>
            <a:r>
              <a:rPr kumimoji="0" lang="en-US" sz="1600" b="1" dirty="0" smtClean="0">
                <a:effectLst>
                  <a:outerShdw blurRad="38100" dist="38100" dir="2700000" algn="tl">
                    <a:srgbClr val="FFFFFF"/>
                  </a:outerShdw>
                </a:effectLst>
                <a:latin typeface="Arial" pitchFamily="34" charset="0"/>
              </a:rPr>
              <a:t> </a:t>
            </a:r>
            <a:r>
              <a:rPr kumimoji="0" lang="en-US" sz="1600" b="1" dirty="0" err="1" smtClean="0">
                <a:effectLst>
                  <a:outerShdw blurRad="38100" dist="38100" dir="2700000" algn="tl">
                    <a:srgbClr val="FFFFFF"/>
                  </a:outerShdw>
                </a:effectLst>
                <a:latin typeface="Arial" pitchFamily="34" charset="0"/>
              </a:rPr>
              <a:t>XPathDoc</a:t>
            </a:r>
            <a:r>
              <a:rPr kumimoji="0" lang="en-US" sz="1600" b="1" dirty="0">
                <a:effectLst>
                  <a:outerShdw blurRad="38100" dist="38100" dir="2700000" algn="tl">
                    <a:srgbClr val="FFFFFF"/>
                  </a:outerShdw>
                </a:effectLst>
                <a:latin typeface="Arial" pitchFamily="34" charset="0"/>
              </a:rPr>
              <a:t>;</a:t>
            </a:r>
          </a:p>
          <a:p>
            <a:pPr algn="l" eaLnBrk="0" latinLnBrk="0" hangingPunct="0">
              <a:lnSpc>
                <a:spcPct val="90000"/>
              </a:lnSpc>
              <a:spcBef>
                <a:spcPct val="30000"/>
              </a:spcBef>
              <a:buClr>
                <a:srgbClr val="E7CF77"/>
              </a:buClr>
              <a:buSzPct val="75000"/>
              <a:buFont typeface="Wingdings" pitchFamily="2" charset="2"/>
              <a:buNone/>
            </a:pPr>
            <a:r>
              <a:rPr kumimoji="0" lang="en-US" sz="1600" b="1" dirty="0" err="1" smtClean="0">
                <a:effectLst>
                  <a:outerShdw blurRad="38100" dist="38100" dir="2700000" algn="tl">
                    <a:srgbClr val="FFFFFF"/>
                  </a:outerShdw>
                </a:effectLst>
                <a:latin typeface="Arial" pitchFamily="34" charset="0"/>
              </a:rPr>
              <a:t>XPathNavigator</a:t>
            </a:r>
            <a:r>
              <a:rPr kumimoji="0" lang="en-US" sz="1600" b="1" dirty="0" smtClean="0">
                <a:effectLst>
                  <a:outerShdw blurRad="38100" dist="38100" dir="2700000" algn="tl">
                    <a:srgbClr val="FFFFFF"/>
                  </a:outerShdw>
                </a:effectLst>
                <a:latin typeface="Arial" pitchFamily="34" charset="0"/>
              </a:rPr>
              <a:t> </a:t>
            </a:r>
            <a:r>
              <a:rPr kumimoji="0" lang="en-US" sz="1600" b="1" dirty="0" err="1" smtClean="0">
                <a:effectLst>
                  <a:outerShdw blurRad="38100" dist="38100" dir="2700000" algn="tl">
                    <a:srgbClr val="FFFFFF"/>
                  </a:outerShdw>
                </a:effectLst>
                <a:latin typeface="Arial" pitchFamily="34" charset="0"/>
              </a:rPr>
              <a:t>XPathNavigator</a:t>
            </a:r>
            <a:r>
              <a:rPr kumimoji="0" lang="en-US" sz="1600" b="1" dirty="0">
                <a:effectLst>
                  <a:outerShdw blurRad="38100" dist="38100" dir="2700000" algn="tl">
                    <a:srgbClr val="FFFFFF"/>
                  </a:outerShdw>
                </a:effectLst>
                <a:latin typeface="Arial" pitchFamily="34" charset="0"/>
              </a:rPr>
              <a:t>;</a:t>
            </a:r>
          </a:p>
          <a:p>
            <a:pPr algn="l" eaLnBrk="0" latinLnBrk="0" hangingPunct="0">
              <a:lnSpc>
                <a:spcPct val="90000"/>
              </a:lnSpc>
              <a:spcBef>
                <a:spcPct val="30000"/>
              </a:spcBef>
              <a:buClr>
                <a:srgbClr val="E7CF77"/>
              </a:buClr>
              <a:buSzPct val="75000"/>
              <a:buFont typeface="Wingdings" pitchFamily="2" charset="2"/>
              <a:buNone/>
            </a:pPr>
            <a:r>
              <a:rPr kumimoji="0" lang="en-US" sz="1600" b="1" dirty="0" err="1" smtClean="0">
                <a:effectLst>
                  <a:outerShdw blurRad="38100" dist="38100" dir="2700000" algn="tl">
                    <a:srgbClr val="FFFFFF"/>
                  </a:outerShdw>
                </a:effectLst>
                <a:latin typeface="Arial" pitchFamily="34" charset="0"/>
              </a:rPr>
              <a:t>XPathDoc</a:t>
            </a:r>
            <a:r>
              <a:rPr kumimoji="0" lang="en-US" sz="1600" b="1" dirty="0" smtClean="0">
                <a:effectLst>
                  <a:outerShdw blurRad="38100" dist="38100" dir="2700000" algn="tl">
                    <a:srgbClr val="FFFFFF"/>
                  </a:outerShdw>
                </a:effectLst>
                <a:latin typeface="Arial" pitchFamily="34" charset="0"/>
              </a:rPr>
              <a:t> </a:t>
            </a:r>
            <a:r>
              <a:rPr kumimoji="0" lang="en-US" sz="1600" b="1" dirty="0">
                <a:effectLst>
                  <a:outerShdw blurRad="38100" dist="38100" dir="2700000" algn="tl">
                    <a:srgbClr val="FFFFFF"/>
                  </a:outerShdw>
                </a:effectLst>
                <a:latin typeface="Arial" pitchFamily="34" charset="0"/>
              </a:rPr>
              <a:t>= new </a:t>
            </a:r>
            <a:r>
              <a:rPr kumimoji="0" lang="en-US" sz="1600" b="1" dirty="0" err="1" smtClean="0">
                <a:effectLst>
                  <a:outerShdw blurRad="38100" dist="38100" dir="2700000" algn="tl">
                    <a:srgbClr val="FFFFFF"/>
                  </a:outerShdw>
                </a:effectLst>
                <a:latin typeface="Arial" pitchFamily="34" charset="0"/>
              </a:rPr>
              <a:t>XPathDocument</a:t>
            </a:r>
            <a:r>
              <a:rPr kumimoji="0" lang="en-US" sz="1600" b="1" dirty="0">
                <a:effectLst>
                  <a:outerShdw blurRad="38100" dist="38100" dir="2700000" algn="tl">
                    <a:srgbClr val="FFFFFF"/>
                  </a:outerShdw>
                </a:effectLst>
                <a:latin typeface="Arial" pitchFamily="34" charset="0"/>
              </a:rPr>
              <a:t>(“c\:test.xml”);</a:t>
            </a:r>
          </a:p>
          <a:p>
            <a:pPr algn="l"/>
            <a:r>
              <a:rPr kumimoji="0" lang="en-US" sz="1600" b="1" dirty="0" err="1" smtClean="0">
                <a:effectLst>
                  <a:outerShdw blurRad="38100" dist="38100" dir="2700000" algn="tl">
                    <a:srgbClr val="FFFFFF"/>
                  </a:outerShdw>
                </a:effectLst>
                <a:latin typeface="Arial" pitchFamily="34" charset="0"/>
              </a:rPr>
              <a:t>XPathNavigator</a:t>
            </a:r>
            <a:r>
              <a:rPr kumimoji="0" lang="en-US" sz="1600" b="1" dirty="0" smtClean="0">
                <a:effectLst>
                  <a:outerShdw blurRad="38100" dist="38100" dir="2700000" algn="tl">
                    <a:srgbClr val="FFFFFF"/>
                  </a:outerShdw>
                </a:effectLst>
                <a:latin typeface="Arial" pitchFamily="34" charset="0"/>
              </a:rPr>
              <a:t> </a:t>
            </a:r>
            <a:r>
              <a:rPr kumimoji="0" lang="en-US" sz="1600" b="1" dirty="0">
                <a:effectLst>
                  <a:outerShdw blurRad="38100" dist="38100" dir="2700000" algn="tl">
                    <a:srgbClr val="FFFFFF"/>
                  </a:outerShdw>
                </a:effectLst>
                <a:latin typeface="Arial" pitchFamily="34" charset="0"/>
              </a:rPr>
              <a:t>= </a:t>
            </a:r>
            <a:r>
              <a:rPr kumimoji="0" lang="en-US" sz="1600" b="1" dirty="0" err="1" smtClean="0">
                <a:effectLst>
                  <a:outerShdw blurRad="38100" dist="38100" dir="2700000" algn="tl">
                    <a:srgbClr val="FFFFFF"/>
                  </a:outerShdw>
                </a:effectLst>
                <a:latin typeface="Arial" pitchFamily="34" charset="0"/>
              </a:rPr>
              <a:t>XPathDoc.CreateNavigator</a:t>
            </a:r>
            <a:r>
              <a:rPr kumimoji="0" lang="en-US" sz="1600" b="1" dirty="0">
                <a:effectLst>
                  <a:outerShdw blurRad="38100" dist="38100" dir="2700000" algn="tl">
                    <a:srgbClr val="FFFFFF"/>
                  </a:outerShdw>
                </a:effectLst>
                <a:latin typeface="Arial" pitchFamily="34" charset="0"/>
              </a:rPr>
              <a:t>();</a:t>
            </a:r>
          </a:p>
        </p:txBody>
      </p:sp>
      <p:sp>
        <p:nvSpPr>
          <p:cNvPr id="585733" name="Rectangle 5"/>
          <p:cNvSpPr>
            <a:spLocks noChangeArrowheads="1"/>
          </p:cNvSpPr>
          <p:nvPr/>
        </p:nvSpPr>
        <p:spPr bwMode="auto">
          <a:xfrm>
            <a:off x="381000" y="3505200"/>
            <a:ext cx="8304213" cy="446088"/>
          </a:xfrm>
          <a:prstGeom prst="rect">
            <a:avLst/>
          </a:prstGeom>
          <a:solidFill>
            <a:schemeClr val="accent1">
              <a:lumMod val="20000"/>
              <a:lumOff val="80000"/>
            </a:schemeClr>
          </a:solidFill>
          <a:ln w="9525">
            <a:solidFill>
              <a:schemeClr val="folHlink"/>
            </a:solidFill>
            <a:miter lim="800000"/>
            <a:headEnd/>
            <a:tailEnd/>
          </a:ln>
          <a:effectLst/>
        </p:spPr>
        <p:txBody>
          <a:bodyPr wrap="none" anchor="ctr"/>
          <a:lstStyle/>
          <a:p>
            <a:pPr algn="l" eaLnBrk="0" latinLnBrk="0" hangingPunct="0">
              <a:lnSpc>
                <a:spcPct val="90000"/>
              </a:lnSpc>
              <a:spcBef>
                <a:spcPct val="30000"/>
              </a:spcBef>
              <a:buClr>
                <a:srgbClr val="E7CF77"/>
              </a:buClr>
              <a:buSzPct val="75000"/>
              <a:buFont typeface="Wingdings" pitchFamily="2" charset="2"/>
              <a:buNone/>
            </a:pPr>
            <a:r>
              <a:rPr kumimoji="0" lang="en-US" b="1" dirty="0" err="1" smtClean="0">
                <a:effectLst>
                  <a:outerShdw blurRad="38100" dist="38100" dir="2700000" algn="tl">
                    <a:srgbClr val="FFFFFF"/>
                  </a:outerShdw>
                </a:effectLst>
              </a:rPr>
              <a:t>XPathNavigator</a:t>
            </a:r>
            <a:r>
              <a:rPr kumimoji="0" lang="en-US" sz="2400" b="1" dirty="0" err="1" smtClean="0">
                <a:effectLst>
                  <a:outerShdw blurRad="38100" dist="38100" dir="2700000" algn="tl">
                    <a:srgbClr val="FFFFFF"/>
                  </a:outerShdw>
                </a:effectLst>
                <a:latin typeface="Arial" pitchFamily="34" charset="0"/>
              </a:rPr>
              <a:t>.Evaluate</a:t>
            </a:r>
            <a:r>
              <a:rPr kumimoji="0" lang="en-US" sz="2400" b="1" dirty="0">
                <a:effectLst>
                  <a:outerShdw blurRad="38100" dist="38100" dir="2700000" algn="tl">
                    <a:srgbClr val="FFFFFF"/>
                  </a:outerShdw>
                </a:effectLst>
                <a:latin typeface="Arial" pitchFamily="34" charset="0"/>
              </a:rPr>
              <a:t>("count(//employee)");</a:t>
            </a:r>
          </a:p>
        </p:txBody>
      </p:sp>
      <p:sp>
        <p:nvSpPr>
          <p:cNvPr id="585734" name="Rectangle 6"/>
          <p:cNvSpPr>
            <a:spLocks noChangeArrowheads="1"/>
          </p:cNvSpPr>
          <p:nvPr/>
        </p:nvSpPr>
        <p:spPr bwMode="auto">
          <a:xfrm>
            <a:off x="381000" y="5486400"/>
            <a:ext cx="8304213" cy="446088"/>
          </a:xfrm>
          <a:prstGeom prst="rect">
            <a:avLst/>
          </a:prstGeom>
          <a:solidFill>
            <a:schemeClr val="accent1">
              <a:lumMod val="20000"/>
              <a:lumOff val="80000"/>
            </a:schemeClr>
          </a:solidFill>
          <a:ln w="9525">
            <a:solidFill>
              <a:schemeClr val="folHlink"/>
            </a:solidFill>
            <a:miter lim="800000"/>
            <a:headEnd/>
            <a:tailEnd/>
          </a:ln>
          <a:effectLst/>
        </p:spPr>
        <p:txBody>
          <a:bodyPr wrap="none" anchor="ctr"/>
          <a:lstStyle/>
          <a:p>
            <a:pPr algn="l" eaLnBrk="0" latinLnBrk="0" hangingPunct="0">
              <a:lnSpc>
                <a:spcPct val="90000"/>
              </a:lnSpc>
              <a:spcBef>
                <a:spcPct val="30000"/>
              </a:spcBef>
              <a:buClr>
                <a:srgbClr val="E7CF77"/>
              </a:buClr>
              <a:buSzPct val="75000"/>
              <a:buFont typeface="Wingdings" pitchFamily="2" charset="2"/>
              <a:buNone/>
            </a:pPr>
            <a:r>
              <a:rPr kumimoji="0" lang="en-US" b="1" dirty="0" err="1" smtClean="0">
                <a:effectLst>
                  <a:outerShdw blurRad="38100" dist="38100" dir="2700000" algn="tl">
                    <a:srgbClr val="FFFFFF"/>
                  </a:outerShdw>
                </a:effectLst>
              </a:rPr>
              <a:t>XPathNavigator</a:t>
            </a:r>
            <a:r>
              <a:rPr kumimoji="0" lang="en-US" sz="2400" b="1" dirty="0" err="1" smtClean="0">
                <a:effectLst>
                  <a:outerShdw blurRad="38100" dist="38100" dir="2700000" algn="tl">
                    <a:srgbClr val="FFFFFF"/>
                  </a:outerShdw>
                </a:effectLst>
                <a:latin typeface="Arial" pitchFamily="34" charset="0"/>
              </a:rPr>
              <a:t>.Select</a:t>
            </a:r>
            <a:r>
              <a:rPr kumimoji="0" lang="en-US" sz="2400" b="1" dirty="0">
                <a:effectLst>
                  <a:outerShdw blurRad="38100" dist="38100" dir="2700000" algn="tl">
                    <a:srgbClr val="FFFFFF"/>
                  </a:outerShdw>
                </a:effectLst>
                <a:latin typeface="Arial" pitchFamily="34" charset="0"/>
              </a:rPr>
              <a:t>("//employee[@salary &gt; 75000]");</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0EE1986-25B5-4EFC-91F1-AD2841DCB31B}" type="slidenum">
              <a:rPr lang="fr-FR"/>
              <a:pPr/>
              <a:t>102</a:t>
            </a:fld>
            <a:endParaRPr lang="fr-FR"/>
          </a:p>
        </p:txBody>
      </p:sp>
      <p:sp>
        <p:nvSpPr>
          <p:cNvPr id="730114" name="Rectangle 2"/>
          <p:cNvSpPr>
            <a:spLocks noGrp="1" noChangeArrowheads="1"/>
          </p:cNvSpPr>
          <p:nvPr>
            <p:ph type="title"/>
          </p:nvPr>
        </p:nvSpPr>
        <p:spPr/>
        <p:txBody>
          <a:bodyPr/>
          <a:lstStyle/>
          <a:p>
            <a:r>
              <a:rPr lang="fr-FR"/>
              <a:t>X-Query</a:t>
            </a:r>
          </a:p>
        </p:txBody>
      </p:sp>
      <p:sp>
        <p:nvSpPr>
          <p:cNvPr id="730115" name="Rectangle 3"/>
          <p:cNvSpPr>
            <a:spLocks noGrp="1" noChangeArrowheads="1"/>
          </p:cNvSpPr>
          <p:nvPr>
            <p:ph type="body" idx="1"/>
          </p:nvPr>
        </p:nvSpPr>
        <p:spPr/>
        <p:txBody>
          <a:bodyPr/>
          <a:lstStyle/>
          <a:p>
            <a:pPr>
              <a:lnSpc>
                <a:spcPct val="90000"/>
              </a:lnSpc>
            </a:pPr>
            <a:endParaRPr lang="fr-FR" dirty="0" smtClean="0"/>
          </a:p>
          <a:p>
            <a:pPr>
              <a:lnSpc>
                <a:spcPct val="90000"/>
              </a:lnSpc>
            </a:pPr>
            <a:r>
              <a:rPr lang="fr-FR" dirty="0" smtClean="0"/>
              <a:t>Basé </a:t>
            </a:r>
            <a:r>
              <a:rPr lang="fr-FR" dirty="0"/>
              <a:t>sur </a:t>
            </a:r>
            <a:r>
              <a:rPr lang="fr-FR" dirty="0" err="1" smtClean="0"/>
              <a:t>XPath</a:t>
            </a:r>
            <a:endParaRPr lang="fr-FR" dirty="0"/>
          </a:p>
          <a:p>
            <a:pPr>
              <a:lnSpc>
                <a:spcPct val="90000"/>
              </a:lnSpc>
            </a:pPr>
            <a:endParaRPr lang="fr-FR" dirty="0" smtClean="0"/>
          </a:p>
          <a:p>
            <a:pPr>
              <a:lnSpc>
                <a:spcPct val="90000"/>
              </a:lnSpc>
            </a:pPr>
            <a:r>
              <a:rPr lang="fr-FR" dirty="0" smtClean="0"/>
              <a:t>Requêtes </a:t>
            </a:r>
            <a:r>
              <a:rPr lang="fr-FR" dirty="0"/>
              <a:t>basiques </a:t>
            </a:r>
            <a:r>
              <a:rPr lang="fr-FR" dirty="0" err="1"/>
              <a:t>XQuery</a:t>
            </a:r>
            <a:r>
              <a:rPr lang="fr-FR" dirty="0"/>
              <a:t> = requêtes </a:t>
            </a:r>
            <a:r>
              <a:rPr lang="fr-FR" dirty="0" err="1" smtClean="0"/>
              <a:t>XPath</a:t>
            </a:r>
            <a:endParaRPr lang="fr-FR" dirty="0"/>
          </a:p>
          <a:p>
            <a:pPr>
              <a:lnSpc>
                <a:spcPct val="90000"/>
              </a:lnSpc>
            </a:pPr>
            <a:endParaRPr lang="fr-FR" dirty="0" smtClean="0"/>
          </a:p>
          <a:p>
            <a:pPr>
              <a:lnSpc>
                <a:spcPct val="90000"/>
              </a:lnSpc>
            </a:pPr>
            <a:r>
              <a:rPr lang="fr-FR" dirty="0" smtClean="0"/>
              <a:t>Expressions </a:t>
            </a:r>
            <a:r>
              <a:rPr lang="fr-FR" dirty="0"/>
              <a:t>FLWR : For, Let, </a:t>
            </a:r>
            <a:r>
              <a:rPr lang="fr-FR" dirty="0" err="1"/>
              <a:t>Where</a:t>
            </a:r>
            <a:r>
              <a:rPr lang="fr-FR" dirty="0"/>
              <a:t> et Return</a:t>
            </a:r>
          </a:p>
          <a:p>
            <a:pPr lvl="1">
              <a:lnSpc>
                <a:spcPct val="90000"/>
              </a:lnSpc>
              <a:buFont typeface="Wingdings" pitchFamily="2" charset="2"/>
              <a:buNone/>
            </a:pPr>
            <a:r>
              <a:rPr lang="fr-FR" i="1" dirty="0">
                <a:solidFill>
                  <a:schemeClr val="accent2"/>
                </a:solidFill>
              </a:rPr>
              <a:t>SELECT </a:t>
            </a:r>
            <a:r>
              <a:rPr lang="fr-FR" i="1" dirty="0" err="1" smtClean="0">
                <a:solidFill>
                  <a:schemeClr val="accent2"/>
                </a:solidFill>
              </a:rPr>
              <a:t>requeteXPath</a:t>
            </a:r>
            <a:endParaRPr lang="fr-FR" i="1" dirty="0">
              <a:solidFill>
                <a:schemeClr val="accent2"/>
              </a:solidFill>
            </a:endParaRPr>
          </a:p>
          <a:p>
            <a:pPr lvl="1">
              <a:lnSpc>
                <a:spcPct val="90000"/>
              </a:lnSpc>
              <a:buFont typeface="Wingdings" pitchFamily="2" charset="2"/>
              <a:buNone/>
            </a:pPr>
            <a:r>
              <a:rPr lang="fr-FR" i="1" dirty="0">
                <a:solidFill>
                  <a:schemeClr val="accent2"/>
                </a:solidFill>
              </a:rPr>
              <a:t>FROM fichier</a:t>
            </a:r>
          </a:p>
          <a:p>
            <a:pPr lvl="1">
              <a:lnSpc>
                <a:spcPct val="90000"/>
              </a:lnSpc>
              <a:buFont typeface="Wingdings" pitchFamily="2" charset="2"/>
              <a:buNone/>
            </a:pPr>
            <a:r>
              <a:rPr lang="fr-FR" i="1" dirty="0">
                <a:solidFill>
                  <a:schemeClr val="accent2"/>
                </a:solidFill>
              </a:rPr>
              <a:t>WHERE </a:t>
            </a:r>
            <a:r>
              <a:rPr lang="fr-FR" i="1" dirty="0" err="1">
                <a:solidFill>
                  <a:schemeClr val="accent2"/>
                </a:solidFill>
              </a:rPr>
              <a:t>conditionBooleenne</a:t>
            </a:r>
            <a:endParaRPr lang="fr-FR" i="1" dirty="0">
              <a:solidFill>
                <a:schemeClr val="accent2"/>
              </a:solidFill>
            </a:endParaRPr>
          </a:p>
          <a:p>
            <a:pPr lvl="1">
              <a:lnSpc>
                <a:spcPct val="90000"/>
              </a:lnSpc>
              <a:buFont typeface="Wingdings" pitchFamily="2" charset="2"/>
              <a:buNone/>
            </a:pPr>
            <a:r>
              <a:rPr lang="fr-FR" i="1" dirty="0">
                <a:solidFill>
                  <a:schemeClr val="accent2"/>
                </a:solidFill>
              </a:rPr>
              <a:t>AND </a:t>
            </a:r>
            <a:r>
              <a:rPr lang="fr-FR" i="1" dirty="0" err="1">
                <a:solidFill>
                  <a:schemeClr val="accent2"/>
                </a:solidFill>
              </a:rPr>
              <a:t>autreConditionBooleenne</a:t>
            </a:r>
            <a:endParaRPr lang="fr-FR" i="1" dirty="0">
              <a:solidFill>
                <a:schemeClr val="accent2"/>
              </a:solidFill>
            </a:endParaRPr>
          </a:p>
          <a:p>
            <a:pPr lvl="1">
              <a:lnSpc>
                <a:spcPct val="90000"/>
              </a:lnSpc>
            </a:pPr>
            <a:endParaRPr lang="fr-FR" dirty="0"/>
          </a:p>
          <a:p>
            <a:pPr>
              <a:lnSpc>
                <a:spcPct val="90000"/>
              </a:lnSpc>
            </a:pPr>
            <a:endParaRPr lang="fr-F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0"/>
          </p:nvPr>
        </p:nvSpPr>
        <p:spPr/>
        <p:txBody>
          <a:bodyPr/>
          <a:lstStyle/>
          <a:p>
            <a:fld id="{17C6481F-C11B-4E05-A9F2-4B3D703F5EBE}" type="slidenum">
              <a:rPr lang="fr-FR"/>
              <a:pPr/>
              <a:t>103</a:t>
            </a:fld>
            <a:endParaRPr lang="fr-FR"/>
          </a:p>
        </p:txBody>
      </p:sp>
      <p:sp>
        <p:nvSpPr>
          <p:cNvPr id="731138" name="Rectangle 2"/>
          <p:cNvSpPr>
            <a:spLocks noGrp="1" noChangeArrowheads="1"/>
          </p:cNvSpPr>
          <p:nvPr>
            <p:ph type="body" sz="half" idx="4294967295"/>
          </p:nvPr>
        </p:nvSpPr>
        <p:spPr>
          <a:xfrm>
            <a:off x="611188" y="692150"/>
            <a:ext cx="7993062" cy="3168650"/>
          </a:xfrm>
        </p:spPr>
        <p:txBody>
          <a:bodyPr/>
          <a:lstStyle/>
          <a:p>
            <a:r>
              <a:rPr lang="fr-FR" sz="2000"/>
              <a:t>Clause Let</a:t>
            </a:r>
            <a:endParaRPr lang="fr-FR" sz="1800"/>
          </a:p>
          <a:p>
            <a:pPr lvl="1">
              <a:buFont typeface="Wingdings" pitchFamily="2" charset="2"/>
              <a:buNone/>
            </a:pPr>
            <a:r>
              <a:rPr lang="fr-FR" sz="1200"/>
              <a:t>LET $noms := document(“annuaire.xml”)//nom</a:t>
            </a:r>
          </a:p>
          <a:p>
            <a:pPr lvl="1">
              <a:buFont typeface="Wingdings" pitchFamily="2" charset="2"/>
              <a:buNone/>
            </a:pPr>
            <a:r>
              <a:rPr lang="fr-FR" sz="1200"/>
              <a:t>RETURN</a:t>
            </a:r>
          </a:p>
          <a:p>
            <a:pPr lvl="1">
              <a:buFont typeface="Wingdings" pitchFamily="2" charset="2"/>
              <a:buNone/>
            </a:pPr>
            <a:r>
              <a:rPr lang="fr-FR" sz="1200"/>
              <a:t>$noms</a:t>
            </a:r>
          </a:p>
          <a:p>
            <a:r>
              <a:rPr lang="fr-FR" sz="2000"/>
              <a:t>Clause For (itération)</a:t>
            </a:r>
          </a:p>
          <a:p>
            <a:pPr lvl="1">
              <a:buFont typeface="Wingdings" pitchFamily="2" charset="2"/>
              <a:buNone/>
            </a:pPr>
            <a:r>
              <a:rPr lang="fr-FR" sz="1200"/>
              <a:t>FOR $entree IN //entree</a:t>
            </a:r>
          </a:p>
          <a:p>
            <a:pPr lvl="1">
              <a:buFont typeface="Wingdings" pitchFamily="2" charset="2"/>
              <a:buNone/>
            </a:pPr>
            <a:r>
              <a:rPr lang="fr-FR" sz="1200"/>
              <a:t>RETURN			sans interruption</a:t>
            </a:r>
          </a:p>
          <a:p>
            <a:pPr lvl="1">
              <a:buFont typeface="Wingdings" pitchFamily="2" charset="2"/>
              <a:buNone/>
            </a:pPr>
            <a:r>
              <a:rPr lang="fr-FR" sz="1200"/>
              <a:t>$entree/nom</a:t>
            </a:r>
            <a:endParaRPr lang="fr-FR" sz="1400"/>
          </a:p>
          <a:p>
            <a:pPr>
              <a:buFont typeface="Wingdings" pitchFamily="2" charset="2"/>
              <a:buNone/>
            </a:pPr>
            <a:endParaRPr lang="fr-FR" sz="1800"/>
          </a:p>
        </p:txBody>
      </p:sp>
      <p:graphicFrame>
        <p:nvGraphicFramePr>
          <p:cNvPr id="731139" name="Object 3"/>
          <p:cNvGraphicFramePr>
            <a:graphicFrameLocks noGrp="1" noChangeAspect="1"/>
          </p:cNvGraphicFramePr>
          <p:nvPr>
            <p:ph sz="half" idx="4294967295"/>
          </p:nvPr>
        </p:nvGraphicFramePr>
        <p:xfrm>
          <a:off x="317500" y="3067050"/>
          <a:ext cx="8509000" cy="1484313"/>
        </p:xfrm>
        <a:graphic>
          <a:graphicData uri="http://schemas.openxmlformats.org/presentationml/2006/ole">
            <mc:AlternateContent xmlns:mc="http://schemas.openxmlformats.org/markup-compatibility/2006">
              <mc:Choice xmlns:v="urn:schemas-microsoft-com:vml" Requires="v">
                <p:oleObj spid="_x0000_s731215" name="Image" r:id="rId3" imgW="8787302" imgH="1269841" progId="">
                  <p:embed/>
                </p:oleObj>
              </mc:Choice>
              <mc:Fallback>
                <p:oleObj name="Image" r:id="rId3" imgW="8787302" imgH="1269841"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3067050"/>
                        <a:ext cx="85090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1140" name="Object 4"/>
          <p:cNvGraphicFramePr>
            <a:graphicFrameLocks noChangeAspect="1"/>
          </p:cNvGraphicFramePr>
          <p:nvPr/>
        </p:nvGraphicFramePr>
        <p:xfrm>
          <a:off x="179388" y="5229225"/>
          <a:ext cx="8786812" cy="990600"/>
        </p:xfrm>
        <a:graphic>
          <a:graphicData uri="http://schemas.openxmlformats.org/presentationml/2006/ole">
            <mc:AlternateContent xmlns:mc="http://schemas.openxmlformats.org/markup-compatibility/2006">
              <mc:Choice xmlns:v="urn:schemas-microsoft-com:vml" Requires="v">
                <p:oleObj spid="_x0000_s731216" name="Image" r:id="rId5" imgW="8787302" imgH="990476" progId="">
                  <p:embed/>
                </p:oleObj>
              </mc:Choice>
              <mc:Fallback>
                <p:oleObj name="Image" r:id="rId5" imgW="8787302" imgH="990476"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229225"/>
                        <a:ext cx="87868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A1A58B5-566D-4838-994C-D548ECD62C27}" type="slidenum">
              <a:rPr lang="fr-FR"/>
              <a:pPr/>
              <a:t>104</a:t>
            </a:fld>
            <a:endParaRPr lang="fr-FR"/>
          </a:p>
        </p:txBody>
      </p:sp>
      <p:sp>
        <p:nvSpPr>
          <p:cNvPr id="732162" name="Rectangle 2"/>
          <p:cNvSpPr>
            <a:spLocks noGrp="1" noChangeArrowheads="1"/>
          </p:cNvSpPr>
          <p:nvPr>
            <p:ph type="body" idx="1"/>
          </p:nvPr>
        </p:nvSpPr>
        <p:spPr>
          <a:xfrm>
            <a:off x="684213" y="1268413"/>
            <a:ext cx="7138987" cy="1900237"/>
          </a:xfrm>
        </p:spPr>
        <p:txBody>
          <a:bodyPr/>
          <a:lstStyle/>
          <a:p>
            <a:pPr>
              <a:lnSpc>
                <a:spcPct val="90000"/>
              </a:lnSpc>
              <a:buFont typeface="Wingdings" pitchFamily="2" charset="2"/>
              <a:buNone/>
            </a:pPr>
            <a:r>
              <a:rPr lang="fr-FR" sz="2000"/>
              <a:t>FOR $entree IN //entree</a:t>
            </a:r>
          </a:p>
          <a:p>
            <a:pPr>
              <a:lnSpc>
                <a:spcPct val="90000"/>
              </a:lnSpc>
              <a:buFont typeface="Wingdings" pitchFamily="2" charset="2"/>
              <a:buNone/>
            </a:pPr>
            <a:r>
              <a:rPr lang="fr-FR" sz="2000"/>
              <a:t>WHERE $entree/nom = “Harry Cover”</a:t>
            </a:r>
          </a:p>
          <a:p>
            <a:pPr>
              <a:lnSpc>
                <a:spcPct val="90000"/>
              </a:lnSpc>
              <a:buFont typeface="Wingdings" pitchFamily="2" charset="2"/>
              <a:buNone/>
            </a:pPr>
            <a:r>
              <a:rPr lang="fr-FR" sz="2000"/>
              <a:t>OR $entree/nom = “Paul Lafargue”</a:t>
            </a:r>
          </a:p>
          <a:p>
            <a:pPr>
              <a:lnSpc>
                <a:spcPct val="90000"/>
              </a:lnSpc>
              <a:buFont typeface="Wingdings" pitchFamily="2" charset="2"/>
              <a:buNone/>
            </a:pPr>
            <a:r>
              <a:rPr lang="fr-FR" sz="2000"/>
              <a:t>RETURN $entree</a:t>
            </a:r>
          </a:p>
          <a:p>
            <a:pPr>
              <a:lnSpc>
                <a:spcPct val="90000"/>
              </a:lnSpc>
              <a:buFont typeface="Wingdings" pitchFamily="2" charset="2"/>
              <a:buNone/>
            </a:pPr>
            <a:endParaRPr lang="fr-FR" sz="2000"/>
          </a:p>
        </p:txBody>
      </p:sp>
      <p:sp>
        <p:nvSpPr>
          <p:cNvPr id="732163" name="Rectangle 3"/>
          <p:cNvSpPr>
            <a:spLocks noChangeArrowheads="1"/>
          </p:cNvSpPr>
          <p:nvPr/>
        </p:nvSpPr>
        <p:spPr bwMode="auto">
          <a:xfrm>
            <a:off x="1547813" y="3357563"/>
            <a:ext cx="6551612" cy="2890837"/>
          </a:xfrm>
          <a:prstGeom prst="rect">
            <a:avLst/>
          </a:prstGeom>
          <a:noFill/>
          <a:ln w="9525">
            <a:noFill/>
            <a:miter lim="800000"/>
            <a:headEnd/>
            <a:tailEnd/>
          </a:ln>
          <a:effectLst/>
        </p:spPr>
        <p:txBody>
          <a:bodyPr>
            <a:spAutoFit/>
          </a:bodyPr>
          <a:lstStyle/>
          <a:p>
            <a:pPr marL="342900" indent="-342900" algn="l" latinLnBrk="0">
              <a:spcBef>
                <a:spcPct val="20000"/>
              </a:spcBef>
              <a:buSzPct val="150000"/>
              <a:buFont typeface="Wingdings" pitchFamily="2" charset="2"/>
              <a:buNone/>
            </a:pPr>
            <a:r>
              <a:rPr kumimoji="0" lang="fr-FR" sz="1600" b="1">
                <a:latin typeface="Arial" pitchFamily="34" charset="0"/>
              </a:rPr>
              <a:t>LET $entrees:=//entree</a:t>
            </a:r>
          </a:p>
          <a:p>
            <a:pPr marL="342900" indent="-342900" algn="l" latinLnBrk="0">
              <a:spcBef>
                <a:spcPct val="20000"/>
              </a:spcBef>
              <a:buSzPct val="150000"/>
              <a:buFont typeface="Wingdings" pitchFamily="2" charset="2"/>
              <a:buNone/>
            </a:pPr>
            <a:r>
              <a:rPr kumimoji="0" lang="fr-FR" sz="1600" b="1">
                <a:latin typeface="Arial" pitchFamily="34" charset="0"/>
              </a:rPr>
              <a:t>RETURN</a:t>
            </a:r>
          </a:p>
          <a:p>
            <a:pPr marL="342900" indent="-342900" algn="l" latinLnBrk="0">
              <a:spcBef>
                <a:spcPct val="20000"/>
              </a:spcBef>
              <a:buSzPct val="150000"/>
              <a:buFont typeface="Wingdings" pitchFamily="2" charset="2"/>
              <a:buNone/>
            </a:pPr>
            <a:r>
              <a:rPr kumimoji="0" lang="fr-FR" sz="1600" b="1">
                <a:latin typeface="Arial" pitchFamily="34" charset="0"/>
              </a:rPr>
              <a:t>&lt;noms&gt;</a:t>
            </a:r>
          </a:p>
          <a:p>
            <a:pPr marL="342900" indent="-342900" algn="l" latinLnBrk="0">
              <a:spcBef>
                <a:spcPct val="20000"/>
              </a:spcBef>
              <a:buSzPct val="150000"/>
              <a:buFont typeface="Wingdings" pitchFamily="2" charset="2"/>
              <a:buNone/>
            </a:pPr>
            <a:r>
              <a:rPr kumimoji="0" lang="fr-FR" sz="1600" b="1">
                <a:latin typeface="Arial" pitchFamily="34" charset="0"/>
              </a:rPr>
              <a:t>FOR $nom IN $entrees/nom</a:t>
            </a:r>
          </a:p>
          <a:p>
            <a:pPr marL="342900" indent="-342900" algn="l" latinLnBrk="0">
              <a:spcBef>
                <a:spcPct val="20000"/>
              </a:spcBef>
              <a:buSzPct val="150000"/>
              <a:buFont typeface="Wingdings" pitchFamily="2" charset="2"/>
              <a:buNone/>
            </a:pPr>
            <a:r>
              <a:rPr kumimoji="0" lang="fr-FR" sz="1600" b="1">
                <a:latin typeface="Arial" pitchFamily="34" charset="0"/>
              </a:rPr>
              <a:t>RETURN</a:t>
            </a:r>
          </a:p>
          <a:p>
            <a:pPr marL="342900" indent="-342900" algn="l" latinLnBrk="0">
              <a:spcBef>
                <a:spcPct val="20000"/>
              </a:spcBef>
              <a:buSzPct val="150000"/>
              <a:buFont typeface="Wingdings" pitchFamily="2" charset="2"/>
              <a:buNone/>
            </a:pPr>
            <a:r>
              <a:rPr kumimoji="0" lang="fr-FR" sz="1600" b="1">
                <a:latin typeface="Arial" pitchFamily="34" charset="0"/>
              </a:rPr>
              <a:t>$nom</a:t>
            </a:r>
          </a:p>
          <a:p>
            <a:pPr marL="342900" indent="-342900" algn="l" latinLnBrk="0">
              <a:spcBef>
                <a:spcPct val="20000"/>
              </a:spcBef>
              <a:buSzPct val="150000"/>
              <a:buFont typeface="Wingdings" pitchFamily="2" charset="2"/>
              <a:buNone/>
            </a:pPr>
            <a:r>
              <a:rPr kumimoji="0" lang="fr-FR" sz="1600" b="1">
                <a:latin typeface="Arial" pitchFamily="34" charset="0"/>
              </a:rPr>
              <a:t>&lt;/noms&gt;</a:t>
            </a:r>
          </a:p>
          <a:p>
            <a:pPr marL="342900" indent="-342900" algn="l" latinLnBrk="0">
              <a:lnSpc>
                <a:spcPct val="90000"/>
              </a:lnSpc>
              <a:spcBef>
                <a:spcPct val="20000"/>
              </a:spcBef>
              <a:buSzPct val="150000"/>
              <a:buFont typeface="Wingdings" pitchFamily="2" charset="2"/>
              <a:buNone/>
            </a:pPr>
            <a:endParaRPr kumimoji="0" lang="fr-FR" sz="1400" b="1">
              <a:latin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ctrTitle"/>
          </p:nvPr>
        </p:nvSpPr>
        <p:spPr>
          <a:xfrm>
            <a:off x="685800" y="2286000"/>
            <a:ext cx="7772400" cy="1143000"/>
          </a:xfrm>
        </p:spPr>
        <p:txBody>
          <a:bodyPr/>
          <a:lstStyle/>
          <a:p>
            <a:r>
              <a:rPr lang="fr-FR"/>
              <a:t>Les feuilles de Styles</a:t>
            </a:r>
          </a:p>
        </p:txBody>
      </p:sp>
      <p:sp>
        <p:nvSpPr>
          <p:cNvPr id="471043" name="Rectangle 3"/>
          <p:cNvSpPr>
            <a:spLocks noGrp="1" noChangeArrowheads="1"/>
          </p:cNvSpPr>
          <p:nvPr>
            <p:ph type="subTitle" idx="1"/>
          </p:nvPr>
        </p:nvSpPr>
        <p:spPr/>
        <p:txBody>
          <a:bodyPr/>
          <a:lstStyle/>
          <a:p>
            <a:r>
              <a:rPr lang="fr-FR"/>
              <a:t>Introduction à XSL</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6A26E5D-3F88-40E6-8218-2ECE7104A086}" type="slidenum">
              <a:rPr lang="fr-FR"/>
              <a:pPr/>
              <a:t>106</a:t>
            </a:fld>
            <a:endParaRPr lang="fr-FR"/>
          </a:p>
        </p:txBody>
      </p:sp>
      <p:sp>
        <p:nvSpPr>
          <p:cNvPr id="393218" name="Rectangle 2"/>
          <p:cNvSpPr>
            <a:spLocks noGrp="1" noChangeArrowheads="1"/>
          </p:cNvSpPr>
          <p:nvPr>
            <p:ph type="title"/>
          </p:nvPr>
        </p:nvSpPr>
        <p:spPr/>
        <p:txBody>
          <a:bodyPr/>
          <a:lstStyle/>
          <a:p>
            <a:r>
              <a:rPr lang="fr-FR"/>
              <a:t>L’affichage : les feuilles de style</a:t>
            </a:r>
          </a:p>
        </p:txBody>
      </p:sp>
      <p:sp>
        <p:nvSpPr>
          <p:cNvPr id="393219" name="Rectangle 3"/>
          <p:cNvSpPr>
            <a:spLocks noGrp="1" noChangeArrowheads="1"/>
          </p:cNvSpPr>
          <p:nvPr>
            <p:ph type="body" idx="1"/>
          </p:nvPr>
        </p:nvSpPr>
        <p:spPr/>
        <p:txBody>
          <a:bodyPr/>
          <a:lstStyle/>
          <a:p>
            <a:endParaRPr lang="fr-FR" dirty="0"/>
          </a:p>
          <a:p>
            <a:r>
              <a:rPr lang="fr-FR" dirty="0"/>
              <a:t>Introduction par l ’exemple</a:t>
            </a:r>
          </a:p>
          <a:p>
            <a:endParaRPr lang="fr-FR" dirty="0"/>
          </a:p>
          <a:p>
            <a:endParaRPr lang="fr-FR" dirty="0"/>
          </a:p>
          <a:p>
            <a:pPr lvl="1"/>
            <a:r>
              <a:rPr lang="fr-FR" dirty="0"/>
              <a:t>Génération d ’un document XML</a:t>
            </a:r>
          </a:p>
          <a:p>
            <a:pPr lvl="1"/>
            <a:r>
              <a:rPr lang="fr-FR" dirty="0"/>
              <a:t>Affichage du document</a:t>
            </a:r>
          </a:p>
          <a:p>
            <a:pPr lvl="1"/>
            <a:r>
              <a:rPr lang="fr-FR" dirty="0"/>
              <a:t>Ajout d ’une feuille de style</a:t>
            </a:r>
          </a:p>
          <a:p>
            <a:pPr lvl="1"/>
            <a:r>
              <a:rPr lang="fr-FR" dirty="0"/>
              <a:t>raffinements...</a:t>
            </a:r>
          </a:p>
          <a:p>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3A80D4BE-9142-420A-926C-223307857F89}" type="slidenum">
              <a:rPr lang="fr-FR"/>
              <a:pPr/>
              <a:t>107</a:t>
            </a:fld>
            <a:endParaRPr lang="fr-FR"/>
          </a:p>
        </p:txBody>
      </p:sp>
      <p:sp>
        <p:nvSpPr>
          <p:cNvPr id="394242" name="Rectangle 2"/>
          <p:cNvSpPr>
            <a:spLocks noGrp="1" noChangeArrowheads="1"/>
          </p:cNvSpPr>
          <p:nvPr>
            <p:ph type="title"/>
          </p:nvPr>
        </p:nvSpPr>
        <p:spPr/>
        <p:txBody>
          <a:bodyPr/>
          <a:lstStyle/>
          <a:p>
            <a:r>
              <a:rPr lang="fr-FR" b="1">
                <a:effectLst/>
                <a:latin typeface="Times New Roman" pitchFamily="18" charset="0"/>
              </a:rPr>
              <a:t>Création d ’un document XML avec WordPad</a:t>
            </a:r>
            <a:endParaRPr lang="fr-FR" sz="2400">
              <a:effectLst/>
              <a:latin typeface="Times New Roman" pitchFamily="18" charset="0"/>
            </a:endParaRPr>
          </a:p>
        </p:txBody>
      </p:sp>
      <p:pic>
        <p:nvPicPr>
          <p:cNvPr id="394244" name="Picture 4"/>
          <p:cNvPicPr>
            <a:picLocks noGrp="1" noChangeAspect="1" noChangeArrowheads="1"/>
          </p:cNvPicPr>
          <p:nvPr>
            <p:ph type="body" idx="1"/>
          </p:nvPr>
        </p:nvPicPr>
        <p:blipFill>
          <a:blip r:embed="rId2" cstate="print"/>
          <a:srcRect/>
          <a:stretch>
            <a:fillRect/>
          </a:stretch>
        </p:blipFill>
        <p:spPr>
          <a:xfrm>
            <a:off x="1600200" y="1752600"/>
            <a:ext cx="5973763" cy="4006850"/>
          </a:xfrm>
          <a:noFill/>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CE023250-3D6C-4BA3-8CEF-741BC5EEEC49}" type="slidenum">
              <a:rPr lang="fr-FR"/>
              <a:pPr/>
              <a:t>108</a:t>
            </a:fld>
            <a:endParaRPr lang="fr-FR"/>
          </a:p>
        </p:txBody>
      </p:sp>
      <p:sp>
        <p:nvSpPr>
          <p:cNvPr id="395266" name="Rectangle 2"/>
          <p:cNvSpPr>
            <a:spLocks noGrp="1" noChangeArrowheads="1"/>
          </p:cNvSpPr>
          <p:nvPr>
            <p:ph type="title"/>
          </p:nvPr>
        </p:nvSpPr>
        <p:spPr/>
        <p:txBody>
          <a:bodyPr/>
          <a:lstStyle/>
          <a:p>
            <a:r>
              <a:rPr lang="fr-FR" b="1">
                <a:effectLst/>
                <a:latin typeface="Times New Roman" pitchFamily="18" charset="0"/>
              </a:rPr>
              <a:t>Visualisation du document avec IE5</a:t>
            </a:r>
            <a:endParaRPr lang="fr-FR" sz="2400">
              <a:effectLst/>
              <a:latin typeface="Times New Roman" pitchFamily="18" charset="0"/>
            </a:endParaRPr>
          </a:p>
        </p:txBody>
      </p:sp>
      <p:sp>
        <p:nvSpPr>
          <p:cNvPr id="395267" name="Rectangle 3"/>
          <p:cNvSpPr>
            <a:spLocks noGrp="1" noChangeArrowheads="1"/>
          </p:cNvSpPr>
          <p:nvPr>
            <p:ph type="body" idx="1"/>
          </p:nvPr>
        </p:nvSpPr>
        <p:spPr/>
        <p:txBody>
          <a:bodyPr/>
          <a:lstStyle/>
          <a:p>
            <a:endParaRPr lang="fr-FR" dirty="0"/>
          </a:p>
        </p:txBody>
      </p:sp>
      <p:pic>
        <p:nvPicPr>
          <p:cNvPr id="395268" name="Picture 4"/>
          <p:cNvPicPr>
            <a:picLocks noChangeAspect="1" noChangeArrowheads="1"/>
          </p:cNvPicPr>
          <p:nvPr/>
        </p:nvPicPr>
        <p:blipFill>
          <a:blip r:embed="rId2" cstate="print"/>
          <a:srcRect/>
          <a:stretch>
            <a:fillRect/>
          </a:stretch>
        </p:blipFill>
        <p:spPr bwMode="auto">
          <a:xfrm>
            <a:off x="838200" y="1600200"/>
            <a:ext cx="7620000" cy="415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fld id="{7F1E6802-5A90-4171-B6BA-75C76A8250E9}" type="slidenum">
              <a:rPr lang="fr-FR"/>
              <a:pPr/>
              <a:t>109</a:t>
            </a:fld>
            <a:endParaRPr lang="fr-FR"/>
          </a:p>
        </p:txBody>
      </p:sp>
      <p:sp>
        <p:nvSpPr>
          <p:cNvPr id="396290" name="Rectangle 2"/>
          <p:cNvSpPr>
            <a:spLocks noGrp="1" noChangeArrowheads="1"/>
          </p:cNvSpPr>
          <p:nvPr>
            <p:ph type="title"/>
          </p:nvPr>
        </p:nvSpPr>
        <p:spPr/>
        <p:txBody>
          <a:bodyPr/>
          <a:lstStyle/>
          <a:p>
            <a:r>
              <a:rPr lang="fr-FR" b="1">
                <a:effectLst/>
                <a:latin typeface="Times New Roman" pitchFamily="18" charset="0"/>
              </a:rPr>
              <a:t>Ajout d ’une feuille de style (1)</a:t>
            </a:r>
            <a:endParaRPr lang="fr-FR" sz="2400">
              <a:effectLst/>
              <a:latin typeface="Times New Roman" pitchFamily="18" charset="0"/>
            </a:endParaRPr>
          </a:p>
        </p:txBody>
      </p:sp>
      <p:sp>
        <p:nvSpPr>
          <p:cNvPr id="396291" name="Rectangle 3"/>
          <p:cNvSpPr>
            <a:spLocks noGrp="1" noChangeArrowheads="1"/>
          </p:cNvSpPr>
          <p:nvPr>
            <p:ph type="body" idx="1"/>
          </p:nvPr>
        </p:nvSpPr>
        <p:spPr/>
        <p:txBody>
          <a:bodyPr/>
          <a:lstStyle/>
          <a:p>
            <a:endParaRPr lang="fr-FR"/>
          </a:p>
        </p:txBody>
      </p:sp>
      <p:pic>
        <p:nvPicPr>
          <p:cNvPr id="396292" name="Picture 4"/>
          <p:cNvPicPr>
            <a:picLocks noChangeAspect="1" noChangeArrowheads="1"/>
          </p:cNvPicPr>
          <p:nvPr/>
        </p:nvPicPr>
        <p:blipFill>
          <a:blip r:embed="rId2" cstate="print"/>
          <a:srcRect/>
          <a:stretch>
            <a:fillRect/>
          </a:stretch>
        </p:blipFill>
        <p:spPr bwMode="auto">
          <a:xfrm>
            <a:off x="990600" y="1371600"/>
            <a:ext cx="7543800" cy="4146550"/>
          </a:xfrm>
          <a:prstGeom prst="rect">
            <a:avLst/>
          </a:prstGeom>
          <a:noFill/>
          <a:ln w="9525">
            <a:noFill/>
            <a:miter lim="800000"/>
            <a:headEnd/>
            <a:tailEnd/>
          </a:ln>
          <a:effectLst/>
        </p:spPr>
      </p:pic>
      <p:sp>
        <p:nvSpPr>
          <p:cNvPr id="396293" name="Text Box 5"/>
          <p:cNvSpPr txBox="1">
            <a:spLocks noChangeArrowheads="1"/>
          </p:cNvSpPr>
          <p:nvPr/>
        </p:nvSpPr>
        <p:spPr bwMode="auto">
          <a:xfrm>
            <a:off x="3429000" y="3886200"/>
            <a:ext cx="4648200" cy="1187450"/>
          </a:xfrm>
          <a:prstGeom prst="rect">
            <a:avLst/>
          </a:prstGeom>
          <a:noFill/>
          <a:ln w="9525">
            <a:noFill/>
            <a:miter lim="800000"/>
            <a:headEnd/>
            <a:tailEnd/>
          </a:ln>
          <a:effectLst/>
        </p:spPr>
        <p:txBody>
          <a:bodyPr>
            <a:spAutoFit/>
          </a:bodyPr>
          <a:lstStyle/>
          <a:p>
            <a:pPr algn="l" eaLnBrk="0" latinLnBrk="0" hangingPunct="0">
              <a:spcBef>
                <a:spcPct val="50000"/>
              </a:spcBef>
            </a:pPr>
            <a:r>
              <a:rPr kumimoji="0" lang="fr-FR" sz="2400"/>
              <a:t>But : Ajout des attributs d ’affichage pour distinguer les éléments du document</a:t>
            </a:r>
          </a:p>
        </p:txBody>
      </p:sp>
      <p:sp>
        <p:nvSpPr>
          <p:cNvPr id="396294" name="Line 6"/>
          <p:cNvSpPr>
            <a:spLocks noChangeShapeType="1"/>
          </p:cNvSpPr>
          <p:nvPr/>
        </p:nvSpPr>
        <p:spPr bwMode="auto">
          <a:xfrm flipH="1" flipV="1">
            <a:off x="1905000" y="3733800"/>
            <a:ext cx="1447800" cy="457200"/>
          </a:xfrm>
          <a:prstGeom prst="line">
            <a:avLst/>
          </a:prstGeom>
          <a:noFill/>
          <a:ln w="19050">
            <a:solidFill>
              <a:schemeClr val="tx1"/>
            </a:solidFill>
            <a:round/>
            <a:headEnd/>
            <a:tailEnd type="triangle" w="med" len="med"/>
          </a:ln>
          <a:effectLst/>
        </p:spPr>
        <p:txBody>
          <a:bodyPr wrap="none" anchor="ctr"/>
          <a:lstStyle/>
          <a:p>
            <a:endParaRPr lang="fr-FR"/>
          </a:p>
        </p:txBody>
      </p:sp>
      <p:sp>
        <p:nvSpPr>
          <p:cNvPr id="396295" name="Line 7"/>
          <p:cNvSpPr>
            <a:spLocks noChangeShapeType="1"/>
          </p:cNvSpPr>
          <p:nvPr/>
        </p:nvSpPr>
        <p:spPr bwMode="auto">
          <a:xfrm flipH="1" flipV="1">
            <a:off x="2438400" y="3429000"/>
            <a:ext cx="762000" cy="457200"/>
          </a:xfrm>
          <a:prstGeom prst="line">
            <a:avLst/>
          </a:prstGeom>
          <a:noFill/>
          <a:ln w="9525">
            <a:solidFill>
              <a:schemeClr val="tx1"/>
            </a:solidFill>
            <a:round/>
            <a:headEnd/>
            <a:tailEnd type="triangle" w="med" len="me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fld id="{568B7E2E-E3F3-4DF9-B07D-74691A8DCDB8}" type="slidenum">
              <a:rPr lang="fr-FR"/>
              <a:pPr/>
              <a:t>11</a:t>
            </a:fld>
            <a:endParaRPr lang="fr-FR"/>
          </a:p>
        </p:txBody>
      </p:sp>
      <p:sp>
        <p:nvSpPr>
          <p:cNvPr id="313346" name="Rectangle 2"/>
          <p:cNvSpPr>
            <a:spLocks noGrp="1" noChangeArrowheads="1"/>
          </p:cNvSpPr>
          <p:nvPr>
            <p:ph type="title"/>
          </p:nvPr>
        </p:nvSpPr>
        <p:spPr/>
        <p:txBody>
          <a:bodyPr/>
          <a:lstStyle/>
          <a:p>
            <a:r>
              <a:rPr lang="fr-FR"/>
              <a:t>La philosophie d’XML (2)</a:t>
            </a:r>
          </a:p>
        </p:txBody>
      </p:sp>
      <p:sp>
        <p:nvSpPr>
          <p:cNvPr id="313347" name="Line 3"/>
          <p:cNvSpPr>
            <a:spLocks noChangeShapeType="1"/>
          </p:cNvSpPr>
          <p:nvPr/>
        </p:nvSpPr>
        <p:spPr bwMode="auto">
          <a:xfrm flipH="1">
            <a:off x="7086600" y="1735138"/>
            <a:ext cx="204788" cy="295275"/>
          </a:xfrm>
          <a:prstGeom prst="line">
            <a:avLst/>
          </a:prstGeom>
          <a:noFill/>
          <a:ln w="9525">
            <a:solidFill>
              <a:schemeClr val="tx1"/>
            </a:solidFill>
            <a:round/>
            <a:headEnd/>
            <a:tailEnd/>
          </a:ln>
          <a:effectLst/>
        </p:spPr>
        <p:txBody>
          <a:bodyPr wrap="none" anchor="ctr"/>
          <a:lstStyle/>
          <a:p>
            <a:endParaRPr lang="fr-FR"/>
          </a:p>
        </p:txBody>
      </p:sp>
      <p:sp>
        <p:nvSpPr>
          <p:cNvPr id="313348" name="Line 4"/>
          <p:cNvSpPr>
            <a:spLocks noChangeShapeType="1"/>
          </p:cNvSpPr>
          <p:nvPr/>
        </p:nvSpPr>
        <p:spPr bwMode="auto">
          <a:xfrm>
            <a:off x="7415213" y="1739900"/>
            <a:ext cx="204787" cy="295275"/>
          </a:xfrm>
          <a:prstGeom prst="line">
            <a:avLst/>
          </a:prstGeom>
          <a:noFill/>
          <a:ln w="9525">
            <a:solidFill>
              <a:schemeClr val="tx1"/>
            </a:solidFill>
            <a:round/>
            <a:headEnd/>
            <a:tailEnd/>
          </a:ln>
          <a:effectLst/>
        </p:spPr>
        <p:txBody>
          <a:bodyPr wrap="none" anchor="ctr"/>
          <a:lstStyle/>
          <a:p>
            <a:endParaRPr lang="fr-FR"/>
          </a:p>
        </p:txBody>
      </p:sp>
      <p:sp>
        <p:nvSpPr>
          <p:cNvPr id="313349" name="Line 5"/>
          <p:cNvSpPr>
            <a:spLocks noChangeShapeType="1"/>
          </p:cNvSpPr>
          <p:nvPr/>
        </p:nvSpPr>
        <p:spPr bwMode="auto">
          <a:xfrm>
            <a:off x="7100888" y="2211388"/>
            <a:ext cx="204787" cy="295275"/>
          </a:xfrm>
          <a:prstGeom prst="line">
            <a:avLst/>
          </a:prstGeom>
          <a:noFill/>
          <a:ln w="9525">
            <a:solidFill>
              <a:schemeClr val="tx1"/>
            </a:solidFill>
            <a:round/>
            <a:headEnd/>
            <a:tailEnd/>
          </a:ln>
          <a:effectLst/>
        </p:spPr>
        <p:txBody>
          <a:bodyPr wrap="none" anchor="ctr"/>
          <a:lstStyle/>
          <a:p>
            <a:endParaRPr lang="fr-FR"/>
          </a:p>
        </p:txBody>
      </p:sp>
      <p:sp>
        <p:nvSpPr>
          <p:cNvPr id="313350" name="Line 6"/>
          <p:cNvSpPr>
            <a:spLocks noChangeShapeType="1"/>
          </p:cNvSpPr>
          <p:nvPr/>
        </p:nvSpPr>
        <p:spPr bwMode="auto">
          <a:xfrm flipH="1">
            <a:off x="6791325" y="2225675"/>
            <a:ext cx="204788" cy="295275"/>
          </a:xfrm>
          <a:prstGeom prst="line">
            <a:avLst/>
          </a:prstGeom>
          <a:noFill/>
          <a:ln w="9525">
            <a:solidFill>
              <a:schemeClr val="tx1"/>
            </a:solidFill>
            <a:round/>
            <a:headEnd/>
            <a:tailEnd/>
          </a:ln>
          <a:effectLst/>
        </p:spPr>
        <p:txBody>
          <a:bodyPr wrap="none" anchor="ctr"/>
          <a:lstStyle/>
          <a:p>
            <a:endParaRPr lang="fr-FR"/>
          </a:p>
        </p:txBody>
      </p:sp>
      <p:grpSp>
        <p:nvGrpSpPr>
          <p:cNvPr id="313351" name="Group 7"/>
          <p:cNvGrpSpPr>
            <a:grpSpLocks/>
          </p:cNvGrpSpPr>
          <p:nvPr/>
        </p:nvGrpSpPr>
        <p:grpSpPr bwMode="auto">
          <a:xfrm>
            <a:off x="6629400" y="1447800"/>
            <a:ext cx="1152525" cy="1304925"/>
            <a:chOff x="1412" y="1140"/>
            <a:chExt cx="726" cy="822"/>
          </a:xfrm>
        </p:grpSpPr>
        <p:sp>
          <p:nvSpPr>
            <p:cNvPr id="313352" name="Oval 8"/>
            <p:cNvSpPr>
              <a:spLocks noChangeArrowheads="1"/>
            </p:cNvSpPr>
            <p:nvPr/>
          </p:nvSpPr>
          <p:spPr bwMode="auto">
            <a:xfrm>
              <a:off x="1766" y="1140"/>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A</a:t>
              </a:r>
            </a:p>
          </p:txBody>
        </p:sp>
        <p:sp>
          <p:nvSpPr>
            <p:cNvPr id="313353" name="Oval 9"/>
            <p:cNvSpPr>
              <a:spLocks noChangeArrowheads="1"/>
            </p:cNvSpPr>
            <p:nvPr/>
          </p:nvSpPr>
          <p:spPr bwMode="auto">
            <a:xfrm>
              <a:off x="1568" y="1458"/>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B</a:t>
              </a:r>
              <a:endParaRPr kumimoji="0" lang="en-US" sz="2400" b="1">
                <a:latin typeface="Arial" pitchFamily="34" charset="0"/>
              </a:endParaRPr>
            </a:p>
          </p:txBody>
        </p:sp>
        <p:sp>
          <p:nvSpPr>
            <p:cNvPr id="313354" name="Oval 10"/>
            <p:cNvSpPr>
              <a:spLocks noChangeArrowheads="1"/>
            </p:cNvSpPr>
            <p:nvPr/>
          </p:nvSpPr>
          <p:spPr bwMode="auto">
            <a:xfrm>
              <a:off x="1934" y="1458"/>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C</a:t>
              </a:r>
            </a:p>
          </p:txBody>
        </p:sp>
        <p:sp>
          <p:nvSpPr>
            <p:cNvPr id="313355" name="Oval 11"/>
            <p:cNvSpPr>
              <a:spLocks noChangeArrowheads="1"/>
            </p:cNvSpPr>
            <p:nvPr/>
          </p:nvSpPr>
          <p:spPr bwMode="auto">
            <a:xfrm>
              <a:off x="1757" y="1755"/>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E</a:t>
              </a:r>
              <a:endParaRPr kumimoji="0" lang="en-US" sz="2400" b="1">
                <a:latin typeface="Arial" pitchFamily="34" charset="0"/>
              </a:endParaRPr>
            </a:p>
          </p:txBody>
        </p:sp>
        <p:sp>
          <p:nvSpPr>
            <p:cNvPr id="313356" name="Oval 12"/>
            <p:cNvSpPr>
              <a:spLocks noChangeArrowheads="1"/>
            </p:cNvSpPr>
            <p:nvPr/>
          </p:nvSpPr>
          <p:spPr bwMode="auto">
            <a:xfrm>
              <a:off x="1412" y="1755"/>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D</a:t>
              </a:r>
              <a:endParaRPr kumimoji="0" lang="en-US" sz="2400" b="1">
                <a:latin typeface="Arial" pitchFamily="34" charset="0"/>
              </a:endParaRPr>
            </a:p>
          </p:txBody>
        </p:sp>
      </p:grpSp>
      <p:sp>
        <p:nvSpPr>
          <p:cNvPr id="313357" name="AutoShape 13"/>
          <p:cNvSpPr>
            <a:spLocks noChangeArrowheads="1"/>
          </p:cNvSpPr>
          <p:nvPr/>
        </p:nvSpPr>
        <p:spPr bwMode="auto">
          <a:xfrm>
            <a:off x="304800" y="838200"/>
            <a:ext cx="3810000" cy="2302768"/>
          </a:xfrm>
          <a:prstGeom prst="foldedCorner">
            <a:avLst>
              <a:gd name="adj" fmla="val 12500"/>
            </a:avLst>
          </a:prstGeom>
          <a:gradFill rotWithShape="0">
            <a:gsLst>
              <a:gs pos="0">
                <a:srgbClr val="99CCFF"/>
              </a:gs>
              <a:gs pos="100000">
                <a:srgbClr val="99CCFF">
                  <a:gamma/>
                  <a:tint val="27451"/>
                  <a:invGamma/>
                </a:srgbClr>
              </a:gs>
            </a:gsLst>
            <a:lin ang="2700000" scaled="1"/>
          </a:gradFill>
          <a:ln w="9525">
            <a:solidFill>
              <a:schemeClr val="tx1"/>
            </a:solidFill>
            <a:round/>
            <a:headEnd/>
            <a:tailEnd/>
          </a:ln>
          <a:effectLst/>
        </p:spPr>
        <p:txBody>
          <a:bodyPr wrap="none" lIns="36000" tIns="0" rIns="36000" bIns="0" anchor="ctr"/>
          <a:lstStyle/>
          <a:p>
            <a:pPr algn="l" latinLnBrk="0"/>
            <a:r>
              <a:rPr kumimoji="0" lang="fr-FR" sz="1200" b="1" dirty="0">
                <a:latin typeface="Arial" pitchFamily="34" charset="0"/>
              </a:rPr>
              <a:t>Par les soirs bleus d'été j'irai dans les sentiers, </a:t>
            </a:r>
          </a:p>
          <a:p>
            <a:pPr algn="l" latinLnBrk="0"/>
            <a:r>
              <a:rPr kumimoji="0" lang="fr-FR" sz="1200" b="1" dirty="0">
                <a:latin typeface="Arial" pitchFamily="34" charset="0"/>
              </a:rPr>
              <a:t>Picoté par les blés, fouler l'herbe menue : </a:t>
            </a:r>
          </a:p>
          <a:p>
            <a:pPr algn="l" latinLnBrk="0"/>
            <a:r>
              <a:rPr kumimoji="0" lang="fr-FR" sz="1200" b="1" dirty="0">
                <a:latin typeface="Arial" pitchFamily="34" charset="0"/>
              </a:rPr>
              <a:t>Rêveur, j'en sentirai la fraîcheur à mes pieds. </a:t>
            </a:r>
          </a:p>
          <a:p>
            <a:pPr algn="l" latinLnBrk="0"/>
            <a:r>
              <a:rPr kumimoji="0" lang="fr-FR" sz="1200" b="1" dirty="0">
                <a:latin typeface="Arial" pitchFamily="34" charset="0"/>
              </a:rPr>
              <a:t>Je laisserai le vent baigner ma tête nue. </a:t>
            </a:r>
          </a:p>
          <a:p>
            <a:pPr algn="l" latinLnBrk="0"/>
            <a:endParaRPr kumimoji="0" lang="fr-FR" sz="1200" b="1" dirty="0">
              <a:latin typeface="Arial" pitchFamily="34" charset="0"/>
            </a:endParaRPr>
          </a:p>
          <a:p>
            <a:pPr algn="l" latinLnBrk="0"/>
            <a:r>
              <a:rPr kumimoji="0" lang="fr-FR" sz="1200" b="1" dirty="0">
                <a:latin typeface="Arial" pitchFamily="34" charset="0"/>
              </a:rPr>
              <a:t>Je ne parlerai pas ; je ne penserai rien: </a:t>
            </a:r>
          </a:p>
          <a:p>
            <a:pPr algn="l" latinLnBrk="0"/>
            <a:r>
              <a:rPr kumimoji="0" lang="fr-FR" sz="1200" b="1" dirty="0">
                <a:latin typeface="Arial" pitchFamily="34" charset="0"/>
              </a:rPr>
              <a:t>Mais l'amour infini me montera dans l'âme,</a:t>
            </a:r>
          </a:p>
          <a:p>
            <a:pPr algn="l" latinLnBrk="0"/>
            <a:r>
              <a:rPr kumimoji="0" lang="fr-FR" sz="1200" b="1" dirty="0">
                <a:latin typeface="Arial" pitchFamily="34" charset="0"/>
              </a:rPr>
              <a:t>Et j'irai loin, bien loin, comme un bohémien, </a:t>
            </a:r>
          </a:p>
          <a:p>
            <a:pPr algn="l" latinLnBrk="0"/>
            <a:r>
              <a:rPr kumimoji="0" lang="fr-FR" sz="1200" b="1" dirty="0">
                <a:latin typeface="Arial" pitchFamily="34" charset="0"/>
              </a:rPr>
              <a:t>Par la Nature, </a:t>
            </a:r>
            <a:r>
              <a:rPr kumimoji="0" lang="fr-FR" sz="1200" b="1" dirty="0" smtClean="0">
                <a:latin typeface="Arial" pitchFamily="34" charset="0"/>
              </a:rPr>
              <a:t>heureux </a:t>
            </a:r>
            <a:r>
              <a:rPr kumimoji="0" lang="fr-FR" sz="1200" b="1" dirty="0">
                <a:latin typeface="Arial" pitchFamily="34" charset="0"/>
              </a:rPr>
              <a:t>comme avec une femme. </a:t>
            </a:r>
            <a:endParaRPr kumimoji="0" lang="fr-FR" sz="1200" b="1" dirty="0" smtClean="0">
              <a:latin typeface="Arial" pitchFamily="34" charset="0"/>
            </a:endParaRPr>
          </a:p>
          <a:p>
            <a:pPr algn="l" latinLnBrk="0"/>
            <a:endParaRPr kumimoji="0" lang="fr-FR" sz="1200" b="1" dirty="0">
              <a:latin typeface="Arial" pitchFamily="34" charset="0"/>
            </a:endParaRPr>
          </a:p>
          <a:p>
            <a:pPr algn="l" latinLnBrk="0"/>
            <a:r>
              <a:rPr lang="en-IE" sz="1200" dirty="0"/>
              <a:t>Arthur Rimbaud, </a:t>
            </a:r>
            <a:r>
              <a:rPr lang="en-IE" sz="1200" i="1" dirty="0" smtClean="0"/>
              <a:t>Sensation</a:t>
            </a:r>
            <a:r>
              <a:rPr lang="en-IE" sz="1200" dirty="0" smtClean="0"/>
              <a:t> - 1870</a:t>
            </a:r>
            <a:endParaRPr kumimoji="0" lang="fr-FR" sz="1200" b="1" dirty="0">
              <a:latin typeface="Arial" pitchFamily="34" charset="0"/>
            </a:endParaRPr>
          </a:p>
        </p:txBody>
      </p:sp>
      <p:sp>
        <p:nvSpPr>
          <p:cNvPr id="313358" name="Rectangle 14"/>
          <p:cNvSpPr>
            <a:spLocks noChangeArrowheads="1"/>
          </p:cNvSpPr>
          <p:nvPr/>
        </p:nvSpPr>
        <p:spPr bwMode="auto">
          <a:xfrm>
            <a:off x="6858000" y="3115816"/>
            <a:ext cx="1539875" cy="457200"/>
          </a:xfrm>
          <a:prstGeom prst="rect">
            <a:avLst/>
          </a:prstGeom>
          <a:noFill/>
          <a:ln w="9525">
            <a:noFill/>
            <a:miter lim="800000"/>
            <a:headEnd/>
            <a:tailEnd/>
          </a:ln>
          <a:effectLst/>
        </p:spPr>
        <p:txBody>
          <a:bodyPr wrap="none">
            <a:spAutoFit/>
          </a:bodyPr>
          <a:lstStyle/>
          <a:p>
            <a:pPr latinLnBrk="0"/>
            <a:r>
              <a:rPr kumimoji="0" lang="fr-FR" altLang="ko-KR" sz="2400" b="1" dirty="0">
                <a:latin typeface="Arial" pitchFamily="34" charset="0"/>
              </a:rPr>
              <a:t>Structure</a:t>
            </a:r>
            <a:endParaRPr kumimoji="0" lang="fr-FR" sz="2400" b="1" dirty="0">
              <a:latin typeface="Arial" pitchFamily="34" charset="0"/>
            </a:endParaRPr>
          </a:p>
        </p:txBody>
      </p:sp>
      <p:sp>
        <p:nvSpPr>
          <p:cNvPr id="313359" name="Rectangle 15"/>
          <p:cNvSpPr>
            <a:spLocks noChangeArrowheads="1"/>
          </p:cNvSpPr>
          <p:nvPr/>
        </p:nvSpPr>
        <p:spPr bwMode="auto">
          <a:xfrm>
            <a:off x="609600" y="3115816"/>
            <a:ext cx="1419225" cy="457200"/>
          </a:xfrm>
          <a:prstGeom prst="rect">
            <a:avLst/>
          </a:prstGeom>
          <a:noFill/>
          <a:ln w="9525">
            <a:noFill/>
            <a:miter lim="800000"/>
            <a:headEnd/>
            <a:tailEnd/>
          </a:ln>
          <a:effectLst/>
        </p:spPr>
        <p:txBody>
          <a:bodyPr wrap="none">
            <a:spAutoFit/>
          </a:bodyPr>
          <a:lstStyle/>
          <a:p>
            <a:pPr latinLnBrk="0"/>
            <a:r>
              <a:rPr kumimoji="0" lang="fr-FR" altLang="ko-KR" sz="2400" b="1" dirty="0">
                <a:latin typeface="Arial" pitchFamily="34" charset="0"/>
              </a:rPr>
              <a:t>Contenu</a:t>
            </a:r>
            <a:endParaRPr kumimoji="0" lang="fr-FR" sz="2400" b="1" dirty="0">
              <a:latin typeface="Arial" pitchFamily="34" charset="0"/>
            </a:endParaRPr>
          </a:p>
        </p:txBody>
      </p:sp>
      <p:pic>
        <p:nvPicPr>
          <p:cNvPr id="313360" name="Picture 16" descr="CROIX"/>
          <p:cNvPicPr>
            <a:picLocks noChangeAspect="1" noChangeArrowheads="1"/>
          </p:cNvPicPr>
          <p:nvPr/>
        </p:nvPicPr>
        <p:blipFill>
          <a:blip r:embed="rId2" cstate="print"/>
          <a:srcRect/>
          <a:stretch>
            <a:fillRect/>
          </a:stretch>
        </p:blipFill>
        <p:spPr bwMode="auto">
          <a:xfrm>
            <a:off x="4038600" y="4191000"/>
            <a:ext cx="1951038" cy="2209800"/>
          </a:xfrm>
          <a:prstGeom prst="rect">
            <a:avLst/>
          </a:prstGeom>
          <a:noFill/>
        </p:spPr>
      </p:pic>
      <p:sp>
        <p:nvSpPr>
          <p:cNvPr id="313361" name="Rectangle 17"/>
          <p:cNvSpPr>
            <a:spLocks noChangeArrowheads="1"/>
          </p:cNvSpPr>
          <p:nvPr/>
        </p:nvSpPr>
        <p:spPr bwMode="auto">
          <a:xfrm>
            <a:off x="6019800" y="5410200"/>
            <a:ext cx="2030413" cy="457200"/>
          </a:xfrm>
          <a:prstGeom prst="rect">
            <a:avLst/>
          </a:prstGeom>
          <a:noFill/>
          <a:ln w="9525">
            <a:noFill/>
            <a:miter lim="800000"/>
            <a:headEnd/>
            <a:tailEnd/>
          </a:ln>
          <a:effectLst/>
        </p:spPr>
        <p:txBody>
          <a:bodyPr wrap="none">
            <a:spAutoFit/>
          </a:bodyPr>
          <a:lstStyle/>
          <a:p>
            <a:pPr latinLnBrk="0"/>
            <a:r>
              <a:rPr kumimoji="0" lang="fr-FR" altLang="ko-KR" sz="2400" b="1">
                <a:latin typeface="Arial" pitchFamily="34" charset="0"/>
              </a:rPr>
              <a:t>Présentation</a:t>
            </a:r>
            <a:endParaRPr kumimoji="0" lang="fr-FR" sz="2400" b="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838F6A19-63B7-4A3E-BED0-5C92F8ADE561}" type="slidenum">
              <a:rPr lang="fr-FR"/>
              <a:pPr/>
              <a:t>110</a:t>
            </a:fld>
            <a:endParaRPr lang="fr-FR"/>
          </a:p>
        </p:txBody>
      </p:sp>
      <p:sp>
        <p:nvSpPr>
          <p:cNvPr id="397314" name="Rectangle 2"/>
          <p:cNvSpPr>
            <a:spLocks noGrp="1" noChangeArrowheads="1"/>
          </p:cNvSpPr>
          <p:nvPr>
            <p:ph type="title"/>
          </p:nvPr>
        </p:nvSpPr>
        <p:spPr/>
        <p:txBody>
          <a:bodyPr/>
          <a:lstStyle/>
          <a:p>
            <a:r>
              <a:rPr lang="fr-FR" b="1">
                <a:effectLst/>
                <a:latin typeface="Times New Roman" pitchFamily="18" charset="0"/>
              </a:rPr>
              <a:t>Ajout d ’une feuille de style (2)</a:t>
            </a:r>
            <a:endParaRPr lang="fr-FR" sz="2400">
              <a:effectLst/>
              <a:latin typeface="Times New Roman" pitchFamily="18" charset="0"/>
            </a:endParaRPr>
          </a:p>
        </p:txBody>
      </p:sp>
      <p:pic>
        <p:nvPicPr>
          <p:cNvPr id="397315" name="Picture 3"/>
          <p:cNvPicPr>
            <a:picLocks noChangeAspect="1" noChangeArrowheads="1"/>
          </p:cNvPicPr>
          <p:nvPr/>
        </p:nvPicPr>
        <p:blipFill>
          <a:blip r:embed="rId2" cstate="print"/>
          <a:srcRect/>
          <a:stretch>
            <a:fillRect/>
          </a:stretch>
        </p:blipFill>
        <p:spPr bwMode="auto">
          <a:xfrm>
            <a:off x="1447800" y="1219200"/>
            <a:ext cx="6553200" cy="4335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0"/>
          </p:nvPr>
        </p:nvSpPr>
        <p:spPr/>
        <p:txBody>
          <a:bodyPr/>
          <a:lstStyle/>
          <a:p>
            <a:fld id="{FE0EF492-70C9-4B93-A292-7F5B56DF8504}" type="slidenum">
              <a:rPr lang="fr-FR"/>
              <a:pPr/>
              <a:t>111</a:t>
            </a:fld>
            <a:endParaRPr lang="fr-FR"/>
          </a:p>
        </p:txBody>
      </p:sp>
      <p:sp>
        <p:nvSpPr>
          <p:cNvPr id="398338" name="Rectangle 2"/>
          <p:cNvSpPr>
            <a:spLocks noGrp="1" noChangeArrowheads="1"/>
          </p:cNvSpPr>
          <p:nvPr>
            <p:ph type="title"/>
          </p:nvPr>
        </p:nvSpPr>
        <p:spPr/>
        <p:txBody>
          <a:bodyPr/>
          <a:lstStyle/>
          <a:p>
            <a:r>
              <a:rPr lang="fr-FR" b="1">
                <a:effectLst/>
                <a:latin typeface="Times New Roman" pitchFamily="18" charset="0"/>
              </a:rPr>
              <a:t>Ajout d ’une feuille de style (3)</a:t>
            </a:r>
            <a:endParaRPr lang="fr-FR" sz="2400">
              <a:effectLst/>
              <a:latin typeface="Times New Roman" pitchFamily="18" charset="0"/>
            </a:endParaRPr>
          </a:p>
        </p:txBody>
      </p:sp>
      <p:pic>
        <p:nvPicPr>
          <p:cNvPr id="398339" name="Picture 3"/>
          <p:cNvPicPr>
            <a:picLocks noChangeAspect="1" noChangeArrowheads="1"/>
          </p:cNvPicPr>
          <p:nvPr/>
        </p:nvPicPr>
        <p:blipFill>
          <a:blip r:embed="rId2" cstate="print"/>
          <a:srcRect/>
          <a:stretch>
            <a:fillRect/>
          </a:stretch>
        </p:blipFill>
        <p:spPr bwMode="auto">
          <a:xfrm>
            <a:off x="1295400" y="1143000"/>
            <a:ext cx="7010400" cy="4605338"/>
          </a:xfrm>
          <a:prstGeom prst="rect">
            <a:avLst/>
          </a:prstGeom>
          <a:noFill/>
          <a:ln w="9525">
            <a:noFill/>
            <a:miter lim="800000"/>
            <a:headEnd/>
            <a:tailEnd/>
          </a:ln>
          <a:effectLst/>
        </p:spPr>
      </p:pic>
      <p:sp>
        <p:nvSpPr>
          <p:cNvPr id="398340" name="Text Box 4"/>
          <p:cNvSpPr txBox="1">
            <a:spLocks noChangeArrowheads="1"/>
          </p:cNvSpPr>
          <p:nvPr/>
        </p:nvSpPr>
        <p:spPr bwMode="auto">
          <a:xfrm>
            <a:off x="2743200" y="4267200"/>
            <a:ext cx="5257800" cy="822325"/>
          </a:xfrm>
          <a:prstGeom prst="rect">
            <a:avLst/>
          </a:prstGeom>
          <a:noFill/>
          <a:ln w="9525">
            <a:noFill/>
            <a:miter lim="800000"/>
            <a:headEnd/>
            <a:tailEnd/>
          </a:ln>
          <a:effectLst/>
        </p:spPr>
        <p:txBody>
          <a:bodyPr>
            <a:spAutoFit/>
          </a:bodyPr>
          <a:lstStyle/>
          <a:p>
            <a:pPr algn="l" eaLnBrk="0" latinLnBrk="0" hangingPunct="0">
              <a:spcBef>
                <a:spcPct val="50000"/>
              </a:spcBef>
            </a:pPr>
            <a:r>
              <a:rPr kumimoji="0" lang="fr-FR" sz="2400"/>
              <a:t>Ajout de la spécification de la feuille de style demo3.css sur notre document</a:t>
            </a:r>
          </a:p>
        </p:txBody>
      </p:sp>
      <p:sp>
        <p:nvSpPr>
          <p:cNvPr id="398341" name="Line 5"/>
          <p:cNvSpPr>
            <a:spLocks noChangeShapeType="1"/>
          </p:cNvSpPr>
          <p:nvPr/>
        </p:nvSpPr>
        <p:spPr bwMode="auto">
          <a:xfrm flipH="1" flipV="1">
            <a:off x="7010400" y="2819400"/>
            <a:ext cx="609600" cy="1295400"/>
          </a:xfrm>
          <a:prstGeom prst="line">
            <a:avLst/>
          </a:prstGeom>
          <a:noFill/>
          <a:ln w="9525">
            <a:solidFill>
              <a:schemeClr val="tx1"/>
            </a:solidFill>
            <a:round/>
            <a:headEnd/>
            <a:tailEnd type="triangle" w="med" len="me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6CE2DBCF-478E-494C-B382-CB888E4289A0}" type="slidenum">
              <a:rPr lang="fr-FR"/>
              <a:pPr/>
              <a:t>112</a:t>
            </a:fld>
            <a:endParaRPr lang="fr-FR"/>
          </a:p>
        </p:txBody>
      </p:sp>
      <p:sp>
        <p:nvSpPr>
          <p:cNvPr id="399362" name="Rectangle 2"/>
          <p:cNvSpPr>
            <a:spLocks noGrp="1" noChangeArrowheads="1"/>
          </p:cNvSpPr>
          <p:nvPr>
            <p:ph type="title"/>
          </p:nvPr>
        </p:nvSpPr>
        <p:spPr/>
        <p:txBody>
          <a:bodyPr/>
          <a:lstStyle/>
          <a:p>
            <a:r>
              <a:rPr lang="fr-FR" b="1">
                <a:effectLst/>
                <a:latin typeface="Times New Roman" pitchFamily="18" charset="0"/>
              </a:rPr>
              <a:t>Ajout d ’une feuille de style (4)</a:t>
            </a:r>
            <a:endParaRPr lang="fr-FR" sz="2400">
              <a:effectLst/>
              <a:latin typeface="Times New Roman" pitchFamily="18" charset="0"/>
            </a:endParaRPr>
          </a:p>
        </p:txBody>
      </p:sp>
      <p:pic>
        <p:nvPicPr>
          <p:cNvPr id="399363" name="Picture 3"/>
          <p:cNvPicPr>
            <a:picLocks noChangeAspect="1" noChangeArrowheads="1"/>
          </p:cNvPicPr>
          <p:nvPr/>
        </p:nvPicPr>
        <p:blipFill>
          <a:blip r:embed="rId2" cstate="print"/>
          <a:srcRect/>
          <a:stretch>
            <a:fillRect/>
          </a:stretch>
        </p:blipFill>
        <p:spPr bwMode="auto">
          <a:xfrm>
            <a:off x="1371600" y="1295400"/>
            <a:ext cx="6705600" cy="3670300"/>
          </a:xfrm>
          <a:prstGeom prst="rect">
            <a:avLst/>
          </a:prstGeom>
          <a:noFill/>
          <a:ln w="9525">
            <a:noFill/>
            <a:miter lim="800000"/>
            <a:headEnd/>
            <a:tailEnd/>
          </a:ln>
          <a:effectLst/>
        </p:spPr>
      </p:pic>
      <p:sp>
        <p:nvSpPr>
          <p:cNvPr id="399364" name="Text Box 4"/>
          <p:cNvSpPr txBox="1">
            <a:spLocks noChangeArrowheads="1"/>
          </p:cNvSpPr>
          <p:nvPr/>
        </p:nvSpPr>
        <p:spPr bwMode="auto">
          <a:xfrm>
            <a:off x="2286000" y="5181600"/>
            <a:ext cx="4419600" cy="457200"/>
          </a:xfrm>
          <a:prstGeom prst="rect">
            <a:avLst/>
          </a:prstGeom>
          <a:noFill/>
          <a:ln w="9525">
            <a:noFill/>
            <a:miter lim="800000"/>
            <a:headEnd/>
            <a:tailEnd/>
          </a:ln>
          <a:effectLst/>
        </p:spPr>
        <p:txBody>
          <a:bodyPr>
            <a:spAutoFit/>
          </a:bodyPr>
          <a:lstStyle/>
          <a:p>
            <a:pPr algn="l" eaLnBrk="0" latinLnBrk="0" hangingPunct="0">
              <a:spcBef>
                <a:spcPct val="50000"/>
              </a:spcBef>
            </a:pPr>
            <a:r>
              <a:rPr kumimoji="0" lang="fr-FR" sz="2400"/>
              <a:t>Affichage avec IE5</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fld id="{50A51D72-8C0A-45CD-90FC-364C423D2EAD}" type="slidenum">
              <a:rPr lang="fr-FR"/>
              <a:pPr/>
              <a:t>113</a:t>
            </a:fld>
            <a:endParaRPr lang="fr-FR"/>
          </a:p>
        </p:txBody>
      </p:sp>
      <p:sp>
        <p:nvSpPr>
          <p:cNvPr id="344066" name="Rectangle 2"/>
          <p:cNvSpPr>
            <a:spLocks noGrp="1" noChangeArrowheads="1"/>
          </p:cNvSpPr>
          <p:nvPr>
            <p:ph type="title"/>
          </p:nvPr>
        </p:nvSpPr>
        <p:spPr/>
        <p:txBody>
          <a:bodyPr/>
          <a:lstStyle/>
          <a:p>
            <a:r>
              <a:rPr lang="fr-FR" altLang="ko-KR">
                <a:ea typeface="굴림" pitchFamily="50" charset="-127"/>
              </a:rPr>
              <a:t>XSL : Part III [1]</a:t>
            </a:r>
            <a:endParaRPr lang="fr-FR"/>
          </a:p>
        </p:txBody>
      </p:sp>
      <p:sp>
        <p:nvSpPr>
          <p:cNvPr id="344067" name="Rectangle 3"/>
          <p:cNvSpPr>
            <a:spLocks noGrp="1" noChangeArrowheads="1"/>
          </p:cNvSpPr>
          <p:nvPr>
            <p:ph type="body" idx="1"/>
          </p:nvPr>
        </p:nvSpPr>
        <p:spPr/>
        <p:txBody>
          <a:bodyPr/>
          <a:lstStyle/>
          <a:p>
            <a:r>
              <a:rPr lang="fr-FR" altLang="ko-KR" dirty="0">
                <a:ea typeface="굴림" pitchFamily="50" charset="-127"/>
              </a:rPr>
              <a:t>XSL</a:t>
            </a:r>
          </a:p>
          <a:p>
            <a:pPr lvl="1"/>
            <a:r>
              <a:rPr lang="fr-FR" altLang="ko-KR" dirty="0">
                <a:ea typeface="굴림" pitchFamily="50" charset="-127"/>
              </a:rPr>
              <a:t>Langage de feuilles de style créé pour présenter les documents XML</a:t>
            </a:r>
          </a:p>
          <a:p>
            <a:r>
              <a:rPr lang="fr-FR" altLang="ko-KR" dirty="0">
                <a:ea typeface="굴림" pitchFamily="50" charset="-127"/>
              </a:rPr>
              <a:t>Et comment ça marche ?</a:t>
            </a:r>
          </a:p>
          <a:p>
            <a:endParaRPr lang="fr-FR" altLang="ko-KR" dirty="0">
              <a:ea typeface="굴림" pitchFamily="50" charset="-127"/>
            </a:endParaRPr>
          </a:p>
          <a:p>
            <a:endParaRPr lang="fr-FR" altLang="ko-KR" dirty="0">
              <a:ea typeface="굴림" pitchFamily="50" charset="-127"/>
            </a:endParaRPr>
          </a:p>
          <a:p>
            <a:endParaRPr lang="fr-FR" altLang="ko-KR" dirty="0">
              <a:ea typeface="굴림" pitchFamily="50" charset="-127"/>
            </a:endParaRPr>
          </a:p>
          <a:p>
            <a:endParaRPr lang="fr-FR" altLang="ko-KR" dirty="0">
              <a:ea typeface="굴림" pitchFamily="50" charset="-127"/>
            </a:endParaRPr>
          </a:p>
          <a:p>
            <a:endParaRPr lang="fr-FR" altLang="ko-KR" dirty="0">
              <a:ea typeface="굴림" pitchFamily="50" charset="-127"/>
            </a:endParaRPr>
          </a:p>
          <a:p>
            <a:endParaRPr lang="fr-FR" altLang="ko-KR" dirty="0">
              <a:ea typeface="굴림" pitchFamily="50" charset="-127"/>
            </a:endParaRPr>
          </a:p>
          <a:p>
            <a:endParaRPr lang="fr-FR" altLang="ko-KR" dirty="0">
              <a:ea typeface="굴림" pitchFamily="50" charset="-127"/>
            </a:endParaRPr>
          </a:p>
          <a:p>
            <a:pPr lvl="1"/>
            <a:r>
              <a:rPr lang="fr-FR" altLang="ko-KR" dirty="0">
                <a:ea typeface="굴림" pitchFamily="50" charset="-127"/>
              </a:rPr>
              <a:t>En sortie : XML, HTML, RTF, </a:t>
            </a:r>
            <a:r>
              <a:rPr lang="fr-FR" altLang="ko-KR" dirty="0" err="1">
                <a:ea typeface="굴림" pitchFamily="50" charset="-127"/>
              </a:rPr>
              <a:t>text</a:t>
            </a:r>
            <a:r>
              <a:rPr lang="fr-FR" altLang="ko-KR" dirty="0">
                <a:ea typeface="굴림" pitchFamily="50" charset="-127"/>
              </a:rPr>
              <a:t> nom formaté, PDF, WML etc..</a:t>
            </a:r>
          </a:p>
          <a:p>
            <a:pPr lvl="1"/>
            <a:endParaRPr lang="fr-FR" altLang="ko-KR" dirty="0">
              <a:ea typeface="굴림" pitchFamily="50" charset="-127"/>
            </a:endParaRPr>
          </a:p>
          <a:p>
            <a:pPr lvl="1">
              <a:buFont typeface="Wingdings" pitchFamily="2" charset="2"/>
              <a:buNone/>
            </a:pPr>
            <a:r>
              <a:rPr lang="fr-FR" sz="2400" dirty="0">
                <a:solidFill>
                  <a:srgbClr val="E91D1D"/>
                </a:solidFill>
                <a:ea typeface="굴림" pitchFamily="50" charset="-127"/>
              </a:rPr>
              <a:t>Voir : http://www.w3.org/TR/xslt</a:t>
            </a:r>
          </a:p>
        </p:txBody>
      </p:sp>
      <p:sp>
        <p:nvSpPr>
          <p:cNvPr id="344068" name="AutoShape 4"/>
          <p:cNvSpPr>
            <a:spLocks noChangeArrowheads="1"/>
          </p:cNvSpPr>
          <p:nvPr/>
        </p:nvSpPr>
        <p:spPr bwMode="auto">
          <a:xfrm>
            <a:off x="1828800" y="2286000"/>
            <a:ext cx="1219200" cy="914400"/>
          </a:xfrm>
          <a:prstGeom prst="foldedCorner">
            <a:avLst>
              <a:gd name="adj" fmla="val 12500"/>
            </a:avLst>
          </a:prstGeom>
          <a:gradFill rotWithShape="0">
            <a:gsLst>
              <a:gs pos="0">
                <a:srgbClr val="CCCC00"/>
              </a:gs>
              <a:gs pos="100000">
                <a:srgbClr val="CCCC00">
                  <a:gamma/>
                  <a:shade val="46275"/>
                  <a:invGamma/>
                </a:srgbClr>
              </a:gs>
            </a:gsLst>
            <a:lin ang="2700000" scaled="1"/>
          </a:gradFill>
          <a:ln w="12700">
            <a:solidFill>
              <a:schemeClr val="bg1"/>
            </a:solidFill>
            <a:round/>
            <a:headEnd type="none" w="sm" len="sm"/>
            <a:tailEnd type="none" w="sm" len="sm"/>
          </a:ln>
          <a:effectLst/>
        </p:spPr>
        <p:txBody>
          <a:bodyPr wrap="none" lIns="90000" tIns="46800" rIns="90000" bIns="46800" anchor="ctr"/>
          <a:lstStyle/>
          <a:p>
            <a:r>
              <a:rPr lang="en-US" altLang="ko-KR" sz="1600"/>
              <a:t>XML</a:t>
            </a:r>
          </a:p>
        </p:txBody>
      </p:sp>
      <p:sp>
        <p:nvSpPr>
          <p:cNvPr id="344070" name="AutoShape 6"/>
          <p:cNvSpPr>
            <a:spLocks noChangeArrowheads="1"/>
          </p:cNvSpPr>
          <p:nvPr/>
        </p:nvSpPr>
        <p:spPr bwMode="auto">
          <a:xfrm>
            <a:off x="1828800" y="3505200"/>
            <a:ext cx="1219200" cy="914400"/>
          </a:xfrm>
          <a:prstGeom prst="foldedCorner">
            <a:avLst>
              <a:gd name="adj" fmla="val 12500"/>
            </a:avLst>
          </a:prstGeom>
          <a:solidFill>
            <a:schemeClr val="accent4">
              <a:lumMod val="60000"/>
              <a:lumOff val="40000"/>
            </a:schemeClr>
          </a:solidFill>
          <a:ln w="12700">
            <a:solidFill>
              <a:schemeClr val="bg1"/>
            </a:solidFill>
            <a:round/>
            <a:headEnd type="none" w="sm" len="sm"/>
            <a:tailEnd type="none" w="sm" len="sm"/>
          </a:ln>
          <a:effectLst/>
        </p:spPr>
        <p:txBody>
          <a:bodyPr wrap="none" lIns="90000" tIns="46800" rIns="90000" bIns="46800" anchor="ctr"/>
          <a:lstStyle/>
          <a:p>
            <a:r>
              <a:rPr lang="en-US" altLang="ko-KR" sz="1600"/>
              <a:t>XSL</a:t>
            </a:r>
          </a:p>
        </p:txBody>
      </p:sp>
      <p:sp>
        <p:nvSpPr>
          <p:cNvPr id="344071" name="AutoShape 7"/>
          <p:cNvSpPr>
            <a:spLocks noChangeArrowheads="1"/>
          </p:cNvSpPr>
          <p:nvPr/>
        </p:nvSpPr>
        <p:spPr bwMode="auto">
          <a:xfrm>
            <a:off x="6019800" y="2667000"/>
            <a:ext cx="1219200" cy="914400"/>
          </a:xfrm>
          <a:prstGeom prst="foldedCorner">
            <a:avLst>
              <a:gd name="adj" fmla="val 12500"/>
            </a:avLst>
          </a:prstGeom>
          <a:solidFill>
            <a:srgbClr val="FFFF00"/>
          </a:solidFill>
          <a:ln w="12700">
            <a:solidFill>
              <a:schemeClr val="bg1"/>
            </a:solidFill>
            <a:round/>
            <a:headEnd type="none" w="sm" len="sm"/>
            <a:tailEnd type="none" w="sm" len="sm"/>
          </a:ln>
          <a:effectLst/>
        </p:spPr>
        <p:txBody>
          <a:bodyPr wrap="none" lIns="90000" tIns="46800" rIns="90000" bIns="46800" anchor="ctr"/>
          <a:lstStyle/>
          <a:p>
            <a:r>
              <a:rPr lang="en-US" altLang="ko-KR" sz="1600"/>
              <a:t>HTML</a:t>
            </a:r>
          </a:p>
        </p:txBody>
      </p:sp>
      <p:sp>
        <p:nvSpPr>
          <p:cNvPr id="344072" name="Oval 8"/>
          <p:cNvSpPr>
            <a:spLocks noChangeArrowheads="1"/>
          </p:cNvSpPr>
          <p:nvPr/>
        </p:nvSpPr>
        <p:spPr bwMode="auto">
          <a:xfrm>
            <a:off x="3962400" y="2590800"/>
            <a:ext cx="1143000" cy="1143000"/>
          </a:xfrm>
          <a:prstGeom prst="ellipse">
            <a:avLst/>
          </a:prstGeom>
          <a:gradFill rotWithShape="0">
            <a:gsLst>
              <a:gs pos="0">
                <a:srgbClr val="E91D1D"/>
              </a:gs>
              <a:gs pos="100000">
                <a:srgbClr val="E91D1D">
                  <a:gamma/>
                  <a:tint val="45490"/>
                  <a:invGamma/>
                </a:srgbClr>
              </a:gs>
            </a:gsLst>
            <a:lin ang="2700000" scaled="1"/>
          </a:gradFill>
          <a:ln w="12700">
            <a:solidFill>
              <a:schemeClr val="accent2"/>
            </a:solidFill>
            <a:round/>
            <a:headEnd/>
            <a:tailEnd/>
          </a:ln>
          <a:effectLst/>
        </p:spPr>
        <p:txBody>
          <a:bodyPr wrap="none" lIns="90000" tIns="46800" rIns="90000" bIns="46800" anchor="ctr"/>
          <a:lstStyle/>
          <a:p>
            <a:r>
              <a:rPr lang="fr-FR" sz="1600">
                <a:latin typeface="Arial" pitchFamily="34" charset="0"/>
              </a:rPr>
              <a:t>Processeur</a:t>
            </a:r>
          </a:p>
          <a:p>
            <a:r>
              <a:rPr lang="fr-FR" sz="1600">
                <a:latin typeface="Arial" pitchFamily="34" charset="0"/>
              </a:rPr>
              <a:t>XSL</a:t>
            </a:r>
          </a:p>
        </p:txBody>
      </p:sp>
      <p:sp>
        <p:nvSpPr>
          <p:cNvPr id="344073" name="Line 9"/>
          <p:cNvSpPr>
            <a:spLocks noChangeShapeType="1"/>
          </p:cNvSpPr>
          <p:nvPr/>
        </p:nvSpPr>
        <p:spPr bwMode="auto">
          <a:xfrm flipV="1">
            <a:off x="3048000" y="3429000"/>
            <a:ext cx="990600" cy="60960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
        <p:nvSpPr>
          <p:cNvPr id="344074" name="Line 10"/>
          <p:cNvSpPr>
            <a:spLocks noChangeShapeType="1"/>
          </p:cNvSpPr>
          <p:nvPr/>
        </p:nvSpPr>
        <p:spPr bwMode="auto">
          <a:xfrm>
            <a:off x="3048000" y="2743200"/>
            <a:ext cx="914400" cy="38100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
        <p:nvSpPr>
          <p:cNvPr id="344075" name="Line 11"/>
          <p:cNvSpPr>
            <a:spLocks noChangeShapeType="1"/>
          </p:cNvSpPr>
          <p:nvPr/>
        </p:nvSpPr>
        <p:spPr bwMode="auto">
          <a:xfrm>
            <a:off x="5105400" y="3200400"/>
            <a:ext cx="914400" cy="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0"/>
          </p:nvPr>
        </p:nvSpPr>
        <p:spPr/>
        <p:txBody>
          <a:bodyPr/>
          <a:lstStyle/>
          <a:p>
            <a:fld id="{FE9DDAA6-BF92-40DE-8CA2-C80B096F394F}" type="slidenum">
              <a:rPr lang="fr-FR"/>
              <a:pPr/>
              <a:t>114</a:t>
            </a:fld>
            <a:endParaRPr lang="fr-FR"/>
          </a:p>
        </p:txBody>
      </p:sp>
      <p:sp>
        <p:nvSpPr>
          <p:cNvPr id="513026" name="Rectangle 2"/>
          <p:cNvSpPr>
            <a:spLocks noGrp="1" noChangeArrowheads="1"/>
          </p:cNvSpPr>
          <p:nvPr>
            <p:ph type="title"/>
          </p:nvPr>
        </p:nvSpPr>
        <p:spPr/>
        <p:txBody>
          <a:bodyPr/>
          <a:lstStyle/>
          <a:p>
            <a:r>
              <a:rPr lang="fr-FR"/>
              <a:t>Terminologie</a:t>
            </a:r>
          </a:p>
        </p:txBody>
      </p:sp>
      <p:graphicFrame>
        <p:nvGraphicFramePr>
          <p:cNvPr id="513028" name="Group 4"/>
          <p:cNvGraphicFramePr>
            <a:graphicFrameLocks noGrp="1"/>
          </p:cNvGraphicFramePr>
          <p:nvPr/>
        </p:nvGraphicFramePr>
        <p:xfrm>
          <a:off x="838200" y="1524000"/>
          <a:ext cx="7710488" cy="4238625"/>
        </p:xfrm>
        <a:graphic>
          <a:graphicData uri="http://schemas.openxmlformats.org/drawingml/2006/table">
            <a:tbl>
              <a:tblPr/>
              <a:tblGrid>
                <a:gridCol w="1766888"/>
                <a:gridCol w="5943600"/>
              </a:tblGrid>
              <a:tr h="98742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HTML &amp; </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DHMTL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“Formatage sans structure”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CSS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“Formatage amélioré sans structure”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XML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“Structure sans formatage”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XSL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“Ajouter du formatage à la structure”</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rPr>
                        <a:t>DOM</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2000" b="1" i="0" u="none" strike="noStrike" cap="none" normalizeH="0" baseline="0" smtClean="0">
                          <a:ln>
                            <a:noFill/>
                          </a:ln>
                          <a:solidFill>
                            <a:schemeClr val="hlink"/>
                          </a:solidFill>
                          <a:effectLst>
                            <a:outerShdw blurRad="38100" dist="38100" dir="2700000" algn="tl">
                              <a:srgbClr val="000000"/>
                            </a:outerShdw>
                          </a:effectLst>
                          <a:latin typeface="Arial" pitchFamily="34" charset="0"/>
                        </a:rPr>
                        <a:t>“Tous les éléments combinés”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Espace réservé du numéro de diapositive 2"/>
          <p:cNvSpPr>
            <a:spLocks noGrp="1"/>
          </p:cNvSpPr>
          <p:nvPr>
            <p:ph type="sldNum" sz="quarter" idx="10"/>
          </p:nvPr>
        </p:nvSpPr>
        <p:spPr/>
        <p:txBody>
          <a:bodyPr/>
          <a:lstStyle/>
          <a:p>
            <a:fld id="{2C440E26-AFEF-45FC-9B53-E369EDC9F1BE}" type="slidenum">
              <a:rPr lang="fr-FR"/>
              <a:pPr/>
              <a:t>115</a:t>
            </a:fld>
            <a:endParaRPr lang="fr-FR"/>
          </a:p>
        </p:txBody>
      </p:sp>
      <p:sp>
        <p:nvSpPr>
          <p:cNvPr id="371714" name="Rectangle 2"/>
          <p:cNvSpPr>
            <a:spLocks noGrp="1" noChangeArrowheads="1"/>
          </p:cNvSpPr>
          <p:nvPr>
            <p:ph type="title"/>
          </p:nvPr>
        </p:nvSpPr>
        <p:spPr/>
        <p:txBody>
          <a:bodyPr/>
          <a:lstStyle/>
          <a:p>
            <a:r>
              <a:rPr lang="fr-FR"/>
              <a:t>Intérêt de XSL</a:t>
            </a:r>
          </a:p>
        </p:txBody>
      </p:sp>
      <p:sp>
        <p:nvSpPr>
          <p:cNvPr id="371715" name="Freeform 3"/>
          <p:cNvSpPr>
            <a:spLocks/>
          </p:cNvSpPr>
          <p:nvPr/>
        </p:nvSpPr>
        <p:spPr bwMode="auto">
          <a:xfrm>
            <a:off x="0" y="774700"/>
            <a:ext cx="3543300" cy="5702300"/>
          </a:xfrm>
          <a:custGeom>
            <a:avLst/>
            <a:gdLst/>
            <a:ahLst/>
            <a:cxnLst>
              <a:cxn ang="0">
                <a:pos x="0" y="200"/>
              </a:cxn>
              <a:cxn ang="0">
                <a:pos x="1504" y="0"/>
              </a:cxn>
              <a:cxn ang="0">
                <a:pos x="2232" y="3592"/>
              </a:cxn>
              <a:cxn ang="0">
                <a:pos x="327" y="3512"/>
              </a:cxn>
              <a:cxn ang="0">
                <a:pos x="0" y="200"/>
              </a:cxn>
            </a:cxnLst>
            <a:rect l="0" t="0" r="r" b="b"/>
            <a:pathLst>
              <a:path w="2232" h="3592">
                <a:moveTo>
                  <a:pt x="0" y="200"/>
                </a:moveTo>
                <a:lnTo>
                  <a:pt x="1504" y="0"/>
                </a:lnTo>
                <a:lnTo>
                  <a:pt x="2232" y="3592"/>
                </a:lnTo>
                <a:lnTo>
                  <a:pt x="327" y="3512"/>
                </a:lnTo>
                <a:lnTo>
                  <a:pt x="0" y="200"/>
                </a:lnTo>
                <a:close/>
              </a:path>
            </a:pathLst>
          </a:custGeom>
          <a:solidFill>
            <a:srgbClr val="CCCC00">
              <a:alpha val="50000"/>
            </a:srgbClr>
          </a:solidFill>
          <a:ln w="9525">
            <a:noFill/>
            <a:round/>
            <a:headEnd/>
            <a:tailEnd/>
          </a:ln>
          <a:effectLst/>
        </p:spPr>
        <p:txBody>
          <a:bodyPr/>
          <a:lstStyle/>
          <a:p>
            <a:endParaRPr lang="fr-FR"/>
          </a:p>
        </p:txBody>
      </p:sp>
      <p:sp>
        <p:nvSpPr>
          <p:cNvPr id="371716" name="Freeform 4"/>
          <p:cNvSpPr>
            <a:spLocks/>
          </p:cNvSpPr>
          <p:nvPr/>
        </p:nvSpPr>
        <p:spPr bwMode="auto">
          <a:xfrm>
            <a:off x="2971800" y="1066800"/>
            <a:ext cx="4953000" cy="5486400"/>
          </a:xfrm>
          <a:custGeom>
            <a:avLst/>
            <a:gdLst/>
            <a:ahLst/>
            <a:cxnLst>
              <a:cxn ang="0">
                <a:pos x="0" y="112"/>
              </a:cxn>
              <a:cxn ang="0">
                <a:pos x="1728" y="0"/>
              </a:cxn>
              <a:cxn ang="0">
                <a:pos x="1528" y="3320"/>
              </a:cxn>
              <a:cxn ang="0">
                <a:pos x="240" y="3424"/>
              </a:cxn>
              <a:cxn ang="0">
                <a:pos x="0" y="112"/>
              </a:cxn>
            </a:cxnLst>
            <a:rect l="0" t="0" r="r" b="b"/>
            <a:pathLst>
              <a:path w="1728" h="3424">
                <a:moveTo>
                  <a:pt x="0" y="112"/>
                </a:moveTo>
                <a:lnTo>
                  <a:pt x="1728" y="0"/>
                </a:lnTo>
                <a:lnTo>
                  <a:pt x="1528" y="3320"/>
                </a:lnTo>
                <a:lnTo>
                  <a:pt x="240" y="3424"/>
                </a:lnTo>
                <a:lnTo>
                  <a:pt x="0" y="112"/>
                </a:lnTo>
                <a:close/>
              </a:path>
            </a:pathLst>
          </a:custGeom>
          <a:solidFill>
            <a:schemeClr val="accent4">
              <a:lumMod val="60000"/>
              <a:lumOff val="40000"/>
            </a:schemeClr>
          </a:solidFill>
          <a:ln w="9525">
            <a:noFill/>
            <a:round/>
            <a:headEnd/>
            <a:tailEnd/>
          </a:ln>
          <a:effectLst/>
        </p:spPr>
        <p:txBody>
          <a:bodyPr/>
          <a:lstStyle/>
          <a:p>
            <a:endParaRPr lang="fr-FR"/>
          </a:p>
        </p:txBody>
      </p:sp>
      <p:sp>
        <p:nvSpPr>
          <p:cNvPr id="371717" name="Freeform 5"/>
          <p:cNvSpPr>
            <a:spLocks/>
          </p:cNvSpPr>
          <p:nvPr/>
        </p:nvSpPr>
        <p:spPr bwMode="auto">
          <a:xfrm>
            <a:off x="7848600" y="762000"/>
            <a:ext cx="1143000" cy="5715000"/>
          </a:xfrm>
          <a:custGeom>
            <a:avLst/>
            <a:gdLst/>
            <a:ahLst/>
            <a:cxnLst>
              <a:cxn ang="0">
                <a:pos x="0" y="480"/>
              </a:cxn>
              <a:cxn ang="0">
                <a:pos x="4848" y="0"/>
              </a:cxn>
              <a:cxn ang="0">
                <a:pos x="4896" y="2064"/>
              </a:cxn>
              <a:cxn ang="0">
                <a:pos x="96" y="2208"/>
              </a:cxn>
              <a:cxn ang="0">
                <a:pos x="0" y="480"/>
              </a:cxn>
            </a:cxnLst>
            <a:rect l="0" t="0" r="r" b="b"/>
            <a:pathLst>
              <a:path w="4896" h="2208">
                <a:moveTo>
                  <a:pt x="0" y="480"/>
                </a:moveTo>
                <a:lnTo>
                  <a:pt x="4848" y="0"/>
                </a:lnTo>
                <a:lnTo>
                  <a:pt x="4896" y="2064"/>
                </a:lnTo>
                <a:lnTo>
                  <a:pt x="96" y="2208"/>
                </a:lnTo>
                <a:lnTo>
                  <a:pt x="0" y="480"/>
                </a:lnTo>
                <a:close/>
              </a:path>
            </a:pathLst>
          </a:custGeom>
          <a:solidFill>
            <a:schemeClr val="hlink"/>
          </a:solidFill>
          <a:ln w="9525">
            <a:noFill/>
            <a:round/>
            <a:headEnd/>
            <a:tailEnd/>
          </a:ln>
          <a:effectLst/>
        </p:spPr>
        <p:txBody>
          <a:bodyPr/>
          <a:lstStyle/>
          <a:p>
            <a:endParaRPr lang="fr-FR"/>
          </a:p>
        </p:txBody>
      </p:sp>
      <p:sp>
        <p:nvSpPr>
          <p:cNvPr id="371718" name="AutoShape 6" descr="Papier de soie rose"/>
          <p:cNvSpPr>
            <a:spLocks noChangeArrowheads="1"/>
          </p:cNvSpPr>
          <p:nvPr/>
        </p:nvSpPr>
        <p:spPr bwMode="auto">
          <a:xfrm>
            <a:off x="8077200" y="3048000"/>
            <a:ext cx="762000" cy="914400"/>
          </a:xfrm>
          <a:prstGeom prst="can">
            <a:avLst>
              <a:gd name="adj" fmla="val 60000"/>
            </a:avLst>
          </a:prstGeom>
          <a:blipFill dpi="0" rotWithShape="0">
            <a:blip r:embed="rId3" cstate="print"/>
            <a:srcRect/>
            <a:tile tx="0" ty="0" sx="100000" sy="100000" flip="none" algn="tl"/>
          </a:blipFill>
          <a:ln w="9525">
            <a:solidFill>
              <a:schemeClr val="tx1"/>
            </a:solidFill>
            <a:round/>
            <a:headEnd/>
            <a:tailEnd/>
          </a:ln>
          <a:effectLst/>
        </p:spPr>
        <p:txBody>
          <a:bodyPr wrap="none" anchor="ctr"/>
          <a:lstStyle/>
          <a:p>
            <a:pPr eaLnBrk="0" latinLnBrk="0" hangingPunct="0">
              <a:lnSpc>
                <a:spcPct val="60000"/>
              </a:lnSpc>
            </a:pPr>
            <a:endParaRPr kumimoji="0" lang="fr-FR" sz="1400"/>
          </a:p>
          <a:p>
            <a:pPr eaLnBrk="0" latinLnBrk="0" hangingPunct="0">
              <a:lnSpc>
                <a:spcPct val="30000"/>
              </a:lnSpc>
            </a:pPr>
            <a:endParaRPr kumimoji="0" lang="fr-FR" sz="1400"/>
          </a:p>
          <a:p>
            <a:pPr eaLnBrk="0" latinLnBrk="0" hangingPunct="0">
              <a:lnSpc>
                <a:spcPct val="60000"/>
              </a:lnSpc>
            </a:pPr>
            <a:r>
              <a:rPr kumimoji="0" lang="fr-FR" sz="1400"/>
              <a:t>RDBMS</a:t>
            </a:r>
          </a:p>
        </p:txBody>
      </p:sp>
      <p:sp>
        <p:nvSpPr>
          <p:cNvPr id="371719" name="AutoShape 7"/>
          <p:cNvSpPr>
            <a:spLocks noChangeArrowheads="1"/>
          </p:cNvSpPr>
          <p:nvPr/>
        </p:nvSpPr>
        <p:spPr bwMode="auto">
          <a:xfrm>
            <a:off x="5422900" y="3225800"/>
            <a:ext cx="762000" cy="457200"/>
          </a:xfrm>
          <a:prstGeom prst="foldedCorner">
            <a:avLst>
              <a:gd name="adj" fmla="val 12500"/>
            </a:avLst>
          </a:prstGeom>
          <a:gradFill rotWithShape="0">
            <a:gsLst>
              <a:gs pos="0">
                <a:srgbClr val="FFFFCC"/>
              </a:gs>
              <a:gs pos="100000">
                <a:srgbClr val="FFFFCC">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b="1">
                <a:solidFill>
                  <a:schemeClr val="tx2"/>
                </a:solidFill>
                <a:latin typeface="Arial" pitchFamily="34" charset="0"/>
              </a:rPr>
              <a:t>XML</a:t>
            </a:r>
            <a:endParaRPr kumimoji="0" lang="fr-FR" sz="3200">
              <a:latin typeface="Arial" pitchFamily="34" charset="0"/>
            </a:endParaRPr>
          </a:p>
        </p:txBody>
      </p:sp>
      <p:sp>
        <p:nvSpPr>
          <p:cNvPr id="371720" name="AutoShape 8"/>
          <p:cNvSpPr>
            <a:spLocks noChangeArrowheads="1"/>
          </p:cNvSpPr>
          <p:nvPr/>
        </p:nvSpPr>
        <p:spPr bwMode="auto">
          <a:xfrm>
            <a:off x="7391400" y="3200400"/>
            <a:ext cx="609600" cy="457200"/>
          </a:xfrm>
          <a:prstGeom prst="leftRightArrow">
            <a:avLst>
              <a:gd name="adj1" fmla="val 50000"/>
              <a:gd name="adj2" fmla="val 26667"/>
            </a:avLst>
          </a:prstGeom>
          <a:solidFill>
            <a:srgbClr val="FF3300"/>
          </a:solidFill>
          <a:ln w="9525">
            <a:solidFill>
              <a:schemeClr val="tx2"/>
            </a:solidFill>
            <a:miter lim="800000"/>
            <a:headEnd/>
            <a:tailEnd/>
          </a:ln>
          <a:effectLst>
            <a:outerShdw dist="107763" dir="2700000" algn="ctr" rotWithShape="0">
              <a:schemeClr val="bg2"/>
            </a:outerShdw>
          </a:effectLst>
        </p:spPr>
        <p:txBody>
          <a:bodyPr wrap="none" anchor="ctr"/>
          <a:lstStyle/>
          <a:p>
            <a:endParaRPr lang="fr-FR"/>
          </a:p>
        </p:txBody>
      </p:sp>
      <p:sp>
        <p:nvSpPr>
          <p:cNvPr id="371721" name="Rectangle 9"/>
          <p:cNvSpPr>
            <a:spLocks noChangeArrowheads="1"/>
          </p:cNvSpPr>
          <p:nvPr/>
        </p:nvSpPr>
        <p:spPr bwMode="auto">
          <a:xfrm>
            <a:off x="7696200" y="1889125"/>
            <a:ext cx="1312863" cy="396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latinLnBrk="0"/>
            <a:r>
              <a:rPr kumimoji="0" lang="fr-FR" sz="2000">
                <a:latin typeface="Arial" pitchFamily="34" charset="0"/>
              </a:rPr>
              <a:t> Stockage</a:t>
            </a:r>
          </a:p>
        </p:txBody>
      </p:sp>
      <p:grpSp>
        <p:nvGrpSpPr>
          <p:cNvPr id="371722" name="Group 10"/>
          <p:cNvGrpSpPr>
            <a:grpSpLocks/>
          </p:cNvGrpSpPr>
          <p:nvPr/>
        </p:nvGrpSpPr>
        <p:grpSpPr bwMode="auto">
          <a:xfrm>
            <a:off x="457200" y="2895600"/>
            <a:ext cx="838200" cy="771525"/>
            <a:chOff x="912" y="1296"/>
            <a:chExt cx="479" cy="456"/>
          </a:xfrm>
        </p:grpSpPr>
        <p:sp>
          <p:nvSpPr>
            <p:cNvPr id="371723" name="Freeform 11"/>
            <p:cNvSpPr>
              <a:spLocks/>
            </p:cNvSpPr>
            <p:nvPr/>
          </p:nvSpPr>
          <p:spPr bwMode="auto">
            <a:xfrm>
              <a:off x="1352" y="1350"/>
              <a:ext cx="39" cy="77"/>
            </a:xfrm>
            <a:custGeom>
              <a:avLst/>
              <a:gdLst/>
              <a:ahLst/>
              <a:cxnLst>
                <a:cxn ang="0">
                  <a:pos x="38" y="41"/>
                </a:cxn>
                <a:cxn ang="0">
                  <a:pos x="38" y="48"/>
                </a:cxn>
                <a:cxn ang="0">
                  <a:pos x="37" y="53"/>
                </a:cxn>
                <a:cxn ang="0">
                  <a:pos x="34" y="59"/>
                </a:cxn>
                <a:cxn ang="0">
                  <a:pos x="30" y="64"/>
                </a:cxn>
                <a:cxn ang="0">
                  <a:pos x="25" y="68"/>
                </a:cxn>
                <a:cxn ang="0">
                  <a:pos x="20" y="72"/>
                </a:cxn>
                <a:cxn ang="0">
                  <a:pos x="14" y="74"/>
                </a:cxn>
                <a:cxn ang="0">
                  <a:pos x="7" y="76"/>
                </a:cxn>
                <a:cxn ang="0">
                  <a:pos x="5" y="76"/>
                </a:cxn>
                <a:cxn ang="0">
                  <a:pos x="3" y="75"/>
                </a:cxn>
                <a:cxn ang="0">
                  <a:pos x="2" y="74"/>
                </a:cxn>
                <a:cxn ang="0">
                  <a:pos x="1" y="73"/>
                </a:cxn>
                <a:cxn ang="0">
                  <a:pos x="1" y="71"/>
                </a:cxn>
                <a:cxn ang="0">
                  <a:pos x="1" y="69"/>
                </a:cxn>
                <a:cxn ang="0">
                  <a:pos x="3" y="67"/>
                </a:cxn>
                <a:cxn ang="0">
                  <a:pos x="5" y="67"/>
                </a:cxn>
                <a:cxn ang="0">
                  <a:pos x="11" y="65"/>
                </a:cxn>
                <a:cxn ang="0">
                  <a:pos x="17" y="62"/>
                </a:cxn>
                <a:cxn ang="0">
                  <a:pos x="21" y="58"/>
                </a:cxn>
                <a:cxn ang="0">
                  <a:pos x="25" y="53"/>
                </a:cxn>
                <a:cxn ang="0">
                  <a:pos x="27" y="48"/>
                </a:cxn>
                <a:cxn ang="0">
                  <a:pos x="28" y="42"/>
                </a:cxn>
                <a:cxn ang="0">
                  <a:pos x="28" y="35"/>
                </a:cxn>
                <a:cxn ang="0">
                  <a:pos x="26" y="29"/>
                </a:cxn>
                <a:cxn ang="0">
                  <a:pos x="24" y="24"/>
                </a:cxn>
                <a:cxn ang="0">
                  <a:pos x="19" y="19"/>
                </a:cxn>
                <a:cxn ang="0">
                  <a:pos x="15" y="15"/>
                </a:cxn>
                <a:cxn ang="0">
                  <a:pos x="10" y="11"/>
                </a:cxn>
                <a:cxn ang="0">
                  <a:pos x="5" y="7"/>
                </a:cxn>
                <a:cxn ang="0">
                  <a:pos x="2" y="4"/>
                </a:cxn>
                <a:cxn ang="0">
                  <a:pos x="0" y="2"/>
                </a:cxn>
                <a:cxn ang="0">
                  <a:pos x="0" y="0"/>
                </a:cxn>
                <a:cxn ang="0">
                  <a:pos x="4" y="2"/>
                </a:cxn>
                <a:cxn ang="0">
                  <a:pos x="10" y="4"/>
                </a:cxn>
                <a:cxn ang="0">
                  <a:pos x="16" y="9"/>
                </a:cxn>
                <a:cxn ang="0">
                  <a:pos x="22" y="14"/>
                </a:cxn>
                <a:cxn ang="0">
                  <a:pos x="28" y="20"/>
                </a:cxn>
                <a:cxn ang="0">
                  <a:pos x="32" y="27"/>
                </a:cxn>
                <a:cxn ang="0">
                  <a:pos x="36" y="34"/>
                </a:cxn>
                <a:cxn ang="0">
                  <a:pos x="38" y="41"/>
                </a:cxn>
              </a:cxnLst>
              <a:rect l="0" t="0" r="r" b="b"/>
              <a:pathLst>
                <a:path w="39" h="77">
                  <a:moveTo>
                    <a:pt x="38" y="41"/>
                  </a:moveTo>
                  <a:lnTo>
                    <a:pt x="38" y="48"/>
                  </a:lnTo>
                  <a:lnTo>
                    <a:pt x="37" y="53"/>
                  </a:lnTo>
                  <a:lnTo>
                    <a:pt x="34" y="59"/>
                  </a:lnTo>
                  <a:lnTo>
                    <a:pt x="30" y="64"/>
                  </a:lnTo>
                  <a:lnTo>
                    <a:pt x="25" y="68"/>
                  </a:lnTo>
                  <a:lnTo>
                    <a:pt x="20" y="72"/>
                  </a:lnTo>
                  <a:lnTo>
                    <a:pt x="14" y="74"/>
                  </a:lnTo>
                  <a:lnTo>
                    <a:pt x="7" y="76"/>
                  </a:lnTo>
                  <a:lnTo>
                    <a:pt x="5" y="76"/>
                  </a:lnTo>
                  <a:lnTo>
                    <a:pt x="3" y="75"/>
                  </a:lnTo>
                  <a:lnTo>
                    <a:pt x="2" y="74"/>
                  </a:lnTo>
                  <a:lnTo>
                    <a:pt x="1" y="73"/>
                  </a:lnTo>
                  <a:lnTo>
                    <a:pt x="1" y="71"/>
                  </a:lnTo>
                  <a:lnTo>
                    <a:pt x="1" y="69"/>
                  </a:lnTo>
                  <a:lnTo>
                    <a:pt x="3" y="67"/>
                  </a:lnTo>
                  <a:lnTo>
                    <a:pt x="5" y="67"/>
                  </a:lnTo>
                  <a:lnTo>
                    <a:pt x="11" y="65"/>
                  </a:lnTo>
                  <a:lnTo>
                    <a:pt x="17" y="62"/>
                  </a:lnTo>
                  <a:lnTo>
                    <a:pt x="21" y="58"/>
                  </a:lnTo>
                  <a:lnTo>
                    <a:pt x="25" y="53"/>
                  </a:lnTo>
                  <a:lnTo>
                    <a:pt x="27" y="48"/>
                  </a:lnTo>
                  <a:lnTo>
                    <a:pt x="28" y="42"/>
                  </a:lnTo>
                  <a:lnTo>
                    <a:pt x="28" y="35"/>
                  </a:lnTo>
                  <a:lnTo>
                    <a:pt x="26" y="29"/>
                  </a:lnTo>
                  <a:lnTo>
                    <a:pt x="24" y="24"/>
                  </a:lnTo>
                  <a:lnTo>
                    <a:pt x="19" y="19"/>
                  </a:lnTo>
                  <a:lnTo>
                    <a:pt x="15" y="15"/>
                  </a:lnTo>
                  <a:lnTo>
                    <a:pt x="10" y="11"/>
                  </a:lnTo>
                  <a:lnTo>
                    <a:pt x="5" y="7"/>
                  </a:lnTo>
                  <a:lnTo>
                    <a:pt x="2" y="4"/>
                  </a:lnTo>
                  <a:lnTo>
                    <a:pt x="0" y="2"/>
                  </a:lnTo>
                  <a:lnTo>
                    <a:pt x="0" y="0"/>
                  </a:lnTo>
                  <a:lnTo>
                    <a:pt x="4" y="2"/>
                  </a:lnTo>
                  <a:lnTo>
                    <a:pt x="10" y="4"/>
                  </a:lnTo>
                  <a:lnTo>
                    <a:pt x="16" y="9"/>
                  </a:lnTo>
                  <a:lnTo>
                    <a:pt x="22" y="14"/>
                  </a:lnTo>
                  <a:lnTo>
                    <a:pt x="28" y="20"/>
                  </a:lnTo>
                  <a:lnTo>
                    <a:pt x="32" y="27"/>
                  </a:lnTo>
                  <a:lnTo>
                    <a:pt x="36" y="34"/>
                  </a:lnTo>
                  <a:lnTo>
                    <a:pt x="38" y="41"/>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24" name="Freeform 12"/>
            <p:cNvSpPr>
              <a:spLocks/>
            </p:cNvSpPr>
            <p:nvPr/>
          </p:nvSpPr>
          <p:spPr bwMode="auto">
            <a:xfrm>
              <a:off x="957" y="1451"/>
              <a:ext cx="212" cy="293"/>
            </a:xfrm>
            <a:custGeom>
              <a:avLst/>
              <a:gdLst/>
              <a:ahLst/>
              <a:cxnLst>
                <a:cxn ang="0">
                  <a:pos x="131" y="0"/>
                </a:cxn>
                <a:cxn ang="0">
                  <a:pos x="141" y="0"/>
                </a:cxn>
                <a:cxn ang="0">
                  <a:pos x="152" y="1"/>
                </a:cxn>
                <a:cxn ang="0">
                  <a:pos x="166" y="3"/>
                </a:cxn>
                <a:cxn ang="0">
                  <a:pos x="180" y="6"/>
                </a:cxn>
                <a:cxn ang="0">
                  <a:pos x="193" y="12"/>
                </a:cxn>
                <a:cxn ang="0">
                  <a:pos x="203" y="19"/>
                </a:cxn>
                <a:cxn ang="0">
                  <a:pos x="209" y="28"/>
                </a:cxn>
                <a:cxn ang="0">
                  <a:pos x="211" y="35"/>
                </a:cxn>
                <a:cxn ang="0">
                  <a:pos x="210" y="39"/>
                </a:cxn>
                <a:cxn ang="0">
                  <a:pos x="207" y="51"/>
                </a:cxn>
                <a:cxn ang="0">
                  <a:pos x="200" y="75"/>
                </a:cxn>
                <a:cxn ang="0">
                  <a:pos x="191" y="105"/>
                </a:cxn>
                <a:cxn ang="0">
                  <a:pos x="178" y="139"/>
                </a:cxn>
                <a:cxn ang="0">
                  <a:pos x="164" y="175"/>
                </a:cxn>
                <a:cxn ang="0">
                  <a:pos x="148" y="211"/>
                </a:cxn>
                <a:cxn ang="0">
                  <a:pos x="132" y="243"/>
                </a:cxn>
                <a:cxn ang="0">
                  <a:pos x="117" y="270"/>
                </a:cxn>
                <a:cxn ang="0">
                  <a:pos x="107" y="284"/>
                </a:cxn>
                <a:cxn ang="0">
                  <a:pos x="102" y="290"/>
                </a:cxn>
                <a:cxn ang="0">
                  <a:pos x="94" y="290"/>
                </a:cxn>
                <a:cxn ang="0">
                  <a:pos x="80" y="285"/>
                </a:cxn>
                <a:cxn ang="0">
                  <a:pos x="65" y="279"/>
                </a:cxn>
                <a:cxn ang="0">
                  <a:pos x="48" y="272"/>
                </a:cxn>
                <a:cxn ang="0">
                  <a:pos x="32" y="266"/>
                </a:cxn>
                <a:cxn ang="0">
                  <a:pos x="18" y="259"/>
                </a:cxn>
                <a:cxn ang="0">
                  <a:pos x="7" y="253"/>
                </a:cxn>
                <a:cxn ang="0">
                  <a:pos x="1" y="248"/>
                </a:cxn>
                <a:cxn ang="0">
                  <a:pos x="9" y="235"/>
                </a:cxn>
                <a:cxn ang="0">
                  <a:pos x="27" y="209"/>
                </a:cxn>
                <a:cxn ang="0">
                  <a:pos x="47" y="178"/>
                </a:cxn>
                <a:cxn ang="0">
                  <a:pos x="67" y="144"/>
                </a:cxn>
                <a:cxn ang="0">
                  <a:pos x="86" y="108"/>
                </a:cxn>
                <a:cxn ang="0">
                  <a:pos x="103" y="74"/>
                </a:cxn>
                <a:cxn ang="0">
                  <a:pos x="117" y="41"/>
                </a:cxn>
                <a:cxn ang="0">
                  <a:pos x="126" y="13"/>
                </a:cxn>
              </a:cxnLst>
              <a:rect l="0" t="0" r="r" b="b"/>
              <a:pathLst>
                <a:path w="212" h="293">
                  <a:moveTo>
                    <a:pt x="128" y="0"/>
                  </a:moveTo>
                  <a:lnTo>
                    <a:pt x="131" y="0"/>
                  </a:lnTo>
                  <a:lnTo>
                    <a:pt x="136" y="0"/>
                  </a:lnTo>
                  <a:lnTo>
                    <a:pt x="141" y="0"/>
                  </a:lnTo>
                  <a:lnTo>
                    <a:pt x="146" y="0"/>
                  </a:lnTo>
                  <a:lnTo>
                    <a:pt x="152" y="1"/>
                  </a:lnTo>
                  <a:lnTo>
                    <a:pt x="159" y="2"/>
                  </a:lnTo>
                  <a:lnTo>
                    <a:pt x="166" y="3"/>
                  </a:lnTo>
                  <a:lnTo>
                    <a:pt x="173" y="5"/>
                  </a:lnTo>
                  <a:lnTo>
                    <a:pt x="180" y="6"/>
                  </a:lnTo>
                  <a:lnTo>
                    <a:pt x="187" y="9"/>
                  </a:lnTo>
                  <a:lnTo>
                    <a:pt x="193" y="12"/>
                  </a:lnTo>
                  <a:lnTo>
                    <a:pt x="198" y="15"/>
                  </a:lnTo>
                  <a:lnTo>
                    <a:pt x="203" y="19"/>
                  </a:lnTo>
                  <a:lnTo>
                    <a:pt x="207" y="23"/>
                  </a:lnTo>
                  <a:lnTo>
                    <a:pt x="209" y="28"/>
                  </a:lnTo>
                  <a:lnTo>
                    <a:pt x="211" y="34"/>
                  </a:lnTo>
                  <a:lnTo>
                    <a:pt x="211" y="35"/>
                  </a:lnTo>
                  <a:lnTo>
                    <a:pt x="211" y="37"/>
                  </a:lnTo>
                  <a:lnTo>
                    <a:pt x="210" y="39"/>
                  </a:lnTo>
                  <a:lnTo>
                    <a:pt x="210" y="42"/>
                  </a:lnTo>
                  <a:lnTo>
                    <a:pt x="207" y="51"/>
                  </a:lnTo>
                  <a:lnTo>
                    <a:pt x="204" y="62"/>
                  </a:lnTo>
                  <a:lnTo>
                    <a:pt x="200" y="75"/>
                  </a:lnTo>
                  <a:lnTo>
                    <a:pt x="196" y="89"/>
                  </a:lnTo>
                  <a:lnTo>
                    <a:pt x="191" y="105"/>
                  </a:lnTo>
                  <a:lnTo>
                    <a:pt x="184" y="122"/>
                  </a:lnTo>
                  <a:lnTo>
                    <a:pt x="178" y="139"/>
                  </a:lnTo>
                  <a:lnTo>
                    <a:pt x="171" y="157"/>
                  </a:lnTo>
                  <a:lnTo>
                    <a:pt x="164" y="175"/>
                  </a:lnTo>
                  <a:lnTo>
                    <a:pt x="156" y="193"/>
                  </a:lnTo>
                  <a:lnTo>
                    <a:pt x="148" y="211"/>
                  </a:lnTo>
                  <a:lnTo>
                    <a:pt x="140" y="227"/>
                  </a:lnTo>
                  <a:lnTo>
                    <a:pt x="132" y="243"/>
                  </a:lnTo>
                  <a:lnTo>
                    <a:pt x="125" y="258"/>
                  </a:lnTo>
                  <a:lnTo>
                    <a:pt x="117" y="270"/>
                  </a:lnTo>
                  <a:lnTo>
                    <a:pt x="109" y="282"/>
                  </a:lnTo>
                  <a:lnTo>
                    <a:pt x="107" y="284"/>
                  </a:lnTo>
                  <a:lnTo>
                    <a:pt x="104" y="287"/>
                  </a:lnTo>
                  <a:lnTo>
                    <a:pt x="102" y="290"/>
                  </a:lnTo>
                  <a:lnTo>
                    <a:pt x="100" y="292"/>
                  </a:lnTo>
                  <a:lnTo>
                    <a:pt x="94" y="290"/>
                  </a:lnTo>
                  <a:lnTo>
                    <a:pt x="88" y="287"/>
                  </a:lnTo>
                  <a:lnTo>
                    <a:pt x="80" y="285"/>
                  </a:lnTo>
                  <a:lnTo>
                    <a:pt x="73" y="282"/>
                  </a:lnTo>
                  <a:lnTo>
                    <a:pt x="65" y="279"/>
                  </a:lnTo>
                  <a:lnTo>
                    <a:pt x="56" y="276"/>
                  </a:lnTo>
                  <a:lnTo>
                    <a:pt x="48" y="272"/>
                  </a:lnTo>
                  <a:lnTo>
                    <a:pt x="40" y="269"/>
                  </a:lnTo>
                  <a:lnTo>
                    <a:pt x="32" y="266"/>
                  </a:lnTo>
                  <a:lnTo>
                    <a:pt x="24" y="262"/>
                  </a:lnTo>
                  <a:lnTo>
                    <a:pt x="18" y="259"/>
                  </a:lnTo>
                  <a:lnTo>
                    <a:pt x="12" y="256"/>
                  </a:lnTo>
                  <a:lnTo>
                    <a:pt x="7" y="253"/>
                  </a:lnTo>
                  <a:lnTo>
                    <a:pt x="3" y="251"/>
                  </a:lnTo>
                  <a:lnTo>
                    <a:pt x="1" y="248"/>
                  </a:lnTo>
                  <a:lnTo>
                    <a:pt x="0" y="246"/>
                  </a:lnTo>
                  <a:lnTo>
                    <a:pt x="9" y="235"/>
                  </a:lnTo>
                  <a:lnTo>
                    <a:pt x="18" y="223"/>
                  </a:lnTo>
                  <a:lnTo>
                    <a:pt x="27" y="209"/>
                  </a:lnTo>
                  <a:lnTo>
                    <a:pt x="37" y="193"/>
                  </a:lnTo>
                  <a:lnTo>
                    <a:pt x="47" y="178"/>
                  </a:lnTo>
                  <a:lnTo>
                    <a:pt x="57" y="161"/>
                  </a:lnTo>
                  <a:lnTo>
                    <a:pt x="67" y="144"/>
                  </a:lnTo>
                  <a:lnTo>
                    <a:pt x="77" y="126"/>
                  </a:lnTo>
                  <a:lnTo>
                    <a:pt x="86" y="108"/>
                  </a:lnTo>
                  <a:lnTo>
                    <a:pt x="95" y="91"/>
                  </a:lnTo>
                  <a:lnTo>
                    <a:pt x="103" y="74"/>
                  </a:lnTo>
                  <a:lnTo>
                    <a:pt x="110" y="57"/>
                  </a:lnTo>
                  <a:lnTo>
                    <a:pt x="117" y="41"/>
                  </a:lnTo>
                  <a:lnTo>
                    <a:pt x="122" y="26"/>
                  </a:lnTo>
                  <a:lnTo>
                    <a:pt x="126" y="13"/>
                  </a:lnTo>
                  <a:lnTo>
                    <a:pt x="128" y="0"/>
                  </a:lnTo>
                </a:path>
              </a:pathLst>
            </a:custGeom>
            <a:solidFill>
              <a:srgbClr val="F4FCEA"/>
            </a:solidFill>
            <a:ln w="12700" cap="rnd" cmpd="sng">
              <a:noFill/>
              <a:prstDash val="solid"/>
              <a:round/>
              <a:headEnd type="none" w="med" len="med"/>
              <a:tailEnd type="none" w="med" len="med"/>
            </a:ln>
            <a:effectLst/>
          </p:spPr>
          <p:txBody>
            <a:bodyPr/>
            <a:lstStyle/>
            <a:p>
              <a:endParaRPr lang="fr-FR"/>
            </a:p>
          </p:txBody>
        </p:sp>
        <p:sp>
          <p:nvSpPr>
            <p:cNvPr id="371725" name="Freeform 13"/>
            <p:cNvSpPr>
              <a:spLocks/>
            </p:cNvSpPr>
            <p:nvPr/>
          </p:nvSpPr>
          <p:spPr bwMode="auto">
            <a:xfrm>
              <a:off x="1056" y="1483"/>
              <a:ext cx="136" cy="269"/>
            </a:xfrm>
            <a:custGeom>
              <a:avLst/>
              <a:gdLst/>
              <a:ahLst/>
              <a:cxnLst>
                <a:cxn ang="0">
                  <a:pos x="120" y="0"/>
                </a:cxn>
                <a:cxn ang="0">
                  <a:pos x="120" y="1"/>
                </a:cxn>
                <a:cxn ang="0">
                  <a:pos x="120" y="3"/>
                </a:cxn>
                <a:cxn ang="0">
                  <a:pos x="121" y="6"/>
                </a:cxn>
                <a:cxn ang="0">
                  <a:pos x="122" y="10"/>
                </a:cxn>
                <a:cxn ang="0">
                  <a:pos x="125" y="16"/>
                </a:cxn>
                <a:cxn ang="0">
                  <a:pos x="129" y="23"/>
                </a:cxn>
                <a:cxn ang="0">
                  <a:pos x="133" y="33"/>
                </a:cxn>
                <a:cxn ang="0">
                  <a:pos x="135" y="40"/>
                </a:cxn>
                <a:cxn ang="0">
                  <a:pos x="135" y="51"/>
                </a:cxn>
                <a:cxn ang="0">
                  <a:pos x="134" y="63"/>
                </a:cxn>
                <a:cxn ang="0">
                  <a:pos x="131" y="77"/>
                </a:cxn>
                <a:cxn ang="0">
                  <a:pos x="127" y="93"/>
                </a:cxn>
                <a:cxn ang="0">
                  <a:pos x="122" y="110"/>
                </a:cxn>
                <a:cxn ang="0">
                  <a:pos x="116" y="128"/>
                </a:cxn>
                <a:cxn ang="0">
                  <a:pos x="110" y="146"/>
                </a:cxn>
                <a:cxn ang="0">
                  <a:pos x="104" y="163"/>
                </a:cxn>
                <a:cxn ang="0">
                  <a:pos x="97" y="180"/>
                </a:cxn>
                <a:cxn ang="0">
                  <a:pos x="91" y="195"/>
                </a:cxn>
                <a:cxn ang="0">
                  <a:pos x="85" y="210"/>
                </a:cxn>
                <a:cxn ang="0">
                  <a:pos x="79" y="222"/>
                </a:cxn>
                <a:cxn ang="0">
                  <a:pos x="75" y="231"/>
                </a:cxn>
                <a:cxn ang="0">
                  <a:pos x="71" y="238"/>
                </a:cxn>
                <a:cxn ang="0">
                  <a:pos x="69" y="241"/>
                </a:cxn>
                <a:cxn ang="0">
                  <a:pos x="64" y="244"/>
                </a:cxn>
                <a:cxn ang="0">
                  <a:pos x="59" y="247"/>
                </a:cxn>
                <a:cxn ang="0">
                  <a:pos x="53" y="250"/>
                </a:cxn>
                <a:cxn ang="0">
                  <a:pos x="45" y="253"/>
                </a:cxn>
                <a:cxn ang="0">
                  <a:pos x="37" y="256"/>
                </a:cxn>
                <a:cxn ang="0">
                  <a:pos x="27" y="260"/>
                </a:cxn>
                <a:cxn ang="0">
                  <a:pos x="14" y="264"/>
                </a:cxn>
                <a:cxn ang="0">
                  <a:pos x="0" y="268"/>
                </a:cxn>
                <a:cxn ang="0">
                  <a:pos x="9" y="255"/>
                </a:cxn>
                <a:cxn ang="0">
                  <a:pos x="19" y="241"/>
                </a:cxn>
                <a:cxn ang="0">
                  <a:pos x="28" y="225"/>
                </a:cxn>
                <a:cxn ang="0">
                  <a:pos x="37" y="207"/>
                </a:cxn>
                <a:cxn ang="0">
                  <a:pos x="46" y="189"/>
                </a:cxn>
                <a:cxn ang="0">
                  <a:pos x="56" y="169"/>
                </a:cxn>
                <a:cxn ang="0">
                  <a:pos x="65" y="149"/>
                </a:cxn>
                <a:cxn ang="0">
                  <a:pos x="74" y="129"/>
                </a:cxn>
                <a:cxn ang="0">
                  <a:pos x="82" y="109"/>
                </a:cxn>
                <a:cxn ang="0">
                  <a:pos x="89" y="89"/>
                </a:cxn>
                <a:cxn ang="0">
                  <a:pos x="97" y="71"/>
                </a:cxn>
                <a:cxn ang="0">
                  <a:pos x="103" y="53"/>
                </a:cxn>
                <a:cxn ang="0">
                  <a:pos x="108" y="37"/>
                </a:cxn>
                <a:cxn ang="0">
                  <a:pos x="113" y="22"/>
                </a:cxn>
                <a:cxn ang="0">
                  <a:pos x="117" y="10"/>
                </a:cxn>
                <a:cxn ang="0">
                  <a:pos x="120" y="0"/>
                </a:cxn>
              </a:cxnLst>
              <a:rect l="0" t="0" r="r" b="b"/>
              <a:pathLst>
                <a:path w="136" h="269">
                  <a:moveTo>
                    <a:pt x="120" y="0"/>
                  </a:moveTo>
                  <a:lnTo>
                    <a:pt x="120" y="1"/>
                  </a:lnTo>
                  <a:lnTo>
                    <a:pt x="120" y="3"/>
                  </a:lnTo>
                  <a:lnTo>
                    <a:pt x="121" y="6"/>
                  </a:lnTo>
                  <a:lnTo>
                    <a:pt x="122" y="10"/>
                  </a:lnTo>
                  <a:lnTo>
                    <a:pt x="125" y="16"/>
                  </a:lnTo>
                  <a:lnTo>
                    <a:pt x="129" y="23"/>
                  </a:lnTo>
                  <a:lnTo>
                    <a:pt x="133" y="33"/>
                  </a:lnTo>
                  <a:lnTo>
                    <a:pt x="135" y="40"/>
                  </a:lnTo>
                  <a:lnTo>
                    <a:pt x="135" y="51"/>
                  </a:lnTo>
                  <a:lnTo>
                    <a:pt x="134" y="63"/>
                  </a:lnTo>
                  <a:lnTo>
                    <a:pt x="131" y="77"/>
                  </a:lnTo>
                  <a:lnTo>
                    <a:pt x="127" y="93"/>
                  </a:lnTo>
                  <a:lnTo>
                    <a:pt x="122" y="110"/>
                  </a:lnTo>
                  <a:lnTo>
                    <a:pt x="116" y="128"/>
                  </a:lnTo>
                  <a:lnTo>
                    <a:pt x="110" y="146"/>
                  </a:lnTo>
                  <a:lnTo>
                    <a:pt x="104" y="163"/>
                  </a:lnTo>
                  <a:lnTo>
                    <a:pt x="97" y="180"/>
                  </a:lnTo>
                  <a:lnTo>
                    <a:pt x="91" y="195"/>
                  </a:lnTo>
                  <a:lnTo>
                    <a:pt x="85" y="210"/>
                  </a:lnTo>
                  <a:lnTo>
                    <a:pt x="79" y="222"/>
                  </a:lnTo>
                  <a:lnTo>
                    <a:pt x="75" y="231"/>
                  </a:lnTo>
                  <a:lnTo>
                    <a:pt x="71" y="238"/>
                  </a:lnTo>
                  <a:lnTo>
                    <a:pt x="69" y="241"/>
                  </a:lnTo>
                  <a:lnTo>
                    <a:pt x="64" y="244"/>
                  </a:lnTo>
                  <a:lnTo>
                    <a:pt x="59" y="247"/>
                  </a:lnTo>
                  <a:lnTo>
                    <a:pt x="53" y="250"/>
                  </a:lnTo>
                  <a:lnTo>
                    <a:pt x="45" y="253"/>
                  </a:lnTo>
                  <a:lnTo>
                    <a:pt x="37" y="256"/>
                  </a:lnTo>
                  <a:lnTo>
                    <a:pt x="27" y="260"/>
                  </a:lnTo>
                  <a:lnTo>
                    <a:pt x="14" y="264"/>
                  </a:lnTo>
                  <a:lnTo>
                    <a:pt x="0" y="268"/>
                  </a:lnTo>
                  <a:lnTo>
                    <a:pt x="9" y="255"/>
                  </a:lnTo>
                  <a:lnTo>
                    <a:pt x="19" y="241"/>
                  </a:lnTo>
                  <a:lnTo>
                    <a:pt x="28" y="225"/>
                  </a:lnTo>
                  <a:lnTo>
                    <a:pt x="37" y="207"/>
                  </a:lnTo>
                  <a:lnTo>
                    <a:pt x="46" y="189"/>
                  </a:lnTo>
                  <a:lnTo>
                    <a:pt x="56" y="169"/>
                  </a:lnTo>
                  <a:lnTo>
                    <a:pt x="65" y="149"/>
                  </a:lnTo>
                  <a:lnTo>
                    <a:pt x="74" y="129"/>
                  </a:lnTo>
                  <a:lnTo>
                    <a:pt x="82" y="109"/>
                  </a:lnTo>
                  <a:lnTo>
                    <a:pt x="89" y="89"/>
                  </a:lnTo>
                  <a:lnTo>
                    <a:pt x="97" y="71"/>
                  </a:lnTo>
                  <a:lnTo>
                    <a:pt x="103" y="53"/>
                  </a:lnTo>
                  <a:lnTo>
                    <a:pt x="108" y="37"/>
                  </a:lnTo>
                  <a:lnTo>
                    <a:pt x="113" y="22"/>
                  </a:lnTo>
                  <a:lnTo>
                    <a:pt x="117" y="10"/>
                  </a:lnTo>
                  <a:lnTo>
                    <a:pt x="120" y="0"/>
                  </a:lnTo>
                </a:path>
              </a:pathLst>
            </a:custGeom>
            <a:solidFill>
              <a:schemeClr val="folHlink"/>
            </a:solidFill>
            <a:ln w="12700" cap="rnd" cmpd="sng">
              <a:noFill/>
              <a:prstDash val="solid"/>
              <a:round/>
              <a:headEnd type="none" w="med" len="med"/>
              <a:tailEnd type="none" w="med" len="med"/>
            </a:ln>
            <a:effectLst/>
          </p:spPr>
          <p:txBody>
            <a:bodyPr/>
            <a:lstStyle/>
            <a:p>
              <a:endParaRPr lang="fr-FR"/>
            </a:p>
          </p:txBody>
        </p:sp>
        <p:sp>
          <p:nvSpPr>
            <p:cNvPr id="371726" name="Freeform 14"/>
            <p:cNvSpPr>
              <a:spLocks/>
            </p:cNvSpPr>
            <p:nvPr/>
          </p:nvSpPr>
          <p:spPr bwMode="auto">
            <a:xfrm>
              <a:off x="1000" y="1637"/>
              <a:ext cx="67" cy="65"/>
            </a:xfrm>
            <a:custGeom>
              <a:avLst/>
              <a:gdLst/>
              <a:ahLst/>
              <a:cxnLst>
                <a:cxn ang="0">
                  <a:pos x="57" y="7"/>
                </a:cxn>
                <a:cxn ang="0">
                  <a:pos x="61" y="11"/>
                </a:cxn>
                <a:cxn ang="0">
                  <a:pos x="63" y="15"/>
                </a:cxn>
                <a:cxn ang="0">
                  <a:pos x="65" y="20"/>
                </a:cxn>
                <a:cxn ang="0">
                  <a:pos x="66" y="25"/>
                </a:cxn>
                <a:cxn ang="0">
                  <a:pos x="66" y="30"/>
                </a:cxn>
                <a:cxn ang="0">
                  <a:pos x="65" y="34"/>
                </a:cxn>
                <a:cxn ang="0">
                  <a:pos x="63" y="39"/>
                </a:cxn>
                <a:cxn ang="0">
                  <a:pos x="59" y="43"/>
                </a:cxn>
                <a:cxn ang="0">
                  <a:pos x="55" y="47"/>
                </a:cxn>
                <a:cxn ang="0">
                  <a:pos x="51" y="52"/>
                </a:cxn>
                <a:cxn ang="0">
                  <a:pos x="46" y="56"/>
                </a:cxn>
                <a:cxn ang="0">
                  <a:pos x="40" y="59"/>
                </a:cxn>
                <a:cxn ang="0">
                  <a:pos x="36" y="62"/>
                </a:cxn>
                <a:cxn ang="0">
                  <a:pos x="31" y="64"/>
                </a:cxn>
                <a:cxn ang="0">
                  <a:pos x="26" y="64"/>
                </a:cxn>
                <a:cxn ang="0">
                  <a:pos x="22" y="63"/>
                </a:cxn>
                <a:cxn ang="0">
                  <a:pos x="18" y="60"/>
                </a:cxn>
                <a:cxn ang="0">
                  <a:pos x="14" y="58"/>
                </a:cxn>
                <a:cxn ang="0">
                  <a:pos x="10" y="56"/>
                </a:cxn>
                <a:cxn ang="0">
                  <a:pos x="7" y="54"/>
                </a:cxn>
                <a:cxn ang="0">
                  <a:pos x="4" y="52"/>
                </a:cxn>
                <a:cxn ang="0">
                  <a:pos x="2" y="49"/>
                </a:cxn>
                <a:cxn ang="0">
                  <a:pos x="0" y="45"/>
                </a:cxn>
                <a:cxn ang="0">
                  <a:pos x="0" y="41"/>
                </a:cxn>
                <a:cxn ang="0">
                  <a:pos x="1" y="36"/>
                </a:cxn>
                <a:cxn ang="0">
                  <a:pos x="2" y="31"/>
                </a:cxn>
                <a:cxn ang="0">
                  <a:pos x="5" y="25"/>
                </a:cxn>
                <a:cxn ang="0">
                  <a:pos x="9" y="18"/>
                </a:cxn>
                <a:cxn ang="0">
                  <a:pos x="12" y="13"/>
                </a:cxn>
                <a:cxn ang="0">
                  <a:pos x="17" y="8"/>
                </a:cxn>
                <a:cxn ang="0">
                  <a:pos x="22" y="4"/>
                </a:cxn>
                <a:cxn ang="0">
                  <a:pos x="27" y="2"/>
                </a:cxn>
                <a:cxn ang="0">
                  <a:pos x="31" y="1"/>
                </a:cxn>
                <a:cxn ang="0">
                  <a:pos x="36" y="0"/>
                </a:cxn>
                <a:cxn ang="0">
                  <a:pos x="41" y="0"/>
                </a:cxn>
                <a:cxn ang="0">
                  <a:pos x="45" y="1"/>
                </a:cxn>
                <a:cxn ang="0">
                  <a:pos x="49" y="2"/>
                </a:cxn>
                <a:cxn ang="0">
                  <a:pos x="52" y="3"/>
                </a:cxn>
                <a:cxn ang="0">
                  <a:pos x="55" y="5"/>
                </a:cxn>
                <a:cxn ang="0">
                  <a:pos x="57" y="7"/>
                </a:cxn>
              </a:cxnLst>
              <a:rect l="0" t="0" r="r" b="b"/>
              <a:pathLst>
                <a:path w="67" h="65">
                  <a:moveTo>
                    <a:pt x="57" y="7"/>
                  </a:moveTo>
                  <a:lnTo>
                    <a:pt x="61" y="11"/>
                  </a:lnTo>
                  <a:lnTo>
                    <a:pt x="63" y="15"/>
                  </a:lnTo>
                  <a:lnTo>
                    <a:pt x="65" y="20"/>
                  </a:lnTo>
                  <a:lnTo>
                    <a:pt x="66" y="25"/>
                  </a:lnTo>
                  <a:lnTo>
                    <a:pt x="66" y="30"/>
                  </a:lnTo>
                  <a:lnTo>
                    <a:pt x="65" y="34"/>
                  </a:lnTo>
                  <a:lnTo>
                    <a:pt x="63" y="39"/>
                  </a:lnTo>
                  <a:lnTo>
                    <a:pt x="59" y="43"/>
                  </a:lnTo>
                  <a:lnTo>
                    <a:pt x="55" y="47"/>
                  </a:lnTo>
                  <a:lnTo>
                    <a:pt x="51" y="52"/>
                  </a:lnTo>
                  <a:lnTo>
                    <a:pt x="46" y="56"/>
                  </a:lnTo>
                  <a:lnTo>
                    <a:pt x="40" y="59"/>
                  </a:lnTo>
                  <a:lnTo>
                    <a:pt x="36" y="62"/>
                  </a:lnTo>
                  <a:lnTo>
                    <a:pt x="31" y="64"/>
                  </a:lnTo>
                  <a:lnTo>
                    <a:pt x="26" y="64"/>
                  </a:lnTo>
                  <a:lnTo>
                    <a:pt x="22" y="63"/>
                  </a:lnTo>
                  <a:lnTo>
                    <a:pt x="18" y="60"/>
                  </a:lnTo>
                  <a:lnTo>
                    <a:pt x="14" y="58"/>
                  </a:lnTo>
                  <a:lnTo>
                    <a:pt x="10" y="56"/>
                  </a:lnTo>
                  <a:lnTo>
                    <a:pt x="7" y="54"/>
                  </a:lnTo>
                  <a:lnTo>
                    <a:pt x="4" y="52"/>
                  </a:lnTo>
                  <a:lnTo>
                    <a:pt x="2" y="49"/>
                  </a:lnTo>
                  <a:lnTo>
                    <a:pt x="0" y="45"/>
                  </a:lnTo>
                  <a:lnTo>
                    <a:pt x="0" y="41"/>
                  </a:lnTo>
                  <a:lnTo>
                    <a:pt x="1" y="36"/>
                  </a:lnTo>
                  <a:lnTo>
                    <a:pt x="2" y="31"/>
                  </a:lnTo>
                  <a:lnTo>
                    <a:pt x="5" y="25"/>
                  </a:lnTo>
                  <a:lnTo>
                    <a:pt x="9" y="18"/>
                  </a:lnTo>
                  <a:lnTo>
                    <a:pt x="12" y="13"/>
                  </a:lnTo>
                  <a:lnTo>
                    <a:pt x="17" y="8"/>
                  </a:lnTo>
                  <a:lnTo>
                    <a:pt x="22" y="4"/>
                  </a:lnTo>
                  <a:lnTo>
                    <a:pt x="27" y="2"/>
                  </a:lnTo>
                  <a:lnTo>
                    <a:pt x="31" y="1"/>
                  </a:lnTo>
                  <a:lnTo>
                    <a:pt x="36" y="0"/>
                  </a:lnTo>
                  <a:lnTo>
                    <a:pt x="41" y="0"/>
                  </a:lnTo>
                  <a:lnTo>
                    <a:pt x="45" y="1"/>
                  </a:lnTo>
                  <a:lnTo>
                    <a:pt x="49" y="2"/>
                  </a:lnTo>
                  <a:lnTo>
                    <a:pt x="52" y="3"/>
                  </a:lnTo>
                  <a:lnTo>
                    <a:pt x="55" y="5"/>
                  </a:lnTo>
                  <a:lnTo>
                    <a:pt x="57" y="7"/>
                  </a:lnTo>
                </a:path>
              </a:pathLst>
            </a:custGeom>
            <a:solidFill>
              <a:schemeClr val="folHlink"/>
            </a:solidFill>
            <a:ln w="12700" cap="rnd" cmpd="sng">
              <a:noFill/>
              <a:prstDash val="solid"/>
              <a:round/>
              <a:headEnd type="none" w="med" len="med"/>
              <a:tailEnd type="none" w="med" len="med"/>
            </a:ln>
            <a:effectLst/>
          </p:spPr>
          <p:txBody>
            <a:bodyPr/>
            <a:lstStyle/>
            <a:p>
              <a:endParaRPr lang="fr-FR"/>
            </a:p>
          </p:txBody>
        </p:sp>
        <p:sp>
          <p:nvSpPr>
            <p:cNvPr id="371727" name="Freeform 15"/>
            <p:cNvSpPr>
              <a:spLocks/>
            </p:cNvSpPr>
            <p:nvPr/>
          </p:nvSpPr>
          <p:spPr bwMode="auto">
            <a:xfrm>
              <a:off x="986" y="1634"/>
              <a:ext cx="76" cy="71"/>
            </a:xfrm>
            <a:custGeom>
              <a:avLst/>
              <a:gdLst/>
              <a:ahLst/>
              <a:cxnLst>
                <a:cxn ang="0">
                  <a:pos x="59" y="2"/>
                </a:cxn>
                <a:cxn ang="0">
                  <a:pos x="66" y="7"/>
                </a:cxn>
                <a:cxn ang="0">
                  <a:pos x="71" y="13"/>
                </a:cxn>
                <a:cxn ang="0">
                  <a:pos x="74" y="21"/>
                </a:cxn>
                <a:cxn ang="0">
                  <a:pos x="75" y="29"/>
                </a:cxn>
                <a:cxn ang="0">
                  <a:pos x="73" y="37"/>
                </a:cxn>
                <a:cxn ang="0">
                  <a:pos x="70" y="45"/>
                </a:cxn>
                <a:cxn ang="0">
                  <a:pos x="65" y="53"/>
                </a:cxn>
                <a:cxn ang="0">
                  <a:pos x="58" y="60"/>
                </a:cxn>
                <a:cxn ang="0">
                  <a:pos x="48" y="66"/>
                </a:cxn>
                <a:cxn ang="0">
                  <a:pos x="37" y="70"/>
                </a:cxn>
                <a:cxn ang="0">
                  <a:pos x="25" y="68"/>
                </a:cxn>
                <a:cxn ang="0">
                  <a:pos x="16" y="62"/>
                </a:cxn>
                <a:cxn ang="0">
                  <a:pos x="9" y="56"/>
                </a:cxn>
                <a:cxn ang="0">
                  <a:pos x="4" y="49"/>
                </a:cxn>
                <a:cxn ang="0">
                  <a:pos x="1" y="41"/>
                </a:cxn>
                <a:cxn ang="0">
                  <a:pos x="0" y="35"/>
                </a:cxn>
                <a:cxn ang="0">
                  <a:pos x="2" y="31"/>
                </a:cxn>
                <a:cxn ang="0">
                  <a:pos x="5" y="30"/>
                </a:cxn>
                <a:cxn ang="0">
                  <a:pos x="9" y="32"/>
                </a:cxn>
                <a:cxn ang="0">
                  <a:pos x="10" y="34"/>
                </a:cxn>
                <a:cxn ang="0">
                  <a:pos x="12" y="39"/>
                </a:cxn>
                <a:cxn ang="0">
                  <a:pos x="16" y="46"/>
                </a:cxn>
                <a:cxn ang="0">
                  <a:pos x="22" y="52"/>
                </a:cxn>
                <a:cxn ang="0">
                  <a:pos x="33" y="55"/>
                </a:cxn>
                <a:cxn ang="0">
                  <a:pos x="48" y="51"/>
                </a:cxn>
                <a:cxn ang="0">
                  <a:pos x="59" y="42"/>
                </a:cxn>
                <a:cxn ang="0">
                  <a:pos x="64" y="29"/>
                </a:cxn>
                <a:cxn ang="0">
                  <a:pos x="63" y="19"/>
                </a:cxn>
                <a:cxn ang="0">
                  <a:pos x="59" y="13"/>
                </a:cxn>
                <a:cxn ang="0">
                  <a:pos x="53" y="8"/>
                </a:cxn>
                <a:cxn ang="0">
                  <a:pos x="47" y="4"/>
                </a:cxn>
                <a:cxn ang="0">
                  <a:pos x="46" y="1"/>
                </a:cxn>
                <a:cxn ang="0">
                  <a:pos x="51" y="0"/>
                </a:cxn>
              </a:cxnLst>
              <a:rect l="0" t="0" r="r" b="b"/>
              <a:pathLst>
                <a:path w="76" h="71">
                  <a:moveTo>
                    <a:pt x="55" y="1"/>
                  </a:moveTo>
                  <a:lnTo>
                    <a:pt x="59" y="2"/>
                  </a:lnTo>
                  <a:lnTo>
                    <a:pt x="62" y="4"/>
                  </a:lnTo>
                  <a:lnTo>
                    <a:pt x="66" y="7"/>
                  </a:lnTo>
                  <a:lnTo>
                    <a:pt x="69" y="10"/>
                  </a:lnTo>
                  <a:lnTo>
                    <a:pt x="71" y="13"/>
                  </a:lnTo>
                  <a:lnTo>
                    <a:pt x="73" y="17"/>
                  </a:lnTo>
                  <a:lnTo>
                    <a:pt x="74" y="21"/>
                  </a:lnTo>
                  <a:lnTo>
                    <a:pt x="75" y="25"/>
                  </a:lnTo>
                  <a:lnTo>
                    <a:pt x="75" y="29"/>
                  </a:lnTo>
                  <a:lnTo>
                    <a:pt x="74" y="33"/>
                  </a:lnTo>
                  <a:lnTo>
                    <a:pt x="73" y="37"/>
                  </a:lnTo>
                  <a:lnTo>
                    <a:pt x="72" y="42"/>
                  </a:lnTo>
                  <a:lnTo>
                    <a:pt x="70" y="45"/>
                  </a:lnTo>
                  <a:lnTo>
                    <a:pt x="68" y="49"/>
                  </a:lnTo>
                  <a:lnTo>
                    <a:pt x="65" y="53"/>
                  </a:lnTo>
                  <a:lnTo>
                    <a:pt x="62" y="56"/>
                  </a:lnTo>
                  <a:lnTo>
                    <a:pt x="58" y="60"/>
                  </a:lnTo>
                  <a:lnTo>
                    <a:pt x="53" y="63"/>
                  </a:lnTo>
                  <a:lnTo>
                    <a:pt x="48" y="66"/>
                  </a:lnTo>
                  <a:lnTo>
                    <a:pt x="42" y="69"/>
                  </a:lnTo>
                  <a:lnTo>
                    <a:pt x="37" y="70"/>
                  </a:lnTo>
                  <a:lnTo>
                    <a:pt x="31" y="70"/>
                  </a:lnTo>
                  <a:lnTo>
                    <a:pt x="25" y="68"/>
                  </a:lnTo>
                  <a:lnTo>
                    <a:pt x="20" y="65"/>
                  </a:lnTo>
                  <a:lnTo>
                    <a:pt x="16" y="62"/>
                  </a:lnTo>
                  <a:lnTo>
                    <a:pt x="13" y="59"/>
                  </a:lnTo>
                  <a:lnTo>
                    <a:pt x="9" y="56"/>
                  </a:lnTo>
                  <a:lnTo>
                    <a:pt x="7" y="52"/>
                  </a:lnTo>
                  <a:lnTo>
                    <a:pt x="4" y="49"/>
                  </a:lnTo>
                  <a:lnTo>
                    <a:pt x="2" y="45"/>
                  </a:lnTo>
                  <a:lnTo>
                    <a:pt x="1" y="41"/>
                  </a:lnTo>
                  <a:lnTo>
                    <a:pt x="0" y="36"/>
                  </a:lnTo>
                  <a:lnTo>
                    <a:pt x="0" y="35"/>
                  </a:lnTo>
                  <a:lnTo>
                    <a:pt x="0" y="33"/>
                  </a:lnTo>
                  <a:lnTo>
                    <a:pt x="2" y="31"/>
                  </a:lnTo>
                  <a:lnTo>
                    <a:pt x="4" y="30"/>
                  </a:lnTo>
                  <a:lnTo>
                    <a:pt x="5" y="30"/>
                  </a:lnTo>
                  <a:lnTo>
                    <a:pt x="7" y="30"/>
                  </a:lnTo>
                  <a:lnTo>
                    <a:pt x="9" y="32"/>
                  </a:lnTo>
                  <a:lnTo>
                    <a:pt x="10" y="33"/>
                  </a:lnTo>
                  <a:lnTo>
                    <a:pt x="10" y="34"/>
                  </a:lnTo>
                  <a:lnTo>
                    <a:pt x="11" y="36"/>
                  </a:lnTo>
                  <a:lnTo>
                    <a:pt x="12" y="39"/>
                  </a:lnTo>
                  <a:lnTo>
                    <a:pt x="13" y="42"/>
                  </a:lnTo>
                  <a:lnTo>
                    <a:pt x="16" y="46"/>
                  </a:lnTo>
                  <a:lnTo>
                    <a:pt x="18" y="50"/>
                  </a:lnTo>
                  <a:lnTo>
                    <a:pt x="22" y="52"/>
                  </a:lnTo>
                  <a:lnTo>
                    <a:pt x="26" y="54"/>
                  </a:lnTo>
                  <a:lnTo>
                    <a:pt x="33" y="55"/>
                  </a:lnTo>
                  <a:lnTo>
                    <a:pt x="41" y="54"/>
                  </a:lnTo>
                  <a:lnTo>
                    <a:pt x="48" y="51"/>
                  </a:lnTo>
                  <a:lnTo>
                    <a:pt x="54" y="47"/>
                  </a:lnTo>
                  <a:lnTo>
                    <a:pt x="59" y="42"/>
                  </a:lnTo>
                  <a:lnTo>
                    <a:pt x="63" y="36"/>
                  </a:lnTo>
                  <a:lnTo>
                    <a:pt x="64" y="29"/>
                  </a:lnTo>
                  <a:lnTo>
                    <a:pt x="64" y="22"/>
                  </a:lnTo>
                  <a:lnTo>
                    <a:pt x="63" y="19"/>
                  </a:lnTo>
                  <a:lnTo>
                    <a:pt x="61" y="16"/>
                  </a:lnTo>
                  <a:lnTo>
                    <a:pt x="59" y="13"/>
                  </a:lnTo>
                  <a:lnTo>
                    <a:pt x="56" y="10"/>
                  </a:lnTo>
                  <a:lnTo>
                    <a:pt x="53" y="8"/>
                  </a:lnTo>
                  <a:lnTo>
                    <a:pt x="50" y="6"/>
                  </a:lnTo>
                  <a:lnTo>
                    <a:pt x="47" y="4"/>
                  </a:lnTo>
                  <a:lnTo>
                    <a:pt x="45" y="3"/>
                  </a:lnTo>
                  <a:lnTo>
                    <a:pt x="46" y="1"/>
                  </a:lnTo>
                  <a:lnTo>
                    <a:pt x="48" y="0"/>
                  </a:lnTo>
                  <a:lnTo>
                    <a:pt x="51" y="0"/>
                  </a:lnTo>
                  <a:lnTo>
                    <a:pt x="55" y="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28" name="Freeform 16"/>
            <p:cNvSpPr>
              <a:spLocks/>
            </p:cNvSpPr>
            <p:nvPr/>
          </p:nvSpPr>
          <p:spPr bwMode="auto">
            <a:xfrm>
              <a:off x="1094" y="1553"/>
              <a:ext cx="21" cy="20"/>
            </a:xfrm>
            <a:custGeom>
              <a:avLst/>
              <a:gdLst/>
              <a:ahLst/>
              <a:cxnLst>
                <a:cxn ang="0">
                  <a:pos x="18" y="16"/>
                </a:cxn>
                <a:cxn ang="0">
                  <a:pos x="16" y="18"/>
                </a:cxn>
                <a:cxn ang="0">
                  <a:pos x="13" y="19"/>
                </a:cxn>
                <a:cxn ang="0">
                  <a:pos x="11" y="19"/>
                </a:cxn>
                <a:cxn ang="0">
                  <a:pos x="10" y="19"/>
                </a:cxn>
                <a:cxn ang="0">
                  <a:pos x="9" y="18"/>
                </a:cxn>
                <a:cxn ang="0">
                  <a:pos x="7" y="18"/>
                </a:cxn>
                <a:cxn ang="0">
                  <a:pos x="5" y="17"/>
                </a:cxn>
                <a:cxn ang="0">
                  <a:pos x="2" y="15"/>
                </a:cxn>
                <a:cxn ang="0">
                  <a:pos x="1" y="14"/>
                </a:cxn>
                <a:cxn ang="0">
                  <a:pos x="0" y="13"/>
                </a:cxn>
                <a:cxn ang="0">
                  <a:pos x="0" y="12"/>
                </a:cxn>
                <a:cxn ang="0">
                  <a:pos x="1" y="11"/>
                </a:cxn>
                <a:cxn ang="0">
                  <a:pos x="1" y="10"/>
                </a:cxn>
                <a:cxn ang="0">
                  <a:pos x="3" y="10"/>
                </a:cxn>
                <a:cxn ang="0">
                  <a:pos x="4" y="9"/>
                </a:cxn>
                <a:cxn ang="0">
                  <a:pos x="5" y="10"/>
                </a:cxn>
                <a:cxn ang="0">
                  <a:pos x="6" y="11"/>
                </a:cxn>
                <a:cxn ang="0">
                  <a:pos x="9" y="12"/>
                </a:cxn>
                <a:cxn ang="0">
                  <a:pos x="11" y="13"/>
                </a:cxn>
                <a:cxn ang="0">
                  <a:pos x="12" y="13"/>
                </a:cxn>
                <a:cxn ang="0">
                  <a:pos x="13" y="11"/>
                </a:cxn>
                <a:cxn ang="0">
                  <a:pos x="14" y="6"/>
                </a:cxn>
                <a:cxn ang="0">
                  <a:pos x="17" y="2"/>
                </a:cxn>
                <a:cxn ang="0">
                  <a:pos x="19" y="0"/>
                </a:cxn>
                <a:cxn ang="0">
                  <a:pos x="20" y="4"/>
                </a:cxn>
                <a:cxn ang="0">
                  <a:pos x="19" y="10"/>
                </a:cxn>
                <a:cxn ang="0">
                  <a:pos x="18" y="15"/>
                </a:cxn>
                <a:cxn ang="0">
                  <a:pos x="18" y="16"/>
                </a:cxn>
              </a:cxnLst>
              <a:rect l="0" t="0" r="r" b="b"/>
              <a:pathLst>
                <a:path w="21" h="20">
                  <a:moveTo>
                    <a:pt x="18" y="16"/>
                  </a:moveTo>
                  <a:lnTo>
                    <a:pt x="16" y="18"/>
                  </a:lnTo>
                  <a:lnTo>
                    <a:pt x="13" y="19"/>
                  </a:lnTo>
                  <a:lnTo>
                    <a:pt x="11" y="19"/>
                  </a:lnTo>
                  <a:lnTo>
                    <a:pt x="10" y="19"/>
                  </a:lnTo>
                  <a:lnTo>
                    <a:pt x="9" y="18"/>
                  </a:lnTo>
                  <a:lnTo>
                    <a:pt x="7" y="18"/>
                  </a:lnTo>
                  <a:lnTo>
                    <a:pt x="5" y="17"/>
                  </a:lnTo>
                  <a:lnTo>
                    <a:pt x="2" y="15"/>
                  </a:lnTo>
                  <a:lnTo>
                    <a:pt x="1" y="14"/>
                  </a:lnTo>
                  <a:lnTo>
                    <a:pt x="0" y="13"/>
                  </a:lnTo>
                  <a:lnTo>
                    <a:pt x="0" y="12"/>
                  </a:lnTo>
                  <a:lnTo>
                    <a:pt x="1" y="11"/>
                  </a:lnTo>
                  <a:lnTo>
                    <a:pt x="1" y="10"/>
                  </a:lnTo>
                  <a:lnTo>
                    <a:pt x="3" y="10"/>
                  </a:lnTo>
                  <a:lnTo>
                    <a:pt x="4" y="9"/>
                  </a:lnTo>
                  <a:lnTo>
                    <a:pt x="5" y="10"/>
                  </a:lnTo>
                  <a:lnTo>
                    <a:pt x="6" y="11"/>
                  </a:lnTo>
                  <a:lnTo>
                    <a:pt x="9" y="12"/>
                  </a:lnTo>
                  <a:lnTo>
                    <a:pt x="11" y="13"/>
                  </a:lnTo>
                  <a:lnTo>
                    <a:pt x="12" y="13"/>
                  </a:lnTo>
                  <a:lnTo>
                    <a:pt x="13" y="11"/>
                  </a:lnTo>
                  <a:lnTo>
                    <a:pt x="14" y="6"/>
                  </a:lnTo>
                  <a:lnTo>
                    <a:pt x="17" y="2"/>
                  </a:lnTo>
                  <a:lnTo>
                    <a:pt x="19" y="0"/>
                  </a:lnTo>
                  <a:lnTo>
                    <a:pt x="20" y="4"/>
                  </a:lnTo>
                  <a:lnTo>
                    <a:pt x="19" y="10"/>
                  </a:lnTo>
                  <a:lnTo>
                    <a:pt x="18" y="15"/>
                  </a:lnTo>
                  <a:lnTo>
                    <a:pt x="18" y="16"/>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29" name="Freeform 17"/>
            <p:cNvSpPr>
              <a:spLocks/>
            </p:cNvSpPr>
            <p:nvPr/>
          </p:nvSpPr>
          <p:spPr bwMode="auto">
            <a:xfrm>
              <a:off x="1076" y="1549"/>
              <a:ext cx="20" cy="16"/>
            </a:xfrm>
            <a:custGeom>
              <a:avLst/>
              <a:gdLst/>
              <a:ahLst/>
              <a:cxnLst>
                <a:cxn ang="0">
                  <a:pos x="15" y="14"/>
                </a:cxn>
                <a:cxn ang="0">
                  <a:pos x="13" y="15"/>
                </a:cxn>
                <a:cxn ang="0">
                  <a:pos x="12" y="15"/>
                </a:cxn>
                <a:cxn ang="0">
                  <a:pos x="10" y="15"/>
                </a:cxn>
                <a:cxn ang="0">
                  <a:pos x="7" y="14"/>
                </a:cxn>
                <a:cxn ang="0">
                  <a:pos x="4" y="14"/>
                </a:cxn>
                <a:cxn ang="0">
                  <a:pos x="2" y="13"/>
                </a:cxn>
                <a:cxn ang="0">
                  <a:pos x="1" y="12"/>
                </a:cxn>
                <a:cxn ang="0">
                  <a:pos x="0" y="11"/>
                </a:cxn>
                <a:cxn ang="0">
                  <a:pos x="0" y="10"/>
                </a:cxn>
                <a:cxn ang="0">
                  <a:pos x="4" y="8"/>
                </a:cxn>
                <a:cxn ang="0">
                  <a:pos x="8" y="8"/>
                </a:cxn>
                <a:cxn ang="0">
                  <a:pos x="10" y="10"/>
                </a:cxn>
                <a:cxn ang="0">
                  <a:pos x="11" y="10"/>
                </a:cxn>
                <a:cxn ang="0">
                  <a:pos x="13" y="8"/>
                </a:cxn>
                <a:cxn ang="0">
                  <a:pos x="15" y="4"/>
                </a:cxn>
                <a:cxn ang="0">
                  <a:pos x="16" y="1"/>
                </a:cxn>
                <a:cxn ang="0">
                  <a:pos x="18" y="0"/>
                </a:cxn>
                <a:cxn ang="0">
                  <a:pos x="19" y="5"/>
                </a:cxn>
                <a:cxn ang="0">
                  <a:pos x="18" y="9"/>
                </a:cxn>
                <a:cxn ang="0">
                  <a:pos x="16" y="12"/>
                </a:cxn>
                <a:cxn ang="0">
                  <a:pos x="15" y="14"/>
                </a:cxn>
              </a:cxnLst>
              <a:rect l="0" t="0" r="r" b="b"/>
              <a:pathLst>
                <a:path w="20" h="16">
                  <a:moveTo>
                    <a:pt x="15" y="14"/>
                  </a:moveTo>
                  <a:lnTo>
                    <a:pt x="13" y="15"/>
                  </a:lnTo>
                  <a:lnTo>
                    <a:pt x="12" y="15"/>
                  </a:lnTo>
                  <a:lnTo>
                    <a:pt x="10" y="15"/>
                  </a:lnTo>
                  <a:lnTo>
                    <a:pt x="7" y="14"/>
                  </a:lnTo>
                  <a:lnTo>
                    <a:pt x="4" y="14"/>
                  </a:lnTo>
                  <a:lnTo>
                    <a:pt x="2" y="13"/>
                  </a:lnTo>
                  <a:lnTo>
                    <a:pt x="1" y="12"/>
                  </a:lnTo>
                  <a:lnTo>
                    <a:pt x="0" y="11"/>
                  </a:lnTo>
                  <a:lnTo>
                    <a:pt x="0" y="10"/>
                  </a:lnTo>
                  <a:lnTo>
                    <a:pt x="4" y="8"/>
                  </a:lnTo>
                  <a:lnTo>
                    <a:pt x="8" y="8"/>
                  </a:lnTo>
                  <a:lnTo>
                    <a:pt x="10" y="10"/>
                  </a:lnTo>
                  <a:lnTo>
                    <a:pt x="11" y="10"/>
                  </a:lnTo>
                  <a:lnTo>
                    <a:pt x="13" y="8"/>
                  </a:lnTo>
                  <a:lnTo>
                    <a:pt x="15" y="4"/>
                  </a:lnTo>
                  <a:lnTo>
                    <a:pt x="16" y="1"/>
                  </a:lnTo>
                  <a:lnTo>
                    <a:pt x="18" y="0"/>
                  </a:lnTo>
                  <a:lnTo>
                    <a:pt x="19" y="5"/>
                  </a:lnTo>
                  <a:lnTo>
                    <a:pt x="18" y="9"/>
                  </a:lnTo>
                  <a:lnTo>
                    <a:pt x="16" y="12"/>
                  </a:lnTo>
                  <a:lnTo>
                    <a:pt x="15" y="14"/>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0" name="Freeform 18"/>
            <p:cNvSpPr>
              <a:spLocks/>
            </p:cNvSpPr>
            <p:nvPr/>
          </p:nvSpPr>
          <p:spPr bwMode="auto">
            <a:xfrm>
              <a:off x="1062" y="1542"/>
              <a:ext cx="18" cy="16"/>
            </a:xfrm>
            <a:custGeom>
              <a:avLst/>
              <a:gdLst/>
              <a:ahLst/>
              <a:cxnLst>
                <a:cxn ang="0">
                  <a:pos x="16" y="11"/>
                </a:cxn>
                <a:cxn ang="0">
                  <a:pos x="15" y="14"/>
                </a:cxn>
                <a:cxn ang="0">
                  <a:pos x="12" y="15"/>
                </a:cxn>
                <a:cxn ang="0">
                  <a:pos x="9" y="15"/>
                </a:cxn>
                <a:cxn ang="0">
                  <a:pos x="8" y="15"/>
                </a:cxn>
                <a:cxn ang="0">
                  <a:pos x="6" y="14"/>
                </a:cxn>
                <a:cxn ang="0">
                  <a:pos x="3" y="13"/>
                </a:cxn>
                <a:cxn ang="0">
                  <a:pos x="1" y="11"/>
                </a:cxn>
                <a:cxn ang="0">
                  <a:pos x="0" y="10"/>
                </a:cxn>
                <a:cxn ang="0">
                  <a:pos x="0" y="9"/>
                </a:cxn>
                <a:cxn ang="0">
                  <a:pos x="1" y="9"/>
                </a:cxn>
                <a:cxn ang="0">
                  <a:pos x="2" y="8"/>
                </a:cxn>
                <a:cxn ang="0">
                  <a:pos x="4" y="8"/>
                </a:cxn>
                <a:cxn ang="0">
                  <a:pos x="10" y="9"/>
                </a:cxn>
                <a:cxn ang="0">
                  <a:pos x="11" y="7"/>
                </a:cxn>
                <a:cxn ang="0">
                  <a:pos x="12" y="4"/>
                </a:cxn>
                <a:cxn ang="0">
                  <a:pos x="15" y="1"/>
                </a:cxn>
                <a:cxn ang="0">
                  <a:pos x="17" y="0"/>
                </a:cxn>
                <a:cxn ang="0">
                  <a:pos x="17" y="4"/>
                </a:cxn>
                <a:cxn ang="0">
                  <a:pos x="17" y="7"/>
                </a:cxn>
                <a:cxn ang="0">
                  <a:pos x="16" y="10"/>
                </a:cxn>
                <a:cxn ang="0">
                  <a:pos x="16" y="11"/>
                </a:cxn>
              </a:cxnLst>
              <a:rect l="0" t="0" r="r" b="b"/>
              <a:pathLst>
                <a:path w="18" h="16">
                  <a:moveTo>
                    <a:pt x="16" y="11"/>
                  </a:moveTo>
                  <a:lnTo>
                    <a:pt x="15" y="14"/>
                  </a:lnTo>
                  <a:lnTo>
                    <a:pt x="12" y="15"/>
                  </a:lnTo>
                  <a:lnTo>
                    <a:pt x="9" y="15"/>
                  </a:lnTo>
                  <a:lnTo>
                    <a:pt x="8" y="15"/>
                  </a:lnTo>
                  <a:lnTo>
                    <a:pt x="6" y="14"/>
                  </a:lnTo>
                  <a:lnTo>
                    <a:pt x="3" y="13"/>
                  </a:lnTo>
                  <a:lnTo>
                    <a:pt x="1" y="11"/>
                  </a:lnTo>
                  <a:lnTo>
                    <a:pt x="0" y="10"/>
                  </a:lnTo>
                  <a:lnTo>
                    <a:pt x="0" y="9"/>
                  </a:lnTo>
                  <a:lnTo>
                    <a:pt x="1" y="9"/>
                  </a:lnTo>
                  <a:lnTo>
                    <a:pt x="2" y="8"/>
                  </a:lnTo>
                  <a:lnTo>
                    <a:pt x="4" y="8"/>
                  </a:lnTo>
                  <a:lnTo>
                    <a:pt x="10" y="9"/>
                  </a:lnTo>
                  <a:lnTo>
                    <a:pt x="11" y="7"/>
                  </a:lnTo>
                  <a:lnTo>
                    <a:pt x="12" y="4"/>
                  </a:lnTo>
                  <a:lnTo>
                    <a:pt x="15" y="1"/>
                  </a:lnTo>
                  <a:lnTo>
                    <a:pt x="17" y="0"/>
                  </a:lnTo>
                  <a:lnTo>
                    <a:pt x="17" y="4"/>
                  </a:lnTo>
                  <a:lnTo>
                    <a:pt x="17" y="7"/>
                  </a:lnTo>
                  <a:lnTo>
                    <a:pt x="16" y="10"/>
                  </a:lnTo>
                  <a:lnTo>
                    <a:pt x="16" y="1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1" name="Freeform 19"/>
            <p:cNvSpPr>
              <a:spLocks/>
            </p:cNvSpPr>
            <p:nvPr/>
          </p:nvSpPr>
          <p:spPr bwMode="auto">
            <a:xfrm>
              <a:off x="1083" y="1583"/>
              <a:ext cx="20" cy="13"/>
            </a:xfrm>
            <a:custGeom>
              <a:avLst/>
              <a:gdLst/>
              <a:ahLst/>
              <a:cxnLst>
                <a:cxn ang="0">
                  <a:pos x="17" y="12"/>
                </a:cxn>
                <a:cxn ang="0">
                  <a:pos x="16" y="12"/>
                </a:cxn>
                <a:cxn ang="0">
                  <a:pos x="15" y="12"/>
                </a:cxn>
                <a:cxn ang="0">
                  <a:pos x="13" y="12"/>
                </a:cxn>
                <a:cxn ang="0">
                  <a:pos x="11" y="12"/>
                </a:cxn>
                <a:cxn ang="0">
                  <a:pos x="8" y="11"/>
                </a:cxn>
                <a:cxn ang="0">
                  <a:pos x="6" y="11"/>
                </a:cxn>
                <a:cxn ang="0">
                  <a:pos x="4" y="9"/>
                </a:cxn>
                <a:cxn ang="0">
                  <a:pos x="2" y="9"/>
                </a:cxn>
                <a:cxn ang="0">
                  <a:pos x="1" y="8"/>
                </a:cxn>
                <a:cxn ang="0">
                  <a:pos x="0" y="6"/>
                </a:cxn>
                <a:cxn ang="0">
                  <a:pos x="1" y="5"/>
                </a:cxn>
                <a:cxn ang="0">
                  <a:pos x="2" y="4"/>
                </a:cxn>
                <a:cxn ang="0">
                  <a:pos x="4" y="4"/>
                </a:cxn>
                <a:cxn ang="0">
                  <a:pos x="6" y="4"/>
                </a:cxn>
                <a:cxn ang="0">
                  <a:pos x="8" y="5"/>
                </a:cxn>
                <a:cxn ang="0">
                  <a:pos x="10" y="5"/>
                </a:cxn>
                <a:cxn ang="0">
                  <a:pos x="12" y="6"/>
                </a:cxn>
                <a:cxn ang="0">
                  <a:pos x="13" y="6"/>
                </a:cxn>
                <a:cxn ang="0">
                  <a:pos x="14" y="5"/>
                </a:cxn>
                <a:cxn ang="0">
                  <a:pos x="15" y="4"/>
                </a:cxn>
                <a:cxn ang="0">
                  <a:pos x="16" y="2"/>
                </a:cxn>
                <a:cxn ang="0">
                  <a:pos x="16" y="1"/>
                </a:cxn>
                <a:cxn ang="0">
                  <a:pos x="17" y="0"/>
                </a:cxn>
                <a:cxn ang="0">
                  <a:pos x="18" y="0"/>
                </a:cxn>
                <a:cxn ang="0">
                  <a:pos x="19" y="1"/>
                </a:cxn>
                <a:cxn ang="0">
                  <a:pos x="19" y="3"/>
                </a:cxn>
                <a:cxn ang="0">
                  <a:pos x="18" y="6"/>
                </a:cxn>
                <a:cxn ang="0">
                  <a:pos x="17" y="10"/>
                </a:cxn>
                <a:cxn ang="0">
                  <a:pos x="17" y="12"/>
                </a:cxn>
              </a:cxnLst>
              <a:rect l="0" t="0" r="r" b="b"/>
              <a:pathLst>
                <a:path w="20" h="13">
                  <a:moveTo>
                    <a:pt x="17" y="12"/>
                  </a:moveTo>
                  <a:lnTo>
                    <a:pt x="16" y="12"/>
                  </a:lnTo>
                  <a:lnTo>
                    <a:pt x="15" y="12"/>
                  </a:lnTo>
                  <a:lnTo>
                    <a:pt x="13" y="12"/>
                  </a:lnTo>
                  <a:lnTo>
                    <a:pt x="11" y="12"/>
                  </a:lnTo>
                  <a:lnTo>
                    <a:pt x="8" y="11"/>
                  </a:lnTo>
                  <a:lnTo>
                    <a:pt x="6" y="11"/>
                  </a:lnTo>
                  <a:lnTo>
                    <a:pt x="4" y="9"/>
                  </a:lnTo>
                  <a:lnTo>
                    <a:pt x="2" y="9"/>
                  </a:lnTo>
                  <a:lnTo>
                    <a:pt x="1" y="8"/>
                  </a:lnTo>
                  <a:lnTo>
                    <a:pt x="0" y="6"/>
                  </a:lnTo>
                  <a:lnTo>
                    <a:pt x="1" y="5"/>
                  </a:lnTo>
                  <a:lnTo>
                    <a:pt x="2" y="4"/>
                  </a:lnTo>
                  <a:lnTo>
                    <a:pt x="4" y="4"/>
                  </a:lnTo>
                  <a:lnTo>
                    <a:pt x="6" y="4"/>
                  </a:lnTo>
                  <a:lnTo>
                    <a:pt x="8" y="5"/>
                  </a:lnTo>
                  <a:lnTo>
                    <a:pt x="10" y="5"/>
                  </a:lnTo>
                  <a:lnTo>
                    <a:pt x="12" y="6"/>
                  </a:lnTo>
                  <a:lnTo>
                    <a:pt x="13" y="6"/>
                  </a:lnTo>
                  <a:lnTo>
                    <a:pt x="14" y="5"/>
                  </a:lnTo>
                  <a:lnTo>
                    <a:pt x="15" y="4"/>
                  </a:lnTo>
                  <a:lnTo>
                    <a:pt x="16" y="2"/>
                  </a:lnTo>
                  <a:lnTo>
                    <a:pt x="16" y="1"/>
                  </a:lnTo>
                  <a:lnTo>
                    <a:pt x="17" y="0"/>
                  </a:lnTo>
                  <a:lnTo>
                    <a:pt x="18" y="0"/>
                  </a:lnTo>
                  <a:lnTo>
                    <a:pt x="19" y="1"/>
                  </a:lnTo>
                  <a:lnTo>
                    <a:pt x="19" y="3"/>
                  </a:lnTo>
                  <a:lnTo>
                    <a:pt x="18" y="6"/>
                  </a:lnTo>
                  <a:lnTo>
                    <a:pt x="17" y="10"/>
                  </a:lnTo>
                  <a:lnTo>
                    <a:pt x="17" y="12"/>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2" name="Freeform 20"/>
            <p:cNvSpPr>
              <a:spLocks/>
            </p:cNvSpPr>
            <p:nvPr/>
          </p:nvSpPr>
          <p:spPr bwMode="auto">
            <a:xfrm>
              <a:off x="1063" y="1574"/>
              <a:ext cx="17" cy="16"/>
            </a:xfrm>
            <a:custGeom>
              <a:avLst/>
              <a:gdLst/>
              <a:ahLst/>
              <a:cxnLst>
                <a:cxn ang="0">
                  <a:pos x="12" y="13"/>
                </a:cxn>
                <a:cxn ang="0">
                  <a:pos x="10" y="14"/>
                </a:cxn>
                <a:cxn ang="0">
                  <a:pos x="7" y="15"/>
                </a:cxn>
                <a:cxn ang="0">
                  <a:pos x="4" y="14"/>
                </a:cxn>
                <a:cxn ang="0">
                  <a:pos x="1" y="13"/>
                </a:cxn>
                <a:cxn ang="0">
                  <a:pos x="0" y="13"/>
                </a:cxn>
                <a:cxn ang="0">
                  <a:pos x="0" y="12"/>
                </a:cxn>
                <a:cxn ang="0">
                  <a:pos x="0" y="11"/>
                </a:cxn>
                <a:cxn ang="0">
                  <a:pos x="0" y="10"/>
                </a:cxn>
                <a:cxn ang="0">
                  <a:pos x="0" y="9"/>
                </a:cxn>
                <a:cxn ang="0">
                  <a:pos x="1" y="9"/>
                </a:cxn>
                <a:cxn ang="0">
                  <a:pos x="3" y="8"/>
                </a:cxn>
                <a:cxn ang="0">
                  <a:pos x="4" y="8"/>
                </a:cxn>
                <a:cxn ang="0">
                  <a:pos x="6" y="9"/>
                </a:cxn>
                <a:cxn ang="0">
                  <a:pos x="8" y="9"/>
                </a:cxn>
                <a:cxn ang="0">
                  <a:pos x="10" y="9"/>
                </a:cxn>
                <a:cxn ang="0">
                  <a:pos x="11" y="9"/>
                </a:cxn>
                <a:cxn ang="0">
                  <a:pos x="11" y="7"/>
                </a:cxn>
                <a:cxn ang="0">
                  <a:pos x="11" y="4"/>
                </a:cxn>
                <a:cxn ang="0">
                  <a:pos x="12" y="1"/>
                </a:cxn>
                <a:cxn ang="0">
                  <a:pos x="14" y="0"/>
                </a:cxn>
                <a:cxn ang="0">
                  <a:pos x="16" y="3"/>
                </a:cxn>
                <a:cxn ang="0">
                  <a:pos x="16" y="7"/>
                </a:cxn>
                <a:cxn ang="0">
                  <a:pos x="15" y="10"/>
                </a:cxn>
                <a:cxn ang="0">
                  <a:pos x="12" y="13"/>
                </a:cxn>
              </a:cxnLst>
              <a:rect l="0" t="0" r="r" b="b"/>
              <a:pathLst>
                <a:path w="17" h="16">
                  <a:moveTo>
                    <a:pt x="12" y="13"/>
                  </a:moveTo>
                  <a:lnTo>
                    <a:pt x="10" y="14"/>
                  </a:lnTo>
                  <a:lnTo>
                    <a:pt x="7" y="15"/>
                  </a:lnTo>
                  <a:lnTo>
                    <a:pt x="4" y="14"/>
                  </a:lnTo>
                  <a:lnTo>
                    <a:pt x="1" y="13"/>
                  </a:lnTo>
                  <a:lnTo>
                    <a:pt x="0" y="13"/>
                  </a:lnTo>
                  <a:lnTo>
                    <a:pt x="0" y="12"/>
                  </a:lnTo>
                  <a:lnTo>
                    <a:pt x="0" y="11"/>
                  </a:lnTo>
                  <a:lnTo>
                    <a:pt x="0" y="10"/>
                  </a:lnTo>
                  <a:lnTo>
                    <a:pt x="0" y="9"/>
                  </a:lnTo>
                  <a:lnTo>
                    <a:pt x="1" y="9"/>
                  </a:lnTo>
                  <a:lnTo>
                    <a:pt x="3" y="8"/>
                  </a:lnTo>
                  <a:lnTo>
                    <a:pt x="4" y="8"/>
                  </a:lnTo>
                  <a:lnTo>
                    <a:pt x="6" y="9"/>
                  </a:lnTo>
                  <a:lnTo>
                    <a:pt x="8" y="9"/>
                  </a:lnTo>
                  <a:lnTo>
                    <a:pt x="10" y="9"/>
                  </a:lnTo>
                  <a:lnTo>
                    <a:pt x="11" y="9"/>
                  </a:lnTo>
                  <a:lnTo>
                    <a:pt x="11" y="7"/>
                  </a:lnTo>
                  <a:lnTo>
                    <a:pt x="11" y="4"/>
                  </a:lnTo>
                  <a:lnTo>
                    <a:pt x="12" y="1"/>
                  </a:lnTo>
                  <a:lnTo>
                    <a:pt x="14" y="0"/>
                  </a:lnTo>
                  <a:lnTo>
                    <a:pt x="16" y="3"/>
                  </a:lnTo>
                  <a:lnTo>
                    <a:pt x="16" y="7"/>
                  </a:lnTo>
                  <a:lnTo>
                    <a:pt x="15" y="10"/>
                  </a:lnTo>
                  <a:lnTo>
                    <a:pt x="12" y="13"/>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3" name="Freeform 21"/>
            <p:cNvSpPr>
              <a:spLocks/>
            </p:cNvSpPr>
            <p:nvPr/>
          </p:nvSpPr>
          <p:spPr bwMode="auto">
            <a:xfrm>
              <a:off x="1046" y="1568"/>
              <a:ext cx="17" cy="15"/>
            </a:xfrm>
            <a:custGeom>
              <a:avLst/>
              <a:gdLst/>
              <a:ahLst/>
              <a:cxnLst>
                <a:cxn ang="0">
                  <a:pos x="11" y="13"/>
                </a:cxn>
                <a:cxn ang="0">
                  <a:pos x="8" y="14"/>
                </a:cxn>
                <a:cxn ang="0">
                  <a:pos x="4" y="13"/>
                </a:cxn>
                <a:cxn ang="0">
                  <a:pos x="2" y="12"/>
                </a:cxn>
                <a:cxn ang="0">
                  <a:pos x="0" y="9"/>
                </a:cxn>
                <a:cxn ang="0">
                  <a:pos x="1" y="8"/>
                </a:cxn>
                <a:cxn ang="0">
                  <a:pos x="1" y="7"/>
                </a:cxn>
                <a:cxn ang="0">
                  <a:pos x="3" y="7"/>
                </a:cxn>
                <a:cxn ang="0">
                  <a:pos x="4" y="7"/>
                </a:cxn>
                <a:cxn ang="0">
                  <a:pos x="5" y="8"/>
                </a:cxn>
                <a:cxn ang="0">
                  <a:pos x="6" y="9"/>
                </a:cxn>
                <a:cxn ang="0">
                  <a:pos x="7" y="9"/>
                </a:cxn>
                <a:cxn ang="0">
                  <a:pos x="8" y="10"/>
                </a:cxn>
                <a:cxn ang="0">
                  <a:pos x="8" y="8"/>
                </a:cxn>
                <a:cxn ang="0">
                  <a:pos x="10" y="4"/>
                </a:cxn>
                <a:cxn ang="0">
                  <a:pos x="13" y="1"/>
                </a:cxn>
                <a:cxn ang="0">
                  <a:pos x="16" y="0"/>
                </a:cxn>
                <a:cxn ang="0">
                  <a:pos x="15" y="4"/>
                </a:cxn>
                <a:cxn ang="0">
                  <a:pos x="14" y="9"/>
                </a:cxn>
                <a:cxn ang="0">
                  <a:pos x="12" y="12"/>
                </a:cxn>
                <a:cxn ang="0">
                  <a:pos x="11" y="13"/>
                </a:cxn>
              </a:cxnLst>
              <a:rect l="0" t="0" r="r" b="b"/>
              <a:pathLst>
                <a:path w="17" h="15">
                  <a:moveTo>
                    <a:pt x="11" y="13"/>
                  </a:moveTo>
                  <a:lnTo>
                    <a:pt x="8" y="14"/>
                  </a:lnTo>
                  <a:lnTo>
                    <a:pt x="4" y="13"/>
                  </a:lnTo>
                  <a:lnTo>
                    <a:pt x="2" y="12"/>
                  </a:lnTo>
                  <a:lnTo>
                    <a:pt x="0" y="9"/>
                  </a:lnTo>
                  <a:lnTo>
                    <a:pt x="1" y="8"/>
                  </a:lnTo>
                  <a:lnTo>
                    <a:pt x="1" y="7"/>
                  </a:lnTo>
                  <a:lnTo>
                    <a:pt x="3" y="7"/>
                  </a:lnTo>
                  <a:lnTo>
                    <a:pt x="4" y="7"/>
                  </a:lnTo>
                  <a:lnTo>
                    <a:pt x="5" y="8"/>
                  </a:lnTo>
                  <a:lnTo>
                    <a:pt x="6" y="9"/>
                  </a:lnTo>
                  <a:lnTo>
                    <a:pt x="7" y="9"/>
                  </a:lnTo>
                  <a:lnTo>
                    <a:pt x="8" y="10"/>
                  </a:lnTo>
                  <a:lnTo>
                    <a:pt x="8" y="8"/>
                  </a:lnTo>
                  <a:lnTo>
                    <a:pt x="10" y="4"/>
                  </a:lnTo>
                  <a:lnTo>
                    <a:pt x="13" y="1"/>
                  </a:lnTo>
                  <a:lnTo>
                    <a:pt x="16" y="0"/>
                  </a:lnTo>
                  <a:lnTo>
                    <a:pt x="15" y="4"/>
                  </a:lnTo>
                  <a:lnTo>
                    <a:pt x="14" y="9"/>
                  </a:lnTo>
                  <a:lnTo>
                    <a:pt x="12" y="12"/>
                  </a:lnTo>
                  <a:lnTo>
                    <a:pt x="11" y="13"/>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4" name="Freeform 22"/>
            <p:cNvSpPr>
              <a:spLocks/>
            </p:cNvSpPr>
            <p:nvPr/>
          </p:nvSpPr>
          <p:spPr bwMode="auto">
            <a:xfrm>
              <a:off x="1070" y="1608"/>
              <a:ext cx="23" cy="20"/>
            </a:xfrm>
            <a:custGeom>
              <a:avLst/>
              <a:gdLst/>
              <a:ahLst/>
              <a:cxnLst>
                <a:cxn ang="0">
                  <a:pos x="13" y="19"/>
                </a:cxn>
                <a:cxn ang="0">
                  <a:pos x="12" y="19"/>
                </a:cxn>
                <a:cxn ang="0">
                  <a:pos x="10" y="19"/>
                </a:cxn>
                <a:cxn ang="0">
                  <a:pos x="8" y="19"/>
                </a:cxn>
                <a:cxn ang="0">
                  <a:pos x="6" y="19"/>
                </a:cxn>
                <a:cxn ang="0">
                  <a:pos x="5" y="18"/>
                </a:cxn>
                <a:cxn ang="0">
                  <a:pos x="4" y="17"/>
                </a:cxn>
                <a:cxn ang="0">
                  <a:pos x="3" y="16"/>
                </a:cxn>
                <a:cxn ang="0">
                  <a:pos x="1" y="15"/>
                </a:cxn>
                <a:cxn ang="0">
                  <a:pos x="0" y="14"/>
                </a:cxn>
                <a:cxn ang="0">
                  <a:pos x="0" y="13"/>
                </a:cxn>
                <a:cxn ang="0">
                  <a:pos x="0" y="12"/>
                </a:cxn>
                <a:cxn ang="0">
                  <a:pos x="1" y="11"/>
                </a:cxn>
                <a:cxn ang="0">
                  <a:pos x="3" y="10"/>
                </a:cxn>
                <a:cxn ang="0">
                  <a:pos x="5" y="9"/>
                </a:cxn>
                <a:cxn ang="0">
                  <a:pos x="7" y="10"/>
                </a:cxn>
                <a:cxn ang="0">
                  <a:pos x="9" y="10"/>
                </a:cxn>
                <a:cxn ang="0">
                  <a:pos x="11" y="11"/>
                </a:cxn>
                <a:cxn ang="0">
                  <a:pos x="12" y="12"/>
                </a:cxn>
                <a:cxn ang="0">
                  <a:pos x="13" y="13"/>
                </a:cxn>
                <a:cxn ang="0">
                  <a:pos x="14" y="13"/>
                </a:cxn>
                <a:cxn ang="0">
                  <a:pos x="14" y="11"/>
                </a:cxn>
                <a:cxn ang="0">
                  <a:pos x="16" y="6"/>
                </a:cxn>
                <a:cxn ang="0">
                  <a:pos x="18" y="1"/>
                </a:cxn>
                <a:cxn ang="0">
                  <a:pos x="21" y="0"/>
                </a:cxn>
                <a:cxn ang="0">
                  <a:pos x="22" y="4"/>
                </a:cxn>
                <a:cxn ang="0">
                  <a:pos x="22" y="8"/>
                </a:cxn>
                <a:cxn ang="0">
                  <a:pos x="21" y="11"/>
                </a:cxn>
                <a:cxn ang="0">
                  <a:pos x="19" y="14"/>
                </a:cxn>
                <a:cxn ang="0">
                  <a:pos x="17" y="16"/>
                </a:cxn>
                <a:cxn ang="0">
                  <a:pos x="15" y="18"/>
                </a:cxn>
                <a:cxn ang="0">
                  <a:pos x="14" y="18"/>
                </a:cxn>
                <a:cxn ang="0">
                  <a:pos x="13" y="19"/>
                </a:cxn>
              </a:cxnLst>
              <a:rect l="0" t="0" r="r" b="b"/>
              <a:pathLst>
                <a:path w="23" h="20">
                  <a:moveTo>
                    <a:pt x="13" y="19"/>
                  </a:moveTo>
                  <a:lnTo>
                    <a:pt x="12" y="19"/>
                  </a:lnTo>
                  <a:lnTo>
                    <a:pt x="10" y="19"/>
                  </a:lnTo>
                  <a:lnTo>
                    <a:pt x="8" y="19"/>
                  </a:lnTo>
                  <a:lnTo>
                    <a:pt x="6" y="19"/>
                  </a:lnTo>
                  <a:lnTo>
                    <a:pt x="5" y="18"/>
                  </a:lnTo>
                  <a:lnTo>
                    <a:pt x="4" y="17"/>
                  </a:lnTo>
                  <a:lnTo>
                    <a:pt x="3" y="16"/>
                  </a:lnTo>
                  <a:lnTo>
                    <a:pt x="1" y="15"/>
                  </a:lnTo>
                  <a:lnTo>
                    <a:pt x="0" y="14"/>
                  </a:lnTo>
                  <a:lnTo>
                    <a:pt x="0" y="13"/>
                  </a:lnTo>
                  <a:lnTo>
                    <a:pt x="0" y="12"/>
                  </a:lnTo>
                  <a:lnTo>
                    <a:pt x="1" y="11"/>
                  </a:lnTo>
                  <a:lnTo>
                    <a:pt x="3" y="10"/>
                  </a:lnTo>
                  <a:lnTo>
                    <a:pt x="5" y="9"/>
                  </a:lnTo>
                  <a:lnTo>
                    <a:pt x="7" y="10"/>
                  </a:lnTo>
                  <a:lnTo>
                    <a:pt x="9" y="10"/>
                  </a:lnTo>
                  <a:lnTo>
                    <a:pt x="11" y="11"/>
                  </a:lnTo>
                  <a:lnTo>
                    <a:pt x="12" y="12"/>
                  </a:lnTo>
                  <a:lnTo>
                    <a:pt x="13" y="13"/>
                  </a:lnTo>
                  <a:lnTo>
                    <a:pt x="14" y="13"/>
                  </a:lnTo>
                  <a:lnTo>
                    <a:pt x="14" y="11"/>
                  </a:lnTo>
                  <a:lnTo>
                    <a:pt x="16" y="6"/>
                  </a:lnTo>
                  <a:lnTo>
                    <a:pt x="18" y="1"/>
                  </a:lnTo>
                  <a:lnTo>
                    <a:pt x="21" y="0"/>
                  </a:lnTo>
                  <a:lnTo>
                    <a:pt x="22" y="4"/>
                  </a:lnTo>
                  <a:lnTo>
                    <a:pt x="22" y="8"/>
                  </a:lnTo>
                  <a:lnTo>
                    <a:pt x="21" y="11"/>
                  </a:lnTo>
                  <a:lnTo>
                    <a:pt x="19" y="14"/>
                  </a:lnTo>
                  <a:lnTo>
                    <a:pt x="17" y="16"/>
                  </a:lnTo>
                  <a:lnTo>
                    <a:pt x="15" y="18"/>
                  </a:lnTo>
                  <a:lnTo>
                    <a:pt x="14" y="18"/>
                  </a:lnTo>
                  <a:lnTo>
                    <a:pt x="13" y="19"/>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5" name="Freeform 23"/>
            <p:cNvSpPr>
              <a:spLocks/>
            </p:cNvSpPr>
            <p:nvPr/>
          </p:nvSpPr>
          <p:spPr bwMode="auto">
            <a:xfrm>
              <a:off x="1048" y="1600"/>
              <a:ext cx="21" cy="18"/>
            </a:xfrm>
            <a:custGeom>
              <a:avLst/>
              <a:gdLst/>
              <a:ahLst/>
              <a:cxnLst>
                <a:cxn ang="0">
                  <a:pos x="17" y="14"/>
                </a:cxn>
                <a:cxn ang="0">
                  <a:pos x="16" y="14"/>
                </a:cxn>
                <a:cxn ang="0">
                  <a:pos x="15" y="15"/>
                </a:cxn>
                <a:cxn ang="0">
                  <a:pos x="13" y="16"/>
                </a:cxn>
                <a:cxn ang="0">
                  <a:pos x="11" y="17"/>
                </a:cxn>
                <a:cxn ang="0">
                  <a:pos x="9" y="17"/>
                </a:cxn>
                <a:cxn ang="0">
                  <a:pos x="7" y="17"/>
                </a:cxn>
                <a:cxn ang="0">
                  <a:pos x="5" y="17"/>
                </a:cxn>
                <a:cxn ang="0">
                  <a:pos x="3" y="16"/>
                </a:cxn>
                <a:cxn ang="0">
                  <a:pos x="1" y="15"/>
                </a:cxn>
                <a:cxn ang="0">
                  <a:pos x="0" y="14"/>
                </a:cxn>
                <a:cxn ang="0">
                  <a:pos x="0" y="12"/>
                </a:cxn>
                <a:cxn ang="0">
                  <a:pos x="1" y="10"/>
                </a:cxn>
                <a:cxn ang="0">
                  <a:pos x="2" y="9"/>
                </a:cxn>
                <a:cxn ang="0">
                  <a:pos x="4" y="8"/>
                </a:cxn>
                <a:cxn ang="0">
                  <a:pos x="7" y="8"/>
                </a:cxn>
                <a:cxn ang="0">
                  <a:pos x="9" y="9"/>
                </a:cxn>
                <a:cxn ang="0">
                  <a:pos x="11" y="9"/>
                </a:cxn>
                <a:cxn ang="0">
                  <a:pos x="13" y="10"/>
                </a:cxn>
                <a:cxn ang="0">
                  <a:pos x="13" y="8"/>
                </a:cxn>
                <a:cxn ang="0">
                  <a:pos x="15" y="4"/>
                </a:cxn>
                <a:cxn ang="0">
                  <a:pos x="17" y="1"/>
                </a:cxn>
                <a:cxn ang="0">
                  <a:pos x="20" y="0"/>
                </a:cxn>
                <a:cxn ang="0">
                  <a:pos x="20" y="6"/>
                </a:cxn>
                <a:cxn ang="0">
                  <a:pos x="19" y="10"/>
                </a:cxn>
                <a:cxn ang="0">
                  <a:pos x="18" y="13"/>
                </a:cxn>
                <a:cxn ang="0">
                  <a:pos x="17" y="14"/>
                </a:cxn>
              </a:cxnLst>
              <a:rect l="0" t="0" r="r" b="b"/>
              <a:pathLst>
                <a:path w="21" h="18">
                  <a:moveTo>
                    <a:pt x="17" y="14"/>
                  </a:moveTo>
                  <a:lnTo>
                    <a:pt x="16" y="14"/>
                  </a:lnTo>
                  <a:lnTo>
                    <a:pt x="15" y="15"/>
                  </a:lnTo>
                  <a:lnTo>
                    <a:pt x="13" y="16"/>
                  </a:lnTo>
                  <a:lnTo>
                    <a:pt x="11" y="17"/>
                  </a:lnTo>
                  <a:lnTo>
                    <a:pt x="9" y="17"/>
                  </a:lnTo>
                  <a:lnTo>
                    <a:pt x="7" y="17"/>
                  </a:lnTo>
                  <a:lnTo>
                    <a:pt x="5" y="17"/>
                  </a:lnTo>
                  <a:lnTo>
                    <a:pt x="3" y="16"/>
                  </a:lnTo>
                  <a:lnTo>
                    <a:pt x="1" y="15"/>
                  </a:lnTo>
                  <a:lnTo>
                    <a:pt x="0" y="14"/>
                  </a:lnTo>
                  <a:lnTo>
                    <a:pt x="0" y="12"/>
                  </a:lnTo>
                  <a:lnTo>
                    <a:pt x="1" y="10"/>
                  </a:lnTo>
                  <a:lnTo>
                    <a:pt x="2" y="9"/>
                  </a:lnTo>
                  <a:lnTo>
                    <a:pt x="4" y="8"/>
                  </a:lnTo>
                  <a:lnTo>
                    <a:pt x="7" y="8"/>
                  </a:lnTo>
                  <a:lnTo>
                    <a:pt x="9" y="9"/>
                  </a:lnTo>
                  <a:lnTo>
                    <a:pt x="11" y="9"/>
                  </a:lnTo>
                  <a:lnTo>
                    <a:pt x="13" y="10"/>
                  </a:lnTo>
                  <a:lnTo>
                    <a:pt x="13" y="8"/>
                  </a:lnTo>
                  <a:lnTo>
                    <a:pt x="15" y="4"/>
                  </a:lnTo>
                  <a:lnTo>
                    <a:pt x="17" y="1"/>
                  </a:lnTo>
                  <a:lnTo>
                    <a:pt x="20" y="0"/>
                  </a:lnTo>
                  <a:lnTo>
                    <a:pt x="20" y="6"/>
                  </a:lnTo>
                  <a:lnTo>
                    <a:pt x="19" y="10"/>
                  </a:lnTo>
                  <a:lnTo>
                    <a:pt x="18" y="13"/>
                  </a:lnTo>
                  <a:lnTo>
                    <a:pt x="17" y="14"/>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6" name="Freeform 24"/>
            <p:cNvSpPr>
              <a:spLocks/>
            </p:cNvSpPr>
            <p:nvPr/>
          </p:nvSpPr>
          <p:spPr bwMode="auto">
            <a:xfrm>
              <a:off x="1024" y="1597"/>
              <a:ext cx="21" cy="17"/>
            </a:xfrm>
            <a:custGeom>
              <a:avLst/>
              <a:gdLst/>
              <a:ahLst/>
              <a:cxnLst>
                <a:cxn ang="0">
                  <a:pos x="19" y="11"/>
                </a:cxn>
                <a:cxn ang="0">
                  <a:pos x="19" y="12"/>
                </a:cxn>
                <a:cxn ang="0">
                  <a:pos x="17" y="13"/>
                </a:cxn>
                <a:cxn ang="0">
                  <a:pos x="16" y="14"/>
                </a:cxn>
                <a:cxn ang="0">
                  <a:pos x="16" y="15"/>
                </a:cxn>
                <a:cxn ang="0">
                  <a:pos x="14" y="15"/>
                </a:cxn>
                <a:cxn ang="0">
                  <a:pos x="11" y="16"/>
                </a:cxn>
                <a:cxn ang="0">
                  <a:pos x="9" y="16"/>
                </a:cxn>
                <a:cxn ang="0">
                  <a:pos x="5" y="16"/>
                </a:cxn>
                <a:cxn ang="0">
                  <a:pos x="3" y="15"/>
                </a:cxn>
                <a:cxn ang="0">
                  <a:pos x="1" y="14"/>
                </a:cxn>
                <a:cxn ang="0">
                  <a:pos x="0" y="12"/>
                </a:cxn>
                <a:cxn ang="0">
                  <a:pos x="0" y="10"/>
                </a:cxn>
                <a:cxn ang="0">
                  <a:pos x="2" y="9"/>
                </a:cxn>
                <a:cxn ang="0">
                  <a:pos x="4" y="8"/>
                </a:cxn>
                <a:cxn ang="0">
                  <a:pos x="6" y="7"/>
                </a:cxn>
                <a:cxn ang="0">
                  <a:pos x="8" y="8"/>
                </a:cxn>
                <a:cxn ang="0">
                  <a:pos x="10" y="8"/>
                </a:cxn>
                <a:cxn ang="0">
                  <a:pos x="12" y="8"/>
                </a:cxn>
                <a:cxn ang="0">
                  <a:pos x="13" y="9"/>
                </a:cxn>
                <a:cxn ang="0">
                  <a:pos x="14" y="8"/>
                </a:cxn>
                <a:cxn ang="0">
                  <a:pos x="15" y="4"/>
                </a:cxn>
                <a:cxn ang="0">
                  <a:pos x="17" y="1"/>
                </a:cxn>
                <a:cxn ang="0">
                  <a:pos x="20" y="0"/>
                </a:cxn>
                <a:cxn ang="0">
                  <a:pos x="20" y="4"/>
                </a:cxn>
                <a:cxn ang="0">
                  <a:pos x="20" y="7"/>
                </a:cxn>
                <a:cxn ang="0">
                  <a:pos x="19" y="10"/>
                </a:cxn>
                <a:cxn ang="0">
                  <a:pos x="19" y="11"/>
                </a:cxn>
              </a:cxnLst>
              <a:rect l="0" t="0" r="r" b="b"/>
              <a:pathLst>
                <a:path w="21" h="17">
                  <a:moveTo>
                    <a:pt x="19" y="11"/>
                  </a:moveTo>
                  <a:lnTo>
                    <a:pt x="19" y="12"/>
                  </a:lnTo>
                  <a:lnTo>
                    <a:pt x="17" y="13"/>
                  </a:lnTo>
                  <a:lnTo>
                    <a:pt x="16" y="14"/>
                  </a:lnTo>
                  <a:lnTo>
                    <a:pt x="16" y="15"/>
                  </a:lnTo>
                  <a:lnTo>
                    <a:pt x="14" y="15"/>
                  </a:lnTo>
                  <a:lnTo>
                    <a:pt x="11" y="16"/>
                  </a:lnTo>
                  <a:lnTo>
                    <a:pt x="9" y="16"/>
                  </a:lnTo>
                  <a:lnTo>
                    <a:pt x="5" y="16"/>
                  </a:lnTo>
                  <a:lnTo>
                    <a:pt x="3" y="15"/>
                  </a:lnTo>
                  <a:lnTo>
                    <a:pt x="1" y="14"/>
                  </a:lnTo>
                  <a:lnTo>
                    <a:pt x="0" y="12"/>
                  </a:lnTo>
                  <a:lnTo>
                    <a:pt x="0" y="10"/>
                  </a:lnTo>
                  <a:lnTo>
                    <a:pt x="2" y="9"/>
                  </a:lnTo>
                  <a:lnTo>
                    <a:pt x="4" y="8"/>
                  </a:lnTo>
                  <a:lnTo>
                    <a:pt x="6" y="7"/>
                  </a:lnTo>
                  <a:lnTo>
                    <a:pt x="8" y="8"/>
                  </a:lnTo>
                  <a:lnTo>
                    <a:pt x="10" y="8"/>
                  </a:lnTo>
                  <a:lnTo>
                    <a:pt x="12" y="8"/>
                  </a:lnTo>
                  <a:lnTo>
                    <a:pt x="13" y="9"/>
                  </a:lnTo>
                  <a:lnTo>
                    <a:pt x="14" y="8"/>
                  </a:lnTo>
                  <a:lnTo>
                    <a:pt x="15" y="4"/>
                  </a:lnTo>
                  <a:lnTo>
                    <a:pt x="17" y="1"/>
                  </a:lnTo>
                  <a:lnTo>
                    <a:pt x="20" y="0"/>
                  </a:lnTo>
                  <a:lnTo>
                    <a:pt x="20" y="4"/>
                  </a:lnTo>
                  <a:lnTo>
                    <a:pt x="20" y="7"/>
                  </a:lnTo>
                  <a:lnTo>
                    <a:pt x="19" y="10"/>
                  </a:lnTo>
                  <a:lnTo>
                    <a:pt x="19" y="11"/>
                  </a:lnTo>
                </a:path>
              </a:pathLst>
            </a:custGeom>
            <a:solidFill>
              <a:srgbClr val="FFFFFF"/>
            </a:solidFill>
            <a:ln w="12700" cap="rnd" cmpd="sng">
              <a:noFill/>
              <a:prstDash val="solid"/>
              <a:round/>
              <a:headEnd type="none" w="med" len="med"/>
              <a:tailEnd type="none" w="med" len="med"/>
            </a:ln>
            <a:effectLst/>
          </p:spPr>
          <p:txBody>
            <a:bodyPr/>
            <a:lstStyle/>
            <a:p>
              <a:endParaRPr lang="fr-FR"/>
            </a:p>
          </p:txBody>
        </p:sp>
        <p:sp>
          <p:nvSpPr>
            <p:cNvPr id="371737" name="Freeform 25"/>
            <p:cNvSpPr>
              <a:spLocks/>
            </p:cNvSpPr>
            <p:nvPr/>
          </p:nvSpPr>
          <p:spPr bwMode="auto">
            <a:xfrm>
              <a:off x="1225" y="1320"/>
              <a:ext cx="68" cy="75"/>
            </a:xfrm>
            <a:custGeom>
              <a:avLst/>
              <a:gdLst/>
              <a:ahLst/>
              <a:cxnLst>
                <a:cxn ang="0">
                  <a:pos x="43" y="9"/>
                </a:cxn>
                <a:cxn ang="0">
                  <a:pos x="48" y="12"/>
                </a:cxn>
                <a:cxn ang="0">
                  <a:pos x="53" y="16"/>
                </a:cxn>
                <a:cxn ang="0">
                  <a:pos x="57" y="20"/>
                </a:cxn>
                <a:cxn ang="0">
                  <a:pos x="60" y="25"/>
                </a:cxn>
                <a:cxn ang="0">
                  <a:pos x="63" y="29"/>
                </a:cxn>
                <a:cxn ang="0">
                  <a:pos x="65" y="34"/>
                </a:cxn>
                <a:cxn ang="0">
                  <a:pos x="66" y="40"/>
                </a:cxn>
                <a:cxn ang="0">
                  <a:pos x="67" y="45"/>
                </a:cxn>
                <a:cxn ang="0">
                  <a:pos x="66" y="53"/>
                </a:cxn>
                <a:cxn ang="0">
                  <a:pos x="63" y="59"/>
                </a:cxn>
                <a:cxn ang="0">
                  <a:pos x="58" y="65"/>
                </a:cxn>
                <a:cxn ang="0">
                  <a:pos x="52" y="69"/>
                </a:cxn>
                <a:cxn ang="0">
                  <a:pos x="45" y="72"/>
                </a:cxn>
                <a:cxn ang="0">
                  <a:pos x="37" y="74"/>
                </a:cxn>
                <a:cxn ang="0">
                  <a:pos x="29" y="74"/>
                </a:cxn>
                <a:cxn ang="0">
                  <a:pos x="22" y="73"/>
                </a:cxn>
                <a:cxn ang="0">
                  <a:pos x="20" y="73"/>
                </a:cxn>
                <a:cxn ang="0">
                  <a:pos x="19" y="72"/>
                </a:cxn>
                <a:cxn ang="0">
                  <a:pos x="18" y="71"/>
                </a:cxn>
                <a:cxn ang="0">
                  <a:pos x="17" y="70"/>
                </a:cxn>
                <a:cxn ang="0">
                  <a:pos x="18" y="68"/>
                </a:cxn>
                <a:cxn ang="0">
                  <a:pos x="20" y="66"/>
                </a:cxn>
                <a:cxn ang="0">
                  <a:pos x="22" y="65"/>
                </a:cxn>
                <a:cxn ang="0">
                  <a:pos x="24" y="64"/>
                </a:cxn>
                <a:cxn ang="0">
                  <a:pos x="27" y="63"/>
                </a:cxn>
                <a:cxn ang="0">
                  <a:pos x="31" y="62"/>
                </a:cxn>
                <a:cxn ang="0">
                  <a:pos x="35" y="61"/>
                </a:cxn>
                <a:cxn ang="0">
                  <a:pos x="39" y="61"/>
                </a:cxn>
                <a:cxn ang="0">
                  <a:pos x="42" y="60"/>
                </a:cxn>
                <a:cxn ang="0">
                  <a:pos x="46" y="58"/>
                </a:cxn>
                <a:cxn ang="0">
                  <a:pos x="49" y="56"/>
                </a:cxn>
                <a:cxn ang="0">
                  <a:pos x="52" y="53"/>
                </a:cxn>
                <a:cxn ang="0">
                  <a:pos x="53" y="41"/>
                </a:cxn>
                <a:cxn ang="0">
                  <a:pos x="50" y="31"/>
                </a:cxn>
                <a:cxn ang="0">
                  <a:pos x="44" y="23"/>
                </a:cxn>
                <a:cxn ang="0">
                  <a:pos x="35" y="16"/>
                </a:cxn>
                <a:cxn ang="0">
                  <a:pos x="26" y="11"/>
                </a:cxn>
                <a:cxn ang="0">
                  <a:pos x="16" y="7"/>
                </a:cxn>
                <a:cxn ang="0">
                  <a:pos x="7" y="4"/>
                </a:cxn>
                <a:cxn ang="0">
                  <a:pos x="0" y="1"/>
                </a:cxn>
                <a:cxn ang="0">
                  <a:pos x="4" y="0"/>
                </a:cxn>
                <a:cxn ang="0">
                  <a:pos x="9" y="0"/>
                </a:cxn>
                <a:cxn ang="0">
                  <a:pos x="14" y="1"/>
                </a:cxn>
                <a:cxn ang="0">
                  <a:pos x="20" y="1"/>
                </a:cxn>
                <a:cxn ang="0">
                  <a:pos x="26" y="3"/>
                </a:cxn>
                <a:cxn ang="0">
                  <a:pos x="32" y="5"/>
                </a:cxn>
                <a:cxn ang="0">
                  <a:pos x="38" y="7"/>
                </a:cxn>
                <a:cxn ang="0">
                  <a:pos x="43" y="9"/>
                </a:cxn>
              </a:cxnLst>
              <a:rect l="0" t="0" r="r" b="b"/>
              <a:pathLst>
                <a:path w="68" h="75">
                  <a:moveTo>
                    <a:pt x="43" y="9"/>
                  </a:moveTo>
                  <a:lnTo>
                    <a:pt x="48" y="12"/>
                  </a:lnTo>
                  <a:lnTo>
                    <a:pt x="53" y="16"/>
                  </a:lnTo>
                  <a:lnTo>
                    <a:pt x="57" y="20"/>
                  </a:lnTo>
                  <a:lnTo>
                    <a:pt x="60" y="25"/>
                  </a:lnTo>
                  <a:lnTo>
                    <a:pt x="63" y="29"/>
                  </a:lnTo>
                  <a:lnTo>
                    <a:pt x="65" y="34"/>
                  </a:lnTo>
                  <a:lnTo>
                    <a:pt x="66" y="40"/>
                  </a:lnTo>
                  <a:lnTo>
                    <a:pt x="67" y="45"/>
                  </a:lnTo>
                  <a:lnTo>
                    <a:pt x="66" y="53"/>
                  </a:lnTo>
                  <a:lnTo>
                    <a:pt x="63" y="59"/>
                  </a:lnTo>
                  <a:lnTo>
                    <a:pt x="58" y="65"/>
                  </a:lnTo>
                  <a:lnTo>
                    <a:pt x="52" y="69"/>
                  </a:lnTo>
                  <a:lnTo>
                    <a:pt x="45" y="72"/>
                  </a:lnTo>
                  <a:lnTo>
                    <a:pt x="37" y="74"/>
                  </a:lnTo>
                  <a:lnTo>
                    <a:pt x="29" y="74"/>
                  </a:lnTo>
                  <a:lnTo>
                    <a:pt x="22" y="73"/>
                  </a:lnTo>
                  <a:lnTo>
                    <a:pt x="20" y="73"/>
                  </a:lnTo>
                  <a:lnTo>
                    <a:pt x="19" y="72"/>
                  </a:lnTo>
                  <a:lnTo>
                    <a:pt x="18" y="71"/>
                  </a:lnTo>
                  <a:lnTo>
                    <a:pt x="17" y="70"/>
                  </a:lnTo>
                  <a:lnTo>
                    <a:pt x="18" y="68"/>
                  </a:lnTo>
                  <a:lnTo>
                    <a:pt x="20" y="66"/>
                  </a:lnTo>
                  <a:lnTo>
                    <a:pt x="22" y="65"/>
                  </a:lnTo>
                  <a:lnTo>
                    <a:pt x="24" y="64"/>
                  </a:lnTo>
                  <a:lnTo>
                    <a:pt x="27" y="63"/>
                  </a:lnTo>
                  <a:lnTo>
                    <a:pt x="31" y="62"/>
                  </a:lnTo>
                  <a:lnTo>
                    <a:pt x="35" y="61"/>
                  </a:lnTo>
                  <a:lnTo>
                    <a:pt x="39" y="61"/>
                  </a:lnTo>
                  <a:lnTo>
                    <a:pt x="42" y="60"/>
                  </a:lnTo>
                  <a:lnTo>
                    <a:pt x="46" y="58"/>
                  </a:lnTo>
                  <a:lnTo>
                    <a:pt x="49" y="56"/>
                  </a:lnTo>
                  <a:lnTo>
                    <a:pt x="52" y="53"/>
                  </a:lnTo>
                  <a:lnTo>
                    <a:pt x="53" y="41"/>
                  </a:lnTo>
                  <a:lnTo>
                    <a:pt x="50" y="31"/>
                  </a:lnTo>
                  <a:lnTo>
                    <a:pt x="44" y="23"/>
                  </a:lnTo>
                  <a:lnTo>
                    <a:pt x="35" y="16"/>
                  </a:lnTo>
                  <a:lnTo>
                    <a:pt x="26" y="11"/>
                  </a:lnTo>
                  <a:lnTo>
                    <a:pt x="16" y="7"/>
                  </a:lnTo>
                  <a:lnTo>
                    <a:pt x="7" y="4"/>
                  </a:lnTo>
                  <a:lnTo>
                    <a:pt x="0" y="1"/>
                  </a:lnTo>
                  <a:lnTo>
                    <a:pt x="4" y="0"/>
                  </a:lnTo>
                  <a:lnTo>
                    <a:pt x="9" y="0"/>
                  </a:lnTo>
                  <a:lnTo>
                    <a:pt x="14" y="1"/>
                  </a:lnTo>
                  <a:lnTo>
                    <a:pt x="20" y="1"/>
                  </a:lnTo>
                  <a:lnTo>
                    <a:pt x="26" y="3"/>
                  </a:lnTo>
                  <a:lnTo>
                    <a:pt x="32" y="5"/>
                  </a:lnTo>
                  <a:lnTo>
                    <a:pt x="38" y="7"/>
                  </a:lnTo>
                  <a:lnTo>
                    <a:pt x="43" y="9"/>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71738" name="Freeform 26"/>
            <p:cNvSpPr>
              <a:spLocks/>
            </p:cNvSpPr>
            <p:nvPr/>
          </p:nvSpPr>
          <p:spPr bwMode="auto">
            <a:xfrm>
              <a:off x="1135" y="1319"/>
              <a:ext cx="43" cy="59"/>
            </a:xfrm>
            <a:custGeom>
              <a:avLst/>
              <a:gdLst/>
              <a:ahLst/>
              <a:cxnLst>
                <a:cxn ang="0">
                  <a:pos x="7" y="19"/>
                </a:cxn>
                <a:cxn ang="0">
                  <a:pos x="5" y="25"/>
                </a:cxn>
                <a:cxn ang="0">
                  <a:pos x="5" y="30"/>
                </a:cxn>
                <a:cxn ang="0">
                  <a:pos x="8" y="35"/>
                </a:cxn>
                <a:cxn ang="0">
                  <a:pos x="12" y="39"/>
                </a:cxn>
                <a:cxn ang="0">
                  <a:pos x="17" y="42"/>
                </a:cxn>
                <a:cxn ang="0">
                  <a:pos x="22" y="46"/>
                </a:cxn>
                <a:cxn ang="0">
                  <a:pos x="27" y="49"/>
                </a:cxn>
                <a:cxn ang="0">
                  <a:pos x="32" y="53"/>
                </a:cxn>
                <a:cxn ang="0">
                  <a:pos x="33" y="54"/>
                </a:cxn>
                <a:cxn ang="0">
                  <a:pos x="33" y="55"/>
                </a:cxn>
                <a:cxn ang="0">
                  <a:pos x="33" y="56"/>
                </a:cxn>
                <a:cxn ang="0">
                  <a:pos x="33" y="57"/>
                </a:cxn>
                <a:cxn ang="0">
                  <a:pos x="31" y="57"/>
                </a:cxn>
                <a:cxn ang="0">
                  <a:pos x="31" y="58"/>
                </a:cxn>
                <a:cxn ang="0">
                  <a:pos x="30" y="58"/>
                </a:cxn>
                <a:cxn ang="0">
                  <a:pos x="29" y="57"/>
                </a:cxn>
                <a:cxn ang="0">
                  <a:pos x="22" y="54"/>
                </a:cxn>
                <a:cxn ang="0">
                  <a:pos x="17" y="50"/>
                </a:cxn>
                <a:cxn ang="0">
                  <a:pos x="11" y="46"/>
                </a:cxn>
                <a:cxn ang="0">
                  <a:pos x="6" y="42"/>
                </a:cxn>
                <a:cxn ang="0">
                  <a:pos x="3" y="36"/>
                </a:cxn>
                <a:cxn ang="0">
                  <a:pos x="0" y="31"/>
                </a:cxn>
                <a:cxn ang="0">
                  <a:pos x="0" y="24"/>
                </a:cxn>
                <a:cxn ang="0">
                  <a:pos x="1" y="18"/>
                </a:cxn>
                <a:cxn ang="0">
                  <a:pos x="5" y="13"/>
                </a:cxn>
                <a:cxn ang="0">
                  <a:pos x="10" y="8"/>
                </a:cxn>
                <a:cxn ang="0">
                  <a:pos x="16" y="5"/>
                </a:cxn>
                <a:cxn ang="0">
                  <a:pos x="23" y="2"/>
                </a:cxn>
                <a:cxn ang="0">
                  <a:pos x="30" y="1"/>
                </a:cxn>
                <a:cxn ang="0">
                  <a:pos x="36" y="0"/>
                </a:cxn>
                <a:cxn ang="0">
                  <a:pos x="40" y="0"/>
                </a:cxn>
                <a:cxn ang="0">
                  <a:pos x="42" y="1"/>
                </a:cxn>
                <a:cxn ang="0">
                  <a:pos x="37" y="3"/>
                </a:cxn>
                <a:cxn ang="0">
                  <a:pos x="32" y="4"/>
                </a:cxn>
                <a:cxn ang="0">
                  <a:pos x="27" y="6"/>
                </a:cxn>
                <a:cxn ang="0">
                  <a:pos x="22" y="7"/>
                </a:cxn>
                <a:cxn ang="0">
                  <a:pos x="17" y="9"/>
                </a:cxn>
                <a:cxn ang="0">
                  <a:pos x="13" y="12"/>
                </a:cxn>
                <a:cxn ang="0">
                  <a:pos x="9" y="15"/>
                </a:cxn>
                <a:cxn ang="0">
                  <a:pos x="7" y="19"/>
                </a:cxn>
              </a:cxnLst>
              <a:rect l="0" t="0" r="r" b="b"/>
              <a:pathLst>
                <a:path w="43" h="59">
                  <a:moveTo>
                    <a:pt x="7" y="19"/>
                  </a:moveTo>
                  <a:lnTo>
                    <a:pt x="5" y="25"/>
                  </a:lnTo>
                  <a:lnTo>
                    <a:pt x="5" y="30"/>
                  </a:lnTo>
                  <a:lnTo>
                    <a:pt x="8" y="35"/>
                  </a:lnTo>
                  <a:lnTo>
                    <a:pt x="12" y="39"/>
                  </a:lnTo>
                  <a:lnTo>
                    <a:pt x="17" y="42"/>
                  </a:lnTo>
                  <a:lnTo>
                    <a:pt x="22" y="46"/>
                  </a:lnTo>
                  <a:lnTo>
                    <a:pt x="27" y="49"/>
                  </a:lnTo>
                  <a:lnTo>
                    <a:pt x="32" y="53"/>
                  </a:lnTo>
                  <a:lnTo>
                    <a:pt x="33" y="54"/>
                  </a:lnTo>
                  <a:lnTo>
                    <a:pt x="33" y="55"/>
                  </a:lnTo>
                  <a:lnTo>
                    <a:pt x="33" y="56"/>
                  </a:lnTo>
                  <a:lnTo>
                    <a:pt x="33" y="57"/>
                  </a:lnTo>
                  <a:lnTo>
                    <a:pt x="31" y="57"/>
                  </a:lnTo>
                  <a:lnTo>
                    <a:pt x="31" y="58"/>
                  </a:lnTo>
                  <a:lnTo>
                    <a:pt x="30" y="58"/>
                  </a:lnTo>
                  <a:lnTo>
                    <a:pt x="29" y="57"/>
                  </a:lnTo>
                  <a:lnTo>
                    <a:pt x="22" y="54"/>
                  </a:lnTo>
                  <a:lnTo>
                    <a:pt x="17" y="50"/>
                  </a:lnTo>
                  <a:lnTo>
                    <a:pt x="11" y="46"/>
                  </a:lnTo>
                  <a:lnTo>
                    <a:pt x="6" y="42"/>
                  </a:lnTo>
                  <a:lnTo>
                    <a:pt x="3" y="36"/>
                  </a:lnTo>
                  <a:lnTo>
                    <a:pt x="0" y="31"/>
                  </a:lnTo>
                  <a:lnTo>
                    <a:pt x="0" y="24"/>
                  </a:lnTo>
                  <a:lnTo>
                    <a:pt x="1" y="18"/>
                  </a:lnTo>
                  <a:lnTo>
                    <a:pt x="5" y="13"/>
                  </a:lnTo>
                  <a:lnTo>
                    <a:pt x="10" y="8"/>
                  </a:lnTo>
                  <a:lnTo>
                    <a:pt x="16" y="5"/>
                  </a:lnTo>
                  <a:lnTo>
                    <a:pt x="23" y="2"/>
                  </a:lnTo>
                  <a:lnTo>
                    <a:pt x="30" y="1"/>
                  </a:lnTo>
                  <a:lnTo>
                    <a:pt x="36" y="0"/>
                  </a:lnTo>
                  <a:lnTo>
                    <a:pt x="40" y="0"/>
                  </a:lnTo>
                  <a:lnTo>
                    <a:pt x="42" y="1"/>
                  </a:lnTo>
                  <a:lnTo>
                    <a:pt x="37" y="3"/>
                  </a:lnTo>
                  <a:lnTo>
                    <a:pt x="32" y="4"/>
                  </a:lnTo>
                  <a:lnTo>
                    <a:pt x="27" y="6"/>
                  </a:lnTo>
                  <a:lnTo>
                    <a:pt x="22" y="7"/>
                  </a:lnTo>
                  <a:lnTo>
                    <a:pt x="17" y="9"/>
                  </a:lnTo>
                  <a:lnTo>
                    <a:pt x="13" y="12"/>
                  </a:lnTo>
                  <a:lnTo>
                    <a:pt x="9" y="15"/>
                  </a:lnTo>
                  <a:lnTo>
                    <a:pt x="7" y="19"/>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71739" name="Freeform 27"/>
            <p:cNvSpPr>
              <a:spLocks/>
            </p:cNvSpPr>
            <p:nvPr/>
          </p:nvSpPr>
          <p:spPr bwMode="auto">
            <a:xfrm>
              <a:off x="1226" y="1305"/>
              <a:ext cx="109" cy="122"/>
            </a:xfrm>
            <a:custGeom>
              <a:avLst/>
              <a:gdLst/>
              <a:ahLst/>
              <a:cxnLst>
                <a:cxn ang="0">
                  <a:pos x="74" y="22"/>
                </a:cxn>
                <a:cxn ang="0">
                  <a:pos x="90" y="37"/>
                </a:cxn>
                <a:cxn ang="0">
                  <a:pos x="102" y="53"/>
                </a:cxn>
                <a:cxn ang="0">
                  <a:pos x="108" y="72"/>
                </a:cxn>
                <a:cxn ang="0">
                  <a:pos x="107" y="85"/>
                </a:cxn>
                <a:cxn ang="0">
                  <a:pos x="105" y="90"/>
                </a:cxn>
                <a:cxn ang="0">
                  <a:pos x="101" y="95"/>
                </a:cxn>
                <a:cxn ang="0">
                  <a:pos x="97" y="99"/>
                </a:cxn>
                <a:cxn ang="0">
                  <a:pos x="89" y="104"/>
                </a:cxn>
                <a:cxn ang="0">
                  <a:pos x="79" y="109"/>
                </a:cxn>
                <a:cxn ang="0">
                  <a:pos x="68" y="112"/>
                </a:cxn>
                <a:cxn ang="0">
                  <a:pos x="57" y="115"/>
                </a:cxn>
                <a:cxn ang="0">
                  <a:pos x="46" y="117"/>
                </a:cxn>
                <a:cxn ang="0">
                  <a:pos x="34" y="119"/>
                </a:cxn>
                <a:cxn ang="0">
                  <a:pos x="23" y="120"/>
                </a:cxn>
                <a:cxn ang="0">
                  <a:pos x="11" y="121"/>
                </a:cxn>
                <a:cxn ang="0">
                  <a:pos x="3" y="121"/>
                </a:cxn>
                <a:cxn ang="0">
                  <a:pos x="1" y="119"/>
                </a:cxn>
                <a:cxn ang="0">
                  <a:pos x="0" y="116"/>
                </a:cxn>
                <a:cxn ang="0">
                  <a:pos x="2" y="113"/>
                </a:cxn>
                <a:cxn ang="0">
                  <a:pos x="9" y="111"/>
                </a:cxn>
                <a:cxn ang="0">
                  <a:pos x="20" y="109"/>
                </a:cxn>
                <a:cxn ang="0">
                  <a:pos x="30" y="108"/>
                </a:cxn>
                <a:cxn ang="0">
                  <a:pos x="41" y="106"/>
                </a:cxn>
                <a:cxn ang="0">
                  <a:pos x="51" y="104"/>
                </a:cxn>
                <a:cxn ang="0">
                  <a:pos x="61" y="102"/>
                </a:cxn>
                <a:cxn ang="0">
                  <a:pos x="71" y="99"/>
                </a:cxn>
                <a:cxn ang="0">
                  <a:pos x="81" y="95"/>
                </a:cxn>
                <a:cxn ang="0">
                  <a:pos x="90" y="90"/>
                </a:cxn>
                <a:cxn ang="0">
                  <a:pos x="95" y="83"/>
                </a:cxn>
                <a:cxn ang="0">
                  <a:pos x="97" y="74"/>
                </a:cxn>
                <a:cxn ang="0">
                  <a:pos x="95" y="64"/>
                </a:cxn>
                <a:cxn ang="0">
                  <a:pos x="91" y="54"/>
                </a:cxn>
                <a:cxn ang="0">
                  <a:pos x="84" y="44"/>
                </a:cxn>
                <a:cxn ang="0">
                  <a:pos x="76" y="35"/>
                </a:cxn>
                <a:cxn ang="0">
                  <a:pos x="67" y="26"/>
                </a:cxn>
                <a:cxn ang="0">
                  <a:pos x="56" y="18"/>
                </a:cxn>
                <a:cxn ang="0">
                  <a:pos x="42" y="12"/>
                </a:cxn>
                <a:cxn ang="0">
                  <a:pos x="28" y="7"/>
                </a:cxn>
                <a:cxn ang="0">
                  <a:pos x="19" y="2"/>
                </a:cxn>
                <a:cxn ang="0">
                  <a:pos x="22" y="0"/>
                </a:cxn>
                <a:cxn ang="0">
                  <a:pos x="34" y="1"/>
                </a:cxn>
                <a:cxn ang="0">
                  <a:pos x="48" y="6"/>
                </a:cxn>
                <a:cxn ang="0">
                  <a:pos x="60" y="12"/>
                </a:cxn>
              </a:cxnLst>
              <a:rect l="0" t="0" r="r" b="b"/>
              <a:pathLst>
                <a:path w="109" h="122">
                  <a:moveTo>
                    <a:pt x="66" y="16"/>
                  </a:moveTo>
                  <a:lnTo>
                    <a:pt x="74" y="22"/>
                  </a:lnTo>
                  <a:lnTo>
                    <a:pt x="82" y="29"/>
                  </a:lnTo>
                  <a:lnTo>
                    <a:pt x="90" y="37"/>
                  </a:lnTo>
                  <a:lnTo>
                    <a:pt x="97" y="45"/>
                  </a:lnTo>
                  <a:lnTo>
                    <a:pt x="102" y="53"/>
                  </a:lnTo>
                  <a:lnTo>
                    <a:pt x="106" y="62"/>
                  </a:lnTo>
                  <a:lnTo>
                    <a:pt x="108" y="72"/>
                  </a:lnTo>
                  <a:lnTo>
                    <a:pt x="108" y="83"/>
                  </a:lnTo>
                  <a:lnTo>
                    <a:pt x="107" y="85"/>
                  </a:lnTo>
                  <a:lnTo>
                    <a:pt x="106" y="88"/>
                  </a:lnTo>
                  <a:lnTo>
                    <a:pt x="105" y="90"/>
                  </a:lnTo>
                  <a:lnTo>
                    <a:pt x="103" y="93"/>
                  </a:lnTo>
                  <a:lnTo>
                    <a:pt x="101" y="95"/>
                  </a:lnTo>
                  <a:lnTo>
                    <a:pt x="99" y="97"/>
                  </a:lnTo>
                  <a:lnTo>
                    <a:pt x="97" y="99"/>
                  </a:lnTo>
                  <a:lnTo>
                    <a:pt x="94" y="101"/>
                  </a:lnTo>
                  <a:lnTo>
                    <a:pt x="89" y="104"/>
                  </a:lnTo>
                  <a:lnTo>
                    <a:pt x="84" y="106"/>
                  </a:lnTo>
                  <a:lnTo>
                    <a:pt x="79" y="109"/>
                  </a:lnTo>
                  <a:lnTo>
                    <a:pt x="73" y="110"/>
                  </a:lnTo>
                  <a:lnTo>
                    <a:pt x="68" y="112"/>
                  </a:lnTo>
                  <a:lnTo>
                    <a:pt x="62" y="114"/>
                  </a:lnTo>
                  <a:lnTo>
                    <a:pt x="57" y="115"/>
                  </a:lnTo>
                  <a:lnTo>
                    <a:pt x="52" y="116"/>
                  </a:lnTo>
                  <a:lnTo>
                    <a:pt x="46" y="117"/>
                  </a:lnTo>
                  <a:lnTo>
                    <a:pt x="40" y="118"/>
                  </a:lnTo>
                  <a:lnTo>
                    <a:pt x="34" y="119"/>
                  </a:lnTo>
                  <a:lnTo>
                    <a:pt x="28" y="120"/>
                  </a:lnTo>
                  <a:lnTo>
                    <a:pt x="23" y="120"/>
                  </a:lnTo>
                  <a:lnTo>
                    <a:pt x="17" y="120"/>
                  </a:lnTo>
                  <a:lnTo>
                    <a:pt x="11" y="121"/>
                  </a:lnTo>
                  <a:lnTo>
                    <a:pt x="5" y="121"/>
                  </a:lnTo>
                  <a:lnTo>
                    <a:pt x="3" y="121"/>
                  </a:lnTo>
                  <a:lnTo>
                    <a:pt x="2" y="120"/>
                  </a:lnTo>
                  <a:lnTo>
                    <a:pt x="1" y="119"/>
                  </a:lnTo>
                  <a:lnTo>
                    <a:pt x="0" y="117"/>
                  </a:lnTo>
                  <a:lnTo>
                    <a:pt x="0" y="116"/>
                  </a:lnTo>
                  <a:lnTo>
                    <a:pt x="1" y="114"/>
                  </a:lnTo>
                  <a:lnTo>
                    <a:pt x="2" y="113"/>
                  </a:lnTo>
                  <a:lnTo>
                    <a:pt x="4" y="112"/>
                  </a:lnTo>
                  <a:lnTo>
                    <a:pt x="9" y="111"/>
                  </a:lnTo>
                  <a:lnTo>
                    <a:pt x="15" y="110"/>
                  </a:lnTo>
                  <a:lnTo>
                    <a:pt x="20" y="109"/>
                  </a:lnTo>
                  <a:lnTo>
                    <a:pt x="25" y="109"/>
                  </a:lnTo>
                  <a:lnTo>
                    <a:pt x="30" y="108"/>
                  </a:lnTo>
                  <a:lnTo>
                    <a:pt x="35" y="107"/>
                  </a:lnTo>
                  <a:lnTo>
                    <a:pt x="41" y="106"/>
                  </a:lnTo>
                  <a:lnTo>
                    <a:pt x="46" y="105"/>
                  </a:lnTo>
                  <a:lnTo>
                    <a:pt x="51" y="104"/>
                  </a:lnTo>
                  <a:lnTo>
                    <a:pt x="56" y="103"/>
                  </a:lnTo>
                  <a:lnTo>
                    <a:pt x="61" y="102"/>
                  </a:lnTo>
                  <a:lnTo>
                    <a:pt x="66" y="101"/>
                  </a:lnTo>
                  <a:lnTo>
                    <a:pt x="71" y="99"/>
                  </a:lnTo>
                  <a:lnTo>
                    <a:pt x="76" y="97"/>
                  </a:lnTo>
                  <a:lnTo>
                    <a:pt x="81" y="95"/>
                  </a:lnTo>
                  <a:lnTo>
                    <a:pt x="86" y="93"/>
                  </a:lnTo>
                  <a:lnTo>
                    <a:pt x="90" y="90"/>
                  </a:lnTo>
                  <a:lnTo>
                    <a:pt x="93" y="87"/>
                  </a:lnTo>
                  <a:lnTo>
                    <a:pt x="95" y="83"/>
                  </a:lnTo>
                  <a:lnTo>
                    <a:pt x="96" y="79"/>
                  </a:lnTo>
                  <a:lnTo>
                    <a:pt x="97" y="74"/>
                  </a:lnTo>
                  <a:lnTo>
                    <a:pt x="96" y="69"/>
                  </a:lnTo>
                  <a:lnTo>
                    <a:pt x="95" y="64"/>
                  </a:lnTo>
                  <a:lnTo>
                    <a:pt x="93" y="60"/>
                  </a:lnTo>
                  <a:lnTo>
                    <a:pt x="91" y="54"/>
                  </a:lnTo>
                  <a:lnTo>
                    <a:pt x="88" y="49"/>
                  </a:lnTo>
                  <a:lnTo>
                    <a:pt x="84" y="44"/>
                  </a:lnTo>
                  <a:lnTo>
                    <a:pt x="80" y="40"/>
                  </a:lnTo>
                  <a:lnTo>
                    <a:pt x="76" y="35"/>
                  </a:lnTo>
                  <a:lnTo>
                    <a:pt x="72" y="31"/>
                  </a:lnTo>
                  <a:lnTo>
                    <a:pt x="67" y="26"/>
                  </a:lnTo>
                  <a:lnTo>
                    <a:pt x="62" y="22"/>
                  </a:lnTo>
                  <a:lnTo>
                    <a:pt x="56" y="18"/>
                  </a:lnTo>
                  <a:lnTo>
                    <a:pt x="50" y="15"/>
                  </a:lnTo>
                  <a:lnTo>
                    <a:pt x="42" y="12"/>
                  </a:lnTo>
                  <a:lnTo>
                    <a:pt x="35" y="9"/>
                  </a:lnTo>
                  <a:lnTo>
                    <a:pt x="28" y="7"/>
                  </a:lnTo>
                  <a:lnTo>
                    <a:pt x="23" y="4"/>
                  </a:lnTo>
                  <a:lnTo>
                    <a:pt x="19" y="2"/>
                  </a:lnTo>
                  <a:lnTo>
                    <a:pt x="18" y="1"/>
                  </a:lnTo>
                  <a:lnTo>
                    <a:pt x="22" y="0"/>
                  </a:lnTo>
                  <a:lnTo>
                    <a:pt x="28" y="0"/>
                  </a:lnTo>
                  <a:lnTo>
                    <a:pt x="34" y="1"/>
                  </a:lnTo>
                  <a:lnTo>
                    <a:pt x="41" y="3"/>
                  </a:lnTo>
                  <a:lnTo>
                    <a:pt x="48" y="6"/>
                  </a:lnTo>
                  <a:lnTo>
                    <a:pt x="54" y="9"/>
                  </a:lnTo>
                  <a:lnTo>
                    <a:pt x="60" y="12"/>
                  </a:lnTo>
                  <a:lnTo>
                    <a:pt x="66" y="16"/>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71740" name="Freeform 28"/>
            <p:cNvSpPr>
              <a:spLocks/>
            </p:cNvSpPr>
            <p:nvPr/>
          </p:nvSpPr>
          <p:spPr bwMode="auto">
            <a:xfrm>
              <a:off x="1086" y="1301"/>
              <a:ext cx="96" cy="82"/>
            </a:xfrm>
            <a:custGeom>
              <a:avLst/>
              <a:gdLst/>
              <a:ahLst/>
              <a:cxnLst>
                <a:cxn ang="0">
                  <a:pos x="16" y="25"/>
                </a:cxn>
                <a:cxn ang="0">
                  <a:pos x="12" y="29"/>
                </a:cxn>
                <a:cxn ang="0">
                  <a:pos x="9" y="34"/>
                </a:cxn>
                <a:cxn ang="0">
                  <a:pos x="8" y="40"/>
                </a:cxn>
                <a:cxn ang="0">
                  <a:pos x="8" y="46"/>
                </a:cxn>
                <a:cxn ang="0">
                  <a:pos x="8" y="51"/>
                </a:cxn>
                <a:cxn ang="0">
                  <a:pos x="10" y="55"/>
                </a:cxn>
                <a:cxn ang="0">
                  <a:pos x="13" y="59"/>
                </a:cxn>
                <a:cxn ang="0">
                  <a:pos x="16" y="62"/>
                </a:cxn>
                <a:cxn ang="0">
                  <a:pos x="19" y="66"/>
                </a:cxn>
                <a:cxn ang="0">
                  <a:pos x="23" y="69"/>
                </a:cxn>
                <a:cxn ang="0">
                  <a:pos x="26" y="72"/>
                </a:cxn>
                <a:cxn ang="0">
                  <a:pos x="30" y="75"/>
                </a:cxn>
                <a:cxn ang="0">
                  <a:pos x="31" y="77"/>
                </a:cxn>
                <a:cxn ang="0">
                  <a:pos x="31" y="78"/>
                </a:cxn>
                <a:cxn ang="0">
                  <a:pos x="31" y="79"/>
                </a:cxn>
                <a:cxn ang="0">
                  <a:pos x="30" y="80"/>
                </a:cxn>
                <a:cxn ang="0">
                  <a:pos x="29" y="81"/>
                </a:cxn>
                <a:cxn ang="0">
                  <a:pos x="27" y="81"/>
                </a:cxn>
                <a:cxn ang="0">
                  <a:pos x="26" y="81"/>
                </a:cxn>
                <a:cxn ang="0">
                  <a:pos x="25" y="80"/>
                </a:cxn>
                <a:cxn ang="0">
                  <a:pos x="17" y="75"/>
                </a:cxn>
                <a:cxn ang="0">
                  <a:pos x="10" y="69"/>
                </a:cxn>
                <a:cxn ang="0">
                  <a:pos x="5" y="62"/>
                </a:cxn>
                <a:cxn ang="0">
                  <a:pos x="1" y="54"/>
                </a:cxn>
                <a:cxn ang="0">
                  <a:pos x="0" y="46"/>
                </a:cxn>
                <a:cxn ang="0">
                  <a:pos x="1" y="37"/>
                </a:cxn>
                <a:cxn ang="0">
                  <a:pos x="4" y="29"/>
                </a:cxn>
                <a:cxn ang="0">
                  <a:pos x="10" y="22"/>
                </a:cxn>
                <a:cxn ang="0">
                  <a:pos x="15" y="18"/>
                </a:cxn>
                <a:cxn ang="0">
                  <a:pos x="20" y="16"/>
                </a:cxn>
                <a:cxn ang="0">
                  <a:pos x="26" y="13"/>
                </a:cxn>
                <a:cxn ang="0">
                  <a:pos x="33" y="10"/>
                </a:cxn>
                <a:cxn ang="0">
                  <a:pos x="40" y="7"/>
                </a:cxn>
                <a:cxn ang="0">
                  <a:pos x="46" y="6"/>
                </a:cxn>
                <a:cxn ang="0">
                  <a:pos x="53" y="4"/>
                </a:cxn>
                <a:cxn ang="0">
                  <a:pos x="60" y="3"/>
                </a:cxn>
                <a:cxn ang="0">
                  <a:pos x="67" y="2"/>
                </a:cxn>
                <a:cxn ang="0">
                  <a:pos x="73" y="1"/>
                </a:cxn>
                <a:cxn ang="0">
                  <a:pos x="79" y="0"/>
                </a:cxn>
                <a:cxn ang="0">
                  <a:pos x="83" y="0"/>
                </a:cxn>
                <a:cxn ang="0">
                  <a:pos x="88" y="0"/>
                </a:cxn>
                <a:cxn ang="0">
                  <a:pos x="91" y="0"/>
                </a:cxn>
                <a:cxn ang="0">
                  <a:pos x="94" y="1"/>
                </a:cxn>
                <a:cxn ang="0">
                  <a:pos x="95" y="2"/>
                </a:cxn>
                <a:cxn ang="0">
                  <a:pos x="91" y="2"/>
                </a:cxn>
                <a:cxn ang="0">
                  <a:pos x="87" y="3"/>
                </a:cxn>
                <a:cxn ang="0">
                  <a:pos x="82" y="3"/>
                </a:cxn>
                <a:cxn ang="0">
                  <a:pos x="77" y="4"/>
                </a:cxn>
                <a:cxn ang="0">
                  <a:pos x="73" y="5"/>
                </a:cxn>
                <a:cxn ang="0">
                  <a:pos x="67" y="6"/>
                </a:cxn>
                <a:cxn ang="0">
                  <a:pos x="62" y="7"/>
                </a:cxn>
                <a:cxn ang="0">
                  <a:pos x="57" y="8"/>
                </a:cxn>
                <a:cxn ang="0">
                  <a:pos x="51" y="10"/>
                </a:cxn>
                <a:cxn ang="0">
                  <a:pos x="46" y="11"/>
                </a:cxn>
                <a:cxn ang="0">
                  <a:pos x="40" y="13"/>
                </a:cxn>
                <a:cxn ang="0">
                  <a:pos x="35" y="14"/>
                </a:cxn>
                <a:cxn ang="0">
                  <a:pos x="30" y="17"/>
                </a:cxn>
                <a:cxn ang="0">
                  <a:pos x="25" y="19"/>
                </a:cxn>
                <a:cxn ang="0">
                  <a:pos x="20" y="22"/>
                </a:cxn>
                <a:cxn ang="0">
                  <a:pos x="16" y="25"/>
                </a:cxn>
              </a:cxnLst>
              <a:rect l="0" t="0" r="r" b="b"/>
              <a:pathLst>
                <a:path w="96" h="82">
                  <a:moveTo>
                    <a:pt x="16" y="25"/>
                  </a:moveTo>
                  <a:lnTo>
                    <a:pt x="12" y="29"/>
                  </a:lnTo>
                  <a:lnTo>
                    <a:pt x="9" y="34"/>
                  </a:lnTo>
                  <a:lnTo>
                    <a:pt x="8" y="40"/>
                  </a:lnTo>
                  <a:lnTo>
                    <a:pt x="8" y="46"/>
                  </a:lnTo>
                  <a:lnTo>
                    <a:pt x="8" y="51"/>
                  </a:lnTo>
                  <a:lnTo>
                    <a:pt x="10" y="55"/>
                  </a:lnTo>
                  <a:lnTo>
                    <a:pt x="13" y="59"/>
                  </a:lnTo>
                  <a:lnTo>
                    <a:pt x="16" y="62"/>
                  </a:lnTo>
                  <a:lnTo>
                    <a:pt x="19" y="66"/>
                  </a:lnTo>
                  <a:lnTo>
                    <a:pt x="23" y="69"/>
                  </a:lnTo>
                  <a:lnTo>
                    <a:pt x="26" y="72"/>
                  </a:lnTo>
                  <a:lnTo>
                    <a:pt x="30" y="75"/>
                  </a:lnTo>
                  <a:lnTo>
                    <a:pt x="31" y="77"/>
                  </a:lnTo>
                  <a:lnTo>
                    <a:pt x="31" y="78"/>
                  </a:lnTo>
                  <a:lnTo>
                    <a:pt x="31" y="79"/>
                  </a:lnTo>
                  <a:lnTo>
                    <a:pt x="30" y="80"/>
                  </a:lnTo>
                  <a:lnTo>
                    <a:pt x="29" y="81"/>
                  </a:lnTo>
                  <a:lnTo>
                    <a:pt x="27" y="81"/>
                  </a:lnTo>
                  <a:lnTo>
                    <a:pt x="26" y="81"/>
                  </a:lnTo>
                  <a:lnTo>
                    <a:pt x="25" y="80"/>
                  </a:lnTo>
                  <a:lnTo>
                    <a:pt x="17" y="75"/>
                  </a:lnTo>
                  <a:lnTo>
                    <a:pt x="10" y="69"/>
                  </a:lnTo>
                  <a:lnTo>
                    <a:pt x="5" y="62"/>
                  </a:lnTo>
                  <a:lnTo>
                    <a:pt x="1" y="54"/>
                  </a:lnTo>
                  <a:lnTo>
                    <a:pt x="0" y="46"/>
                  </a:lnTo>
                  <a:lnTo>
                    <a:pt x="1" y="37"/>
                  </a:lnTo>
                  <a:lnTo>
                    <a:pt x="4" y="29"/>
                  </a:lnTo>
                  <a:lnTo>
                    <a:pt x="10" y="22"/>
                  </a:lnTo>
                  <a:lnTo>
                    <a:pt x="15" y="18"/>
                  </a:lnTo>
                  <a:lnTo>
                    <a:pt x="20" y="16"/>
                  </a:lnTo>
                  <a:lnTo>
                    <a:pt x="26" y="13"/>
                  </a:lnTo>
                  <a:lnTo>
                    <a:pt x="33" y="10"/>
                  </a:lnTo>
                  <a:lnTo>
                    <a:pt x="40" y="7"/>
                  </a:lnTo>
                  <a:lnTo>
                    <a:pt x="46" y="6"/>
                  </a:lnTo>
                  <a:lnTo>
                    <a:pt x="53" y="4"/>
                  </a:lnTo>
                  <a:lnTo>
                    <a:pt x="60" y="3"/>
                  </a:lnTo>
                  <a:lnTo>
                    <a:pt x="67" y="2"/>
                  </a:lnTo>
                  <a:lnTo>
                    <a:pt x="73" y="1"/>
                  </a:lnTo>
                  <a:lnTo>
                    <a:pt x="79" y="0"/>
                  </a:lnTo>
                  <a:lnTo>
                    <a:pt x="83" y="0"/>
                  </a:lnTo>
                  <a:lnTo>
                    <a:pt x="88" y="0"/>
                  </a:lnTo>
                  <a:lnTo>
                    <a:pt x="91" y="0"/>
                  </a:lnTo>
                  <a:lnTo>
                    <a:pt x="94" y="1"/>
                  </a:lnTo>
                  <a:lnTo>
                    <a:pt x="95" y="2"/>
                  </a:lnTo>
                  <a:lnTo>
                    <a:pt x="91" y="2"/>
                  </a:lnTo>
                  <a:lnTo>
                    <a:pt x="87" y="3"/>
                  </a:lnTo>
                  <a:lnTo>
                    <a:pt x="82" y="3"/>
                  </a:lnTo>
                  <a:lnTo>
                    <a:pt x="77" y="4"/>
                  </a:lnTo>
                  <a:lnTo>
                    <a:pt x="73" y="5"/>
                  </a:lnTo>
                  <a:lnTo>
                    <a:pt x="67" y="6"/>
                  </a:lnTo>
                  <a:lnTo>
                    <a:pt x="62" y="7"/>
                  </a:lnTo>
                  <a:lnTo>
                    <a:pt x="57" y="8"/>
                  </a:lnTo>
                  <a:lnTo>
                    <a:pt x="51" y="10"/>
                  </a:lnTo>
                  <a:lnTo>
                    <a:pt x="46" y="11"/>
                  </a:lnTo>
                  <a:lnTo>
                    <a:pt x="40" y="13"/>
                  </a:lnTo>
                  <a:lnTo>
                    <a:pt x="35" y="14"/>
                  </a:lnTo>
                  <a:lnTo>
                    <a:pt x="30" y="17"/>
                  </a:lnTo>
                  <a:lnTo>
                    <a:pt x="25" y="19"/>
                  </a:lnTo>
                  <a:lnTo>
                    <a:pt x="20" y="22"/>
                  </a:lnTo>
                  <a:lnTo>
                    <a:pt x="16" y="25"/>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71741" name="Freeform 29"/>
            <p:cNvSpPr>
              <a:spLocks/>
            </p:cNvSpPr>
            <p:nvPr/>
          </p:nvSpPr>
          <p:spPr bwMode="auto">
            <a:xfrm>
              <a:off x="1336" y="1338"/>
              <a:ext cx="40" cy="78"/>
            </a:xfrm>
            <a:custGeom>
              <a:avLst/>
              <a:gdLst/>
              <a:ahLst/>
              <a:cxnLst>
                <a:cxn ang="0">
                  <a:pos x="39" y="42"/>
                </a:cxn>
                <a:cxn ang="0">
                  <a:pos x="39" y="48"/>
                </a:cxn>
                <a:cxn ang="0">
                  <a:pos x="37" y="54"/>
                </a:cxn>
                <a:cxn ang="0">
                  <a:pos x="34" y="60"/>
                </a:cxn>
                <a:cxn ang="0">
                  <a:pos x="31" y="65"/>
                </a:cxn>
                <a:cxn ang="0">
                  <a:pos x="26" y="69"/>
                </a:cxn>
                <a:cxn ang="0">
                  <a:pos x="20" y="72"/>
                </a:cxn>
                <a:cxn ang="0">
                  <a:pos x="14" y="75"/>
                </a:cxn>
                <a:cxn ang="0">
                  <a:pos x="8" y="76"/>
                </a:cxn>
                <a:cxn ang="0">
                  <a:pos x="6" y="77"/>
                </a:cxn>
                <a:cxn ang="0">
                  <a:pos x="4" y="76"/>
                </a:cxn>
                <a:cxn ang="0">
                  <a:pos x="2" y="75"/>
                </a:cxn>
                <a:cxn ang="0">
                  <a:pos x="1" y="73"/>
                </a:cxn>
                <a:cxn ang="0">
                  <a:pos x="1" y="72"/>
                </a:cxn>
                <a:cxn ang="0">
                  <a:pos x="2" y="70"/>
                </a:cxn>
                <a:cxn ang="0">
                  <a:pos x="3" y="68"/>
                </a:cxn>
                <a:cxn ang="0">
                  <a:pos x="5" y="68"/>
                </a:cxn>
                <a:cxn ang="0">
                  <a:pos x="11" y="65"/>
                </a:cxn>
                <a:cxn ang="0">
                  <a:pos x="17" y="62"/>
                </a:cxn>
                <a:cxn ang="0">
                  <a:pos x="22" y="58"/>
                </a:cxn>
                <a:cxn ang="0">
                  <a:pos x="25" y="54"/>
                </a:cxn>
                <a:cxn ang="0">
                  <a:pos x="28" y="48"/>
                </a:cxn>
                <a:cxn ang="0">
                  <a:pos x="29" y="42"/>
                </a:cxn>
                <a:cxn ang="0">
                  <a:pos x="29" y="36"/>
                </a:cxn>
                <a:cxn ang="0">
                  <a:pos x="27" y="29"/>
                </a:cxn>
                <a:cxn ang="0">
                  <a:pos x="25" y="24"/>
                </a:cxn>
                <a:cxn ang="0">
                  <a:pos x="21" y="20"/>
                </a:cxn>
                <a:cxn ang="0">
                  <a:pos x="18" y="16"/>
                </a:cxn>
                <a:cxn ang="0">
                  <a:pos x="14" y="12"/>
                </a:cxn>
                <a:cxn ang="0">
                  <a:pos x="10" y="9"/>
                </a:cxn>
                <a:cxn ang="0">
                  <a:pos x="6" y="6"/>
                </a:cxn>
                <a:cxn ang="0">
                  <a:pos x="3" y="3"/>
                </a:cxn>
                <a:cxn ang="0">
                  <a:pos x="0" y="0"/>
                </a:cxn>
                <a:cxn ang="0">
                  <a:pos x="3" y="0"/>
                </a:cxn>
                <a:cxn ang="0">
                  <a:pos x="7" y="2"/>
                </a:cxn>
                <a:cxn ang="0">
                  <a:pos x="13" y="6"/>
                </a:cxn>
                <a:cxn ang="0">
                  <a:pos x="20" y="11"/>
                </a:cxn>
                <a:cxn ang="0">
                  <a:pos x="26" y="18"/>
                </a:cxn>
                <a:cxn ang="0">
                  <a:pos x="32" y="26"/>
                </a:cxn>
                <a:cxn ang="0">
                  <a:pos x="36" y="34"/>
                </a:cxn>
                <a:cxn ang="0">
                  <a:pos x="39" y="42"/>
                </a:cxn>
              </a:cxnLst>
              <a:rect l="0" t="0" r="r" b="b"/>
              <a:pathLst>
                <a:path w="40" h="78">
                  <a:moveTo>
                    <a:pt x="39" y="42"/>
                  </a:moveTo>
                  <a:lnTo>
                    <a:pt x="39" y="48"/>
                  </a:lnTo>
                  <a:lnTo>
                    <a:pt x="37" y="54"/>
                  </a:lnTo>
                  <a:lnTo>
                    <a:pt x="34" y="60"/>
                  </a:lnTo>
                  <a:lnTo>
                    <a:pt x="31" y="65"/>
                  </a:lnTo>
                  <a:lnTo>
                    <a:pt x="26" y="69"/>
                  </a:lnTo>
                  <a:lnTo>
                    <a:pt x="20" y="72"/>
                  </a:lnTo>
                  <a:lnTo>
                    <a:pt x="14" y="75"/>
                  </a:lnTo>
                  <a:lnTo>
                    <a:pt x="8" y="76"/>
                  </a:lnTo>
                  <a:lnTo>
                    <a:pt x="6" y="77"/>
                  </a:lnTo>
                  <a:lnTo>
                    <a:pt x="4" y="76"/>
                  </a:lnTo>
                  <a:lnTo>
                    <a:pt x="2" y="75"/>
                  </a:lnTo>
                  <a:lnTo>
                    <a:pt x="1" y="73"/>
                  </a:lnTo>
                  <a:lnTo>
                    <a:pt x="1" y="72"/>
                  </a:lnTo>
                  <a:lnTo>
                    <a:pt x="2" y="70"/>
                  </a:lnTo>
                  <a:lnTo>
                    <a:pt x="3" y="68"/>
                  </a:lnTo>
                  <a:lnTo>
                    <a:pt x="5" y="68"/>
                  </a:lnTo>
                  <a:lnTo>
                    <a:pt x="11" y="65"/>
                  </a:lnTo>
                  <a:lnTo>
                    <a:pt x="17" y="62"/>
                  </a:lnTo>
                  <a:lnTo>
                    <a:pt x="22" y="58"/>
                  </a:lnTo>
                  <a:lnTo>
                    <a:pt x="25" y="54"/>
                  </a:lnTo>
                  <a:lnTo>
                    <a:pt x="28" y="48"/>
                  </a:lnTo>
                  <a:lnTo>
                    <a:pt x="29" y="42"/>
                  </a:lnTo>
                  <a:lnTo>
                    <a:pt x="29" y="36"/>
                  </a:lnTo>
                  <a:lnTo>
                    <a:pt x="27" y="29"/>
                  </a:lnTo>
                  <a:lnTo>
                    <a:pt x="25" y="24"/>
                  </a:lnTo>
                  <a:lnTo>
                    <a:pt x="21" y="20"/>
                  </a:lnTo>
                  <a:lnTo>
                    <a:pt x="18" y="16"/>
                  </a:lnTo>
                  <a:lnTo>
                    <a:pt x="14" y="12"/>
                  </a:lnTo>
                  <a:lnTo>
                    <a:pt x="10" y="9"/>
                  </a:lnTo>
                  <a:lnTo>
                    <a:pt x="6" y="6"/>
                  </a:lnTo>
                  <a:lnTo>
                    <a:pt x="3" y="3"/>
                  </a:lnTo>
                  <a:lnTo>
                    <a:pt x="0" y="0"/>
                  </a:lnTo>
                  <a:lnTo>
                    <a:pt x="3" y="0"/>
                  </a:lnTo>
                  <a:lnTo>
                    <a:pt x="7" y="2"/>
                  </a:lnTo>
                  <a:lnTo>
                    <a:pt x="13" y="6"/>
                  </a:lnTo>
                  <a:lnTo>
                    <a:pt x="20" y="11"/>
                  </a:lnTo>
                  <a:lnTo>
                    <a:pt x="26" y="18"/>
                  </a:lnTo>
                  <a:lnTo>
                    <a:pt x="32" y="26"/>
                  </a:lnTo>
                  <a:lnTo>
                    <a:pt x="36" y="34"/>
                  </a:lnTo>
                  <a:lnTo>
                    <a:pt x="39" y="42"/>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71742" name="Freeform 30"/>
            <p:cNvSpPr>
              <a:spLocks/>
            </p:cNvSpPr>
            <p:nvPr/>
          </p:nvSpPr>
          <p:spPr bwMode="auto">
            <a:xfrm>
              <a:off x="1020" y="1296"/>
              <a:ext cx="84" cy="100"/>
            </a:xfrm>
            <a:custGeom>
              <a:avLst/>
              <a:gdLst/>
              <a:ahLst/>
              <a:cxnLst>
                <a:cxn ang="0">
                  <a:pos x="13" y="40"/>
                </a:cxn>
                <a:cxn ang="0">
                  <a:pos x="9" y="46"/>
                </a:cxn>
                <a:cxn ang="0">
                  <a:pos x="7" y="52"/>
                </a:cxn>
                <a:cxn ang="0">
                  <a:pos x="8" y="60"/>
                </a:cxn>
                <a:cxn ang="0">
                  <a:pos x="13" y="67"/>
                </a:cxn>
                <a:cxn ang="0">
                  <a:pos x="19" y="73"/>
                </a:cxn>
                <a:cxn ang="0">
                  <a:pos x="27" y="79"/>
                </a:cxn>
                <a:cxn ang="0">
                  <a:pos x="35" y="85"/>
                </a:cxn>
                <a:cxn ang="0">
                  <a:pos x="40" y="89"/>
                </a:cxn>
                <a:cxn ang="0">
                  <a:pos x="41" y="92"/>
                </a:cxn>
                <a:cxn ang="0">
                  <a:pos x="42" y="95"/>
                </a:cxn>
                <a:cxn ang="0">
                  <a:pos x="42" y="98"/>
                </a:cxn>
                <a:cxn ang="0">
                  <a:pos x="39" y="99"/>
                </a:cxn>
                <a:cxn ang="0">
                  <a:pos x="36" y="99"/>
                </a:cxn>
                <a:cxn ang="0">
                  <a:pos x="31" y="94"/>
                </a:cxn>
                <a:cxn ang="0">
                  <a:pos x="22" y="86"/>
                </a:cxn>
                <a:cxn ang="0">
                  <a:pos x="13" y="79"/>
                </a:cxn>
                <a:cxn ang="0">
                  <a:pos x="5" y="70"/>
                </a:cxn>
                <a:cxn ang="0">
                  <a:pos x="0" y="60"/>
                </a:cxn>
                <a:cxn ang="0">
                  <a:pos x="1" y="49"/>
                </a:cxn>
                <a:cxn ang="0">
                  <a:pos x="6" y="38"/>
                </a:cxn>
                <a:cxn ang="0">
                  <a:pos x="15" y="30"/>
                </a:cxn>
                <a:cxn ang="0">
                  <a:pos x="23" y="24"/>
                </a:cxn>
                <a:cxn ang="0">
                  <a:pos x="32" y="19"/>
                </a:cxn>
                <a:cxn ang="0">
                  <a:pos x="40" y="14"/>
                </a:cxn>
                <a:cxn ang="0">
                  <a:pos x="50" y="9"/>
                </a:cxn>
                <a:cxn ang="0">
                  <a:pos x="58" y="5"/>
                </a:cxn>
                <a:cxn ang="0">
                  <a:pos x="67" y="2"/>
                </a:cxn>
                <a:cxn ang="0">
                  <a:pos x="75" y="0"/>
                </a:cxn>
                <a:cxn ang="0">
                  <a:pos x="80" y="0"/>
                </a:cxn>
                <a:cxn ang="0">
                  <a:pos x="80" y="2"/>
                </a:cxn>
                <a:cxn ang="0">
                  <a:pos x="73" y="4"/>
                </a:cxn>
                <a:cxn ang="0">
                  <a:pos x="66" y="8"/>
                </a:cxn>
                <a:cxn ang="0">
                  <a:pos x="56" y="12"/>
                </a:cxn>
                <a:cxn ang="0">
                  <a:pos x="47" y="16"/>
                </a:cxn>
                <a:cxn ang="0">
                  <a:pos x="38" y="22"/>
                </a:cxn>
                <a:cxn ang="0">
                  <a:pos x="28" y="28"/>
                </a:cxn>
                <a:cxn ang="0">
                  <a:pos x="20" y="34"/>
                </a:cxn>
              </a:cxnLst>
              <a:rect l="0" t="0" r="r" b="b"/>
              <a:pathLst>
                <a:path w="84" h="100">
                  <a:moveTo>
                    <a:pt x="16" y="37"/>
                  </a:moveTo>
                  <a:lnTo>
                    <a:pt x="13" y="40"/>
                  </a:lnTo>
                  <a:lnTo>
                    <a:pt x="11" y="43"/>
                  </a:lnTo>
                  <a:lnTo>
                    <a:pt x="9" y="46"/>
                  </a:lnTo>
                  <a:lnTo>
                    <a:pt x="8" y="49"/>
                  </a:lnTo>
                  <a:lnTo>
                    <a:pt x="7" y="52"/>
                  </a:lnTo>
                  <a:lnTo>
                    <a:pt x="7" y="56"/>
                  </a:lnTo>
                  <a:lnTo>
                    <a:pt x="8" y="60"/>
                  </a:lnTo>
                  <a:lnTo>
                    <a:pt x="10" y="63"/>
                  </a:lnTo>
                  <a:lnTo>
                    <a:pt x="13" y="67"/>
                  </a:lnTo>
                  <a:lnTo>
                    <a:pt x="16" y="70"/>
                  </a:lnTo>
                  <a:lnTo>
                    <a:pt x="19" y="73"/>
                  </a:lnTo>
                  <a:lnTo>
                    <a:pt x="23" y="76"/>
                  </a:lnTo>
                  <a:lnTo>
                    <a:pt x="27" y="79"/>
                  </a:lnTo>
                  <a:lnTo>
                    <a:pt x="31" y="82"/>
                  </a:lnTo>
                  <a:lnTo>
                    <a:pt x="35" y="85"/>
                  </a:lnTo>
                  <a:lnTo>
                    <a:pt x="38" y="88"/>
                  </a:lnTo>
                  <a:lnTo>
                    <a:pt x="40" y="89"/>
                  </a:lnTo>
                  <a:lnTo>
                    <a:pt x="40" y="90"/>
                  </a:lnTo>
                  <a:lnTo>
                    <a:pt x="41" y="92"/>
                  </a:lnTo>
                  <a:lnTo>
                    <a:pt x="42" y="93"/>
                  </a:lnTo>
                  <a:lnTo>
                    <a:pt x="42" y="95"/>
                  </a:lnTo>
                  <a:lnTo>
                    <a:pt x="42" y="96"/>
                  </a:lnTo>
                  <a:lnTo>
                    <a:pt x="42" y="98"/>
                  </a:lnTo>
                  <a:lnTo>
                    <a:pt x="41" y="99"/>
                  </a:lnTo>
                  <a:lnTo>
                    <a:pt x="39" y="99"/>
                  </a:lnTo>
                  <a:lnTo>
                    <a:pt x="38" y="99"/>
                  </a:lnTo>
                  <a:lnTo>
                    <a:pt x="36" y="99"/>
                  </a:lnTo>
                  <a:lnTo>
                    <a:pt x="35" y="98"/>
                  </a:lnTo>
                  <a:lnTo>
                    <a:pt x="31" y="94"/>
                  </a:lnTo>
                  <a:lnTo>
                    <a:pt x="27" y="90"/>
                  </a:lnTo>
                  <a:lnTo>
                    <a:pt x="22" y="86"/>
                  </a:lnTo>
                  <a:lnTo>
                    <a:pt x="17" y="82"/>
                  </a:lnTo>
                  <a:lnTo>
                    <a:pt x="13" y="79"/>
                  </a:lnTo>
                  <a:lnTo>
                    <a:pt x="9" y="75"/>
                  </a:lnTo>
                  <a:lnTo>
                    <a:pt x="5" y="70"/>
                  </a:lnTo>
                  <a:lnTo>
                    <a:pt x="2" y="65"/>
                  </a:lnTo>
                  <a:lnTo>
                    <a:pt x="0" y="60"/>
                  </a:lnTo>
                  <a:lnTo>
                    <a:pt x="0" y="54"/>
                  </a:lnTo>
                  <a:lnTo>
                    <a:pt x="1" y="49"/>
                  </a:lnTo>
                  <a:lnTo>
                    <a:pt x="3" y="44"/>
                  </a:lnTo>
                  <a:lnTo>
                    <a:pt x="6" y="38"/>
                  </a:lnTo>
                  <a:lnTo>
                    <a:pt x="10" y="34"/>
                  </a:lnTo>
                  <a:lnTo>
                    <a:pt x="15" y="30"/>
                  </a:lnTo>
                  <a:lnTo>
                    <a:pt x="20" y="26"/>
                  </a:lnTo>
                  <a:lnTo>
                    <a:pt x="23" y="24"/>
                  </a:lnTo>
                  <a:lnTo>
                    <a:pt x="27" y="22"/>
                  </a:lnTo>
                  <a:lnTo>
                    <a:pt x="32" y="19"/>
                  </a:lnTo>
                  <a:lnTo>
                    <a:pt x="36" y="16"/>
                  </a:lnTo>
                  <a:lnTo>
                    <a:pt x="40" y="14"/>
                  </a:lnTo>
                  <a:lnTo>
                    <a:pt x="45" y="11"/>
                  </a:lnTo>
                  <a:lnTo>
                    <a:pt x="50" y="9"/>
                  </a:lnTo>
                  <a:lnTo>
                    <a:pt x="54" y="7"/>
                  </a:lnTo>
                  <a:lnTo>
                    <a:pt x="58" y="5"/>
                  </a:lnTo>
                  <a:lnTo>
                    <a:pt x="63" y="3"/>
                  </a:lnTo>
                  <a:lnTo>
                    <a:pt x="67" y="2"/>
                  </a:lnTo>
                  <a:lnTo>
                    <a:pt x="71" y="1"/>
                  </a:lnTo>
                  <a:lnTo>
                    <a:pt x="75" y="0"/>
                  </a:lnTo>
                  <a:lnTo>
                    <a:pt x="78" y="0"/>
                  </a:lnTo>
                  <a:lnTo>
                    <a:pt x="80" y="0"/>
                  </a:lnTo>
                  <a:lnTo>
                    <a:pt x="83" y="1"/>
                  </a:lnTo>
                  <a:lnTo>
                    <a:pt x="80" y="2"/>
                  </a:lnTo>
                  <a:lnTo>
                    <a:pt x="77" y="3"/>
                  </a:lnTo>
                  <a:lnTo>
                    <a:pt x="73" y="4"/>
                  </a:lnTo>
                  <a:lnTo>
                    <a:pt x="70" y="6"/>
                  </a:lnTo>
                  <a:lnTo>
                    <a:pt x="66" y="8"/>
                  </a:lnTo>
                  <a:lnTo>
                    <a:pt x="61" y="9"/>
                  </a:lnTo>
                  <a:lnTo>
                    <a:pt x="56" y="12"/>
                  </a:lnTo>
                  <a:lnTo>
                    <a:pt x="52" y="14"/>
                  </a:lnTo>
                  <a:lnTo>
                    <a:pt x="47" y="16"/>
                  </a:lnTo>
                  <a:lnTo>
                    <a:pt x="42" y="19"/>
                  </a:lnTo>
                  <a:lnTo>
                    <a:pt x="38" y="22"/>
                  </a:lnTo>
                  <a:lnTo>
                    <a:pt x="33" y="25"/>
                  </a:lnTo>
                  <a:lnTo>
                    <a:pt x="28" y="28"/>
                  </a:lnTo>
                  <a:lnTo>
                    <a:pt x="24" y="31"/>
                  </a:lnTo>
                  <a:lnTo>
                    <a:pt x="20" y="34"/>
                  </a:lnTo>
                  <a:lnTo>
                    <a:pt x="16" y="37"/>
                  </a:lnTo>
                </a:path>
              </a:pathLst>
            </a:custGeom>
            <a:solidFill>
              <a:srgbClr val="FFFF00"/>
            </a:solidFill>
            <a:ln w="12700" cap="rnd" cmpd="sng">
              <a:noFill/>
              <a:prstDash val="solid"/>
              <a:round/>
              <a:headEnd type="none" w="med" len="med"/>
              <a:tailEnd type="none" w="med" len="med"/>
            </a:ln>
            <a:effectLst/>
          </p:spPr>
          <p:txBody>
            <a:bodyPr/>
            <a:lstStyle/>
            <a:p>
              <a:endParaRPr lang="fr-FR"/>
            </a:p>
          </p:txBody>
        </p:sp>
        <p:sp>
          <p:nvSpPr>
            <p:cNvPr id="371743" name="Freeform 31"/>
            <p:cNvSpPr>
              <a:spLocks/>
            </p:cNvSpPr>
            <p:nvPr/>
          </p:nvSpPr>
          <p:spPr bwMode="auto">
            <a:xfrm>
              <a:off x="1054" y="1440"/>
              <a:ext cx="121" cy="96"/>
            </a:xfrm>
            <a:custGeom>
              <a:avLst/>
              <a:gdLst/>
              <a:ahLst/>
              <a:cxnLst>
                <a:cxn ang="0">
                  <a:pos x="22" y="21"/>
                </a:cxn>
                <a:cxn ang="0">
                  <a:pos x="16" y="40"/>
                </a:cxn>
                <a:cxn ang="0">
                  <a:pos x="10" y="59"/>
                </a:cxn>
                <a:cxn ang="0">
                  <a:pos x="4" y="77"/>
                </a:cxn>
                <a:cxn ang="0">
                  <a:pos x="0" y="89"/>
                </a:cxn>
                <a:cxn ang="0">
                  <a:pos x="1" y="93"/>
                </a:cxn>
                <a:cxn ang="0">
                  <a:pos x="4" y="95"/>
                </a:cxn>
                <a:cxn ang="0">
                  <a:pos x="7" y="94"/>
                </a:cxn>
                <a:cxn ang="0">
                  <a:pos x="13" y="82"/>
                </a:cxn>
                <a:cxn ang="0">
                  <a:pos x="20" y="56"/>
                </a:cxn>
                <a:cxn ang="0">
                  <a:pos x="26" y="31"/>
                </a:cxn>
                <a:cxn ang="0">
                  <a:pos x="29" y="14"/>
                </a:cxn>
                <a:cxn ang="0">
                  <a:pos x="36" y="11"/>
                </a:cxn>
                <a:cxn ang="0">
                  <a:pos x="49" y="13"/>
                </a:cxn>
                <a:cxn ang="0">
                  <a:pos x="63" y="17"/>
                </a:cxn>
                <a:cxn ang="0">
                  <a:pos x="76" y="21"/>
                </a:cxn>
                <a:cxn ang="0">
                  <a:pos x="89" y="27"/>
                </a:cxn>
                <a:cxn ang="0">
                  <a:pos x="100" y="34"/>
                </a:cxn>
                <a:cxn ang="0">
                  <a:pos x="110" y="40"/>
                </a:cxn>
                <a:cxn ang="0">
                  <a:pos x="117" y="46"/>
                </a:cxn>
                <a:cxn ang="0">
                  <a:pos x="120" y="44"/>
                </a:cxn>
                <a:cxn ang="0">
                  <a:pos x="114" y="33"/>
                </a:cxn>
                <a:cxn ang="0">
                  <a:pos x="104" y="23"/>
                </a:cxn>
                <a:cxn ang="0">
                  <a:pos x="93" y="14"/>
                </a:cxn>
                <a:cxn ang="0">
                  <a:pos x="79" y="8"/>
                </a:cxn>
                <a:cxn ang="0">
                  <a:pos x="58" y="3"/>
                </a:cxn>
                <a:cxn ang="0">
                  <a:pos x="38" y="1"/>
                </a:cxn>
                <a:cxn ang="0">
                  <a:pos x="25" y="0"/>
                </a:cxn>
                <a:cxn ang="0">
                  <a:pos x="21" y="1"/>
                </a:cxn>
                <a:cxn ang="0">
                  <a:pos x="18" y="4"/>
                </a:cxn>
                <a:cxn ang="0">
                  <a:pos x="18" y="9"/>
                </a:cxn>
                <a:cxn ang="0">
                  <a:pos x="21" y="11"/>
                </a:cxn>
              </a:cxnLst>
              <a:rect l="0" t="0" r="r" b="b"/>
              <a:pathLst>
                <a:path w="121" h="96">
                  <a:moveTo>
                    <a:pt x="24" y="12"/>
                  </a:moveTo>
                  <a:lnTo>
                    <a:pt x="22" y="21"/>
                  </a:lnTo>
                  <a:lnTo>
                    <a:pt x="19" y="31"/>
                  </a:lnTo>
                  <a:lnTo>
                    <a:pt x="16" y="40"/>
                  </a:lnTo>
                  <a:lnTo>
                    <a:pt x="13" y="50"/>
                  </a:lnTo>
                  <a:lnTo>
                    <a:pt x="10" y="59"/>
                  </a:lnTo>
                  <a:lnTo>
                    <a:pt x="7" y="68"/>
                  </a:lnTo>
                  <a:lnTo>
                    <a:pt x="4" y="77"/>
                  </a:lnTo>
                  <a:lnTo>
                    <a:pt x="1" y="87"/>
                  </a:lnTo>
                  <a:lnTo>
                    <a:pt x="0" y="89"/>
                  </a:lnTo>
                  <a:lnTo>
                    <a:pt x="0" y="91"/>
                  </a:lnTo>
                  <a:lnTo>
                    <a:pt x="1" y="93"/>
                  </a:lnTo>
                  <a:lnTo>
                    <a:pt x="2" y="94"/>
                  </a:lnTo>
                  <a:lnTo>
                    <a:pt x="4" y="95"/>
                  </a:lnTo>
                  <a:lnTo>
                    <a:pt x="5" y="95"/>
                  </a:lnTo>
                  <a:lnTo>
                    <a:pt x="7" y="94"/>
                  </a:lnTo>
                  <a:lnTo>
                    <a:pt x="9" y="92"/>
                  </a:lnTo>
                  <a:lnTo>
                    <a:pt x="13" y="82"/>
                  </a:lnTo>
                  <a:lnTo>
                    <a:pt x="16" y="69"/>
                  </a:lnTo>
                  <a:lnTo>
                    <a:pt x="20" y="56"/>
                  </a:lnTo>
                  <a:lnTo>
                    <a:pt x="23" y="43"/>
                  </a:lnTo>
                  <a:lnTo>
                    <a:pt x="26" y="31"/>
                  </a:lnTo>
                  <a:lnTo>
                    <a:pt x="28" y="21"/>
                  </a:lnTo>
                  <a:lnTo>
                    <a:pt x="29" y="14"/>
                  </a:lnTo>
                  <a:lnTo>
                    <a:pt x="30" y="11"/>
                  </a:lnTo>
                  <a:lnTo>
                    <a:pt x="36" y="11"/>
                  </a:lnTo>
                  <a:lnTo>
                    <a:pt x="43" y="12"/>
                  </a:lnTo>
                  <a:lnTo>
                    <a:pt x="49" y="13"/>
                  </a:lnTo>
                  <a:lnTo>
                    <a:pt x="56" y="14"/>
                  </a:lnTo>
                  <a:lnTo>
                    <a:pt x="63" y="17"/>
                  </a:lnTo>
                  <a:lnTo>
                    <a:pt x="70" y="19"/>
                  </a:lnTo>
                  <a:lnTo>
                    <a:pt x="76" y="21"/>
                  </a:lnTo>
                  <a:lnTo>
                    <a:pt x="83" y="24"/>
                  </a:lnTo>
                  <a:lnTo>
                    <a:pt x="89" y="27"/>
                  </a:lnTo>
                  <a:lnTo>
                    <a:pt x="95" y="31"/>
                  </a:lnTo>
                  <a:lnTo>
                    <a:pt x="100" y="34"/>
                  </a:lnTo>
                  <a:lnTo>
                    <a:pt x="105" y="37"/>
                  </a:lnTo>
                  <a:lnTo>
                    <a:pt x="110" y="40"/>
                  </a:lnTo>
                  <a:lnTo>
                    <a:pt x="114" y="43"/>
                  </a:lnTo>
                  <a:lnTo>
                    <a:pt x="117" y="46"/>
                  </a:lnTo>
                  <a:lnTo>
                    <a:pt x="120" y="48"/>
                  </a:lnTo>
                  <a:lnTo>
                    <a:pt x="120" y="44"/>
                  </a:lnTo>
                  <a:lnTo>
                    <a:pt x="118" y="38"/>
                  </a:lnTo>
                  <a:lnTo>
                    <a:pt x="114" y="33"/>
                  </a:lnTo>
                  <a:lnTo>
                    <a:pt x="110" y="28"/>
                  </a:lnTo>
                  <a:lnTo>
                    <a:pt x="104" y="23"/>
                  </a:lnTo>
                  <a:lnTo>
                    <a:pt x="98" y="18"/>
                  </a:lnTo>
                  <a:lnTo>
                    <a:pt x="93" y="14"/>
                  </a:lnTo>
                  <a:lnTo>
                    <a:pt x="87" y="11"/>
                  </a:lnTo>
                  <a:lnTo>
                    <a:pt x="79" y="8"/>
                  </a:lnTo>
                  <a:lnTo>
                    <a:pt x="69" y="5"/>
                  </a:lnTo>
                  <a:lnTo>
                    <a:pt x="58" y="3"/>
                  </a:lnTo>
                  <a:lnTo>
                    <a:pt x="48" y="2"/>
                  </a:lnTo>
                  <a:lnTo>
                    <a:pt x="38" y="1"/>
                  </a:lnTo>
                  <a:lnTo>
                    <a:pt x="30" y="0"/>
                  </a:lnTo>
                  <a:lnTo>
                    <a:pt x="25" y="0"/>
                  </a:lnTo>
                  <a:lnTo>
                    <a:pt x="23" y="0"/>
                  </a:lnTo>
                  <a:lnTo>
                    <a:pt x="21" y="1"/>
                  </a:lnTo>
                  <a:lnTo>
                    <a:pt x="19" y="2"/>
                  </a:lnTo>
                  <a:lnTo>
                    <a:pt x="18" y="4"/>
                  </a:lnTo>
                  <a:lnTo>
                    <a:pt x="18" y="6"/>
                  </a:lnTo>
                  <a:lnTo>
                    <a:pt x="18" y="9"/>
                  </a:lnTo>
                  <a:lnTo>
                    <a:pt x="19" y="10"/>
                  </a:lnTo>
                  <a:lnTo>
                    <a:pt x="21" y="11"/>
                  </a:lnTo>
                  <a:lnTo>
                    <a:pt x="24" y="12"/>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44" name="Freeform 32"/>
            <p:cNvSpPr>
              <a:spLocks/>
            </p:cNvSpPr>
            <p:nvPr/>
          </p:nvSpPr>
          <p:spPr bwMode="auto">
            <a:xfrm>
              <a:off x="1054" y="1485"/>
              <a:ext cx="121" cy="267"/>
            </a:xfrm>
            <a:custGeom>
              <a:avLst/>
              <a:gdLst/>
              <a:ahLst/>
              <a:cxnLst>
                <a:cxn ang="0">
                  <a:pos x="97" y="80"/>
                </a:cxn>
                <a:cxn ang="0">
                  <a:pos x="96" y="88"/>
                </a:cxn>
                <a:cxn ang="0">
                  <a:pos x="91" y="104"/>
                </a:cxn>
                <a:cxn ang="0">
                  <a:pos x="81" y="126"/>
                </a:cxn>
                <a:cxn ang="0">
                  <a:pos x="72" y="148"/>
                </a:cxn>
                <a:cxn ang="0">
                  <a:pos x="63" y="169"/>
                </a:cxn>
                <a:cxn ang="0">
                  <a:pos x="52" y="190"/>
                </a:cxn>
                <a:cxn ang="0">
                  <a:pos x="42" y="211"/>
                </a:cxn>
                <a:cxn ang="0">
                  <a:pos x="31" y="232"/>
                </a:cxn>
                <a:cxn ang="0">
                  <a:pos x="20" y="254"/>
                </a:cxn>
                <a:cxn ang="0">
                  <a:pos x="13" y="265"/>
                </a:cxn>
                <a:cxn ang="0">
                  <a:pos x="10" y="266"/>
                </a:cxn>
                <a:cxn ang="0">
                  <a:pos x="5" y="266"/>
                </a:cxn>
                <a:cxn ang="0">
                  <a:pos x="2" y="265"/>
                </a:cxn>
                <a:cxn ang="0">
                  <a:pos x="0" y="263"/>
                </a:cxn>
                <a:cxn ang="0">
                  <a:pos x="1" y="260"/>
                </a:cxn>
                <a:cxn ang="0">
                  <a:pos x="7" y="250"/>
                </a:cxn>
                <a:cxn ang="0">
                  <a:pos x="16" y="234"/>
                </a:cxn>
                <a:cxn ang="0">
                  <a:pos x="25" y="217"/>
                </a:cxn>
                <a:cxn ang="0">
                  <a:pos x="34" y="201"/>
                </a:cxn>
                <a:cxn ang="0">
                  <a:pos x="47" y="177"/>
                </a:cxn>
                <a:cxn ang="0">
                  <a:pos x="61" y="147"/>
                </a:cxn>
                <a:cxn ang="0">
                  <a:pos x="74" y="118"/>
                </a:cxn>
                <a:cxn ang="0">
                  <a:pos x="85" y="87"/>
                </a:cxn>
                <a:cxn ang="0">
                  <a:pos x="95" y="61"/>
                </a:cxn>
                <a:cxn ang="0">
                  <a:pos x="103" y="39"/>
                </a:cxn>
                <a:cxn ang="0">
                  <a:pos x="110" y="17"/>
                </a:cxn>
                <a:cxn ang="0">
                  <a:pos x="116" y="3"/>
                </a:cxn>
                <a:cxn ang="0">
                  <a:pos x="119" y="0"/>
                </a:cxn>
                <a:cxn ang="0">
                  <a:pos x="120" y="3"/>
                </a:cxn>
                <a:cxn ang="0">
                  <a:pos x="118" y="13"/>
                </a:cxn>
                <a:cxn ang="0">
                  <a:pos x="115" y="32"/>
                </a:cxn>
                <a:cxn ang="0">
                  <a:pos x="111" y="50"/>
                </a:cxn>
                <a:cxn ang="0">
                  <a:pos x="105" y="67"/>
                </a:cxn>
              </a:cxnLst>
              <a:rect l="0" t="0" r="r" b="b"/>
              <a:pathLst>
                <a:path w="121" h="267">
                  <a:moveTo>
                    <a:pt x="100" y="75"/>
                  </a:moveTo>
                  <a:lnTo>
                    <a:pt x="97" y="80"/>
                  </a:lnTo>
                  <a:lnTo>
                    <a:pt x="97" y="84"/>
                  </a:lnTo>
                  <a:lnTo>
                    <a:pt x="96" y="88"/>
                  </a:lnTo>
                  <a:lnTo>
                    <a:pt x="95" y="93"/>
                  </a:lnTo>
                  <a:lnTo>
                    <a:pt x="91" y="104"/>
                  </a:lnTo>
                  <a:lnTo>
                    <a:pt x="86" y="115"/>
                  </a:lnTo>
                  <a:lnTo>
                    <a:pt x="81" y="126"/>
                  </a:lnTo>
                  <a:lnTo>
                    <a:pt x="77" y="137"/>
                  </a:lnTo>
                  <a:lnTo>
                    <a:pt x="72" y="148"/>
                  </a:lnTo>
                  <a:lnTo>
                    <a:pt x="67" y="158"/>
                  </a:lnTo>
                  <a:lnTo>
                    <a:pt x="63" y="169"/>
                  </a:lnTo>
                  <a:lnTo>
                    <a:pt x="57" y="180"/>
                  </a:lnTo>
                  <a:lnTo>
                    <a:pt x="52" y="190"/>
                  </a:lnTo>
                  <a:lnTo>
                    <a:pt x="47" y="201"/>
                  </a:lnTo>
                  <a:lnTo>
                    <a:pt x="42" y="211"/>
                  </a:lnTo>
                  <a:lnTo>
                    <a:pt x="36" y="222"/>
                  </a:lnTo>
                  <a:lnTo>
                    <a:pt x="31" y="232"/>
                  </a:lnTo>
                  <a:lnTo>
                    <a:pt x="25" y="243"/>
                  </a:lnTo>
                  <a:lnTo>
                    <a:pt x="20" y="254"/>
                  </a:lnTo>
                  <a:lnTo>
                    <a:pt x="14" y="264"/>
                  </a:lnTo>
                  <a:lnTo>
                    <a:pt x="13" y="265"/>
                  </a:lnTo>
                  <a:lnTo>
                    <a:pt x="12" y="266"/>
                  </a:lnTo>
                  <a:lnTo>
                    <a:pt x="10" y="266"/>
                  </a:lnTo>
                  <a:lnTo>
                    <a:pt x="7" y="266"/>
                  </a:lnTo>
                  <a:lnTo>
                    <a:pt x="5" y="266"/>
                  </a:lnTo>
                  <a:lnTo>
                    <a:pt x="3" y="266"/>
                  </a:lnTo>
                  <a:lnTo>
                    <a:pt x="2" y="265"/>
                  </a:lnTo>
                  <a:lnTo>
                    <a:pt x="1" y="264"/>
                  </a:lnTo>
                  <a:lnTo>
                    <a:pt x="0" y="263"/>
                  </a:lnTo>
                  <a:lnTo>
                    <a:pt x="0" y="261"/>
                  </a:lnTo>
                  <a:lnTo>
                    <a:pt x="1" y="260"/>
                  </a:lnTo>
                  <a:lnTo>
                    <a:pt x="2" y="258"/>
                  </a:lnTo>
                  <a:lnTo>
                    <a:pt x="7" y="250"/>
                  </a:lnTo>
                  <a:lnTo>
                    <a:pt x="11" y="242"/>
                  </a:lnTo>
                  <a:lnTo>
                    <a:pt x="16" y="234"/>
                  </a:lnTo>
                  <a:lnTo>
                    <a:pt x="21" y="225"/>
                  </a:lnTo>
                  <a:lnTo>
                    <a:pt x="25" y="217"/>
                  </a:lnTo>
                  <a:lnTo>
                    <a:pt x="29" y="209"/>
                  </a:lnTo>
                  <a:lnTo>
                    <a:pt x="34" y="201"/>
                  </a:lnTo>
                  <a:lnTo>
                    <a:pt x="39" y="192"/>
                  </a:lnTo>
                  <a:lnTo>
                    <a:pt x="47" y="177"/>
                  </a:lnTo>
                  <a:lnTo>
                    <a:pt x="54" y="162"/>
                  </a:lnTo>
                  <a:lnTo>
                    <a:pt x="61" y="147"/>
                  </a:lnTo>
                  <a:lnTo>
                    <a:pt x="67" y="132"/>
                  </a:lnTo>
                  <a:lnTo>
                    <a:pt x="74" y="118"/>
                  </a:lnTo>
                  <a:lnTo>
                    <a:pt x="79" y="102"/>
                  </a:lnTo>
                  <a:lnTo>
                    <a:pt x="85" y="87"/>
                  </a:lnTo>
                  <a:lnTo>
                    <a:pt x="91" y="70"/>
                  </a:lnTo>
                  <a:lnTo>
                    <a:pt x="95" y="61"/>
                  </a:lnTo>
                  <a:lnTo>
                    <a:pt x="99" y="50"/>
                  </a:lnTo>
                  <a:lnTo>
                    <a:pt x="103" y="39"/>
                  </a:lnTo>
                  <a:lnTo>
                    <a:pt x="107" y="28"/>
                  </a:lnTo>
                  <a:lnTo>
                    <a:pt x="110" y="17"/>
                  </a:lnTo>
                  <a:lnTo>
                    <a:pt x="113" y="9"/>
                  </a:lnTo>
                  <a:lnTo>
                    <a:pt x="116" y="3"/>
                  </a:lnTo>
                  <a:lnTo>
                    <a:pt x="118" y="0"/>
                  </a:lnTo>
                  <a:lnTo>
                    <a:pt x="119" y="0"/>
                  </a:lnTo>
                  <a:lnTo>
                    <a:pt x="119" y="1"/>
                  </a:lnTo>
                  <a:lnTo>
                    <a:pt x="120" y="3"/>
                  </a:lnTo>
                  <a:lnTo>
                    <a:pt x="120" y="4"/>
                  </a:lnTo>
                  <a:lnTo>
                    <a:pt x="118" y="13"/>
                  </a:lnTo>
                  <a:lnTo>
                    <a:pt x="117" y="23"/>
                  </a:lnTo>
                  <a:lnTo>
                    <a:pt x="115" y="32"/>
                  </a:lnTo>
                  <a:lnTo>
                    <a:pt x="113" y="41"/>
                  </a:lnTo>
                  <a:lnTo>
                    <a:pt x="111" y="50"/>
                  </a:lnTo>
                  <a:lnTo>
                    <a:pt x="108" y="59"/>
                  </a:lnTo>
                  <a:lnTo>
                    <a:pt x="105" y="67"/>
                  </a:lnTo>
                  <a:lnTo>
                    <a:pt x="100" y="75"/>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45" name="Freeform 33"/>
            <p:cNvSpPr>
              <a:spLocks/>
            </p:cNvSpPr>
            <p:nvPr/>
          </p:nvSpPr>
          <p:spPr bwMode="auto">
            <a:xfrm>
              <a:off x="955" y="1696"/>
              <a:ext cx="104" cy="52"/>
            </a:xfrm>
            <a:custGeom>
              <a:avLst/>
              <a:gdLst/>
              <a:ahLst/>
              <a:cxnLst>
                <a:cxn ang="0">
                  <a:pos x="102" y="47"/>
                </a:cxn>
                <a:cxn ang="0">
                  <a:pos x="103" y="48"/>
                </a:cxn>
                <a:cxn ang="0">
                  <a:pos x="103" y="49"/>
                </a:cxn>
                <a:cxn ang="0">
                  <a:pos x="102" y="50"/>
                </a:cxn>
                <a:cxn ang="0">
                  <a:pos x="101" y="51"/>
                </a:cxn>
                <a:cxn ang="0">
                  <a:pos x="95" y="48"/>
                </a:cxn>
                <a:cxn ang="0">
                  <a:pos x="89" y="45"/>
                </a:cxn>
                <a:cxn ang="0">
                  <a:pos x="83" y="43"/>
                </a:cxn>
                <a:cxn ang="0">
                  <a:pos x="76" y="40"/>
                </a:cxn>
                <a:cxn ang="0">
                  <a:pos x="70" y="38"/>
                </a:cxn>
                <a:cxn ang="0">
                  <a:pos x="63" y="35"/>
                </a:cxn>
                <a:cxn ang="0">
                  <a:pos x="57" y="33"/>
                </a:cxn>
                <a:cxn ang="0">
                  <a:pos x="51" y="31"/>
                </a:cxn>
                <a:cxn ang="0">
                  <a:pos x="44" y="28"/>
                </a:cxn>
                <a:cxn ang="0">
                  <a:pos x="38" y="25"/>
                </a:cxn>
                <a:cxn ang="0">
                  <a:pos x="32" y="23"/>
                </a:cxn>
                <a:cxn ang="0">
                  <a:pos x="26" y="20"/>
                </a:cxn>
                <a:cxn ang="0">
                  <a:pos x="19" y="17"/>
                </a:cxn>
                <a:cxn ang="0">
                  <a:pos x="13" y="14"/>
                </a:cxn>
                <a:cxn ang="0">
                  <a:pos x="8" y="11"/>
                </a:cxn>
                <a:cxn ang="0">
                  <a:pos x="2" y="7"/>
                </a:cxn>
                <a:cxn ang="0">
                  <a:pos x="0" y="6"/>
                </a:cxn>
                <a:cxn ang="0">
                  <a:pos x="0" y="4"/>
                </a:cxn>
                <a:cxn ang="0">
                  <a:pos x="0" y="3"/>
                </a:cxn>
                <a:cxn ang="0">
                  <a:pos x="1" y="2"/>
                </a:cxn>
                <a:cxn ang="0">
                  <a:pos x="2" y="1"/>
                </a:cxn>
                <a:cxn ang="0">
                  <a:pos x="4" y="0"/>
                </a:cxn>
                <a:cxn ang="0">
                  <a:pos x="5" y="0"/>
                </a:cxn>
                <a:cxn ang="0">
                  <a:pos x="6" y="1"/>
                </a:cxn>
                <a:cxn ang="0">
                  <a:pos x="13" y="4"/>
                </a:cxn>
                <a:cxn ang="0">
                  <a:pos x="20" y="7"/>
                </a:cxn>
                <a:cxn ang="0">
                  <a:pos x="27" y="11"/>
                </a:cxn>
                <a:cxn ang="0">
                  <a:pos x="35" y="14"/>
                </a:cxn>
                <a:cxn ang="0">
                  <a:pos x="43" y="18"/>
                </a:cxn>
                <a:cxn ang="0">
                  <a:pos x="51" y="22"/>
                </a:cxn>
                <a:cxn ang="0">
                  <a:pos x="59" y="25"/>
                </a:cxn>
                <a:cxn ang="0">
                  <a:pos x="67" y="29"/>
                </a:cxn>
                <a:cxn ang="0">
                  <a:pos x="74" y="32"/>
                </a:cxn>
                <a:cxn ang="0">
                  <a:pos x="81" y="35"/>
                </a:cxn>
                <a:cxn ang="0">
                  <a:pos x="87" y="38"/>
                </a:cxn>
                <a:cxn ang="0">
                  <a:pos x="92" y="41"/>
                </a:cxn>
                <a:cxn ang="0">
                  <a:pos x="96" y="43"/>
                </a:cxn>
                <a:cxn ang="0">
                  <a:pos x="100" y="45"/>
                </a:cxn>
                <a:cxn ang="0">
                  <a:pos x="102" y="46"/>
                </a:cxn>
                <a:cxn ang="0">
                  <a:pos x="102" y="47"/>
                </a:cxn>
              </a:cxnLst>
              <a:rect l="0" t="0" r="r" b="b"/>
              <a:pathLst>
                <a:path w="104" h="52">
                  <a:moveTo>
                    <a:pt x="102" y="47"/>
                  </a:moveTo>
                  <a:lnTo>
                    <a:pt x="103" y="48"/>
                  </a:lnTo>
                  <a:lnTo>
                    <a:pt x="103" y="49"/>
                  </a:lnTo>
                  <a:lnTo>
                    <a:pt x="102" y="50"/>
                  </a:lnTo>
                  <a:lnTo>
                    <a:pt x="101" y="51"/>
                  </a:lnTo>
                  <a:lnTo>
                    <a:pt x="95" y="48"/>
                  </a:lnTo>
                  <a:lnTo>
                    <a:pt x="89" y="45"/>
                  </a:lnTo>
                  <a:lnTo>
                    <a:pt x="83" y="43"/>
                  </a:lnTo>
                  <a:lnTo>
                    <a:pt x="76" y="40"/>
                  </a:lnTo>
                  <a:lnTo>
                    <a:pt x="70" y="38"/>
                  </a:lnTo>
                  <a:lnTo>
                    <a:pt x="63" y="35"/>
                  </a:lnTo>
                  <a:lnTo>
                    <a:pt x="57" y="33"/>
                  </a:lnTo>
                  <a:lnTo>
                    <a:pt x="51" y="31"/>
                  </a:lnTo>
                  <a:lnTo>
                    <a:pt x="44" y="28"/>
                  </a:lnTo>
                  <a:lnTo>
                    <a:pt x="38" y="25"/>
                  </a:lnTo>
                  <a:lnTo>
                    <a:pt x="32" y="23"/>
                  </a:lnTo>
                  <a:lnTo>
                    <a:pt x="26" y="20"/>
                  </a:lnTo>
                  <a:lnTo>
                    <a:pt x="19" y="17"/>
                  </a:lnTo>
                  <a:lnTo>
                    <a:pt x="13" y="14"/>
                  </a:lnTo>
                  <a:lnTo>
                    <a:pt x="8" y="11"/>
                  </a:lnTo>
                  <a:lnTo>
                    <a:pt x="2" y="7"/>
                  </a:lnTo>
                  <a:lnTo>
                    <a:pt x="0" y="6"/>
                  </a:lnTo>
                  <a:lnTo>
                    <a:pt x="0" y="4"/>
                  </a:lnTo>
                  <a:lnTo>
                    <a:pt x="0" y="3"/>
                  </a:lnTo>
                  <a:lnTo>
                    <a:pt x="1" y="2"/>
                  </a:lnTo>
                  <a:lnTo>
                    <a:pt x="2" y="1"/>
                  </a:lnTo>
                  <a:lnTo>
                    <a:pt x="4" y="0"/>
                  </a:lnTo>
                  <a:lnTo>
                    <a:pt x="5" y="0"/>
                  </a:lnTo>
                  <a:lnTo>
                    <a:pt x="6" y="1"/>
                  </a:lnTo>
                  <a:lnTo>
                    <a:pt x="13" y="4"/>
                  </a:lnTo>
                  <a:lnTo>
                    <a:pt x="20" y="7"/>
                  </a:lnTo>
                  <a:lnTo>
                    <a:pt x="27" y="11"/>
                  </a:lnTo>
                  <a:lnTo>
                    <a:pt x="35" y="14"/>
                  </a:lnTo>
                  <a:lnTo>
                    <a:pt x="43" y="18"/>
                  </a:lnTo>
                  <a:lnTo>
                    <a:pt x="51" y="22"/>
                  </a:lnTo>
                  <a:lnTo>
                    <a:pt x="59" y="25"/>
                  </a:lnTo>
                  <a:lnTo>
                    <a:pt x="67" y="29"/>
                  </a:lnTo>
                  <a:lnTo>
                    <a:pt x="74" y="32"/>
                  </a:lnTo>
                  <a:lnTo>
                    <a:pt x="81" y="35"/>
                  </a:lnTo>
                  <a:lnTo>
                    <a:pt x="87" y="38"/>
                  </a:lnTo>
                  <a:lnTo>
                    <a:pt x="92" y="41"/>
                  </a:lnTo>
                  <a:lnTo>
                    <a:pt x="96" y="43"/>
                  </a:lnTo>
                  <a:lnTo>
                    <a:pt x="100" y="45"/>
                  </a:lnTo>
                  <a:lnTo>
                    <a:pt x="102" y="46"/>
                  </a:lnTo>
                  <a:lnTo>
                    <a:pt x="102" y="47"/>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46" name="Freeform 34"/>
            <p:cNvSpPr>
              <a:spLocks/>
            </p:cNvSpPr>
            <p:nvPr/>
          </p:nvSpPr>
          <p:spPr bwMode="auto">
            <a:xfrm>
              <a:off x="1166" y="1412"/>
              <a:ext cx="29" cy="61"/>
            </a:xfrm>
            <a:custGeom>
              <a:avLst/>
              <a:gdLst/>
              <a:ahLst/>
              <a:cxnLst>
                <a:cxn ang="0">
                  <a:pos x="17" y="4"/>
                </a:cxn>
                <a:cxn ang="0">
                  <a:pos x="18" y="3"/>
                </a:cxn>
                <a:cxn ang="0">
                  <a:pos x="19" y="1"/>
                </a:cxn>
                <a:cxn ang="0">
                  <a:pos x="21" y="0"/>
                </a:cxn>
                <a:cxn ang="0">
                  <a:pos x="23" y="0"/>
                </a:cxn>
                <a:cxn ang="0">
                  <a:pos x="25" y="1"/>
                </a:cxn>
                <a:cxn ang="0">
                  <a:pos x="27" y="2"/>
                </a:cxn>
                <a:cxn ang="0">
                  <a:pos x="28" y="4"/>
                </a:cxn>
                <a:cxn ang="0">
                  <a:pos x="28" y="5"/>
                </a:cxn>
                <a:cxn ang="0">
                  <a:pos x="26" y="14"/>
                </a:cxn>
                <a:cxn ang="0">
                  <a:pos x="23" y="23"/>
                </a:cxn>
                <a:cxn ang="0">
                  <a:pos x="19" y="32"/>
                </a:cxn>
                <a:cxn ang="0">
                  <a:pos x="14" y="41"/>
                </a:cxn>
                <a:cxn ang="0">
                  <a:pos x="9" y="49"/>
                </a:cxn>
                <a:cxn ang="0">
                  <a:pos x="5" y="55"/>
                </a:cxn>
                <a:cxn ang="0">
                  <a:pos x="2" y="59"/>
                </a:cxn>
                <a:cxn ang="0">
                  <a:pos x="0" y="60"/>
                </a:cxn>
                <a:cxn ang="0">
                  <a:pos x="1" y="56"/>
                </a:cxn>
                <a:cxn ang="0">
                  <a:pos x="3" y="51"/>
                </a:cxn>
                <a:cxn ang="0">
                  <a:pos x="5" y="44"/>
                </a:cxn>
                <a:cxn ang="0">
                  <a:pos x="8" y="36"/>
                </a:cxn>
                <a:cxn ang="0">
                  <a:pos x="10" y="28"/>
                </a:cxn>
                <a:cxn ang="0">
                  <a:pos x="13" y="20"/>
                </a:cxn>
                <a:cxn ang="0">
                  <a:pos x="16" y="12"/>
                </a:cxn>
                <a:cxn ang="0">
                  <a:pos x="17" y="4"/>
                </a:cxn>
              </a:cxnLst>
              <a:rect l="0" t="0" r="r" b="b"/>
              <a:pathLst>
                <a:path w="29" h="61">
                  <a:moveTo>
                    <a:pt x="17" y="4"/>
                  </a:moveTo>
                  <a:lnTo>
                    <a:pt x="18" y="3"/>
                  </a:lnTo>
                  <a:lnTo>
                    <a:pt x="19" y="1"/>
                  </a:lnTo>
                  <a:lnTo>
                    <a:pt x="21" y="0"/>
                  </a:lnTo>
                  <a:lnTo>
                    <a:pt x="23" y="0"/>
                  </a:lnTo>
                  <a:lnTo>
                    <a:pt x="25" y="1"/>
                  </a:lnTo>
                  <a:lnTo>
                    <a:pt x="27" y="2"/>
                  </a:lnTo>
                  <a:lnTo>
                    <a:pt x="28" y="4"/>
                  </a:lnTo>
                  <a:lnTo>
                    <a:pt x="28" y="5"/>
                  </a:lnTo>
                  <a:lnTo>
                    <a:pt x="26" y="14"/>
                  </a:lnTo>
                  <a:lnTo>
                    <a:pt x="23" y="23"/>
                  </a:lnTo>
                  <a:lnTo>
                    <a:pt x="19" y="32"/>
                  </a:lnTo>
                  <a:lnTo>
                    <a:pt x="14" y="41"/>
                  </a:lnTo>
                  <a:lnTo>
                    <a:pt x="9" y="49"/>
                  </a:lnTo>
                  <a:lnTo>
                    <a:pt x="5" y="55"/>
                  </a:lnTo>
                  <a:lnTo>
                    <a:pt x="2" y="59"/>
                  </a:lnTo>
                  <a:lnTo>
                    <a:pt x="0" y="60"/>
                  </a:lnTo>
                  <a:lnTo>
                    <a:pt x="1" y="56"/>
                  </a:lnTo>
                  <a:lnTo>
                    <a:pt x="3" y="51"/>
                  </a:lnTo>
                  <a:lnTo>
                    <a:pt x="5" y="44"/>
                  </a:lnTo>
                  <a:lnTo>
                    <a:pt x="8" y="36"/>
                  </a:lnTo>
                  <a:lnTo>
                    <a:pt x="10" y="28"/>
                  </a:lnTo>
                  <a:lnTo>
                    <a:pt x="13" y="20"/>
                  </a:lnTo>
                  <a:lnTo>
                    <a:pt x="16" y="12"/>
                  </a:lnTo>
                  <a:lnTo>
                    <a:pt x="17" y="4"/>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47" name="Freeform 35"/>
            <p:cNvSpPr>
              <a:spLocks/>
            </p:cNvSpPr>
            <p:nvPr/>
          </p:nvSpPr>
          <p:spPr bwMode="auto">
            <a:xfrm>
              <a:off x="1192" y="1380"/>
              <a:ext cx="16" cy="31"/>
            </a:xfrm>
            <a:custGeom>
              <a:avLst/>
              <a:gdLst/>
              <a:ahLst/>
              <a:cxnLst>
                <a:cxn ang="0">
                  <a:pos x="7" y="3"/>
                </a:cxn>
                <a:cxn ang="0">
                  <a:pos x="8" y="2"/>
                </a:cxn>
                <a:cxn ang="0">
                  <a:pos x="9" y="1"/>
                </a:cxn>
                <a:cxn ang="0">
                  <a:pos x="10" y="0"/>
                </a:cxn>
                <a:cxn ang="0">
                  <a:pos x="12" y="0"/>
                </a:cxn>
                <a:cxn ang="0">
                  <a:pos x="13" y="0"/>
                </a:cxn>
                <a:cxn ang="0">
                  <a:pos x="14" y="1"/>
                </a:cxn>
                <a:cxn ang="0">
                  <a:pos x="15" y="2"/>
                </a:cxn>
                <a:cxn ang="0">
                  <a:pos x="15" y="4"/>
                </a:cxn>
                <a:cxn ang="0">
                  <a:pos x="15" y="8"/>
                </a:cxn>
                <a:cxn ang="0">
                  <a:pos x="14" y="12"/>
                </a:cxn>
                <a:cxn ang="0">
                  <a:pos x="12" y="16"/>
                </a:cxn>
                <a:cxn ang="0">
                  <a:pos x="10" y="21"/>
                </a:cxn>
                <a:cxn ang="0">
                  <a:pos x="8" y="25"/>
                </a:cxn>
                <a:cxn ang="0">
                  <a:pos x="5" y="28"/>
                </a:cxn>
                <a:cxn ang="0">
                  <a:pos x="3" y="30"/>
                </a:cxn>
                <a:cxn ang="0">
                  <a:pos x="1" y="30"/>
                </a:cxn>
                <a:cxn ang="0">
                  <a:pos x="0" y="24"/>
                </a:cxn>
                <a:cxn ang="0">
                  <a:pos x="2" y="17"/>
                </a:cxn>
                <a:cxn ang="0">
                  <a:pos x="5" y="10"/>
                </a:cxn>
                <a:cxn ang="0">
                  <a:pos x="7" y="3"/>
                </a:cxn>
              </a:cxnLst>
              <a:rect l="0" t="0" r="r" b="b"/>
              <a:pathLst>
                <a:path w="16" h="31">
                  <a:moveTo>
                    <a:pt x="7" y="3"/>
                  </a:moveTo>
                  <a:lnTo>
                    <a:pt x="8" y="2"/>
                  </a:lnTo>
                  <a:lnTo>
                    <a:pt x="9" y="1"/>
                  </a:lnTo>
                  <a:lnTo>
                    <a:pt x="10" y="0"/>
                  </a:lnTo>
                  <a:lnTo>
                    <a:pt x="12" y="0"/>
                  </a:lnTo>
                  <a:lnTo>
                    <a:pt x="13" y="0"/>
                  </a:lnTo>
                  <a:lnTo>
                    <a:pt x="14" y="1"/>
                  </a:lnTo>
                  <a:lnTo>
                    <a:pt x="15" y="2"/>
                  </a:lnTo>
                  <a:lnTo>
                    <a:pt x="15" y="4"/>
                  </a:lnTo>
                  <a:lnTo>
                    <a:pt x="15" y="8"/>
                  </a:lnTo>
                  <a:lnTo>
                    <a:pt x="14" y="12"/>
                  </a:lnTo>
                  <a:lnTo>
                    <a:pt x="12" y="16"/>
                  </a:lnTo>
                  <a:lnTo>
                    <a:pt x="10" y="21"/>
                  </a:lnTo>
                  <a:lnTo>
                    <a:pt x="8" y="25"/>
                  </a:lnTo>
                  <a:lnTo>
                    <a:pt x="5" y="28"/>
                  </a:lnTo>
                  <a:lnTo>
                    <a:pt x="3" y="30"/>
                  </a:lnTo>
                  <a:lnTo>
                    <a:pt x="1" y="30"/>
                  </a:lnTo>
                  <a:lnTo>
                    <a:pt x="0" y="24"/>
                  </a:lnTo>
                  <a:lnTo>
                    <a:pt x="2" y="17"/>
                  </a:lnTo>
                  <a:lnTo>
                    <a:pt x="5" y="10"/>
                  </a:lnTo>
                  <a:lnTo>
                    <a:pt x="7" y="3"/>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48" name="Freeform 36"/>
            <p:cNvSpPr>
              <a:spLocks/>
            </p:cNvSpPr>
            <p:nvPr/>
          </p:nvSpPr>
          <p:spPr bwMode="auto">
            <a:xfrm>
              <a:off x="1206" y="1358"/>
              <a:ext cx="13" cy="18"/>
            </a:xfrm>
            <a:custGeom>
              <a:avLst/>
              <a:gdLst/>
              <a:ahLst/>
              <a:cxnLst>
                <a:cxn ang="0">
                  <a:pos x="6" y="2"/>
                </a:cxn>
                <a:cxn ang="0">
                  <a:pos x="6" y="1"/>
                </a:cxn>
                <a:cxn ang="0">
                  <a:pos x="7" y="0"/>
                </a:cxn>
                <a:cxn ang="0">
                  <a:pos x="8" y="0"/>
                </a:cxn>
                <a:cxn ang="0">
                  <a:pos x="10" y="0"/>
                </a:cxn>
                <a:cxn ang="0">
                  <a:pos x="11" y="0"/>
                </a:cxn>
                <a:cxn ang="0">
                  <a:pos x="12" y="1"/>
                </a:cxn>
                <a:cxn ang="0">
                  <a:pos x="12" y="2"/>
                </a:cxn>
                <a:cxn ang="0">
                  <a:pos x="12" y="3"/>
                </a:cxn>
                <a:cxn ang="0">
                  <a:pos x="12" y="5"/>
                </a:cxn>
                <a:cxn ang="0">
                  <a:pos x="11" y="8"/>
                </a:cxn>
                <a:cxn ang="0">
                  <a:pos x="9" y="10"/>
                </a:cxn>
                <a:cxn ang="0">
                  <a:pos x="8" y="12"/>
                </a:cxn>
                <a:cxn ang="0">
                  <a:pos x="6" y="15"/>
                </a:cxn>
                <a:cxn ang="0">
                  <a:pos x="4" y="16"/>
                </a:cxn>
                <a:cxn ang="0">
                  <a:pos x="2" y="17"/>
                </a:cxn>
                <a:cxn ang="0">
                  <a:pos x="0" y="17"/>
                </a:cxn>
                <a:cxn ang="0">
                  <a:pos x="0" y="13"/>
                </a:cxn>
                <a:cxn ang="0">
                  <a:pos x="2" y="9"/>
                </a:cxn>
                <a:cxn ang="0">
                  <a:pos x="4" y="5"/>
                </a:cxn>
                <a:cxn ang="0">
                  <a:pos x="6" y="2"/>
                </a:cxn>
              </a:cxnLst>
              <a:rect l="0" t="0" r="r" b="b"/>
              <a:pathLst>
                <a:path w="13" h="18">
                  <a:moveTo>
                    <a:pt x="6" y="2"/>
                  </a:moveTo>
                  <a:lnTo>
                    <a:pt x="6" y="1"/>
                  </a:lnTo>
                  <a:lnTo>
                    <a:pt x="7" y="0"/>
                  </a:lnTo>
                  <a:lnTo>
                    <a:pt x="8" y="0"/>
                  </a:lnTo>
                  <a:lnTo>
                    <a:pt x="10" y="0"/>
                  </a:lnTo>
                  <a:lnTo>
                    <a:pt x="11" y="0"/>
                  </a:lnTo>
                  <a:lnTo>
                    <a:pt x="12" y="1"/>
                  </a:lnTo>
                  <a:lnTo>
                    <a:pt x="12" y="2"/>
                  </a:lnTo>
                  <a:lnTo>
                    <a:pt x="12" y="3"/>
                  </a:lnTo>
                  <a:lnTo>
                    <a:pt x="12" y="5"/>
                  </a:lnTo>
                  <a:lnTo>
                    <a:pt x="11" y="8"/>
                  </a:lnTo>
                  <a:lnTo>
                    <a:pt x="9" y="10"/>
                  </a:lnTo>
                  <a:lnTo>
                    <a:pt x="8" y="12"/>
                  </a:lnTo>
                  <a:lnTo>
                    <a:pt x="6" y="15"/>
                  </a:lnTo>
                  <a:lnTo>
                    <a:pt x="4" y="16"/>
                  </a:lnTo>
                  <a:lnTo>
                    <a:pt x="2" y="17"/>
                  </a:lnTo>
                  <a:lnTo>
                    <a:pt x="0" y="17"/>
                  </a:lnTo>
                  <a:lnTo>
                    <a:pt x="0" y="13"/>
                  </a:lnTo>
                  <a:lnTo>
                    <a:pt x="2" y="9"/>
                  </a:lnTo>
                  <a:lnTo>
                    <a:pt x="4" y="5"/>
                  </a:lnTo>
                  <a:lnTo>
                    <a:pt x="6" y="2"/>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49" name="Freeform 37"/>
            <p:cNvSpPr>
              <a:spLocks/>
            </p:cNvSpPr>
            <p:nvPr/>
          </p:nvSpPr>
          <p:spPr bwMode="auto">
            <a:xfrm>
              <a:off x="1212" y="1344"/>
              <a:ext cx="18" cy="12"/>
            </a:xfrm>
            <a:custGeom>
              <a:avLst/>
              <a:gdLst/>
              <a:ahLst/>
              <a:cxnLst>
                <a:cxn ang="0">
                  <a:pos x="3" y="8"/>
                </a:cxn>
                <a:cxn ang="0">
                  <a:pos x="2" y="7"/>
                </a:cxn>
                <a:cxn ang="0">
                  <a:pos x="0" y="6"/>
                </a:cxn>
                <a:cxn ang="0">
                  <a:pos x="0" y="5"/>
                </a:cxn>
                <a:cxn ang="0">
                  <a:pos x="0" y="4"/>
                </a:cxn>
                <a:cxn ang="0">
                  <a:pos x="1" y="2"/>
                </a:cxn>
                <a:cxn ang="0">
                  <a:pos x="2" y="1"/>
                </a:cxn>
                <a:cxn ang="0">
                  <a:pos x="3" y="0"/>
                </a:cxn>
                <a:cxn ang="0">
                  <a:pos x="5" y="0"/>
                </a:cxn>
                <a:cxn ang="0">
                  <a:pos x="6" y="0"/>
                </a:cxn>
                <a:cxn ang="0">
                  <a:pos x="8" y="0"/>
                </a:cxn>
                <a:cxn ang="0">
                  <a:pos x="10" y="1"/>
                </a:cxn>
                <a:cxn ang="0">
                  <a:pos x="13" y="3"/>
                </a:cxn>
                <a:cxn ang="0">
                  <a:pos x="15" y="5"/>
                </a:cxn>
                <a:cxn ang="0">
                  <a:pos x="16" y="7"/>
                </a:cxn>
                <a:cxn ang="0">
                  <a:pos x="17" y="9"/>
                </a:cxn>
                <a:cxn ang="0">
                  <a:pos x="17" y="10"/>
                </a:cxn>
                <a:cxn ang="0">
                  <a:pos x="16" y="10"/>
                </a:cxn>
                <a:cxn ang="0">
                  <a:pos x="14" y="11"/>
                </a:cxn>
                <a:cxn ang="0">
                  <a:pos x="13" y="11"/>
                </a:cxn>
                <a:cxn ang="0">
                  <a:pos x="11" y="11"/>
                </a:cxn>
                <a:cxn ang="0">
                  <a:pos x="9" y="10"/>
                </a:cxn>
                <a:cxn ang="0">
                  <a:pos x="7" y="10"/>
                </a:cxn>
                <a:cxn ang="0">
                  <a:pos x="5" y="9"/>
                </a:cxn>
                <a:cxn ang="0">
                  <a:pos x="3" y="8"/>
                </a:cxn>
              </a:cxnLst>
              <a:rect l="0" t="0" r="r" b="b"/>
              <a:pathLst>
                <a:path w="18" h="12">
                  <a:moveTo>
                    <a:pt x="3" y="8"/>
                  </a:moveTo>
                  <a:lnTo>
                    <a:pt x="2" y="7"/>
                  </a:lnTo>
                  <a:lnTo>
                    <a:pt x="0" y="6"/>
                  </a:lnTo>
                  <a:lnTo>
                    <a:pt x="0" y="5"/>
                  </a:lnTo>
                  <a:lnTo>
                    <a:pt x="0" y="4"/>
                  </a:lnTo>
                  <a:lnTo>
                    <a:pt x="1" y="2"/>
                  </a:lnTo>
                  <a:lnTo>
                    <a:pt x="2" y="1"/>
                  </a:lnTo>
                  <a:lnTo>
                    <a:pt x="3" y="0"/>
                  </a:lnTo>
                  <a:lnTo>
                    <a:pt x="5" y="0"/>
                  </a:lnTo>
                  <a:lnTo>
                    <a:pt x="6" y="0"/>
                  </a:lnTo>
                  <a:lnTo>
                    <a:pt x="8" y="0"/>
                  </a:lnTo>
                  <a:lnTo>
                    <a:pt x="10" y="1"/>
                  </a:lnTo>
                  <a:lnTo>
                    <a:pt x="13" y="3"/>
                  </a:lnTo>
                  <a:lnTo>
                    <a:pt x="15" y="5"/>
                  </a:lnTo>
                  <a:lnTo>
                    <a:pt x="16" y="7"/>
                  </a:lnTo>
                  <a:lnTo>
                    <a:pt x="17" y="9"/>
                  </a:lnTo>
                  <a:lnTo>
                    <a:pt x="17" y="10"/>
                  </a:lnTo>
                  <a:lnTo>
                    <a:pt x="16" y="10"/>
                  </a:lnTo>
                  <a:lnTo>
                    <a:pt x="14" y="11"/>
                  </a:lnTo>
                  <a:lnTo>
                    <a:pt x="13" y="11"/>
                  </a:lnTo>
                  <a:lnTo>
                    <a:pt x="11" y="11"/>
                  </a:lnTo>
                  <a:lnTo>
                    <a:pt x="9" y="10"/>
                  </a:lnTo>
                  <a:lnTo>
                    <a:pt x="7" y="10"/>
                  </a:lnTo>
                  <a:lnTo>
                    <a:pt x="5" y="9"/>
                  </a:lnTo>
                  <a:lnTo>
                    <a:pt x="3" y="8"/>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50" name="Freeform 38"/>
            <p:cNvSpPr>
              <a:spLocks/>
            </p:cNvSpPr>
            <p:nvPr/>
          </p:nvSpPr>
          <p:spPr bwMode="auto">
            <a:xfrm>
              <a:off x="995" y="1637"/>
              <a:ext cx="76" cy="70"/>
            </a:xfrm>
            <a:custGeom>
              <a:avLst/>
              <a:gdLst/>
              <a:ahLst/>
              <a:cxnLst>
                <a:cxn ang="0">
                  <a:pos x="59" y="3"/>
                </a:cxn>
                <a:cxn ang="0">
                  <a:pos x="66" y="7"/>
                </a:cxn>
                <a:cxn ang="0">
                  <a:pos x="71" y="13"/>
                </a:cxn>
                <a:cxn ang="0">
                  <a:pos x="74" y="21"/>
                </a:cxn>
                <a:cxn ang="0">
                  <a:pos x="75" y="29"/>
                </a:cxn>
                <a:cxn ang="0">
                  <a:pos x="74" y="37"/>
                </a:cxn>
                <a:cxn ang="0">
                  <a:pos x="70" y="45"/>
                </a:cxn>
                <a:cxn ang="0">
                  <a:pos x="65" y="52"/>
                </a:cxn>
                <a:cxn ang="0">
                  <a:pos x="58" y="59"/>
                </a:cxn>
                <a:cxn ang="0">
                  <a:pos x="48" y="66"/>
                </a:cxn>
                <a:cxn ang="0">
                  <a:pos x="37" y="69"/>
                </a:cxn>
                <a:cxn ang="0">
                  <a:pos x="25" y="68"/>
                </a:cxn>
                <a:cxn ang="0">
                  <a:pos x="16" y="62"/>
                </a:cxn>
                <a:cxn ang="0">
                  <a:pos x="10" y="55"/>
                </a:cxn>
                <a:cxn ang="0">
                  <a:pos x="5" y="48"/>
                </a:cxn>
                <a:cxn ang="0">
                  <a:pos x="1" y="41"/>
                </a:cxn>
                <a:cxn ang="0">
                  <a:pos x="0" y="34"/>
                </a:cxn>
                <a:cxn ang="0">
                  <a:pos x="1" y="31"/>
                </a:cxn>
                <a:cxn ang="0">
                  <a:pos x="6" y="30"/>
                </a:cxn>
                <a:cxn ang="0">
                  <a:pos x="9" y="31"/>
                </a:cxn>
                <a:cxn ang="0">
                  <a:pos x="10" y="34"/>
                </a:cxn>
                <a:cxn ang="0">
                  <a:pos x="12" y="39"/>
                </a:cxn>
                <a:cxn ang="0">
                  <a:pos x="16" y="46"/>
                </a:cxn>
                <a:cxn ang="0">
                  <a:pos x="22" y="52"/>
                </a:cxn>
                <a:cxn ang="0">
                  <a:pos x="34" y="54"/>
                </a:cxn>
                <a:cxn ang="0">
                  <a:pos x="48" y="50"/>
                </a:cxn>
                <a:cxn ang="0">
                  <a:pos x="59" y="42"/>
                </a:cxn>
                <a:cxn ang="0">
                  <a:pos x="65" y="29"/>
                </a:cxn>
                <a:cxn ang="0">
                  <a:pos x="63" y="19"/>
                </a:cxn>
                <a:cxn ang="0">
                  <a:pos x="59" y="13"/>
                </a:cxn>
                <a:cxn ang="0">
                  <a:pos x="54" y="8"/>
                </a:cxn>
                <a:cxn ang="0">
                  <a:pos x="48" y="5"/>
                </a:cxn>
                <a:cxn ang="0">
                  <a:pos x="46" y="1"/>
                </a:cxn>
                <a:cxn ang="0">
                  <a:pos x="52" y="0"/>
                </a:cxn>
              </a:cxnLst>
              <a:rect l="0" t="0" r="r" b="b"/>
              <a:pathLst>
                <a:path w="76" h="70">
                  <a:moveTo>
                    <a:pt x="55" y="1"/>
                  </a:moveTo>
                  <a:lnTo>
                    <a:pt x="59" y="3"/>
                  </a:lnTo>
                  <a:lnTo>
                    <a:pt x="63" y="5"/>
                  </a:lnTo>
                  <a:lnTo>
                    <a:pt x="66" y="7"/>
                  </a:lnTo>
                  <a:lnTo>
                    <a:pt x="69" y="10"/>
                  </a:lnTo>
                  <a:lnTo>
                    <a:pt x="71" y="13"/>
                  </a:lnTo>
                  <a:lnTo>
                    <a:pt x="73" y="17"/>
                  </a:lnTo>
                  <a:lnTo>
                    <a:pt x="74" y="21"/>
                  </a:lnTo>
                  <a:lnTo>
                    <a:pt x="75" y="25"/>
                  </a:lnTo>
                  <a:lnTo>
                    <a:pt x="75" y="29"/>
                  </a:lnTo>
                  <a:lnTo>
                    <a:pt x="75" y="33"/>
                  </a:lnTo>
                  <a:lnTo>
                    <a:pt x="74" y="37"/>
                  </a:lnTo>
                  <a:lnTo>
                    <a:pt x="72" y="41"/>
                  </a:lnTo>
                  <a:lnTo>
                    <a:pt x="70" y="45"/>
                  </a:lnTo>
                  <a:lnTo>
                    <a:pt x="68" y="49"/>
                  </a:lnTo>
                  <a:lnTo>
                    <a:pt x="65" y="52"/>
                  </a:lnTo>
                  <a:lnTo>
                    <a:pt x="62" y="56"/>
                  </a:lnTo>
                  <a:lnTo>
                    <a:pt x="58" y="59"/>
                  </a:lnTo>
                  <a:lnTo>
                    <a:pt x="53" y="63"/>
                  </a:lnTo>
                  <a:lnTo>
                    <a:pt x="48" y="66"/>
                  </a:lnTo>
                  <a:lnTo>
                    <a:pt x="42" y="68"/>
                  </a:lnTo>
                  <a:lnTo>
                    <a:pt x="37" y="69"/>
                  </a:lnTo>
                  <a:lnTo>
                    <a:pt x="31" y="69"/>
                  </a:lnTo>
                  <a:lnTo>
                    <a:pt x="25" y="68"/>
                  </a:lnTo>
                  <a:lnTo>
                    <a:pt x="20" y="64"/>
                  </a:lnTo>
                  <a:lnTo>
                    <a:pt x="16" y="62"/>
                  </a:lnTo>
                  <a:lnTo>
                    <a:pt x="13" y="59"/>
                  </a:lnTo>
                  <a:lnTo>
                    <a:pt x="10" y="55"/>
                  </a:lnTo>
                  <a:lnTo>
                    <a:pt x="7" y="52"/>
                  </a:lnTo>
                  <a:lnTo>
                    <a:pt x="5" y="48"/>
                  </a:lnTo>
                  <a:lnTo>
                    <a:pt x="3" y="45"/>
                  </a:lnTo>
                  <a:lnTo>
                    <a:pt x="1" y="41"/>
                  </a:lnTo>
                  <a:lnTo>
                    <a:pt x="0" y="36"/>
                  </a:lnTo>
                  <a:lnTo>
                    <a:pt x="0" y="34"/>
                  </a:lnTo>
                  <a:lnTo>
                    <a:pt x="0" y="32"/>
                  </a:lnTo>
                  <a:lnTo>
                    <a:pt x="1" y="31"/>
                  </a:lnTo>
                  <a:lnTo>
                    <a:pt x="3" y="30"/>
                  </a:lnTo>
                  <a:lnTo>
                    <a:pt x="6" y="30"/>
                  </a:lnTo>
                  <a:lnTo>
                    <a:pt x="8" y="30"/>
                  </a:lnTo>
                  <a:lnTo>
                    <a:pt x="9" y="31"/>
                  </a:lnTo>
                  <a:lnTo>
                    <a:pt x="10" y="33"/>
                  </a:lnTo>
                  <a:lnTo>
                    <a:pt x="10" y="34"/>
                  </a:lnTo>
                  <a:lnTo>
                    <a:pt x="11" y="36"/>
                  </a:lnTo>
                  <a:lnTo>
                    <a:pt x="12" y="39"/>
                  </a:lnTo>
                  <a:lnTo>
                    <a:pt x="14" y="42"/>
                  </a:lnTo>
                  <a:lnTo>
                    <a:pt x="16" y="46"/>
                  </a:lnTo>
                  <a:lnTo>
                    <a:pt x="19" y="49"/>
                  </a:lnTo>
                  <a:lnTo>
                    <a:pt x="22" y="52"/>
                  </a:lnTo>
                  <a:lnTo>
                    <a:pt x="26" y="54"/>
                  </a:lnTo>
                  <a:lnTo>
                    <a:pt x="34" y="54"/>
                  </a:lnTo>
                  <a:lnTo>
                    <a:pt x="41" y="53"/>
                  </a:lnTo>
                  <a:lnTo>
                    <a:pt x="48" y="50"/>
                  </a:lnTo>
                  <a:lnTo>
                    <a:pt x="54" y="46"/>
                  </a:lnTo>
                  <a:lnTo>
                    <a:pt x="59" y="42"/>
                  </a:lnTo>
                  <a:lnTo>
                    <a:pt x="63" y="36"/>
                  </a:lnTo>
                  <a:lnTo>
                    <a:pt x="65" y="29"/>
                  </a:lnTo>
                  <a:lnTo>
                    <a:pt x="65" y="22"/>
                  </a:lnTo>
                  <a:lnTo>
                    <a:pt x="63" y="19"/>
                  </a:lnTo>
                  <a:lnTo>
                    <a:pt x="62" y="16"/>
                  </a:lnTo>
                  <a:lnTo>
                    <a:pt x="59" y="13"/>
                  </a:lnTo>
                  <a:lnTo>
                    <a:pt x="57" y="10"/>
                  </a:lnTo>
                  <a:lnTo>
                    <a:pt x="54" y="8"/>
                  </a:lnTo>
                  <a:lnTo>
                    <a:pt x="51" y="6"/>
                  </a:lnTo>
                  <a:lnTo>
                    <a:pt x="48" y="5"/>
                  </a:lnTo>
                  <a:lnTo>
                    <a:pt x="45" y="4"/>
                  </a:lnTo>
                  <a:lnTo>
                    <a:pt x="46" y="1"/>
                  </a:lnTo>
                  <a:lnTo>
                    <a:pt x="48" y="0"/>
                  </a:lnTo>
                  <a:lnTo>
                    <a:pt x="52" y="0"/>
                  </a:lnTo>
                  <a:lnTo>
                    <a:pt x="55" y="1"/>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51" name="Freeform 39"/>
            <p:cNvSpPr>
              <a:spLocks/>
            </p:cNvSpPr>
            <p:nvPr/>
          </p:nvSpPr>
          <p:spPr bwMode="auto">
            <a:xfrm>
              <a:off x="1042" y="1657"/>
              <a:ext cx="5" cy="4"/>
            </a:xfrm>
            <a:custGeom>
              <a:avLst/>
              <a:gdLst/>
              <a:ahLst/>
              <a:cxnLst>
                <a:cxn ang="0">
                  <a:pos x="4" y="1"/>
                </a:cxn>
                <a:cxn ang="0">
                  <a:pos x="4" y="2"/>
                </a:cxn>
                <a:cxn ang="0">
                  <a:pos x="3" y="3"/>
                </a:cxn>
                <a:cxn ang="0">
                  <a:pos x="2" y="3"/>
                </a:cxn>
                <a:cxn ang="0">
                  <a:pos x="1" y="3"/>
                </a:cxn>
                <a:cxn ang="0">
                  <a:pos x="0" y="3"/>
                </a:cxn>
                <a:cxn ang="0">
                  <a:pos x="0" y="2"/>
                </a:cxn>
                <a:cxn ang="0">
                  <a:pos x="0" y="1"/>
                </a:cxn>
                <a:cxn ang="0">
                  <a:pos x="0" y="0"/>
                </a:cxn>
                <a:cxn ang="0">
                  <a:pos x="1" y="0"/>
                </a:cxn>
                <a:cxn ang="0">
                  <a:pos x="2" y="0"/>
                </a:cxn>
                <a:cxn ang="0">
                  <a:pos x="3" y="0"/>
                </a:cxn>
                <a:cxn ang="0">
                  <a:pos x="4" y="1"/>
                </a:cxn>
              </a:cxnLst>
              <a:rect l="0" t="0" r="r" b="b"/>
              <a:pathLst>
                <a:path w="5" h="4">
                  <a:moveTo>
                    <a:pt x="4" y="1"/>
                  </a:moveTo>
                  <a:lnTo>
                    <a:pt x="4" y="2"/>
                  </a:lnTo>
                  <a:lnTo>
                    <a:pt x="3" y="3"/>
                  </a:lnTo>
                  <a:lnTo>
                    <a:pt x="2" y="3"/>
                  </a:lnTo>
                  <a:lnTo>
                    <a:pt x="1" y="3"/>
                  </a:lnTo>
                  <a:lnTo>
                    <a:pt x="0" y="3"/>
                  </a:lnTo>
                  <a:lnTo>
                    <a:pt x="0" y="2"/>
                  </a:lnTo>
                  <a:lnTo>
                    <a:pt x="0" y="1"/>
                  </a:lnTo>
                  <a:lnTo>
                    <a:pt x="0" y="0"/>
                  </a:lnTo>
                  <a:lnTo>
                    <a:pt x="1" y="0"/>
                  </a:lnTo>
                  <a:lnTo>
                    <a:pt x="2" y="0"/>
                  </a:lnTo>
                  <a:lnTo>
                    <a:pt x="3" y="0"/>
                  </a:lnTo>
                  <a:lnTo>
                    <a:pt x="4" y="1"/>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2" name="Freeform 40"/>
            <p:cNvSpPr>
              <a:spLocks/>
            </p:cNvSpPr>
            <p:nvPr/>
          </p:nvSpPr>
          <p:spPr bwMode="auto">
            <a:xfrm>
              <a:off x="1028" y="1649"/>
              <a:ext cx="6" cy="6"/>
            </a:xfrm>
            <a:custGeom>
              <a:avLst/>
              <a:gdLst/>
              <a:ahLst/>
              <a:cxnLst>
                <a:cxn ang="0">
                  <a:pos x="5" y="2"/>
                </a:cxn>
                <a:cxn ang="0">
                  <a:pos x="5" y="4"/>
                </a:cxn>
                <a:cxn ang="0">
                  <a:pos x="4" y="4"/>
                </a:cxn>
                <a:cxn ang="0">
                  <a:pos x="3" y="5"/>
                </a:cxn>
                <a:cxn ang="0">
                  <a:pos x="1" y="5"/>
                </a:cxn>
                <a:cxn ang="0">
                  <a:pos x="1" y="4"/>
                </a:cxn>
                <a:cxn ang="0">
                  <a:pos x="0" y="4"/>
                </a:cxn>
                <a:cxn ang="0">
                  <a:pos x="0" y="2"/>
                </a:cxn>
                <a:cxn ang="0">
                  <a:pos x="0" y="1"/>
                </a:cxn>
                <a:cxn ang="0">
                  <a:pos x="1" y="1"/>
                </a:cxn>
                <a:cxn ang="0">
                  <a:pos x="1" y="0"/>
                </a:cxn>
                <a:cxn ang="0">
                  <a:pos x="3" y="0"/>
                </a:cxn>
                <a:cxn ang="0">
                  <a:pos x="4" y="1"/>
                </a:cxn>
                <a:cxn ang="0">
                  <a:pos x="5" y="1"/>
                </a:cxn>
                <a:cxn ang="0">
                  <a:pos x="5" y="2"/>
                </a:cxn>
              </a:cxnLst>
              <a:rect l="0" t="0" r="r" b="b"/>
              <a:pathLst>
                <a:path w="6" h="6">
                  <a:moveTo>
                    <a:pt x="5" y="2"/>
                  </a:moveTo>
                  <a:lnTo>
                    <a:pt x="5" y="4"/>
                  </a:lnTo>
                  <a:lnTo>
                    <a:pt x="4" y="4"/>
                  </a:lnTo>
                  <a:lnTo>
                    <a:pt x="3" y="5"/>
                  </a:lnTo>
                  <a:lnTo>
                    <a:pt x="1" y="5"/>
                  </a:lnTo>
                  <a:lnTo>
                    <a:pt x="1" y="4"/>
                  </a:lnTo>
                  <a:lnTo>
                    <a:pt x="0" y="4"/>
                  </a:lnTo>
                  <a:lnTo>
                    <a:pt x="0" y="2"/>
                  </a:lnTo>
                  <a:lnTo>
                    <a:pt x="0" y="1"/>
                  </a:lnTo>
                  <a:lnTo>
                    <a:pt x="1" y="1"/>
                  </a:lnTo>
                  <a:lnTo>
                    <a:pt x="1" y="0"/>
                  </a:lnTo>
                  <a:lnTo>
                    <a:pt x="3" y="0"/>
                  </a:lnTo>
                  <a:lnTo>
                    <a:pt x="4" y="1"/>
                  </a:lnTo>
                  <a:lnTo>
                    <a:pt x="5" y="1"/>
                  </a:lnTo>
                  <a:lnTo>
                    <a:pt x="5" y="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3" name="Freeform 41"/>
            <p:cNvSpPr>
              <a:spLocks/>
            </p:cNvSpPr>
            <p:nvPr/>
          </p:nvSpPr>
          <p:spPr bwMode="auto">
            <a:xfrm>
              <a:off x="1014" y="1644"/>
              <a:ext cx="3" cy="3"/>
            </a:xfrm>
            <a:custGeom>
              <a:avLst/>
              <a:gdLst/>
              <a:ahLst/>
              <a:cxnLst>
                <a:cxn ang="0">
                  <a:pos x="2" y="1"/>
                </a:cxn>
                <a:cxn ang="0">
                  <a:pos x="2" y="2"/>
                </a:cxn>
                <a:cxn ang="0">
                  <a:pos x="1" y="2"/>
                </a:cxn>
                <a:cxn ang="0">
                  <a:pos x="0" y="2"/>
                </a:cxn>
                <a:cxn ang="0">
                  <a:pos x="0" y="1"/>
                </a:cxn>
                <a:cxn ang="0">
                  <a:pos x="0" y="0"/>
                </a:cxn>
                <a:cxn ang="0">
                  <a:pos x="1" y="0"/>
                </a:cxn>
                <a:cxn ang="0">
                  <a:pos x="2" y="0"/>
                </a:cxn>
                <a:cxn ang="0">
                  <a:pos x="2" y="1"/>
                </a:cxn>
              </a:cxnLst>
              <a:rect l="0" t="0" r="r" b="b"/>
              <a:pathLst>
                <a:path w="3" h="3">
                  <a:moveTo>
                    <a:pt x="2" y="1"/>
                  </a:moveTo>
                  <a:lnTo>
                    <a:pt x="2" y="2"/>
                  </a:lnTo>
                  <a:lnTo>
                    <a:pt x="1" y="2"/>
                  </a:lnTo>
                  <a:lnTo>
                    <a:pt x="0" y="2"/>
                  </a:lnTo>
                  <a:lnTo>
                    <a:pt x="0" y="1"/>
                  </a:lnTo>
                  <a:lnTo>
                    <a:pt x="0" y="0"/>
                  </a:lnTo>
                  <a:lnTo>
                    <a:pt x="1" y="0"/>
                  </a:lnTo>
                  <a:lnTo>
                    <a:pt x="2" y="0"/>
                  </a:lnTo>
                  <a:lnTo>
                    <a:pt x="2" y="1"/>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4" name="Freeform 42"/>
            <p:cNvSpPr>
              <a:spLocks/>
            </p:cNvSpPr>
            <p:nvPr/>
          </p:nvSpPr>
          <p:spPr bwMode="auto">
            <a:xfrm>
              <a:off x="1021" y="1661"/>
              <a:ext cx="3" cy="4"/>
            </a:xfrm>
            <a:custGeom>
              <a:avLst/>
              <a:gdLst/>
              <a:ahLst/>
              <a:cxnLst>
                <a:cxn ang="0">
                  <a:pos x="2" y="2"/>
                </a:cxn>
                <a:cxn ang="0">
                  <a:pos x="1" y="3"/>
                </a:cxn>
                <a:cxn ang="0">
                  <a:pos x="0" y="3"/>
                </a:cxn>
                <a:cxn ang="0">
                  <a:pos x="0" y="2"/>
                </a:cxn>
                <a:cxn ang="0">
                  <a:pos x="0" y="1"/>
                </a:cxn>
                <a:cxn ang="0">
                  <a:pos x="0" y="0"/>
                </a:cxn>
                <a:cxn ang="0">
                  <a:pos x="1" y="0"/>
                </a:cxn>
                <a:cxn ang="0">
                  <a:pos x="1" y="1"/>
                </a:cxn>
                <a:cxn ang="0">
                  <a:pos x="2" y="1"/>
                </a:cxn>
                <a:cxn ang="0">
                  <a:pos x="2" y="2"/>
                </a:cxn>
              </a:cxnLst>
              <a:rect l="0" t="0" r="r" b="b"/>
              <a:pathLst>
                <a:path w="3" h="4">
                  <a:moveTo>
                    <a:pt x="2" y="2"/>
                  </a:moveTo>
                  <a:lnTo>
                    <a:pt x="1" y="3"/>
                  </a:lnTo>
                  <a:lnTo>
                    <a:pt x="0" y="3"/>
                  </a:lnTo>
                  <a:lnTo>
                    <a:pt x="0" y="2"/>
                  </a:lnTo>
                  <a:lnTo>
                    <a:pt x="0" y="1"/>
                  </a:lnTo>
                  <a:lnTo>
                    <a:pt x="0" y="0"/>
                  </a:lnTo>
                  <a:lnTo>
                    <a:pt x="1" y="0"/>
                  </a:lnTo>
                  <a:lnTo>
                    <a:pt x="1" y="1"/>
                  </a:lnTo>
                  <a:lnTo>
                    <a:pt x="2" y="1"/>
                  </a:lnTo>
                  <a:lnTo>
                    <a:pt x="2" y="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5" name="Freeform 43"/>
            <p:cNvSpPr>
              <a:spLocks/>
            </p:cNvSpPr>
            <p:nvPr/>
          </p:nvSpPr>
          <p:spPr bwMode="auto">
            <a:xfrm>
              <a:off x="1034" y="1668"/>
              <a:ext cx="3" cy="4"/>
            </a:xfrm>
            <a:custGeom>
              <a:avLst/>
              <a:gdLst/>
              <a:ahLst/>
              <a:cxnLst>
                <a:cxn ang="0">
                  <a:pos x="2" y="2"/>
                </a:cxn>
                <a:cxn ang="0">
                  <a:pos x="1" y="3"/>
                </a:cxn>
                <a:cxn ang="0">
                  <a:pos x="0" y="3"/>
                </a:cxn>
                <a:cxn ang="0">
                  <a:pos x="0" y="2"/>
                </a:cxn>
                <a:cxn ang="0">
                  <a:pos x="0" y="1"/>
                </a:cxn>
                <a:cxn ang="0">
                  <a:pos x="0" y="0"/>
                </a:cxn>
                <a:cxn ang="0">
                  <a:pos x="1" y="0"/>
                </a:cxn>
                <a:cxn ang="0">
                  <a:pos x="1" y="1"/>
                </a:cxn>
                <a:cxn ang="0">
                  <a:pos x="2" y="1"/>
                </a:cxn>
                <a:cxn ang="0">
                  <a:pos x="2" y="2"/>
                </a:cxn>
              </a:cxnLst>
              <a:rect l="0" t="0" r="r" b="b"/>
              <a:pathLst>
                <a:path w="3" h="4">
                  <a:moveTo>
                    <a:pt x="2" y="2"/>
                  </a:moveTo>
                  <a:lnTo>
                    <a:pt x="1" y="3"/>
                  </a:lnTo>
                  <a:lnTo>
                    <a:pt x="0" y="3"/>
                  </a:lnTo>
                  <a:lnTo>
                    <a:pt x="0" y="2"/>
                  </a:lnTo>
                  <a:lnTo>
                    <a:pt x="0" y="1"/>
                  </a:lnTo>
                  <a:lnTo>
                    <a:pt x="0" y="0"/>
                  </a:lnTo>
                  <a:lnTo>
                    <a:pt x="1" y="0"/>
                  </a:lnTo>
                  <a:lnTo>
                    <a:pt x="1" y="1"/>
                  </a:lnTo>
                  <a:lnTo>
                    <a:pt x="2" y="1"/>
                  </a:lnTo>
                  <a:lnTo>
                    <a:pt x="2" y="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6" name="Freeform 44"/>
            <p:cNvSpPr>
              <a:spLocks/>
            </p:cNvSpPr>
            <p:nvPr/>
          </p:nvSpPr>
          <p:spPr bwMode="auto">
            <a:xfrm>
              <a:off x="1006" y="1655"/>
              <a:ext cx="6" cy="6"/>
            </a:xfrm>
            <a:custGeom>
              <a:avLst/>
              <a:gdLst/>
              <a:ahLst/>
              <a:cxnLst>
                <a:cxn ang="0">
                  <a:pos x="5" y="2"/>
                </a:cxn>
                <a:cxn ang="0">
                  <a:pos x="5" y="4"/>
                </a:cxn>
                <a:cxn ang="0">
                  <a:pos x="4" y="4"/>
                </a:cxn>
                <a:cxn ang="0">
                  <a:pos x="3" y="5"/>
                </a:cxn>
                <a:cxn ang="0">
                  <a:pos x="2" y="5"/>
                </a:cxn>
                <a:cxn ang="0">
                  <a:pos x="1" y="5"/>
                </a:cxn>
                <a:cxn ang="0">
                  <a:pos x="1" y="4"/>
                </a:cxn>
                <a:cxn ang="0">
                  <a:pos x="0" y="4"/>
                </a:cxn>
                <a:cxn ang="0">
                  <a:pos x="0" y="2"/>
                </a:cxn>
                <a:cxn ang="0">
                  <a:pos x="0" y="1"/>
                </a:cxn>
                <a:cxn ang="0">
                  <a:pos x="1" y="1"/>
                </a:cxn>
                <a:cxn ang="0">
                  <a:pos x="1" y="0"/>
                </a:cxn>
                <a:cxn ang="0">
                  <a:pos x="2" y="0"/>
                </a:cxn>
                <a:cxn ang="0">
                  <a:pos x="3" y="0"/>
                </a:cxn>
                <a:cxn ang="0">
                  <a:pos x="4" y="1"/>
                </a:cxn>
                <a:cxn ang="0">
                  <a:pos x="5" y="1"/>
                </a:cxn>
                <a:cxn ang="0">
                  <a:pos x="5" y="2"/>
                </a:cxn>
              </a:cxnLst>
              <a:rect l="0" t="0" r="r" b="b"/>
              <a:pathLst>
                <a:path w="6" h="6">
                  <a:moveTo>
                    <a:pt x="5" y="2"/>
                  </a:moveTo>
                  <a:lnTo>
                    <a:pt x="5" y="4"/>
                  </a:lnTo>
                  <a:lnTo>
                    <a:pt x="4" y="4"/>
                  </a:lnTo>
                  <a:lnTo>
                    <a:pt x="3" y="5"/>
                  </a:lnTo>
                  <a:lnTo>
                    <a:pt x="2" y="5"/>
                  </a:lnTo>
                  <a:lnTo>
                    <a:pt x="1" y="5"/>
                  </a:lnTo>
                  <a:lnTo>
                    <a:pt x="1" y="4"/>
                  </a:lnTo>
                  <a:lnTo>
                    <a:pt x="0" y="4"/>
                  </a:lnTo>
                  <a:lnTo>
                    <a:pt x="0" y="2"/>
                  </a:lnTo>
                  <a:lnTo>
                    <a:pt x="0" y="1"/>
                  </a:lnTo>
                  <a:lnTo>
                    <a:pt x="1" y="1"/>
                  </a:lnTo>
                  <a:lnTo>
                    <a:pt x="1" y="0"/>
                  </a:lnTo>
                  <a:lnTo>
                    <a:pt x="2" y="0"/>
                  </a:lnTo>
                  <a:lnTo>
                    <a:pt x="3" y="0"/>
                  </a:lnTo>
                  <a:lnTo>
                    <a:pt x="4" y="1"/>
                  </a:lnTo>
                  <a:lnTo>
                    <a:pt x="5" y="1"/>
                  </a:lnTo>
                  <a:lnTo>
                    <a:pt x="5" y="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7" name="Freeform 45"/>
            <p:cNvSpPr>
              <a:spLocks/>
            </p:cNvSpPr>
            <p:nvPr/>
          </p:nvSpPr>
          <p:spPr bwMode="auto">
            <a:xfrm>
              <a:off x="1123" y="1497"/>
              <a:ext cx="4" cy="4"/>
            </a:xfrm>
            <a:custGeom>
              <a:avLst/>
              <a:gdLst/>
              <a:ahLst/>
              <a:cxnLst>
                <a:cxn ang="0">
                  <a:pos x="3" y="2"/>
                </a:cxn>
                <a:cxn ang="0">
                  <a:pos x="3" y="3"/>
                </a:cxn>
                <a:cxn ang="0">
                  <a:pos x="2" y="3"/>
                </a:cxn>
                <a:cxn ang="0">
                  <a:pos x="1" y="3"/>
                </a:cxn>
                <a:cxn ang="0">
                  <a:pos x="0" y="3"/>
                </a:cxn>
                <a:cxn ang="0">
                  <a:pos x="0" y="2"/>
                </a:cxn>
                <a:cxn ang="0">
                  <a:pos x="0" y="1"/>
                </a:cxn>
                <a:cxn ang="0">
                  <a:pos x="0" y="0"/>
                </a:cxn>
                <a:cxn ang="0">
                  <a:pos x="1" y="0"/>
                </a:cxn>
                <a:cxn ang="0">
                  <a:pos x="2" y="0"/>
                </a:cxn>
                <a:cxn ang="0">
                  <a:pos x="3" y="0"/>
                </a:cxn>
                <a:cxn ang="0">
                  <a:pos x="3" y="1"/>
                </a:cxn>
                <a:cxn ang="0">
                  <a:pos x="3" y="2"/>
                </a:cxn>
              </a:cxnLst>
              <a:rect l="0" t="0" r="r" b="b"/>
              <a:pathLst>
                <a:path w="4" h="4">
                  <a:moveTo>
                    <a:pt x="3" y="2"/>
                  </a:moveTo>
                  <a:lnTo>
                    <a:pt x="3" y="3"/>
                  </a:lnTo>
                  <a:lnTo>
                    <a:pt x="2" y="3"/>
                  </a:lnTo>
                  <a:lnTo>
                    <a:pt x="1" y="3"/>
                  </a:lnTo>
                  <a:lnTo>
                    <a:pt x="0" y="3"/>
                  </a:lnTo>
                  <a:lnTo>
                    <a:pt x="0" y="2"/>
                  </a:lnTo>
                  <a:lnTo>
                    <a:pt x="0" y="1"/>
                  </a:lnTo>
                  <a:lnTo>
                    <a:pt x="0" y="0"/>
                  </a:lnTo>
                  <a:lnTo>
                    <a:pt x="1" y="0"/>
                  </a:lnTo>
                  <a:lnTo>
                    <a:pt x="2" y="0"/>
                  </a:lnTo>
                  <a:lnTo>
                    <a:pt x="3" y="0"/>
                  </a:lnTo>
                  <a:lnTo>
                    <a:pt x="3" y="1"/>
                  </a:lnTo>
                  <a:lnTo>
                    <a:pt x="3" y="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8" name="Freeform 46"/>
            <p:cNvSpPr>
              <a:spLocks/>
            </p:cNvSpPr>
            <p:nvPr/>
          </p:nvSpPr>
          <p:spPr bwMode="auto">
            <a:xfrm>
              <a:off x="1108" y="1494"/>
              <a:ext cx="5" cy="4"/>
            </a:xfrm>
            <a:custGeom>
              <a:avLst/>
              <a:gdLst/>
              <a:ahLst/>
              <a:cxnLst>
                <a:cxn ang="0">
                  <a:pos x="4" y="1"/>
                </a:cxn>
                <a:cxn ang="0">
                  <a:pos x="4" y="2"/>
                </a:cxn>
                <a:cxn ang="0">
                  <a:pos x="3" y="3"/>
                </a:cxn>
                <a:cxn ang="0">
                  <a:pos x="2" y="3"/>
                </a:cxn>
                <a:cxn ang="0">
                  <a:pos x="1" y="3"/>
                </a:cxn>
                <a:cxn ang="0">
                  <a:pos x="0" y="2"/>
                </a:cxn>
                <a:cxn ang="0">
                  <a:pos x="0" y="1"/>
                </a:cxn>
                <a:cxn ang="0">
                  <a:pos x="1" y="0"/>
                </a:cxn>
                <a:cxn ang="0">
                  <a:pos x="2" y="0"/>
                </a:cxn>
                <a:cxn ang="0">
                  <a:pos x="3" y="0"/>
                </a:cxn>
                <a:cxn ang="0">
                  <a:pos x="4" y="1"/>
                </a:cxn>
              </a:cxnLst>
              <a:rect l="0" t="0" r="r" b="b"/>
              <a:pathLst>
                <a:path w="5" h="4">
                  <a:moveTo>
                    <a:pt x="4" y="1"/>
                  </a:moveTo>
                  <a:lnTo>
                    <a:pt x="4" y="2"/>
                  </a:lnTo>
                  <a:lnTo>
                    <a:pt x="3" y="3"/>
                  </a:lnTo>
                  <a:lnTo>
                    <a:pt x="2" y="3"/>
                  </a:lnTo>
                  <a:lnTo>
                    <a:pt x="1" y="3"/>
                  </a:lnTo>
                  <a:lnTo>
                    <a:pt x="0" y="2"/>
                  </a:lnTo>
                  <a:lnTo>
                    <a:pt x="0" y="1"/>
                  </a:lnTo>
                  <a:lnTo>
                    <a:pt x="1" y="0"/>
                  </a:lnTo>
                  <a:lnTo>
                    <a:pt x="2" y="0"/>
                  </a:lnTo>
                  <a:lnTo>
                    <a:pt x="3" y="0"/>
                  </a:lnTo>
                  <a:lnTo>
                    <a:pt x="4" y="1"/>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59" name="Freeform 47"/>
            <p:cNvSpPr>
              <a:spLocks/>
            </p:cNvSpPr>
            <p:nvPr/>
          </p:nvSpPr>
          <p:spPr bwMode="auto">
            <a:xfrm>
              <a:off x="1096" y="1490"/>
              <a:ext cx="4" cy="3"/>
            </a:xfrm>
            <a:custGeom>
              <a:avLst/>
              <a:gdLst/>
              <a:ahLst/>
              <a:cxnLst>
                <a:cxn ang="0">
                  <a:pos x="3" y="1"/>
                </a:cxn>
                <a:cxn ang="0">
                  <a:pos x="2" y="1"/>
                </a:cxn>
                <a:cxn ang="0">
                  <a:pos x="2" y="2"/>
                </a:cxn>
                <a:cxn ang="0">
                  <a:pos x="1" y="2"/>
                </a:cxn>
                <a:cxn ang="0">
                  <a:pos x="1" y="1"/>
                </a:cxn>
                <a:cxn ang="0">
                  <a:pos x="0" y="1"/>
                </a:cxn>
                <a:cxn ang="0">
                  <a:pos x="0" y="0"/>
                </a:cxn>
                <a:cxn ang="0">
                  <a:pos x="1" y="0"/>
                </a:cxn>
                <a:cxn ang="0">
                  <a:pos x="2" y="0"/>
                </a:cxn>
                <a:cxn ang="0">
                  <a:pos x="3" y="0"/>
                </a:cxn>
                <a:cxn ang="0">
                  <a:pos x="3" y="1"/>
                </a:cxn>
              </a:cxnLst>
              <a:rect l="0" t="0" r="r" b="b"/>
              <a:pathLst>
                <a:path w="4" h="3">
                  <a:moveTo>
                    <a:pt x="3" y="1"/>
                  </a:moveTo>
                  <a:lnTo>
                    <a:pt x="2" y="1"/>
                  </a:lnTo>
                  <a:lnTo>
                    <a:pt x="2" y="2"/>
                  </a:lnTo>
                  <a:lnTo>
                    <a:pt x="1" y="2"/>
                  </a:lnTo>
                  <a:lnTo>
                    <a:pt x="1" y="1"/>
                  </a:lnTo>
                  <a:lnTo>
                    <a:pt x="0" y="1"/>
                  </a:lnTo>
                  <a:lnTo>
                    <a:pt x="0" y="0"/>
                  </a:lnTo>
                  <a:lnTo>
                    <a:pt x="1" y="0"/>
                  </a:lnTo>
                  <a:lnTo>
                    <a:pt x="2" y="0"/>
                  </a:lnTo>
                  <a:lnTo>
                    <a:pt x="3" y="0"/>
                  </a:lnTo>
                  <a:lnTo>
                    <a:pt x="3" y="1"/>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0" name="Freeform 48"/>
            <p:cNvSpPr>
              <a:spLocks/>
            </p:cNvSpPr>
            <p:nvPr/>
          </p:nvSpPr>
          <p:spPr bwMode="auto">
            <a:xfrm>
              <a:off x="1119" y="1511"/>
              <a:ext cx="3" cy="3"/>
            </a:xfrm>
            <a:custGeom>
              <a:avLst/>
              <a:gdLst/>
              <a:ahLst/>
              <a:cxnLst>
                <a:cxn ang="0">
                  <a:pos x="2" y="1"/>
                </a:cxn>
                <a:cxn ang="0">
                  <a:pos x="2" y="2"/>
                </a:cxn>
                <a:cxn ang="0">
                  <a:pos x="1" y="2"/>
                </a:cxn>
                <a:cxn ang="0">
                  <a:pos x="0" y="2"/>
                </a:cxn>
                <a:cxn ang="0">
                  <a:pos x="0" y="1"/>
                </a:cxn>
                <a:cxn ang="0">
                  <a:pos x="0" y="0"/>
                </a:cxn>
                <a:cxn ang="0">
                  <a:pos x="1" y="0"/>
                </a:cxn>
                <a:cxn ang="0">
                  <a:pos x="2" y="1"/>
                </a:cxn>
              </a:cxnLst>
              <a:rect l="0" t="0" r="r" b="b"/>
              <a:pathLst>
                <a:path w="3" h="3">
                  <a:moveTo>
                    <a:pt x="2" y="1"/>
                  </a:moveTo>
                  <a:lnTo>
                    <a:pt x="2" y="2"/>
                  </a:lnTo>
                  <a:lnTo>
                    <a:pt x="1" y="2"/>
                  </a:lnTo>
                  <a:lnTo>
                    <a:pt x="0" y="2"/>
                  </a:lnTo>
                  <a:lnTo>
                    <a:pt x="0" y="1"/>
                  </a:lnTo>
                  <a:lnTo>
                    <a:pt x="0" y="0"/>
                  </a:lnTo>
                  <a:lnTo>
                    <a:pt x="1" y="0"/>
                  </a:lnTo>
                  <a:lnTo>
                    <a:pt x="2" y="1"/>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1" name="Freeform 49"/>
            <p:cNvSpPr>
              <a:spLocks/>
            </p:cNvSpPr>
            <p:nvPr/>
          </p:nvSpPr>
          <p:spPr bwMode="auto">
            <a:xfrm>
              <a:off x="1090" y="1498"/>
              <a:ext cx="6" cy="5"/>
            </a:xfrm>
            <a:custGeom>
              <a:avLst/>
              <a:gdLst/>
              <a:ahLst/>
              <a:cxnLst>
                <a:cxn ang="0">
                  <a:pos x="5" y="2"/>
                </a:cxn>
                <a:cxn ang="0">
                  <a:pos x="5" y="3"/>
                </a:cxn>
                <a:cxn ang="0">
                  <a:pos x="4" y="3"/>
                </a:cxn>
                <a:cxn ang="0">
                  <a:pos x="4" y="4"/>
                </a:cxn>
                <a:cxn ang="0">
                  <a:pos x="2" y="4"/>
                </a:cxn>
                <a:cxn ang="0">
                  <a:pos x="1" y="4"/>
                </a:cxn>
                <a:cxn ang="0">
                  <a:pos x="0" y="3"/>
                </a:cxn>
                <a:cxn ang="0">
                  <a:pos x="0" y="2"/>
                </a:cxn>
                <a:cxn ang="0">
                  <a:pos x="0" y="1"/>
                </a:cxn>
                <a:cxn ang="0">
                  <a:pos x="1" y="0"/>
                </a:cxn>
                <a:cxn ang="0">
                  <a:pos x="2" y="0"/>
                </a:cxn>
                <a:cxn ang="0">
                  <a:pos x="4" y="0"/>
                </a:cxn>
                <a:cxn ang="0">
                  <a:pos x="4" y="1"/>
                </a:cxn>
                <a:cxn ang="0">
                  <a:pos x="5" y="1"/>
                </a:cxn>
                <a:cxn ang="0">
                  <a:pos x="5" y="2"/>
                </a:cxn>
              </a:cxnLst>
              <a:rect l="0" t="0" r="r" b="b"/>
              <a:pathLst>
                <a:path w="6" h="5">
                  <a:moveTo>
                    <a:pt x="5" y="2"/>
                  </a:moveTo>
                  <a:lnTo>
                    <a:pt x="5" y="3"/>
                  </a:lnTo>
                  <a:lnTo>
                    <a:pt x="4" y="3"/>
                  </a:lnTo>
                  <a:lnTo>
                    <a:pt x="4" y="4"/>
                  </a:lnTo>
                  <a:lnTo>
                    <a:pt x="2" y="4"/>
                  </a:lnTo>
                  <a:lnTo>
                    <a:pt x="1" y="4"/>
                  </a:lnTo>
                  <a:lnTo>
                    <a:pt x="0" y="3"/>
                  </a:lnTo>
                  <a:lnTo>
                    <a:pt x="0" y="2"/>
                  </a:lnTo>
                  <a:lnTo>
                    <a:pt x="0" y="1"/>
                  </a:lnTo>
                  <a:lnTo>
                    <a:pt x="1" y="0"/>
                  </a:lnTo>
                  <a:lnTo>
                    <a:pt x="2" y="0"/>
                  </a:lnTo>
                  <a:lnTo>
                    <a:pt x="4" y="0"/>
                  </a:lnTo>
                  <a:lnTo>
                    <a:pt x="4" y="1"/>
                  </a:lnTo>
                  <a:lnTo>
                    <a:pt x="5" y="1"/>
                  </a:lnTo>
                  <a:lnTo>
                    <a:pt x="5" y="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2" name="Freeform 50"/>
            <p:cNvSpPr>
              <a:spLocks/>
            </p:cNvSpPr>
            <p:nvPr/>
          </p:nvSpPr>
          <p:spPr bwMode="auto">
            <a:xfrm>
              <a:off x="1105" y="1504"/>
              <a:ext cx="5" cy="4"/>
            </a:xfrm>
            <a:custGeom>
              <a:avLst/>
              <a:gdLst/>
              <a:ahLst/>
              <a:cxnLst>
                <a:cxn ang="0">
                  <a:pos x="4" y="1"/>
                </a:cxn>
                <a:cxn ang="0">
                  <a:pos x="4" y="2"/>
                </a:cxn>
                <a:cxn ang="0">
                  <a:pos x="3" y="2"/>
                </a:cxn>
                <a:cxn ang="0">
                  <a:pos x="2" y="3"/>
                </a:cxn>
                <a:cxn ang="0">
                  <a:pos x="1" y="2"/>
                </a:cxn>
                <a:cxn ang="0">
                  <a:pos x="0" y="2"/>
                </a:cxn>
                <a:cxn ang="0">
                  <a:pos x="0" y="1"/>
                </a:cxn>
                <a:cxn ang="0">
                  <a:pos x="1" y="0"/>
                </a:cxn>
                <a:cxn ang="0">
                  <a:pos x="2" y="0"/>
                </a:cxn>
                <a:cxn ang="0">
                  <a:pos x="3" y="0"/>
                </a:cxn>
                <a:cxn ang="0">
                  <a:pos x="4" y="1"/>
                </a:cxn>
              </a:cxnLst>
              <a:rect l="0" t="0" r="r" b="b"/>
              <a:pathLst>
                <a:path w="5" h="4">
                  <a:moveTo>
                    <a:pt x="4" y="1"/>
                  </a:moveTo>
                  <a:lnTo>
                    <a:pt x="4" y="2"/>
                  </a:lnTo>
                  <a:lnTo>
                    <a:pt x="3" y="2"/>
                  </a:lnTo>
                  <a:lnTo>
                    <a:pt x="2" y="3"/>
                  </a:lnTo>
                  <a:lnTo>
                    <a:pt x="1" y="2"/>
                  </a:lnTo>
                  <a:lnTo>
                    <a:pt x="0" y="2"/>
                  </a:lnTo>
                  <a:lnTo>
                    <a:pt x="0" y="1"/>
                  </a:lnTo>
                  <a:lnTo>
                    <a:pt x="1" y="0"/>
                  </a:lnTo>
                  <a:lnTo>
                    <a:pt x="2" y="0"/>
                  </a:lnTo>
                  <a:lnTo>
                    <a:pt x="3" y="0"/>
                  </a:lnTo>
                  <a:lnTo>
                    <a:pt x="4" y="1"/>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3" name="Freeform 51"/>
            <p:cNvSpPr>
              <a:spLocks/>
            </p:cNvSpPr>
            <p:nvPr/>
          </p:nvSpPr>
          <p:spPr bwMode="auto">
            <a:xfrm>
              <a:off x="1097" y="1559"/>
              <a:ext cx="21" cy="20"/>
            </a:xfrm>
            <a:custGeom>
              <a:avLst/>
              <a:gdLst/>
              <a:ahLst/>
              <a:cxnLst>
                <a:cxn ang="0">
                  <a:pos x="18" y="16"/>
                </a:cxn>
                <a:cxn ang="0">
                  <a:pos x="16" y="18"/>
                </a:cxn>
                <a:cxn ang="0">
                  <a:pos x="13" y="19"/>
                </a:cxn>
                <a:cxn ang="0">
                  <a:pos x="11" y="19"/>
                </a:cxn>
                <a:cxn ang="0">
                  <a:pos x="10" y="19"/>
                </a:cxn>
                <a:cxn ang="0">
                  <a:pos x="8" y="18"/>
                </a:cxn>
                <a:cxn ang="0">
                  <a:pos x="7" y="17"/>
                </a:cxn>
                <a:cxn ang="0">
                  <a:pos x="4" y="16"/>
                </a:cxn>
                <a:cxn ang="0">
                  <a:pos x="3" y="15"/>
                </a:cxn>
                <a:cxn ang="0">
                  <a:pos x="1" y="14"/>
                </a:cxn>
                <a:cxn ang="0">
                  <a:pos x="0" y="13"/>
                </a:cxn>
                <a:cxn ang="0">
                  <a:pos x="1" y="11"/>
                </a:cxn>
                <a:cxn ang="0">
                  <a:pos x="4" y="9"/>
                </a:cxn>
                <a:cxn ang="0">
                  <a:pos x="8" y="10"/>
                </a:cxn>
                <a:cxn ang="0">
                  <a:pos x="10" y="12"/>
                </a:cxn>
                <a:cxn ang="0">
                  <a:pos x="12" y="13"/>
                </a:cxn>
                <a:cxn ang="0">
                  <a:pos x="12" y="11"/>
                </a:cxn>
                <a:cxn ang="0">
                  <a:pos x="14" y="6"/>
                </a:cxn>
                <a:cxn ang="0">
                  <a:pos x="16" y="2"/>
                </a:cxn>
                <a:cxn ang="0">
                  <a:pos x="20" y="0"/>
                </a:cxn>
                <a:cxn ang="0">
                  <a:pos x="20" y="5"/>
                </a:cxn>
                <a:cxn ang="0">
                  <a:pos x="19" y="10"/>
                </a:cxn>
                <a:cxn ang="0">
                  <a:pos x="18" y="15"/>
                </a:cxn>
                <a:cxn ang="0">
                  <a:pos x="18" y="16"/>
                </a:cxn>
              </a:cxnLst>
              <a:rect l="0" t="0" r="r" b="b"/>
              <a:pathLst>
                <a:path w="21" h="20">
                  <a:moveTo>
                    <a:pt x="18" y="16"/>
                  </a:moveTo>
                  <a:lnTo>
                    <a:pt x="16" y="18"/>
                  </a:lnTo>
                  <a:lnTo>
                    <a:pt x="13" y="19"/>
                  </a:lnTo>
                  <a:lnTo>
                    <a:pt x="11" y="19"/>
                  </a:lnTo>
                  <a:lnTo>
                    <a:pt x="10" y="19"/>
                  </a:lnTo>
                  <a:lnTo>
                    <a:pt x="8" y="18"/>
                  </a:lnTo>
                  <a:lnTo>
                    <a:pt x="7" y="17"/>
                  </a:lnTo>
                  <a:lnTo>
                    <a:pt x="4" y="16"/>
                  </a:lnTo>
                  <a:lnTo>
                    <a:pt x="3" y="15"/>
                  </a:lnTo>
                  <a:lnTo>
                    <a:pt x="1" y="14"/>
                  </a:lnTo>
                  <a:lnTo>
                    <a:pt x="0" y="13"/>
                  </a:lnTo>
                  <a:lnTo>
                    <a:pt x="1" y="11"/>
                  </a:lnTo>
                  <a:lnTo>
                    <a:pt x="4" y="9"/>
                  </a:lnTo>
                  <a:lnTo>
                    <a:pt x="8" y="10"/>
                  </a:lnTo>
                  <a:lnTo>
                    <a:pt x="10" y="12"/>
                  </a:lnTo>
                  <a:lnTo>
                    <a:pt x="12" y="13"/>
                  </a:lnTo>
                  <a:lnTo>
                    <a:pt x="12" y="11"/>
                  </a:lnTo>
                  <a:lnTo>
                    <a:pt x="14" y="6"/>
                  </a:lnTo>
                  <a:lnTo>
                    <a:pt x="16" y="2"/>
                  </a:lnTo>
                  <a:lnTo>
                    <a:pt x="20" y="0"/>
                  </a:lnTo>
                  <a:lnTo>
                    <a:pt x="20" y="5"/>
                  </a:lnTo>
                  <a:lnTo>
                    <a:pt x="19" y="10"/>
                  </a:lnTo>
                  <a:lnTo>
                    <a:pt x="18" y="15"/>
                  </a:lnTo>
                  <a:lnTo>
                    <a:pt x="18" y="16"/>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4" name="Freeform 52"/>
            <p:cNvSpPr>
              <a:spLocks/>
            </p:cNvSpPr>
            <p:nvPr/>
          </p:nvSpPr>
          <p:spPr bwMode="auto">
            <a:xfrm>
              <a:off x="1079" y="1554"/>
              <a:ext cx="19" cy="17"/>
            </a:xfrm>
            <a:custGeom>
              <a:avLst/>
              <a:gdLst/>
              <a:ahLst/>
              <a:cxnLst>
                <a:cxn ang="0">
                  <a:pos x="12" y="16"/>
                </a:cxn>
                <a:cxn ang="0">
                  <a:pos x="10" y="16"/>
                </a:cxn>
                <a:cxn ang="0">
                  <a:pos x="8" y="16"/>
                </a:cxn>
                <a:cxn ang="0">
                  <a:pos x="6" y="15"/>
                </a:cxn>
                <a:cxn ang="0">
                  <a:pos x="3" y="15"/>
                </a:cxn>
                <a:cxn ang="0">
                  <a:pos x="1" y="14"/>
                </a:cxn>
                <a:cxn ang="0">
                  <a:pos x="0" y="13"/>
                </a:cxn>
                <a:cxn ang="0">
                  <a:pos x="0" y="12"/>
                </a:cxn>
                <a:cxn ang="0">
                  <a:pos x="1" y="10"/>
                </a:cxn>
                <a:cxn ang="0">
                  <a:pos x="4" y="9"/>
                </a:cxn>
                <a:cxn ang="0">
                  <a:pos x="7" y="9"/>
                </a:cxn>
                <a:cxn ang="0">
                  <a:pos x="10" y="10"/>
                </a:cxn>
                <a:cxn ang="0">
                  <a:pos x="11" y="11"/>
                </a:cxn>
                <a:cxn ang="0">
                  <a:pos x="13" y="8"/>
                </a:cxn>
                <a:cxn ang="0">
                  <a:pos x="13" y="3"/>
                </a:cxn>
                <a:cxn ang="0">
                  <a:pos x="14" y="0"/>
                </a:cxn>
                <a:cxn ang="0">
                  <a:pos x="18" y="0"/>
                </a:cxn>
                <a:cxn ang="0">
                  <a:pos x="18" y="7"/>
                </a:cxn>
                <a:cxn ang="0">
                  <a:pos x="16" y="12"/>
                </a:cxn>
                <a:cxn ang="0">
                  <a:pos x="13" y="15"/>
                </a:cxn>
                <a:cxn ang="0">
                  <a:pos x="12" y="16"/>
                </a:cxn>
              </a:cxnLst>
              <a:rect l="0" t="0" r="r" b="b"/>
              <a:pathLst>
                <a:path w="19" h="17">
                  <a:moveTo>
                    <a:pt x="12" y="16"/>
                  </a:moveTo>
                  <a:lnTo>
                    <a:pt x="10" y="16"/>
                  </a:lnTo>
                  <a:lnTo>
                    <a:pt x="8" y="16"/>
                  </a:lnTo>
                  <a:lnTo>
                    <a:pt x="6" y="15"/>
                  </a:lnTo>
                  <a:lnTo>
                    <a:pt x="3" y="15"/>
                  </a:lnTo>
                  <a:lnTo>
                    <a:pt x="1" y="14"/>
                  </a:lnTo>
                  <a:lnTo>
                    <a:pt x="0" y="13"/>
                  </a:lnTo>
                  <a:lnTo>
                    <a:pt x="0" y="12"/>
                  </a:lnTo>
                  <a:lnTo>
                    <a:pt x="1" y="10"/>
                  </a:lnTo>
                  <a:lnTo>
                    <a:pt x="4" y="9"/>
                  </a:lnTo>
                  <a:lnTo>
                    <a:pt x="7" y="9"/>
                  </a:lnTo>
                  <a:lnTo>
                    <a:pt x="10" y="10"/>
                  </a:lnTo>
                  <a:lnTo>
                    <a:pt x="11" y="11"/>
                  </a:lnTo>
                  <a:lnTo>
                    <a:pt x="13" y="8"/>
                  </a:lnTo>
                  <a:lnTo>
                    <a:pt x="13" y="3"/>
                  </a:lnTo>
                  <a:lnTo>
                    <a:pt x="14" y="0"/>
                  </a:lnTo>
                  <a:lnTo>
                    <a:pt x="18" y="0"/>
                  </a:lnTo>
                  <a:lnTo>
                    <a:pt x="18" y="7"/>
                  </a:lnTo>
                  <a:lnTo>
                    <a:pt x="16" y="12"/>
                  </a:lnTo>
                  <a:lnTo>
                    <a:pt x="13" y="15"/>
                  </a:lnTo>
                  <a:lnTo>
                    <a:pt x="12" y="16"/>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5" name="Freeform 53"/>
            <p:cNvSpPr>
              <a:spLocks/>
            </p:cNvSpPr>
            <p:nvPr/>
          </p:nvSpPr>
          <p:spPr bwMode="auto">
            <a:xfrm>
              <a:off x="1064" y="1547"/>
              <a:ext cx="19" cy="17"/>
            </a:xfrm>
            <a:custGeom>
              <a:avLst/>
              <a:gdLst/>
              <a:ahLst/>
              <a:cxnLst>
                <a:cxn ang="0">
                  <a:pos x="17" y="12"/>
                </a:cxn>
                <a:cxn ang="0">
                  <a:pos x="14" y="14"/>
                </a:cxn>
                <a:cxn ang="0">
                  <a:pos x="12" y="15"/>
                </a:cxn>
                <a:cxn ang="0">
                  <a:pos x="10" y="16"/>
                </a:cxn>
                <a:cxn ang="0">
                  <a:pos x="8" y="16"/>
                </a:cxn>
                <a:cxn ang="0">
                  <a:pos x="6" y="15"/>
                </a:cxn>
                <a:cxn ang="0">
                  <a:pos x="5" y="15"/>
                </a:cxn>
                <a:cxn ang="0">
                  <a:pos x="3" y="14"/>
                </a:cxn>
                <a:cxn ang="0">
                  <a:pos x="2" y="14"/>
                </a:cxn>
                <a:cxn ang="0">
                  <a:pos x="1" y="13"/>
                </a:cxn>
                <a:cxn ang="0">
                  <a:pos x="0" y="13"/>
                </a:cxn>
                <a:cxn ang="0">
                  <a:pos x="0" y="11"/>
                </a:cxn>
                <a:cxn ang="0">
                  <a:pos x="4" y="8"/>
                </a:cxn>
                <a:cxn ang="0">
                  <a:pos x="7" y="8"/>
                </a:cxn>
                <a:cxn ang="0">
                  <a:pos x="9" y="9"/>
                </a:cxn>
                <a:cxn ang="0">
                  <a:pos x="11" y="10"/>
                </a:cxn>
                <a:cxn ang="0">
                  <a:pos x="11" y="8"/>
                </a:cxn>
                <a:cxn ang="0">
                  <a:pos x="13" y="4"/>
                </a:cxn>
                <a:cxn ang="0">
                  <a:pos x="15" y="1"/>
                </a:cxn>
                <a:cxn ang="0">
                  <a:pos x="18" y="0"/>
                </a:cxn>
                <a:cxn ang="0">
                  <a:pos x="18" y="4"/>
                </a:cxn>
                <a:cxn ang="0">
                  <a:pos x="18" y="8"/>
                </a:cxn>
                <a:cxn ang="0">
                  <a:pos x="17" y="11"/>
                </a:cxn>
                <a:cxn ang="0">
                  <a:pos x="17" y="12"/>
                </a:cxn>
              </a:cxnLst>
              <a:rect l="0" t="0" r="r" b="b"/>
              <a:pathLst>
                <a:path w="19" h="17">
                  <a:moveTo>
                    <a:pt x="17" y="12"/>
                  </a:moveTo>
                  <a:lnTo>
                    <a:pt x="14" y="14"/>
                  </a:lnTo>
                  <a:lnTo>
                    <a:pt x="12" y="15"/>
                  </a:lnTo>
                  <a:lnTo>
                    <a:pt x="10" y="16"/>
                  </a:lnTo>
                  <a:lnTo>
                    <a:pt x="8" y="16"/>
                  </a:lnTo>
                  <a:lnTo>
                    <a:pt x="6" y="15"/>
                  </a:lnTo>
                  <a:lnTo>
                    <a:pt x="5" y="15"/>
                  </a:lnTo>
                  <a:lnTo>
                    <a:pt x="3" y="14"/>
                  </a:lnTo>
                  <a:lnTo>
                    <a:pt x="2" y="14"/>
                  </a:lnTo>
                  <a:lnTo>
                    <a:pt x="1" y="13"/>
                  </a:lnTo>
                  <a:lnTo>
                    <a:pt x="0" y="13"/>
                  </a:lnTo>
                  <a:lnTo>
                    <a:pt x="0" y="11"/>
                  </a:lnTo>
                  <a:lnTo>
                    <a:pt x="4" y="8"/>
                  </a:lnTo>
                  <a:lnTo>
                    <a:pt x="7" y="8"/>
                  </a:lnTo>
                  <a:lnTo>
                    <a:pt x="9" y="9"/>
                  </a:lnTo>
                  <a:lnTo>
                    <a:pt x="11" y="10"/>
                  </a:lnTo>
                  <a:lnTo>
                    <a:pt x="11" y="8"/>
                  </a:lnTo>
                  <a:lnTo>
                    <a:pt x="13" y="4"/>
                  </a:lnTo>
                  <a:lnTo>
                    <a:pt x="15" y="1"/>
                  </a:lnTo>
                  <a:lnTo>
                    <a:pt x="18" y="0"/>
                  </a:lnTo>
                  <a:lnTo>
                    <a:pt x="18" y="4"/>
                  </a:lnTo>
                  <a:lnTo>
                    <a:pt x="18" y="8"/>
                  </a:lnTo>
                  <a:lnTo>
                    <a:pt x="17" y="11"/>
                  </a:lnTo>
                  <a:lnTo>
                    <a:pt x="17" y="1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6" name="Freeform 54"/>
            <p:cNvSpPr>
              <a:spLocks/>
            </p:cNvSpPr>
            <p:nvPr/>
          </p:nvSpPr>
          <p:spPr bwMode="auto">
            <a:xfrm>
              <a:off x="1086" y="1589"/>
              <a:ext cx="21" cy="14"/>
            </a:xfrm>
            <a:custGeom>
              <a:avLst/>
              <a:gdLst/>
              <a:ahLst/>
              <a:cxnLst>
                <a:cxn ang="0">
                  <a:pos x="17" y="12"/>
                </a:cxn>
                <a:cxn ang="0">
                  <a:pos x="15" y="12"/>
                </a:cxn>
                <a:cxn ang="0">
                  <a:pos x="12" y="13"/>
                </a:cxn>
                <a:cxn ang="0">
                  <a:pos x="8" y="13"/>
                </a:cxn>
                <a:cxn ang="0">
                  <a:pos x="5" y="12"/>
                </a:cxn>
                <a:cxn ang="0">
                  <a:pos x="2" y="11"/>
                </a:cxn>
                <a:cxn ang="0">
                  <a:pos x="0" y="10"/>
                </a:cxn>
                <a:cxn ang="0">
                  <a:pos x="0" y="8"/>
                </a:cxn>
                <a:cxn ang="0">
                  <a:pos x="1" y="5"/>
                </a:cxn>
                <a:cxn ang="0">
                  <a:pos x="2" y="4"/>
                </a:cxn>
                <a:cxn ang="0">
                  <a:pos x="4" y="4"/>
                </a:cxn>
                <a:cxn ang="0">
                  <a:pos x="6" y="4"/>
                </a:cxn>
                <a:cxn ang="0">
                  <a:pos x="8" y="5"/>
                </a:cxn>
                <a:cxn ang="0">
                  <a:pos x="10" y="5"/>
                </a:cxn>
                <a:cxn ang="0">
                  <a:pos x="12" y="6"/>
                </a:cxn>
                <a:cxn ang="0">
                  <a:pos x="13" y="6"/>
                </a:cxn>
                <a:cxn ang="0">
                  <a:pos x="14" y="7"/>
                </a:cxn>
                <a:cxn ang="0">
                  <a:pos x="14" y="6"/>
                </a:cxn>
                <a:cxn ang="0">
                  <a:pos x="15" y="3"/>
                </a:cxn>
                <a:cxn ang="0">
                  <a:pos x="16" y="1"/>
                </a:cxn>
                <a:cxn ang="0">
                  <a:pos x="16" y="0"/>
                </a:cxn>
                <a:cxn ang="0">
                  <a:pos x="17" y="0"/>
                </a:cxn>
                <a:cxn ang="0">
                  <a:pos x="18" y="0"/>
                </a:cxn>
                <a:cxn ang="0">
                  <a:pos x="19" y="0"/>
                </a:cxn>
                <a:cxn ang="0">
                  <a:pos x="20" y="1"/>
                </a:cxn>
                <a:cxn ang="0">
                  <a:pos x="20" y="3"/>
                </a:cxn>
                <a:cxn ang="0">
                  <a:pos x="19" y="7"/>
                </a:cxn>
                <a:cxn ang="0">
                  <a:pos x="18" y="10"/>
                </a:cxn>
                <a:cxn ang="0">
                  <a:pos x="17" y="12"/>
                </a:cxn>
              </a:cxnLst>
              <a:rect l="0" t="0" r="r" b="b"/>
              <a:pathLst>
                <a:path w="21" h="14">
                  <a:moveTo>
                    <a:pt x="17" y="12"/>
                  </a:moveTo>
                  <a:lnTo>
                    <a:pt x="15" y="12"/>
                  </a:lnTo>
                  <a:lnTo>
                    <a:pt x="12" y="13"/>
                  </a:lnTo>
                  <a:lnTo>
                    <a:pt x="8" y="13"/>
                  </a:lnTo>
                  <a:lnTo>
                    <a:pt x="5" y="12"/>
                  </a:lnTo>
                  <a:lnTo>
                    <a:pt x="2" y="11"/>
                  </a:lnTo>
                  <a:lnTo>
                    <a:pt x="0" y="10"/>
                  </a:lnTo>
                  <a:lnTo>
                    <a:pt x="0" y="8"/>
                  </a:lnTo>
                  <a:lnTo>
                    <a:pt x="1" y="5"/>
                  </a:lnTo>
                  <a:lnTo>
                    <a:pt x="2" y="4"/>
                  </a:lnTo>
                  <a:lnTo>
                    <a:pt x="4" y="4"/>
                  </a:lnTo>
                  <a:lnTo>
                    <a:pt x="6" y="4"/>
                  </a:lnTo>
                  <a:lnTo>
                    <a:pt x="8" y="5"/>
                  </a:lnTo>
                  <a:lnTo>
                    <a:pt x="10" y="5"/>
                  </a:lnTo>
                  <a:lnTo>
                    <a:pt x="12" y="6"/>
                  </a:lnTo>
                  <a:lnTo>
                    <a:pt x="13" y="6"/>
                  </a:lnTo>
                  <a:lnTo>
                    <a:pt x="14" y="7"/>
                  </a:lnTo>
                  <a:lnTo>
                    <a:pt x="14" y="6"/>
                  </a:lnTo>
                  <a:lnTo>
                    <a:pt x="15" y="3"/>
                  </a:lnTo>
                  <a:lnTo>
                    <a:pt x="16" y="1"/>
                  </a:lnTo>
                  <a:lnTo>
                    <a:pt x="16" y="0"/>
                  </a:lnTo>
                  <a:lnTo>
                    <a:pt x="17" y="0"/>
                  </a:lnTo>
                  <a:lnTo>
                    <a:pt x="18" y="0"/>
                  </a:lnTo>
                  <a:lnTo>
                    <a:pt x="19" y="0"/>
                  </a:lnTo>
                  <a:lnTo>
                    <a:pt x="20" y="1"/>
                  </a:lnTo>
                  <a:lnTo>
                    <a:pt x="20" y="3"/>
                  </a:lnTo>
                  <a:lnTo>
                    <a:pt x="19" y="7"/>
                  </a:lnTo>
                  <a:lnTo>
                    <a:pt x="18" y="10"/>
                  </a:lnTo>
                  <a:lnTo>
                    <a:pt x="17" y="12"/>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7" name="Freeform 55"/>
            <p:cNvSpPr>
              <a:spLocks/>
            </p:cNvSpPr>
            <p:nvPr/>
          </p:nvSpPr>
          <p:spPr bwMode="auto">
            <a:xfrm>
              <a:off x="1066" y="1580"/>
              <a:ext cx="18" cy="15"/>
            </a:xfrm>
            <a:custGeom>
              <a:avLst/>
              <a:gdLst/>
              <a:ahLst/>
              <a:cxnLst>
                <a:cxn ang="0">
                  <a:pos x="13" y="13"/>
                </a:cxn>
                <a:cxn ang="0">
                  <a:pos x="11" y="13"/>
                </a:cxn>
                <a:cxn ang="0">
                  <a:pos x="8" y="14"/>
                </a:cxn>
                <a:cxn ang="0">
                  <a:pos x="4" y="14"/>
                </a:cxn>
                <a:cxn ang="0">
                  <a:pos x="1" y="12"/>
                </a:cxn>
                <a:cxn ang="0">
                  <a:pos x="0" y="11"/>
                </a:cxn>
                <a:cxn ang="0">
                  <a:pos x="0" y="10"/>
                </a:cxn>
                <a:cxn ang="0">
                  <a:pos x="1" y="9"/>
                </a:cxn>
                <a:cxn ang="0">
                  <a:pos x="1" y="8"/>
                </a:cxn>
                <a:cxn ang="0">
                  <a:pos x="3" y="8"/>
                </a:cxn>
                <a:cxn ang="0">
                  <a:pos x="4" y="8"/>
                </a:cxn>
                <a:cxn ang="0">
                  <a:pos x="7" y="9"/>
                </a:cxn>
                <a:cxn ang="0">
                  <a:pos x="9" y="9"/>
                </a:cxn>
                <a:cxn ang="0">
                  <a:pos x="10" y="9"/>
                </a:cxn>
                <a:cxn ang="0">
                  <a:pos x="11" y="9"/>
                </a:cxn>
                <a:cxn ang="0">
                  <a:pos x="11" y="7"/>
                </a:cxn>
                <a:cxn ang="0">
                  <a:pos x="11" y="4"/>
                </a:cxn>
                <a:cxn ang="0">
                  <a:pos x="12" y="1"/>
                </a:cxn>
                <a:cxn ang="0">
                  <a:pos x="15" y="0"/>
                </a:cxn>
                <a:cxn ang="0">
                  <a:pos x="17" y="5"/>
                </a:cxn>
                <a:cxn ang="0">
                  <a:pos x="17" y="8"/>
                </a:cxn>
                <a:cxn ang="0">
                  <a:pos x="15" y="11"/>
                </a:cxn>
                <a:cxn ang="0">
                  <a:pos x="13" y="13"/>
                </a:cxn>
              </a:cxnLst>
              <a:rect l="0" t="0" r="r" b="b"/>
              <a:pathLst>
                <a:path w="18" h="15">
                  <a:moveTo>
                    <a:pt x="13" y="13"/>
                  </a:moveTo>
                  <a:lnTo>
                    <a:pt x="11" y="13"/>
                  </a:lnTo>
                  <a:lnTo>
                    <a:pt x="8" y="14"/>
                  </a:lnTo>
                  <a:lnTo>
                    <a:pt x="4" y="14"/>
                  </a:lnTo>
                  <a:lnTo>
                    <a:pt x="1" y="12"/>
                  </a:lnTo>
                  <a:lnTo>
                    <a:pt x="0" y="11"/>
                  </a:lnTo>
                  <a:lnTo>
                    <a:pt x="0" y="10"/>
                  </a:lnTo>
                  <a:lnTo>
                    <a:pt x="1" y="9"/>
                  </a:lnTo>
                  <a:lnTo>
                    <a:pt x="1" y="8"/>
                  </a:lnTo>
                  <a:lnTo>
                    <a:pt x="3" y="8"/>
                  </a:lnTo>
                  <a:lnTo>
                    <a:pt x="4" y="8"/>
                  </a:lnTo>
                  <a:lnTo>
                    <a:pt x="7" y="9"/>
                  </a:lnTo>
                  <a:lnTo>
                    <a:pt x="9" y="9"/>
                  </a:lnTo>
                  <a:lnTo>
                    <a:pt x="10" y="9"/>
                  </a:lnTo>
                  <a:lnTo>
                    <a:pt x="11" y="9"/>
                  </a:lnTo>
                  <a:lnTo>
                    <a:pt x="11" y="7"/>
                  </a:lnTo>
                  <a:lnTo>
                    <a:pt x="11" y="4"/>
                  </a:lnTo>
                  <a:lnTo>
                    <a:pt x="12" y="1"/>
                  </a:lnTo>
                  <a:lnTo>
                    <a:pt x="15" y="0"/>
                  </a:lnTo>
                  <a:lnTo>
                    <a:pt x="17" y="5"/>
                  </a:lnTo>
                  <a:lnTo>
                    <a:pt x="17" y="8"/>
                  </a:lnTo>
                  <a:lnTo>
                    <a:pt x="15" y="11"/>
                  </a:lnTo>
                  <a:lnTo>
                    <a:pt x="13" y="13"/>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8" name="Freeform 56"/>
            <p:cNvSpPr>
              <a:spLocks/>
            </p:cNvSpPr>
            <p:nvPr/>
          </p:nvSpPr>
          <p:spPr bwMode="auto">
            <a:xfrm>
              <a:off x="1049" y="1574"/>
              <a:ext cx="18" cy="16"/>
            </a:xfrm>
            <a:custGeom>
              <a:avLst/>
              <a:gdLst/>
              <a:ahLst/>
              <a:cxnLst>
                <a:cxn ang="0">
                  <a:pos x="11" y="14"/>
                </a:cxn>
                <a:cxn ang="0">
                  <a:pos x="9" y="15"/>
                </a:cxn>
                <a:cxn ang="0">
                  <a:pos x="6" y="14"/>
                </a:cxn>
                <a:cxn ang="0">
                  <a:pos x="4" y="14"/>
                </a:cxn>
                <a:cxn ang="0">
                  <a:pos x="1" y="13"/>
                </a:cxn>
                <a:cxn ang="0">
                  <a:pos x="0" y="12"/>
                </a:cxn>
                <a:cxn ang="0">
                  <a:pos x="0" y="11"/>
                </a:cxn>
                <a:cxn ang="0">
                  <a:pos x="0" y="10"/>
                </a:cxn>
                <a:cxn ang="0">
                  <a:pos x="0" y="9"/>
                </a:cxn>
                <a:cxn ang="0">
                  <a:pos x="3" y="7"/>
                </a:cxn>
                <a:cxn ang="0">
                  <a:pos x="5" y="8"/>
                </a:cxn>
                <a:cxn ang="0">
                  <a:pos x="7" y="9"/>
                </a:cxn>
                <a:cxn ang="0">
                  <a:pos x="8" y="10"/>
                </a:cxn>
                <a:cxn ang="0">
                  <a:pos x="9" y="9"/>
                </a:cxn>
                <a:cxn ang="0">
                  <a:pos x="11" y="5"/>
                </a:cxn>
                <a:cxn ang="0">
                  <a:pos x="13" y="1"/>
                </a:cxn>
                <a:cxn ang="0">
                  <a:pos x="16" y="0"/>
                </a:cxn>
                <a:cxn ang="0">
                  <a:pos x="17" y="5"/>
                </a:cxn>
                <a:cxn ang="0">
                  <a:pos x="15" y="10"/>
                </a:cxn>
                <a:cxn ang="0">
                  <a:pos x="12" y="13"/>
                </a:cxn>
                <a:cxn ang="0">
                  <a:pos x="11" y="14"/>
                </a:cxn>
              </a:cxnLst>
              <a:rect l="0" t="0" r="r" b="b"/>
              <a:pathLst>
                <a:path w="18" h="16">
                  <a:moveTo>
                    <a:pt x="11" y="14"/>
                  </a:moveTo>
                  <a:lnTo>
                    <a:pt x="9" y="15"/>
                  </a:lnTo>
                  <a:lnTo>
                    <a:pt x="6" y="14"/>
                  </a:lnTo>
                  <a:lnTo>
                    <a:pt x="4" y="14"/>
                  </a:lnTo>
                  <a:lnTo>
                    <a:pt x="1" y="13"/>
                  </a:lnTo>
                  <a:lnTo>
                    <a:pt x="0" y="12"/>
                  </a:lnTo>
                  <a:lnTo>
                    <a:pt x="0" y="11"/>
                  </a:lnTo>
                  <a:lnTo>
                    <a:pt x="0" y="10"/>
                  </a:lnTo>
                  <a:lnTo>
                    <a:pt x="0" y="9"/>
                  </a:lnTo>
                  <a:lnTo>
                    <a:pt x="3" y="7"/>
                  </a:lnTo>
                  <a:lnTo>
                    <a:pt x="5" y="8"/>
                  </a:lnTo>
                  <a:lnTo>
                    <a:pt x="7" y="9"/>
                  </a:lnTo>
                  <a:lnTo>
                    <a:pt x="8" y="10"/>
                  </a:lnTo>
                  <a:lnTo>
                    <a:pt x="9" y="9"/>
                  </a:lnTo>
                  <a:lnTo>
                    <a:pt x="11" y="5"/>
                  </a:lnTo>
                  <a:lnTo>
                    <a:pt x="13" y="1"/>
                  </a:lnTo>
                  <a:lnTo>
                    <a:pt x="16" y="0"/>
                  </a:lnTo>
                  <a:lnTo>
                    <a:pt x="17" y="5"/>
                  </a:lnTo>
                  <a:lnTo>
                    <a:pt x="15" y="10"/>
                  </a:lnTo>
                  <a:lnTo>
                    <a:pt x="12" y="13"/>
                  </a:lnTo>
                  <a:lnTo>
                    <a:pt x="11" y="14"/>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69" name="Freeform 57"/>
            <p:cNvSpPr>
              <a:spLocks/>
            </p:cNvSpPr>
            <p:nvPr/>
          </p:nvSpPr>
          <p:spPr bwMode="auto">
            <a:xfrm>
              <a:off x="1073" y="1613"/>
              <a:ext cx="22" cy="22"/>
            </a:xfrm>
            <a:custGeom>
              <a:avLst/>
              <a:gdLst/>
              <a:ahLst/>
              <a:cxnLst>
                <a:cxn ang="0">
                  <a:pos x="17" y="18"/>
                </a:cxn>
                <a:cxn ang="0">
                  <a:pos x="16" y="18"/>
                </a:cxn>
                <a:cxn ang="0">
                  <a:pos x="15" y="19"/>
                </a:cxn>
                <a:cxn ang="0">
                  <a:pos x="13" y="20"/>
                </a:cxn>
                <a:cxn ang="0">
                  <a:pos x="11" y="21"/>
                </a:cxn>
                <a:cxn ang="0">
                  <a:pos x="9" y="21"/>
                </a:cxn>
                <a:cxn ang="0">
                  <a:pos x="6" y="20"/>
                </a:cxn>
                <a:cxn ang="0">
                  <a:pos x="3" y="18"/>
                </a:cxn>
                <a:cxn ang="0">
                  <a:pos x="1" y="15"/>
                </a:cxn>
                <a:cxn ang="0">
                  <a:pos x="1" y="14"/>
                </a:cxn>
                <a:cxn ang="0">
                  <a:pos x="0" y="13"/>
                </a:cxn>
                <a:cxn ang="0">
                  <a:pos x="0" y="12"/>
                </a:cxn>
                <a:cxn ang="0">
                  <a:pos x="0" y="11"/>
                </a:cxn>
                <a:cxn ang="0">
                  <a:pos x="2" y="10"/>
                </a:cxn>
                <a:cxn ang="0">
                  <a:pos x="5" y="10"/>
                </a:cxn>
                <a:cxn ang="0">
                  <a:pos x="7" y="10"/>
                </a:cxn>
                <a:cxn ang="0">
                  <a:pos x="9" y="10"/>
                </a:cxn>
                <a:cxn ang="0">
                  <a:pos x="11" y="12"/>
                </a:cxn>
                <a:cxn ang="0">
                  <a:pos x="12" y="12"/>
                </a:cxn>
                <a:cxn ang="0">
                  <a:pos x="13" y="13"/>
                </a:cxn>
                <a:cxn ang="0">
                  <a:pos x="13" y="14"/>
                </a:cxn>
                <a:cxn ang="0">
                  <a:pos x="14" y="11"/>
                </a:cxn>
                <a:cxn ang="0">
                  <a:pos x="15" y="6"/>
                </a:cxn>
                <a:cxn ang="0">
                  <a:pos x="18" y="2"/>
                </a:cxn>
                <a:cxn ang="0">
                  <a:pos x="21" y="0"/>
                </a:cxn>
                <a:cxn ang="0">
                  <a:pos x="21" y="6"/>
                </a:cxn>
                <a:cxn ang="0">
                  <a:pos x="20" y="12"/>
                </a:cxn>
                <a:cxn ang="0">
                  <a:pos x="18" y="16"/>
                </a:cxn>
                <a:cxn ang="0">
                  <a:pos x="17" y="18"/>
                </a:cxn>
              </a:cxnLst>
              <a:rect l="0" t="0" r="r" b="b"/>
              <a:pathLst>
                <a:path w="22" h="22">
                  <a:moveTo>
                    <a:pt x="17" y="18"/>
                  </a:moveTo>
                  <a:lnTo>
                    <a:pt x="16" y="18"/>
                  </a:lnTo>
                  <a:lnTo>
                    <a:pt x="15" y="19"/>
                  </a:lnTo>
                  <a:lnTo>
                    <a:pt x="13" y="20"/>
                  </a:lnTo>
                  <a:lnTo>
                    <a:pt x="11" y="21"/>
                  </a:lnTo>
                  <a:lnTo>
                    <a:pt x="9" y="21"/>
                  </a:lnTo>
                  <a:lnTo>
                    <a:pt x="6" y="20"/>
                  </a:lnTo>
                  <a:lnTo>
                    <a:pt x="3" y="18"/>
                  </a:lnTo>
                  <a:lnTo>
                    <a:pt x="1" y="15"/>
                  </a:lnTo>
                  <a:lnTo>
                    <a:pt x="1" y="14"/>
                  </a:lnTo>
                  <a:lnTo>
                    <a:pt x="0" y="13"/>
                  </a:lnTo>
                  <a:lnTo>
                    <a:pt x="0" y="12"/>
                  </a:lnTo>
                  <a:lnTo>
                    <a:pt x="0" y="11"/>
                  </a:lnTo>
                  <a:lnTo>
                    <a:pt x="2" y="10"/>
                  </a:lnTo>
                  <a:lnTo>
                    <a:pt x="5" y="10"/>
                  </a:lnTo>
                  <a:lnTo>
                    <a:pt x="7" y="10"/>
                  </a:lnTo>
                  <a:lnTo>
                    <a:pt x="9" y="10"/>
                  </a:lnTo>
                  <a:lnTo>
                    <a:pt x="11" y="12"/>
                  </a:lnTo>
                  <a:lnTo>
                    <a:pt x="12" y="12"/>
                  </a:lnTo>
                  <a:lnTo>
                    <a:pt x="13" y="13"/>
                  </a:lnTo>
                  <a:lnTo>
                    <a:pt x="13" y="14"/>
                  </a:lnTo>
                  <a:lnTo>
                    <a:pt x="14" y="11"/>
                  </a:lnTo>
                  <a:lnTo>
                    <a:pt x="15" y="6"/>
                  </a:lnTo>
                  <a:lnTo>
                    <a:pt x="18" y="2"/>
                  </a:lnTo>
                  <a:lnTo>
                    <a:pt x="21" y="0"/>
                  </a:lnTo>
                  <a:lnTo>
                    <a:pt x="21" y="6"/>
                  </a:lnTo>
                  <a:lnTo>
                    <a:pt x="20" y="12"/>
                  </a:lnTo>
                  <a:lnTo>
                    <a:pt x="18" y="16"/>
                  </a:lnTo>
                  <a:lnTo>
                    <a:pt x="17" y="18"/>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70" name="Freeform 58"/>
            <p:cNvSpPr>
              <a:spLocks/>
            </p:cNvSpPr>
            <p:nvPr/>
          </p:nvSpPr>
          <p:spPr bwMode="auto">
            <a:xfrm>
              <a:off x="1050" y="1606"/>
              <a:ext cx="22" cy="18"/>
            </a:xfrm>
            <a:custGeom>
              <a:avLst/>
              <a:gdLst/>
              <a:ahLst/>
              <a:cxnLst>
                <a:cxn ang="0">
                  <a:pos x="18" y="14"/>
                </a:cxn>
                <a:cxn ang="0">
                  <a:pos x="17" y="14"/>
                </a:cxn>
                <a:cxn ang="0">
                  <a:pos x="16" y="15"/>
                </a:cxn>
                <a:cxn ang="0">
                  <a:pos x="14" y="16"/>
                </a:cxn>
                <a:cxn ang="0">
                  <a:pos x="12" y="16"/>
                </a:cxn>
                <a:cxn ang="0">
                  <a:pos x="10" y="17"/>
                </a:cxn>
                <a:cxn ang="0">
                  <a:pos x="8" y="17"/>
                </a:cxn>
                <a:cxn ang="0">
                  <a:pos x="5" y="17"/>
                </a:cxn>
                <a:cxn ang="0">
                  <a:pos x="3" y="16"/>
                </a:cxn>
                <a:cxn ang="0">
                  <a:pos x="2" y="16"/>
                </a:cxn>
                <a:cxn ang="0">
                  <a:pos x="1" y="15"/>
                </a:cxn>
                <a:cxn ang="0">
                  <a:pos x="0" y="13"/>
                </a:cxn>
                <a:cxn ang="0">
                  <a:pos x="0" y="12"/>
                </a:cxn>
                <a:cxn ang="0">
                  <a:pos x="2" y="10"/>
                </a:cxn>
                <a:cxn ang="0">
                  <a:pos x="4" y="9"/>
                </a:cxn>
                <a:cxn ang="0">
                  <a:pos x="6" y="9"/>
                </a:cxn>
                <a:cxn ang="0">
                  <a:pos x="8" y="9"/>
                </a:cxn>
                <a:cxn ang="0">
                  <a:pos x="10" y="9"/>
                </a:cxn>
                <a:cxn ang="0">
                  <a:pos x="12" y="10"/>
                </a:cxn>
                <a:cxn ang="0">
                  <a:pos x="13" y="10"/>
                </a:cxn>
                <a:cxn ang="0">
                  <a:pos x="14" y="10"/>
                </a:cxn>
                <a:cxn ang="0">
                  <a:pos x="14" y="8"/>
                </a:cxn>
                <a:cxn ang="0">
                  <a:pos x="15" y="4"/>
                </a:cxn>
                <a:cxn ang="0">
                  <a:pos x="17" y="1"/>
                </a:cxn>
                <a:cxn ang="0">
                  <a:pos x="20" y="0"/>
                </a:cxn>
                <a:cxn ang="0">
                  <a:pos x="21" y="5"/>
                </a:cxn>
                <a:cxn ang="0">
                  <a:pos x="20" y="10"/>
                </a:cxn>
                <a:cxn ang="0">
                  <a:pos x="18" y="13"/>
                </a:cxn>
                <a:cxn ang="0">
                  <a:pos x="18" y="14"/>
                </a:cxn>
              </a:cxnLst>
              <a:rect l="0" t="0" r="r" b="b"/>
              <a:pathLst>
                <a:path w="22" h="18">
                  <a:moveTo>
                    <a:pt x="18" y="14"/>
                  </a:moveTo>
                  <a:lnTo>
                    <a:pt x="17" y="14"/>
                  </a:lnTo>
                  <a:lnTo>
                    <a:pt x="16" y="15"/>
                  </a:lnTo>
                  <a:lnTo>
                    <a:pt x="14" y="16"/>
                  </a:lnTo>
                  <a:lnTo>
                    <a:pt x="12" y="16"/>
                  </a:lnTo>
                  <a:lnTo>
                    <a:pt x="10" y="17"/>
                  </a:lnTo>
                  <a:lnTo>
                    <a:pt x="8" y="17"/>
                  </a:lnTo>
                  <a:lnTo>
                    <a:pt x="5" y="17"/>
                  </a:lnTo>
                  <a:lnTo>
                    <a:pt x="3" y="16"/>
                  </a:lnTo>
                  <a:lnTo>
                    <a:pt x="2" y="16"/>
                  </a:lnTo>
                  <a:lnTo>
                    <a:pt x="1" y="15"/>
                  </a:lnTo>
                  <a:lnTo>
                    <a:pt x="0" y="13"/>
                  </a:lnTo>
                  <a:lnTo>
                    <a:pt x="0" y="12"/>
                  </a:lnTo>
                  <a:lnTo>
                    <a:pt x="2" y="10"/>
                  </a:lnTo>
                  <a:lnTo>
                    <a:pt x="4" y="9"/>
                  </a:lnTo>
                  <a:lnTo>
                    <a:pt x="6" y="9"/>
                  </a:lnTo>
                  <a:lnTo>
                    <a:pt x="8" y="9"/>
                  </a:lnTo>
                  <a:lnTo>
                    <a:pt x="10" y="9"/>
                  </a:lnTo>
                  <a:lnTo>
                    <a:pt x="12" y="10"/>
                  </a:lnTo>
                  <a:lnTo>
                    <a:pt x="13" y="10"/>
                  </a:lnTo>
                  <a:lnTo>
                    <a:pt x="14" y="10"/>
                  </a:lnTo>
                  <a:lnTo>
                    <a:pt x="14" y="8"/>
                  </a:lnTo>
                  <a:lnTo>
                    <a:pt x="15" y="4"/>
                  </a:lnTo>
                  <a:lnTo>
                    <a:pt x="17" y="1"/>
                  </a:lnTo>
                  <a:lnTo>
                    <a:pt x="20" y="0"/>
                  </a:lnTo>
                  <a:lnTo>
                    <a:pt x="21" y="5"/>
                  </a:lnTo>
                  <a:lnTo>
                    <a:pt x="20" y="10"/>
                  </a:lnTo>
                  <a:lnTo>
                    <a:pt x="18" y="13"/>
                  </a:lnTo>
                  <a:lnTo>
                    <a:pt x="18" y="14"/>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71" name="Freeform 59"/>
            <p:cNvSpPr>
              <a:spLocks/>
            </p:cNvSpPr>
            <p:nvPr/>
          </p:nvSpPr>
          <p:spPr bwMode="auto">
            <a:xfrm>
              <a:off x="1027" y="1603"/>
              <a:ext cx="21" cy="17"/>
            </a:xfrm>
            <a:custGeom>
              <a:avLst/>
              <a:gdLst/>
              <a:ahLst/>
              <a:cxnLst>
                <a:cxn ang="0">
                  <a:pos x="18" y="15"/>
                </a:cxn>
                <a:cxn ang="0">
                  <a:pos x="16" y="16"/>
                </a:cxn>
                <a:cxn ang="0">
                  <a:pos x="13" y="16"/>
                </a:cxn>
                <a:cxn ang="0">
                  <a:pos x="10" y="16"/>
                </a:cxn>
                <a:cxn ang="0">
                  <a:pos x="6" y="16"/>
                </a:cxn>
                <a:cxn ang="0">
                  <a:pos x="3" y="15"/>
                </a:cxn>
                <a:cxn ang="0">
                  <a:pos x="1" y="14"/>
                </a:cxn>
                <a:cxn ang="0">
                  <a:pos x="0" y="13"/>
                </a:cxn>
                <a:cxn ang="0">
                  <a:pos x="0" y="11"/>
                </a:cxn>
                <a:cxn ang="0">
                  <a:pos x="2" y="9"/>
                </a:cxn>
                <a:cxn ang="0">
                  <a:pos x="4" y="9"/>
                </a:cxn>
                <a:cxn ang="0">
                  <a:pos x="6" y="8"/>
                </a:cxn>
                <a:cxn ang="0">
                  <a:pos x="8" y="8"/>
                </a:cxn>
                <a:cxn ang="0">
                  <a:pos x="10" y="9"/>
                </a:cxn>
                <a:cxn ang="0">
                  <a:pos x="11" y="9"/>
                </a:cxn>
                <a:cxn ang="0">
                  <a:pos x="13" y="10"/>
                </a:cxn>
                <a:cxn ang="0">
                  <a:pos x="13" y="8"/>
                </a:cxn>
                <a:cxn ang="0">
                  <a:pos x="15" y="4"/>
                </a:cxn>
                <a:cxn ang="0">
                  <a:pos x="17" y="1"/>
                </a:cxn>
                <a:cxn ang="0">
                  <a:pos x="20" y="0"/>
                </a:cxn>
                <a:cxn ang="0">
                  <a:pos x="20" y="5"/>
                </a:cxn>
                <a:cxn ang="0">
                  <a:pos x="19" y="9"/>
                </a:cxn>
                <a:cxn ang="0">
                  <a:pos x="18" y="13"/>
                </a:cxn>
                <a:cxn ang="0">
                  <a:pos x="18" y="15"/>
                </a:cxn>
              </a:cxnLst>
              <a:rect l="0" t="0" r="r" b="b"/>
              <a:pathLst>
                <a:path w="21" h="17">
                  <a:moveTo>
                    <a:pt x="18" y="15"/>
                  </a:moveTo>
                  <a:lnTo>
                    <a:pt x="16" y="16"/>
                  </a:lnTo>
                  <a:lnTo>
                    <a:pt x="13" y="16"/>
                  </a:lnTo>
                  <a:lnTo>
                    <a:pt x="10" y="16"/>
                  </a:lnTo>
                  <a:lnTo>
                    <a:pt x="6" y="16"/>
                  </a:lnTo>
                  <a:lnTo>
                    <a:pt x="3" y="15"/>
                  </a:lnTo>
                  <a:lnTo>
                    <a:pt x="1" y="14"/>
                  </a:lnTo>
                  <a:lnTo>
                    <a:pt x="0" y="13"/>
                  </a:lnTo>
                  <a:lnTo>
                    <a:pt x="0" y="11"/>
                  </a:lnTo>
                  <a:lnTo>
                    <a:pt x="2" y="9"/>
                  </a:lnTo>
                  <a:lnTo>
                    <a:pt x="4" y="9"/>
                  </a:lnTo>
                  <a:lnTo>
                    <a:pt x="6" y="8"/>
                  </a:lnTo>
                  <a:lnTo>
                    <a:pt x="8" y="8"/>
                  </a:lnTo>
                  <a:lnTo>
                    <a:pt x="10" y="9"/>
                  </a:lnTo>
                  <a:lnTo>
                    <a:pt x="11" y="9"/>
                  </a:lnTo>
                  <a:lnTo>
                    <a:pt x="13" y="10"/>
                  </a:lnTo>
                  <a:lnTo>
                    <a:pt x="13" y="8"/>
                  </a:lnTo>
                  <a:lnTo>
                    <a:pt x="15" y="4"/>
                  </a:lnTo>
                  <a:lnTo>
                    <a:pt x="17" y="1"/>
                  </a:lnTo>
                  <a:lnTo>
                    <a:pt x="20" y="0"/>
                  </a:lnTo>
                  <a:lnTo>
                    <a:pt x="20" y="5"/>
                  </a:lnTo>
                  <a:lnTo>
                    <a:pt x="19" y="9"/>
                  </a:lnTo>
                  <a:lnTo>
                    <a:pt x="18" y="13"/>
                  </a:lnTo>
                  <a:lnTo>
                    <a:pt x="18" y="15"/>
                  </a:lnTo>
                </a:path>
              </a:pathLst>
            </a:custGeom>
            <a:solidFill>
              <a:srgbClr val="000000"/>
            </a:solidFill>
            <a:ln w="12700" cap="rnd" cmpd="sng">
              <a:noFill/>
              <a:prstDash val="solid"/>
              <a:round/>
              <a:headEnd type="none" w="med" len="med"/>
              <a:tailEnd type="none" w="med" len="med"/>
            </a:ln>
            <a:effectLst/>
          </p:spPr>
          <p:txBody>
            <a:bodyPr/>
            <a:lstStyle/>
            <a:p>
              <a:endParaRPr lang="fr-FR"/>
            </a:p>
          </p:txBody>
        </p:sp>
        <p:sp>
          <p:nvSpPr>
            <p:cNvPr id="371772" name="Freeform 60"/>
            <p:cNvSpPr>
              <a:spLocks/>
            </p:cNvSpPr>
            <p:nvPr/>
          </p:nvSpPr>
          <p:spPr bwMode="auto">
            <a:xfrm>
              <a:off x="1087" y="1510"/>
              <a:ext cx="99" cy="217"/>
            </a:xfrm>
            <a:custGeom>
              <a:avLst/>
              <a:gdLst/>
              <a:ahLst/>
              <a:cxnLst>
                <a:cxn ang="0">
                  <a:pos x="95" y="39"/>
                </a:cxn>
                <a:cxn ang="0">
                  <a:pos x="94" y="62"/>
                </a:cxn>
                <a:cxn ang="0">
                  <a:pos x="86" y="89"/>
                </a:cxn>
                <a:cxn ang="0">
                  <a:pos x="76" y="119"/>
                </a:cxn>
                <a:cxn ang="0">
                  <a:pos x="65" y="149"/>
                </a:cxn>
                <a:cxn ang="0">
                  <a:pos x="54" y="179"/>
                </a:cxn>
                <a:cxn ang="0">
                  <a:pos x="46" y="199"/>
                </a:cxn>
                <a:cxn ang="0">
                  <a:pos x="37" y="207"/>
                </a:cxn>
                <a:cxn ang="0">
                  <a:pos x="26" y="213"/>
                </a:cxn>
                <a:cxn ang="0">
                  <a:pos x="13" y="216"/>
                </a:cxn>
                <a:cxn ang="0">
                  <a:pos x="5" y="216"/>
                </a:cxn>
                <a:cxn ang="0">
                  <a:pos x="1" y="213"/>
                </a:cxn>
                <a:cxn ang="0">
                  <a:pos x="0" y="209"/>
                </a:cxn>
                <a:cxn ang="0">
                  <a:pos x="3" y="206"/>
                </a:cxn>
                <a:cxn ang="0">
                  <a:pos x="10" y="204"/>
                </a:cxn>
                <a:cxn ang="0">
                  <a:pos x="19" y="202"/>
                </a:cxn>
                <a:cxn ang="0">
                  <a:pos x="27" y="199"/>
                </a:cxn>
                <a:cxn ang="0">
                  <a:pos x="34" y="194"/>
                </a:cxn>
                <a:cxn ang="0">
                  <a:pos x="40" y="181"/>
                </a:cxn>
                <a:cxn ang="0">
                  <a:pos x="46" y="165"/>
                </a:cxn>
                <a:cxn ang="0">
                  <a:pos x="52" y="148"/>
                </a:cxn>
                <a:cxn ang="0">
                  <a:pos x="57" y="131"/>
                </a:cxn>
                <a:cxn ang="0">
                  <a:pos x="64" y="111"/>
                </a:cxn>
                <a:cxn ang="0">
                  <a:pos x="73" y="89"/>
                </a:cxn>
                <a:cxn ang="0">
                  <a:pos x="81" y="67"/>
                </a:cxn>
                <a:cxn ang="0">
                  <a:pos x="85" y="45"/>
                </a:cxn>
                <a:cxn ang="0">
                  <a:pos x="86" y="28"/>
                </a:cxn>
                <a:cxn ang="0">
                  <a:pos x="89" y="17"/>
                </a:cxn>
                <a:cxn ang="0">
                  <a:pos x="93" y="7"/>
                </a:cxn>
                <a:cxn ang="0">
                  <a:pos x="97" y="0"/>
                </a:cxn>
                <a:cxn ang="0">
                  <a:pos x="97" y="4"/>
                </a:cxn>
                <a:cxn ang="0">
                  <a:pos x="95" y="19"/>
                </a:cxn>
              </a:cxnLst>
              <a:rect l="0" t="0" r="r" b="b"/>
              <a:pathLst>
                <a:path w="99" h="217">
                  <a:moveTo>
                    <a:pt x="94" y="27"/>
                  </a:moveTo>
                  <a:lnTo>
                    <a:pt x="95" y="39"/>
                  </a:lnTo>
                  <a:lnTo>
                    <a:pt x="95" y="50"/>
                  </a:lnTo>
                  <a:lnTo>
                    <a:pt x="94" y="62"/>
                  </a:lnTo>
                  <a:lnTo>
                    <a:pt x="91" y="73"/>
                  </a:lnTo>
                  <a:lnTo>
                    <a:pt x="86" y="89"/>
                  </a:lnTo>
                  <a:lnTo>
                    <a:pt x="81" y="104"/>
                  </a:lnTo>
                  <a:lnTo>
                    <a:pt x="76" y="119"/>
                  </a:lnTo>
                  <a:lnTo>
                    <a:pt x="70" y="134"/>
                  </a:lnTo>
                  <a:lnTo>
                    <a:pt x="65" y="149"/>
                  </a:lnTo>
                  <a:lnTo>
                    <a:pt x="60" y="164"/>
                  </a:lnTo>
                  <a:lnTo>
                    <a:pt x="54" y="179"/>
                  </a:lnTo>
                  <a:lnTo>
                    <a:pt x="48" y="194"/>
                  </a:lnTo>
                  <a:lnTo>
                    <a:pt x="46" y="199"/>
                  </a:lnTo>
                  <a:lnTo>
                    <a:pt x="42" y="204"/>
                  </a:lnTo>
                  <a:lnTo>
                    <a:pt x="37" y="207"/>
                  </a:lnTo>
                  <a:lnTo>
                    <a:pt x="32" y="210"/>
                  </a:lnTo>
                  <a:lnTo>
                    <a:pt x="26" y="213"/>
                  </a:lnTo>
                  <a:lnTo>
                    <a:pt x="20" y="214"/>
                  </a:lnTo>
                  <a:lnTo>
                    <a:pt x="13" y="216"/>
                  </a:lnTo>
                  <a:lnTo>
                    <a:pt x="7" y="216"/>
                  </a:lnTo>
                  <a:lnTo>
                    <a:pt x="5" y="216"/>
                  </a:lnTo>
                  <a:lnTo>
                    <a:pt x="3" y="215"/>
                  </a:lnTo>
                  <a:lnTo>
                    <a:pt x="1" y="213"/>
                  </a:lnTo>
                  <a:lnTo>
                    <a:pt x="0" y="211"/>
                  </a:lnTo>
                  <a:lnTo>
                    <a:pt x="0" y="209"/>
                  </a:lnTo>
                  <a:lnTo>
                    <a:pt x="1" y="207"/>
                  </a:lnTo>
                  <a:lnTo>
                    <a:pt x="3" y="206"/>
                  </a:lnTo>
                  <a:lnTo>
                    <a:pt x="5" y="205"/>
                  </a:lnTo>
                  <a:lnTo>
                    <a:pt x="10" y="204"/>
                  </a:lnTo>
                  <a:lnTo>
                    <a:pt x="14" y="203"/>
                  </a:lnTo>
                  <a:lnTo>
                    <a:pt x="19" y="202"/>
                  </a:lnTo>
                  <a:lnTo>
                    <a:pt x="23" y="201"/>
                  </a:lnTo>
                  <a:lnTo>
                    <a:pt x="27" y="199"/>
                  </a:lnTo>
                  <a:lnTo>
                    <a:pt x="31" y="197"/>
                  </a:lnTo>
                  <a:lnTo>
                    <a:pt x="34" y="194"/>
                  </a:lnTo>
                  <a:lnTo>
                    <a:pt x="36" y="190"/>
                  </a:lnTo>
                  <a:lnTo>
                    <a:pt x="40" y="181"/>
                  </a:lnTo>
                  <a:lnTo>
                    <a:pt x="43" y="173"/>
                  </a:lnTo>
                  <a:lnTo>
                    <a:pt x="46" y="165"/>
                  </a:lnTo>
                  <a:lnTo>
                    <a:pt x="49" y="156"/>
                  </a:lnTo>
                  <a:lnTo>
                    <a:pt x="52" y="148"/>
                  </a:lnTo>
                  <a:lnTo>
                    <a:pt x="55" y="139"/>
                  </a:lnTo>
                  <a:lnTo>
                    <a:pt x="57" y="131"/>
                  </a:lnTo>
                  <a:lnTo>
                    <a:pt x="60" y="122"/>
                  </a:lnTo>
                  <a:lnTo>
                    <a:pt x="64" y="111"/>
                  </a:lnTo>
                  <a:lnTo>
                    <a:pt x="69" y="100"/>
                  </a:lnTo>
                  <a:lnTo>
                    <a:pt x="73" y="89"/>
                  </a:lnTo>
                  <a:lnTo>
                    <a:pt x="77" y="78"/>
                  </a:lnTo>
                  <a:lnTo>
                    <a:pt x="81" y="67"/>
                  </a:lnTo>
                  <a:lnTo>
                    <a:pt x="84" y="56"/>
                  </a:lnTo>
                  <a:lnTo>
                    <a:pt x="85" y="45"/>
                  </a:lnTo>
                  <a:lnTo>
                    <a:pt x="85" y="33"/>
                  </a:lnTo>
                  <a:lnTo>
                    <a:pt x="86" y="28"/>
                  </a:lnTo>
                  <a:lnTo>
                    <a:pt x="87" y="23"/>
                  </a:lnTo>
                  <a:lnTo>
                    <a:pt x="89" y="17"/>
                  </a:lnTo>
                  <a:lnTo>
                    <a:pt x="91" y="12"/>
                  </a:lnTo>
                  <a:lnTo>
                    <a:pt x="93" y="7"/>
                  </a:lnTo>
                  <a:lnTo>
                    <a:pt x="95" y="3"/>
                  </a:lnTo>
                  <a:lnTo>
                    <a:pt x="97" y="0"/>
                  </a:lnTo>
                  <a:lnTo>
                    <a:pt x="98" y="0"/>
                  </a:lnTo>
                  <a:lnTo>
                    <a:pt x="97" y="4"/>
                  </a:lnTo>
                  <a:lnTo>
                    <a:pt x="95" y="11"/>
                  </a:lnTo>
                  <a:lnTo>
                    <a:pt x="95" y="19"/>
                  </a:lnTo>
                  <a:lnTo>
                    <a:pt x="94" y="27"/>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3" name="Freeform 61"/>
            <p:cNvSpPr>
              <a:spLocks/>
            </p:cNvSpPr>
            <p:nvPr/>
          </p:nvSpPr>
          <p:spPr bwMode="auto">
            <a:xfrm>
              <a:off x="953" y="1602"/>
              <a:ext cx="25" cy="24"/>
            </a:xfrm>
            <a:custGeom>
              <a:avLst/>
              <a:gdLst/>
              <a:ahLst/>
              <a:cxnLst>
                <a:cxn ang="0">
                  <a:pos x="1" y="6"/>
                </a:cxn>
                <a:cxn ang="0">
                  <a:pos x="0" y="5"/>
                </a:cxn>
                <a:cxn ang="0">
                  <a:pos x="1" y="4"/>
                </a:cxn>
                <a:cxn ang="0">
                  <a:pos x="1" y="2"/>
                </a:cxn>
                <a:cxn ang="0">
                  <a:pos x="3" y="1"/>
                </a:cxn>
                <a:cxn ang="0">
                  <a:pos x="5" y="0"/>
                </a:cxn>
                <a:cxn ang="0">
                  <a:pos x="7" y="0"/>
                </a:cxn>
                <a:cxn ang="0">
                  <a:pos x="9" y="1"/>
                </a:cxn>
                <a:cxn ang="0">
                  <a:pos x="11" y="2"/>
                </a:cxn>
                <a:cxn ang="0">
                  <a:pos x="13" y="3"/>
                </a:cxn>
                <a:cxn ang="0">
                  <a:pos x="15" y="5"/>
                </a:cxn>
                <a:cxn ang="0">
                  <a:pos x="17" y="8"/>
                </a:cxn>
                <a:cxn ang="0">
                  <a:pos x="19" y="11"/>
                </a:cxn>
                <a:cxn ang="0">
                  <a:pos x="21" y="15"/>
                </a:cxn>
                <a:cxn ang="0">
                  <a:pos x="23" y="18"/>
                </a:cxn>
                <a:cxn ang="0">
                  <a:pos x="24" y="21"/>
                </a:cxn>
                <a:cxn ang="0">
                  <a:pos x="23" y="23"/>
                </a:cxn>
                <a:cxn ang="0">
                  <a:pos x="20" y="21"/>
                </a:cxn>
                <a:cxn ang="0">
                  <a:pos x="17" y="19"/>
                </a:cxn>
                <a:cxn ang="0">
                  <a:pos x="13" y="16"/>
                </a:cxn>
                <a:cxn ang="0">
                  <a:pos x="10" y="13"/>
                </a:cxn>
                <a:cxn ang="0">
                  <a:pos x="7" y="11"/>
                </a:cxn>
                <a:cxn ang="0">
                  <a:pos x="4" y="9"/>
                </a:cxn>
                <a:cxn ang="0">
                  <a:pos x="2" y="7"/>
                </a:cxn>
                <a:cxn ang="0">
                  <a:pos x="1" y="6"/>
                </a:cxn>
              </a:cxnLst>
              <a:rect l="0" t="0" r="r" b="b"/>
              <a:pathLst>
                <a:path w="25" h="24">
                  <a:moveTo>
                    <a:pt x="1" y="6"/>
                  </a:moveTo>
                  <a:lnTo>
                    <a:pt x="0" y="5"/>
                  </a:lnTo>
                  <a:lnTo>
                    <a:pt x="1" y="4"/>
                  </a:lnTo>
                  <a:lnTo>
                    <a:pt x="1" y="2"/>
                  </a:lnTo>
                  <a:lnTo>
                    <a:pt x="3" y="1"/>
                  </a:lnTo>
                  <a:lnTo>
                    <a:pt x="5" y="0"/>
                  </a:lnTo>
                  <a:lnTo>
                    <a:pt x="7" y="0"/>
                  </a:lnTo>
                  <a:lnTo>
                    <a:pt x="9" y="1"/>
                  </a:lnTo>
                  <a:lnTo>
                    <a:pt x="11" y="2"/>
                  </a:lnTo>
                  <a:lnTo>
                    <a:pt x="13" y="3"/>
                  </a:lnTo>
                  <a:lnTo>
                    <a:pt x="15" y="5"/>
                  </a:lnTo>
                  <a:lnTo>
                    <a:pt x="17" y="8"/>
                  </a:lnTo>
                  <a:lnTo>
                    <a:pt x="19" y="11"/>
                  </a:lnTo>
                  <a:lnTo>
                    <a:pt x="21" y="15"/>
                  </a:lnTo>
                  <a:lnTo>
                    <a:pt x="23" y="18"/>
                  </a:lnTo>
                  <a:lnTo>
                    <a:pt x="24" y="21"/>
                  </a:lnTo>
                  <a:lnTo>
                    <a:pt x="23" y="23"/>
                  </a:lnTo>
                  <a:lnTo>
                    <a:pt x="20" y="21"/>
                  </a:lnTo>
                  <a:lnTo>
                    <a:pt x="17" y="19"/>
                  </a:lnTo>
                  <a:lnTo>
                    <a:pt x="13" y="16"/>
                  </a:lnTo>
                  <a:lnTo>
                    <a:pt x="10" y="13"/>
                  </a:lnTo>
                  <a:lnTo>
                    <a:pt x="7" y="11"/>
                  </a:lnTo>
                  <a:lnTo>
                    <a:pt x="4" y="9"/>
                  </a:lnTo>
                  <a:lnTo>
                    <a:pt x="2" y="7"/>
                  </a:lnTo>
                  <a:lnTo>
                    <a:pt x="1" y="6"/>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4" name="Freeform 62"/>
            <p:cNvSpPr>
              <a:spLocks/>
            </p:cNvSpPr>
            <p:nvPr/>
          </p:nvSpPr>
          <p:spPr bwMode="auto">
            <a:xfrm>
              <a:off x="934" y="1633"/>
              <a:ext cx="29" cy="8"/>
            </a:xfrm>
            <a:custGeom>
              <a:avLst/>
              <a:gdLst/>
              <a:ahLst/>
              <a:cxnLst>
                <a:cxn ang="0">
                  <a:pos x="3" y="6"/>
                </a:cxn>
                <a:cxn ang="0">
                  <a:pos x="2" y="5"/>
                </a:cxn>
                <a:cxn ang="0">
                  <a:pos x="1" y="4"/>
                </a:cxn>
                <a:cxn ang="0">
                  <a:pos x="0" y="3"/>
                </a:cxn>
                <a:cxn ang="0">
                  <a:pos x="0" y="1"/>
                </a:cxn>
                <a:cxn ang="0">
                  <a:pos x="1" y="0"/>
                </a:cxn>
                <a:cxn ang="0">
                  <a:pos x="2" y="0"/>
                </a:cxn>
                <a:cxn ang="0">
                  <a:pos x="4" y="0"/>
                </a:cxn>
                <a:cxn ang="0">
                  <a:pos x="7" y="1"/>
                </a:cxn>
                <a:cxn ang="0">
                  <a:pos x="11" y="2"/>
                </a:cxn>
                <a:cxn ang="0">
                  <a:pos x="15" y="3"/>
                </a:cxn>
                <a:cxn ang="0">
                  <a:pos x="19" y="3"/>
                </a:cxn>
                <a:cxn ang="0">
                  <a:pos x="22" y="4"/>
                </a:cxn>
                <a:cxn ang="0">
                  <a:pos x="25" y="4"/>
                </a:cxn>
                <a:cxn ang="0">
                  <a:pos x="27" y="6"/>
                </a:cxn>
                <a:cxn ang="0">
                  <a:pos x="28" y="7"/>
                </a:cxn>
                <a:cxn ang="0">
                  <a:pos x="25" y="7"/>
                </a:cxn>
                <a:cxn ang="0">
                  <a:pos x="22" y="7"/>
                </a:cxn>
                <a:cxn ang="0">
                  <a:pos x="19" y="7"/>
                </a:cxn>
                <a:cxn ang="0">
                  <a:pos x="16" y="7"/>
                </a:cxn>
                <a:cxn ang="0">
                  <a:pos x="13" y="6"/>
                </a:cxn>
                <a:cxn ang="0">
                  <a:pos x="10" y="6"/>
                </a:cxn>
                <a:cxn ang="0">
                  <a:pos x="6" y="6"/>
                </a:cxn>
                <a:cxn ang="0">
                  <a:pos x="3" y="6"/>
                </a:cxn>
              </a:cxnLst>
              <a:rect l="0" t="0" r="r" b="b"/>
              <a:pathLst>
                <a:path w="29" h="8">
                  <a:moveTo>
                    <a:pt x="3" y="6"/>
                  </a:moveTo>
                  <a:lnTo>
                    <a:pt x="2" y="5"/>
                  </a:lnTo>
                  <a:lnTo>
                    <a:pt x="1" y="4"/>
                  </a:lnTo>
                  <a:lnTo>
                    <a:pt x="0" y="3"/>
                  </a:lnTo>
                  <a:lnTo>
                    <a:pt x="0" y="1"/>
                  </a:lnTo>
                  <a:lnTo>
                    <a:pt x="1" y="0"/>
                  </a:lnTo>
                  <a:lnTo>
                    <a:pt x="2" y="0"/>
                  </a:lnTo>
                  <a:lnTo>
                    <a:pt x="4" y="0"/>
                  </a:lnTo>
                  <a:lnTo>
                    <a:pt x="7" y="1"/>
                  </a:lnTo>
                  <a:lnTo>
                    <a:pt x="11" y="2"/>
                  </a:lnTo>
                  <a:lnTo>
                    <a:pt x="15" y="3"/>
                  </a:lnTo>
                  <a:lnTo>
                    <a:pt x="19" y="3"/>
                  </a:lnTo>
                  <a:lnTo>
                    <a:pt x="22" y="4"/>
                  </a:lnTo>
                  <a:lnTo>
                    <a:pt x="25" y="4"/>
                  </a:lnTo>
                  <a:lnTo>
                    <a:pt x="27" y="6"/>
                  </a:lnTo>
                  <a:lnTo>
                    <a:pt x="28" y="7"/>
                  </a:lnTo>
                  <a:lnTo>
                    <a:pt x="25" y="7"/>
                  </a:lnTo>
                  <a:lnTo>
                    <a:pt x="22" y="7"/>
                  </a:lnTo>
                  <a:lnTo>
                    <a:pt x="19" y="7"/>
                  </a:lnTo>
                  <a:lnTo>
                    <a:pt x="16" y="7"/>
                  </a:lnTo>
                  <a:lnTo>
                    <a:pt x="13" y="6"/>
                  </a:lnTo>
                  <a:lnTo>
                    <a:pt x="10" y="6"/>
                  </a:lnTo>
                  <a:lnTo>
                    <a:pt x="6" y="6"/>
                  </a:lnTo>
                  <a:lnTo>
                    <a:pt x="3" y="6"/>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5" name="Freeform 63"/>
            <p:cNvSpPr>
              <a:spLocks/>
            </p:cNvSpPr>
            <p:nvPr/>
          </p:nvSpPr>
          <p:spPr bwMode="auto">
            <a:xfrm>
              <a:off x="912" y="1657"/>
              <a:ext cx="39" cy="10"/>
            </a:xfrm>
            <a:custGeom>
              <a:avLst/>
              <a:gdLst/>
              <a:ahLst/>
              <a:cxnLst>
                <a:cxn ang="0">
                  <a:pos x="5" y="9"/>
                </a:cxn>
                <a:cxn ang="0">
                  <a:pos x="3" y="9"/>
                </a:cxn>
                <a:cxn ang="0">
                  <a:pos x="2" y="8"/>
                </a:cxn>
                <a:cxn ang="0">
                  <a:pos x="1" y="7"/>
                </a:cxn>
                <a:cxn ang="0">
                  <a:pos x="0" y="5"/>
                </a:cxn>
                <a:cxn ang="0">
                  <a:pos x="0" y="3"/>
                </a:cxn>
                <a:cxn ang="0">
                  <a:pos x="1" y="2"/>
                </a:cxn>
                <a:cxn ang="0">
                  <a:pos x="2" y="1"/>
                </a:cxn>
                <a:cxn ang="0">
                  <a:pos x="4" y="0"/>
                </a:cxn>
                <a:cxn ang="0">
                  <a:pos x="9" y="0"/>
                </a:cxn>
                <a:cxn ang="0">
                  <a:pos x="14" y="0"/>
                </a:cxn>
                <a:cxn ang="0">
                  <a:pos x="20" y="0"/>
                </a:cxn>
                <a:cxn ang="0">
                  <a:pos x="25" y="0"/>
                </a:cxn>
                <a:cxn ang="0">
                  <a:pos x="30" y="0"/>
                </a:cxn>
                <a:cxn ang="0">
                  <a:pos x="35" y="0"/>
                </a:cxn>
                <a:cxn ang="0">
                  <a:pos x="37" y="1"/>
                </a:cxn>
                <a:cxn ang="0">
                  <a:pos x="38" y="2"/>
                </a:cxn>
                <a:cxn ang="0">
                  <a:pos x="35" y="3"/>
                </a:cxn>
                <a:cxn ang="0">
                  <a:pos x="32" y="4"/>
                </a:cxn>
                <a:cxn ang="0">
                  <a:pos x="28" y="5"/>
                </a:cxn>
                <a:cxn ang="0">
                  <a:pos x="24" y="5"/>
                </a:cxn>
                <a:cxn ang="0">
                  <a:pos x="19" y="6"/>
                </a:cxn>
                <a:cxn ang="0">
                  <a:pos x="14" y="7"/>
                </a:cxn>
                <a:cxn ang="0">
                  <a:pos x="9" y="8"/>
                </a:cxn>
                <a:cxn ang="0">
                  <a:pos x="5" y="9"/>
                </a:cxn>
              </a:cxnLst>
              <a:rect l="0" t="0" r="r" b="b"/>
              <a:pathLst>
                <a:path w="39" h="10">
                  <a:moveTo>
                    <a:pt x="5" y="9"/>
                  </a:moveTo>
                  <a:lnTo>
                    <a:pt x="3" y="9"/>
                  </a:lnTo>
                  <a:lnTo>
                    <a:pt x="2" y="8"/>
                  </a:lnTo>
                  <a:lnTo>
                    <a:pt x="1" y="7"/>
                  </a:lnTo>
                  <a:lnTo>
                    <a:pt x="0" y="5"/>
                  </a:lnTo>
                  <a:lnTo>
                    <a:pt x="0" y="3"/>
                  </a:lnTo>
                  <a:lnTo>
                    <a:pt x="1" y="2"/>
                  </a:lnTo>
                  <a:lnTo>
                    <a:pt x="2" y="1"/>
                  </a:lnTo>
                  <a:lnTo>
                    <a:pt x="4" y="0"/>
                  </a:lnTo>
                  <a:lnTo>
                    <a:pt x="9" y="0"/>
                  </a:lnTo>
                  <a:lnTo>
                    <a:pt x="14" y="0"/>
                  </a:lnTo>
                  <a:lnTo>
                    <a:pt x="20" y="0"/>
                  </a:lnTo>
                  <a:lnTo>
                    <a:pt x="25" y="0"/>
                  </a:lnTo>
                  <a:lnTo>
                    <a:pt x="30" y="0"/>
                  </a:lnTo>
                  <a:lnTo>
                    <a:pt x="35" y="0"/>
                  </a:lnTo>
                  <a:lnTo>
                    <a:pt x="37" y="1"/>
                  </a:lnTo>
                  <a:lnTo>
                    <a:pt x="38" y="2"/>
                  </a:lnTo>
                  <a:lnTo>
                    <a:pt x="35" y="3"/>
                  </a:lnTo>
                  <a:lnTo>
                    <a:pt x="32" y="4"/>
                  </a:lnTo>
                  <a:lnTo>
                    <a:pt x="28" y="5"/>
                  </a:lnTo>
                  <a:lnTo>
                    <a:pt x="24" y="5"/>
                  </a:lnTo>
                  <a:lnTo>
                    <a:pt x="19" y="6"/>
                  </a:lnTo>
                  <a:lnTo>
                    <a:pt x="14" y="7"/>
                  </a:lnTo>
                  <a:lnTo>
                    <a:pt x="9" y="8"/>
                  </a:lnTo>
                  <a:lnTo>
                    <a:pt x="5" y="9"/>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6" name="Freeform 64"/>
            <p:cNvSpPr>
              <a:spLocks/>
            </p:cNvSpPr>
            <p:nvPr/>
          </p:nvSpPr>
          <p:spPr bwMode="auto">
            <a:xfrm>
              <a:off x="964" y="1526"/>
              <a:ext cx="95" cy="155"/>
            </a:xfrm>
            <a:custGeom>
              <a:avLst/>
              <a:gdLst/>
              <a:ahLst/>
              <a:cxnLst>
                <a:cxn ang="0">
                  <a:pos x="65" y="76"/>
                </a:cxn>
                <a:cxn ang="0">
                  <a:pos x="58" y="87"/>
                </a:cxn>
                <a:cxn ang="0">
                  <a:pos x="52" y="96"/>
                </a:cxn>
                <a:cxn ang="0">
                  <a:pos x="45" y="106"/>
                </a:cxn>
                <a:cxn ang="0">
                  <a:pos x="38" y="116"/>
                </a:cxn>
                <a:cxn ang="0">
                  <a:pos x="31" y="125"/>
                </a:cxn>
                <a:cxn ang="0">
                  <a:pos x="23" y="134"/>
                </a:cxn>
                <a:cxn ang="0">
                  <a:pos x="16" y="143"/>
                </a:cxn>
                <a:cxn ang="0">
                  <a:pos x="8" y="152"/>
                </a:cxn>
                <a:cxn ang="0">
                  <a:pos x="6" y="153"/>
                </a:cxn>
                <a:cxn ang="0">
                  <a:pos x="5" y="154"/>
                </a:cxn>
                <a:cxn ang="0">
                  <a:pos x="3" y="154"/>
                </a:cxn>
                <a:cxn ang="0">
                  <a:pos x="2" y="153"/>
                </a:cxn>
                <a:cxn ang="0">
                  <a:pos x="0" y="152"/>
                </a:cxn>
                <a:cxn ang="0">
                  <a:pos x="0" y="151"/>
                </a:cxn>
                <a:cxn ang="0">
                  <a:pos x="0" y="149"/>
                </a:cxn>
                <a:cxn ang="0">
                  <a:pos x="0" y="148"/>
                </a:cxn>
                <a:cxn ang="0">
                  <a:pos x="6" y="138"/>
                </a:cxn>
                <a:cxn ang="0">
                  <a:pos x="12" y="128"/>
                </a:cxn>
                <a:cxn ang="0">
                  <a:pos x="19" y="119"/>
                </a:cxn>
                <a:cxn ang="0">
                  <a:pos x="26" y="109"/>
                </a:cxn>
                <a:cxn ang="0">
                  <a:pos x="34" y="100"/>
                </a:cxn>
                <a:cxn ang="0">
                  <a:pos x="41" y="91"/>
                </a:cxn>
                <a:cxn ang="0">
                  <a:pos x="48" y="82"/>
                </a:cxn>
                <a:cxn ang="0">
                  <a:pos x="55" y="72"/>
                </a:cxn>
                <a:cxn ang="0">
                  <a:pos x="60" y="62"/>
                </a:cxn>
                <a:cxn ang="0">
                  <a:pos x="67" y="50"/>
                </a:cxn>
                <a:cxn ang="0">
                  <a:pos x="73" y="38"/>
                </a:cxn>
                <a:cxn ang="0">
                  <a:pos x="78" y="27"/>
                </a:cxn>
                <a:cxn ang="0">
                  <a:pos x="84" y="16"/>
                </a:cxn>
                <a:cxn ang="0">
                  <a:pos x="88" y="7"/>
                </a:cxn>
                <a:cxn ang="0">
                  <a:pos x="92" y="2"/>
                </a:cxn>
                <a:cxn ang="0">
                  <a:pos x="94" y="0"/>
                </a:cxn>
                <a:cxn ang="0">
                  <a:pos x="93" y="4"/>
                </a:cxn>
                <a:cxn ang="0">
                  <a:pos x="90" y="11"/>
                </a:cxn>
                <a:cxn ang="0">
                  <a:pos x="88" y="21"/>
                </a:cxn>
                <a:cxn ang="0">
                  <a:pos x="84" y="32"/>
                </a:cxn>
                <a:cxn ang="0">
                  <a:pos x="79" y="43"/>
                </a:cxn>
                <a:cxn ang="0">
                  <a:pos x="75" y="55"/>
                </a:cxn>
                <a:cxn ang="0">
                  <a:pos x="70" y="66"/>
                </a:cxn>
                <a:cxn ang="0">
                  <a:pos x="65" y="76"/>
                </a:cxn>
              </a:cxnLst>
              <a:rect l="0" t="0" r="r" b="b"/>
              <a:pathLst>
                <a:path w="95" h="155">
                  <a:moveTo>
                    <a:pt x="65" y="76"/>
                  </a:moveTo>
                  <a:lnTo>
                    <a:pt x="58" y="87"/>
                  </a:lnTo>
                  <a:lnTo>
                    <a:pt x="52" y="96"/>
                  </a:lnTo>
                  <a:lnTo>
                    <a:pt x="45" y="106"/>
                  </a:lnTo>
                  <a:lnTo>
                    <a:pt x="38" y="116"/>
                  </a:lnTo>
                  <a:lnTo>
                    <a:pt x="31" y="125"/>
                  </a:lnTo>
                  <a:lnTo>
                    <a:pt x="23" y="134"/>
                  </a:lnTo>
                  <a:lnTo>
                    <a:pt x="16" y="143"/>
                  </a:lnTo>
                  <a:lnTo>
                    <a:pt x="8" y="152"/>
                  </a:lnTo>
                  <a:lnTo>
                    <a:pt x="6" y="153"/>
                  </a:lnTo>
                  <a:lnTo>
                    <a:pt x="5" y="154"/>
                  </a:lnTo>
                  <a:lnTo>
                    <a:pt x="3" y="154"/>
                  </a:lnTo>
                  <a:lnTo>
                    <a:pt x="2" y="153"/>
                  </a:lnTo>
                  <a:lnTo>
                    <a:pt x="0" y="152"/>
                  </a:lnTo>
                  <a:lnTo>
                    <a:pt x="0" y="151"/>
                  </a:lnTo>
                  <a:lnTo>
                    <a:pt x="0" y="149"/>
                  </a:lnTo>
                  <a:lnTo>
                    <a:pt x="0" y="148"/>
                  </a:lnTo>
                  <a:lnTo>
                    <a:pt x="6" y="138"/>
                  </a:lnTo>
                  <a:lnTo>
                    <a:pt x="12" y="128"/>
                  </a:lnTo>
                  <a:lnTo>
                    <a:pt x="19" y="119"/>
                  </a:lnTo>
                  <a:lnTo>
                    <a:pt x="26" y="109"/>
                  </a:lnTo>
                  <a:lnTo>
                    <a:pt x="34" y="100"/>
                  </a:lnTo>
                  <a:lnTo>
                    <a:pt x="41" y="91"/>
                  </a:lnTo>
                  <a:lnTo>
                    <a:pt x="48" y="82"/>
                  </a:lnTo>
                  <a:lnTo>
                    <a:pt x="55" y="72"/>
                  </a:lnTo>
                  <a:lnTo>
                    <a:pt x="60" y="62"/>
                  </a:lnTo>
                  <a:lnTo>
                    <a:pt x="67" y="50"/>
                  </a:lnTo>
                  <a:lnTo>
                    <a:pt x="73" y="38"/>
                  </a:lnTo>
                  <a:lnTo>
                    <a:pt x="78" y="27"/>
                  </a:lnTo>
                  <a:lnTo>
                    <a:pt x="84" y="16"/>
                  </a:lnTo>
                  <a:lnTo>
                    <a:pt x="88" y="7"/>
                  </a:lnTo>
                  <a:lnTo>
                    <a:pt x="92" y="2"/>
                  </a:lnTo>
                  <a:lnTo>
                    <a:pt x="94" y="0"/>
                  </a:lnTo>
                  <a:lnTo>
                    <a:pt x="93" y="4"/>
                  </a:lnTo>
                  <a:lnTo>
                    <a:pt x="90" y="11"/>
                  </a:lnTo>
                  <a:lnTo>
                    <a:pt x="88" y="21"/>
                  </a:lnTo>
                  <a:lnTo>
                    <a:pt x="84" y="32"/>
                  </a:lnTo>
                  <a:lnTo>
                    <a:pt x="79" y="43"/>
                  </a:lnTo>
                  <a:lnTo>
                    <a:pt x="75" y="55"/>
                  </a:lnTo>
                  <a:lnTo>
                    <a:pt x="70" y="66"/>
                  </a:lnTo>
                  <a:lnTo>
                    <a:pt x="65" y="76"/>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7" name="Freeform 65"/>
            <p:cNvSpPr>
              <a:spLocks/>
            </p:cNvSpPr>
            <p:nvPr/>
          </p:nvSpPr>
          <p:spPr bwMode="auto">
            <a:xfrm>
              <a:off x="1244" y="1324"/>
              <a:ext cx="67" cy="77"/>
            </a:xfrm>
            <a:custGeom>
              <a:avLst/>
              <a:gdLst/>
              <a:ahLst/>
              <a:cxnLst>
                <a:cxn ang="0">
                  <a:pos x="42" y="11"/>
                </a:cxn>
                <a:cxn ang="0">
                  <a:pos x="46" y="15"/>
                </a:cxn>
                <a:cxn ang="0">
                  <a:pos x="51" y="18"/>
                </a:cxn>
                <a:cxn ang="0">
                  <a:pos x="55" y="23"/>
                </a:cxn>
                <a:cxn ang="0">
                  <a:pos x="59" y="27"/>
                </a:cxn>
                <a:cxn ang="0">
                  <a:pos x="61" y="32"/>
                </a:cxn>
                <a:cxn ang="0">
                  <a:pos x="64" y="37"/>
                </a:cxn>
                <a:cxn ang="0">
                  <a:pos x="65" y="42"/>
                </a:cxn>
                <a:cxn ang="0">
                  <a:pos x="66" y="47"/>
                </a:cxn>
                <a:cxn ang="0">
                  <a:pos x="65" y="55"/>
                </a:cxn>
                <a:cxn ang="0">
                  <a:pos x="62" y="61"/>
                </a:cxn>
                <a:cxn ang="0">
                  <a:pos x="57" y="67"/>
                </a:cxn>
                <a:cxn ang="0">
                  <a:pos x="52" y="71"/>
                </a:cxn>
                <a:cxn ang="0">
                  <a:pos x="44" y="74"/>
                </a:cxn>
                <a:cxn ang="0">
                  <a:pos x="37" y="75"/>
                </a:cxn>
                <a:cxn ang="0">
                  <a:pos x="29" y="76"/>
                </a:cxn>
                <a:cxn ang="0">
                  <a:pos x="22" y="75"/>
                </a:cxn>
                <a:cxn ang="0">
                  <a:pos x="20" y="75"/>
                </a:cxn>
                <a:cxn ang="0">
                  <a:pos x="19" y="74"/>
                </a:cxn>
                <a:cxn ang="0">
                  <a:pos x="18" y="72"/>
                </a:cxn>
                <a:cxn ang="0">
                  <a:pos x="17" y="71"/>
                </a:cxn>
                <a:cxn ang="0">
                  <a:pos x="18" y="70"/>
                </a:cxn>
                <a:cxn ang="0">
                  <a:pos x="19" y="70"/>
                </a:cxn>
                <a:cxn ang="0">
                  <a:pos x="20" y="70"/>
                </a:cxn>
                <a:cxn ang="0">
                  <a:pos x="22" y="70"/>
                </a:cxn>
                <a:cxn ang="0">
                  <a:pos x="25" y="70"/>
                </a:cxn>
                <a:cxn ang="0">
                  <a:pos x="27" y="70"/>
                </a:cxn>
                <a:cxn ang="0">
                  <a:pos x="29" y="70"/>
                </a:cxn>
                <a:cxn ang="0">
                  <a:pos x="30" y="70"/>
                </a:cxn>
                <a:cxn ang="0">
                  <a:pos x="33" y="70"/>
                </a:cxn>
                <a:cxn ang="0">
                  <a:pos x="37" y="69"/>
                </a:cxn>
                <a:cxn ang="0">
                  <a:pos x="41" y="69"/>
                </a:cxn>
                <a:cxn ang="0">
                  <a:pos x="45" y="68"/>
                </a:cxn>
                <a:cxn ang="0">
                  <a:pos x="49" y="67"/>
                </a:cxn>
                <a:cxn ang="0">
                  <a:pos x="53" y="64"/>
                </a:cxn>
                <a:cxn ang="0">
                  <a:pos x="56" y="61"/>
                </a:cxn>
                <a:cxn ang="0">
                  <a:pos x="60" y="56"/>
                </a:cxn>
                <a:cxn ang="0">
                  <a:pos x="61" y="50"/>
                </a:cxn>
                <a:cxn ang="0">
                  <a:pos x="61" y="45"/>
                </a:cxn>
                <a:cxn ang="0">
                  <a:pos x="59" y="40"/>
                </a:cxn>
                <a:cxn ang="0">
                  <a:pos x="57" y="35"/>
                </a:cxn>
                <a:cxn ang="0">
                  <a:pos x="53" y="31"/>
                </a:cxn>
                <a:cxn ang="0">
                  <a:pos x="49" y="26"/>
                </a:cxn>
                <a:cxn ang="0">
                  <a:pos x="45" y="22"/>
                </a:cxn>
                <a:cxn ang="0">
                  <a:pos x="40" y="19"/>
                </a:cxn>
                <a:cxn ang="0">
                  <a:pos x="35" y="15"/>
                </a:cxn>
                <a:cxn ang="0">
                  <a:pos x="29" y="13"/>
                </a:cxn>
                <a:cxn ang="0">
                  <a:pos x="24" y="10"/>
                </a:cxn>
                <a:cxn ang="0">
                  <a:pos x="19" y="8"/>
                </a:cxn>
                <a:cxn ang="0">
                  <a:pos x="13" y="6"/>
                </a:cxn>
                <a:cxn ang="0">
                  <a:pos x="8" y="4"/>
                </a:cxn>
                <a:cxn ang="0">
                  <a:pos x="4" y="3"/>
                </a:cxn>
                <a:cxn ang="0">
                  <a:pos x="0" y="2"/>
                </a:cxn>
                <a:cxn ang="0">
                  <a:pos x="3" y="1"/>
                </a:cxn>
                <a:cxn ang="0">
                  <a:pos x="7" y="0"/>
                </a:cxn>
                <a:cxn ang="0">
                  <a:pos x="12" y="1"/>
                </a:cxn>
                <a:cxn ang="0">
                  <a:pos x="18" y="2"/>
                </a:cxn>
                <a:cxn ang="0">
                  <a:pos x="25" y="4"/>
                </a:cxn>
                <a:cxn ang="0">
                  <a:pos x="31" y="6"/>
                </a:cxn>
                <a:cxn ang="0">
                  <a:pos x="37" y="9"/>
                </a:cxn>
                <a:cxn ang="0">
                  <a:pos x="42" y="11"/>
                </a:cxn>
              </a:cxnLst>
              <a:rect l="0" t="0" r="r" b="b"/>
              <a:pathLst>
                <a:path w="67" h="77">
                  <a:moveTo>
                    <a:pt x="42" y="11"/>
                  </a:moveTo>
                  <a:lnTo>
                    <a:pt x="46" y="15"/>
                  </a:lnTo>
                  <a:lnTo>
                    <a:pt x="51" y="18"/>
                  </a:lnTo>
                  <a:lnTo>
                    <a:pt x="55" y="23"/>
                  </a:lnTo>
                  <a:lnTo>
                    <a:pt x="59" y="27"/>
                  </a:lnTo>
                  <a:lnTo>
                    <a:pt x="61" y="32"/>
                  </a:lnTo>
                  <a:lnTo>
                    <a:pt x="64" y="37"/>
                  </a:lnTo>
                  <a:lnTo>
                    <a:pt x="65" y="42"/>
                  </a:lnTo>
                  <a:lnTo>
                    <a:pt x="66" y="47"/>
                  </a:lnTo>
                  <a:lnTo>
                    <a:pt x="65" y="55"/>
                  </a:lnTo>
                  <a:lnTo>
                    <a:pt x="62" y="61"/>
                  </a:lnTo>
                  <a:lnTo>
                    <a:pt x="57" y="67"/>
                  </a:lnTo>
                  <a:lnTo>
                    <a:pt x="52" y="71"/>
                  </a:lnTo>
                  <a:lnTo>
                    <a:pt x="44" y="74"/>
                  </a:lnTo>
                  <a:lnTo>
                    <a:pt x="37" y="75"/>
                  </a:lnTo>
                  <a:lnTo>
                    <a:pt x="29" y="76"/>
                  </a:lnTo>
                  <a:lnTo>
                    <a:pt x="22" y="75"/>
                  </a:lnTo>
                  <a:lnTo>
                    <a:pt x="20" y="75"/>
                  </a:lnTo>
                  <a:lnTo>
                    <a:pt x="19" y="74"/>
                  </a:lnTo>
                  <a:lnTo>
                    <a:pt x="18" y="72"/>
                  </a:lnTo>
                  <a:lnTo>
                    <a:pt x="17" y="71"/>
                  </a:lnTo>
                  <a:lnTo>
                    <a:pt x="18" y="70"/>
                  </a:lnTo>
                  <a:lnTo>
                    <a:pt x="19" y="70"/>
                  </a:lnTo>
                  <a:lnTo>
                    <a:pt x="20" y="70"/>
                  </a:lnTo>
                  <a:lnTo>
                    <a:pt x="22" y="70"/>
                  </a:lnTo>
                  <a:lnTo>
                    <a:pt x="25" y="70"/>
                  </a:lnTo>
                  <a:lnTo>
                    <a:pt x="27" y="70"/>
                  </a:lnTo>
                  <a:lnTo>
                    <a:pt x="29" y="70"/>
                  </a:lnTo>
                  <a:lnTo>
                    <a:pt x="30" y="70"/>
                  </a:lnTo>
                  <a:lnTo>
                    <a:pt x="33" y="70"/>
                  </a:lnTo>
                  <a:lnTo>
                    <a:pt x="37" y="69"/>
                  </a:lnTo>
                  <a:lnTo>
                    <a:pt x="41" y="69"/>
                  </a:lnTo>
                  <a:lnTo>
                    <a:pt x="45" y="68"/>
                  </a:lnTo>
                  <a:lnTo>
                    <a:pt x="49" y="67"/>
                  </a:lnTo>
                  <a:lnTo>
                    <a:pt x="53" y="64"/>
                  </a:lnTo>
                  <a:lnTo>
                    <a:pt x="56" y="61"/>
                  </a:lnTo>
                  <a:lnTo>
                    <a:pt x="60" y="56"/>
                  </a:lnTo>
                  <a:lnTo>
                    <a:pt x="61" y="50"/>
                  </a:lnTo>
                  <a:lnTo>
                    <a:pt x="61" y="45"/>
                  </a:lnTo>
                  <a:lnTo>
                    <a:pt x="59" y="40"/>
                  </a:lnTo>
                  <a:lnTo>
                    <a:pt x="57" y="35"/>
                  </a:lnTo>
                  <a:lnTo>
                    <a:pt x="53" y="31"/>
                  </a:lnTo>
                  <a:lnTo>
                    <a:pt x="49" y="26"/>
                  </a:lnTo>
                  <a:lnTo>
                    <a:pt x="45" y="22"/>
                  </a:lnTo>
                  <a:lnTo>
                    <a:pt x="40" y="19"/>
                  </a:lnTo>
                  <a:lnTo>
                    <a:pt x="35" y="15"/>
                  </a:lnTo>
                  <a:lnTo>
                    <a:pt x="29" y="13"/>
                  </a:lnTo>
                  <a:lnTo>
                    <a:pt x="24" y="10"/>
                  </a:lnTo>
                  <a:lnTo>
                    <a:pt x="19" y="8"/>
                  </a:lnTo>
                  <a:lnTo>
                    <a:pt x="13" y="6"/>
                  </a:lnTo>
                  <a:lnTo>
                    <a:pt x="8" y="4"/>
                  </a:lnTo>
                  <a:lnTo>
                    <a:pt x="4" y="3"/>
                  </a:lnTo>
                  <a:lnTo>
                    <a:pt x="0" y="2"/>
                  </a:lnTo>
                  <a:lnTo>
                    <a:pt x="3" y="1"/>
                  </a:lnTo>
                  <a:lnTo>
                    <a:pt x="7" y="0"/>
                  </a:lnTo>
                  <a:lnTo>
                    <a:pt x="12" y="1"/>
                  </a:lnTo>
                  <a:lnTo>
                    <a:pt x="18" y="2"/>
                  </a:lnTo>
                  <a:lnTo>
                    <a:pt x="25" y="4"/>
                  </a:lnTo>
                  <a:lnTo>
                    <a:pt x="31" y="6"/>
                  </a:lnTo>
                  <a:lnTo>
                    <a:pt x="37" y="9"/>
                  </a:lnTo>
                  <a:lnTo>
                    <a:pt x="42" y="11"/>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8" name="Freeform 66"/>
            <p:cNvSpPr>
              <a:spLocks/>
            </p:cNvSpPr>
            <p:nvPr/>
          </p:nvSpPr>
          <p:spPr bwMode="auto">
            <a:xfrm>
              <a:off x="1153" y="1324"/>
              <a:ext cx="44" cy="59"/>
            </a:xfrm>
            <a:custGeom>
              <a:avLst/>
              <a:gdLst/>
              <a:ahLst/>
              <a:cxnLst>
                <a:cxn ang="0">
                  <a:pos x="7" y="19"/>
                </a:cxn>
                <a:cxn ang="0">
                  <a:pos x="5" y="26"/>
                </a:cxn>
                <a:cxn ang="0">
                  <a:pos x="6" y="30"/>
                </a:cxn>
                <a:cxn ang="0">
                  <a:pos x="9" y="35"/>
                </a:cxn>
                <a:cxn ang="0">
                  <a:pos x="13" y="39"/>
                </a:cxn>
                <a:cxn ang="0">
                  <a:pos x="18" y="43"/>
                </a:cxn>
                <a:cxn ang="0">
                  <a:pos x="23" y="46"/>
                </a:cxn>
                <a:cxn ang="0">
                  <a:pos x="28" y="50"/>
                </a:cxn>
                <a:cxn ang="0">
                  <a:pos x="33" y="53"/>
                </a:cxn>
                <a:cxn ang="0">
                  <a:pos x="34" y="54"/>
                </a:cxn>
                <a:cxn ang="0">
                  <a:pos x="34" y="55"/>
                </a:cxn>
                <a:cxn ang="0">
                  <a:pos x="34" y="56"/>
                </a:cxn>
                <a:cxn ang="0">
                  <a:pos x="33" y="57"/>
                </a:cxn>
                <a:cxn ang="0">
                  <a:pos x="33" y="58"/>
                </a:cxn>
                <a:cxn ang="0">
                  <a:pos x="31" y="58"/>
                </a:cxn>
                <a:cxn ang="0">
                  <a:pos x="30" y="58"/>
                </a:cxn>
                <a:cxn ang="0">
                  <a:pos x="29" y="58"/>
                </a:cxn>
                <a:cxn ang="0">
                  <a:pos x="23" y="54"/>
                </a:cxn>
                <a:cxn ang="0">
                  <a:pos x="17" y="51"/>
                </a:cxn>
                <a:cxn ang="0">
                  <a:pos x="12" y="47"/>
                </a:cxn>
                <a:cxn ang="0">
                  <a:pos x="7" y="42"/>
                </a:cxn>
                <a:cxn ang="0">
                  <a:pos x="3" y="37"/>
                </a:cxn>
                <a:cxn ang="0">
                  <a:pos x="1" y="31"/>
                </a:cxn>
                <a:cxn ang="0">
                  <a:pos x="0" y="25"/>
                </a:cxn>
                <a:cxn ang="0">
                  <a:pos x="1" y="18"/>
                </a:cxn>
                <a:cxn ang="0">
                  <a:pos x="5" y="13"/>
                </a:cxn>
                <a:cxn ang="0">
                  <a:pos x="10" y="9"/>
                </a:cxn>
                <a:cxn ang="0">
                  <a:pos x="16" y="5"/>
                </a:cxn>
                <a:cxn ang="0">
                  <a:pos x="22" y="2"/>
                </a:cxn>
                <a:cxn ang="0">
                  <a:pos x="29" y="1"/>
                </a:cxn>
                <a:cxn ang="0">
                  <a:pos x="35" y="0"/>
                </a:cxn>
                <a:cxn ang="0">
                  <a:pos x="40" y="0"/>
                </a:cxn>
                <a:cxn ang="0">
                  <a:pos x="43" y="2"/>
                </a:cxn>
                <a:cxn ang="0">
                  <a:pos x="37" y="3"/>
                </a:cxn>
                <a:cxn ang="0">
                  <a:pos x="32" y="4"/>
                </a:cxn>
                <a:cxn ang="0">
                  <a:pos x="27" y="5"/>
                </a:cxn>
                <a:cxn ang="0">
                  <a:pos x="22" y="7"/>
                </a:cxn>
                <a:cxn ang="0">
                  <a:pos x="17" y="9"/>
                </a:cxn>
                <a:cxn ang="0">
                  <a:pos x="13" y="11"/>
                </a:cxn>
                <a:cxn ang="0">
                  <a:pos x="9" y="15"/>
                </a:cxn>
                <a:cxn ang="0">
                  <a:pos x="7" y="19"/>
                </a:cxn>
              </a:cxnLst>
              <a:rect l="0" t="0" r="r" b="b"/>
              <a:pathLst>
                <a:path w="44" h="59">
                  <a:moveTo>
                    <a:pt x="7" y="19"/>
                  </a:moveTo>
                  <a:lnTo>
                    <a:pt x="5" y="26"/>
                  </a:lnTo>
                  <a:lnTo>
                    <a:pt x="6" y="30"/>
                  </a:lnTo>
                  <a:lnTo>
                    <a:pt x="9" y="35"/>
                  </a:lnTo>
                  <a:lnTo>
                    <a:pt x="13" y="39"/>
                  </a:lnTo>
                  <a:lnTo>
                    <a:pt x="18" y="43"/>
                  </a:lnTo>
                  <a:lnTo>
                    <a:pt x="23" y="46"/>
                  </a:lnTo>
                  <a:lnTo>
                    <a:pt x="28" y="50"/>
                  </a:lnTo>
                  <a:lnTo>
                    <a:pt x="33" y="53"/>
                  </a:lnTo>
                  <a:lnTo>
                    <a:pt x="34" y="54"/>
                  </a:lnTo>
                  <a:lnTo>
                    <a:pt x="34" y="55"/>
                  </a:lnTo>
                  <a:lnTo>
                    <a:pt x="34" y="56"/>
                  </a:lnTo>
                  <a:lnTo>
                    <a:pt x="33" y="57"/>
                  </a:lnTo>
                  <a:lnTo>
                    <a:pt x="33" y="58"/>
                  </a:lnTo>
                  <a:lnTo>
                    <a:pt x="31" y="58"/>
                  </a:lnTo>
                  <a:lnTo>
                    <a:pt x="30" y="58"/>
                  </a:lnTo>
                  <a:lnTo>
                    <a:pt x="29" y="58"/>
                  </a:lnTo>
                  <a:lnTo>
                    <a:pt x="23" y="54"/>
                  </a:lnTo>
                  <a:lnTo>
                    <a:pt x="17" y="51"/>
                  </a:lnTo>
                  <a:lnTo>
                    <a:pt x="12" y="47"/>
                  </a:lnTo>
                  <a:lnTo>
                    <a:pt x="7" y="42"/>
                  </a:lnTo>
                  <a:lnTo>
                    <a:pt x="3" y="37"/>
                  </a:lnTo>
                  <a:lnTo>
                    <a:pt x="1" y="31"/>
                  </a:lnTo>
                  <a:lnTo>
                    <a:pt x="0" y="25"/>
                  </a:lnTo>
                  <a:lnTo>
                    <a:pt x="1" y="18"/>
                  </a:lnTo>
                  <a:lnTo>
                    <a:pt x="5" y="13"/>
                  </a:lnTo>
                  <a:lnTo>
                    <a:pt x="10" y="9"/>
                  </a:lnTo>
                  <a:lnTo>
                    <a:pt x="16" y="5"/>
                  </a:lnTo>
                  <a:lnTo>
                    <a:pt x="22" y="2"/>
                  </a:lnTo>
                  <a:lnTo>
                    <a:pt x="29" y="1"/>
                  </a:lnTo>
                  <a:lnTo>
                    <a:pt x="35" y="0"/>
                  </a:lnTo>
                  <a:lnTo>
                    <a:pt x="40" y="0"/>
                  </a:lnTo>
                  <a:lnTo>
                    <a:pt x="43" y="2"/>
                  </a:lnTo>
                  <a:lnTo>
                    <a:pt x="37" y="3"/>
                  </a:lnTo>
                  <a:lnTo>
                    <a:pt x="32" y="4"/>
                  </a:lnTo>
                  <a:lnTo>
                    <a:pt x="27" y="5"/>
                  </a:lnTo>
                  <a:lnTo>
                    <a:pt x="22" y="7"/>
                  </a:lnTo>
                  <a:lnTo>
                    <a:pt x="17" y="9"/>
                  </a:lnTo>
                  <a:lnTo>
                    <a:pt x="13" y="11"/>
                  </a:lnTo>
                  <a:lnTo>
                    <a:pt x="9" y="15"/>
                  </a:lnTo>
                  <a:lnTo>
                    <a:pt x="7" y="19"/>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79" name="Freeform 67"/>
            <p:cNvSpPr>
              <a:spLocks/>
            </p:cNvSpPr>
            <p:nvPr/>
          </p:nvSpPr>
          <p:spPr bwMode="auto">
            <a:xfrm>
              <a:off x="1244" y="1310"/>
              <a:ext cx="110" cy="123"/>
            </a:xfrm>
            <a:custGeom>
              <a:avLst/>
              <a:gdLst/>
              <a:ahLst/>
              <a:cxnLst>
                <a:cxn ang="0">
                  <a:pos x="75" y="22"/>
                </a:cxn>
                <a:cxn ang="0">
                  <a:pos x="91" y="37"/>
                </a:cxn>
                <a:cxn ang="0">
                  <a:pos x="103" y="54"/>
                </a:cxn>
                <a:cxn ang="0">
                  <a:pos x="109" y="73"/>
                </a:cxn>
                <a:cxn ang="0">
                  <a:pos x="108" y="86"/>
                </a:cxn>
                <a:cxn ang="0">
                  <a:pos x="105" y="91"/>
                </a:cxn>
                <a:cxn ang="0">
                  <a:pos x="102" y="96"/>
                </a:cxn>
                <a:cxn ang="0">
                  <a:pos x="98" y="100"/>
                </a:cxn>
                <a:cxn ang="0">
                  <a:pos x="90" y="105"/>
                </a:cxn>
                <a:cxn ang="0">
                  <a:pos x="80" y="109"/>
                </a:cxn>
                <a:cxn ang="0">
                  <a:pos x="69" y="113"/>
                </a:cxn>
                <a:cxn ang="0">
                  <a:pos x="57" y="116"/>
                </a:cxn>
                <a:cxn ang="0">
                  <a:pos x="46" y="118"/>
                </a:cxn>
                <a:cxn ang="0">
                  <a:pos x="34" y="120"/>
                </a:cxn>
                <a:cxn ang="0">
                  <a:pos x="23" y="121"/>
                </a:cxn>
                <a:cxn ang="0">
                  <a:pos x="11" y="121"/>
                </a:cxn>
                <a:cxn ang="0">
                  <a:pos x="4" y="122"/>
                </a:cxn>
                <a:cxn ang="0">
                  <a:pos x="1" y="120"/>
                </a:cxn>
                <a:cxn ang="0">
                  <a:pos x="0" y="116"/>
                </a:cxn>
                <a:cxn ang="0">
                  <a:pos x="2" y="113"/>
                </a:cxn>
                <a:cxn ang="0">
                  <a:pos x="10" y="113"/>
                </a:cxn>
                <a:cxn ang="0">
                  <a:pos x="20" y="113"/>
                </a:cxn>
                <a:cxn ang="0">
                  <a:pos x="31" y="112"/>
                </a:cxn>
                <a:cxn ang="0">
                  <a:pos x="42" y="110"/>
                </a:cxn>
                <a:cxn ang="0">
                  <a:pos x="52" y="109"/>
                </a:cxn>
                <a:cxn ang="0">
                  <a:pos x="63" y="106"/>
                </a:cxn>
                <a:cxn ang="0">
                  <a:pos x="73" y="103"/>
                </a:cxn>
                <a:cxn ang="0">
                  <a:pos x="83" y="99"/>
                </a:cxn>
                <a:cxn ang="0">
                  <a:pos x="92" y="94"/>
                </a:cxn>
                <a:cxn ang="0">
                  <a:pos x="97" y="86"/>
                </a:cxn>
                <a:cxn ang="0">
                  <a:pos x="99" y="77"/>
                </a:cxn>
                <a:cxn ang="0">
                  <a:pos x="96" y="64"/>
                </a:cxn>
                <a:cxn ang="0">
                  <a:pos x="92" y="53"/>
                </a:cxn>
                <a:cxn ang="0">
                  <a:pos x="86" y="44"/>
                </a:cxn>
                <a:cxn ang="0">
                  <a:pos x="79" y="36"/>
                </a:cxn>
                <a:cxn ang="0">
                  <a:pos x="70" y="28"/>
                </a:cxn>
                <a:cxn ang="0">
                  <a:pos x="60" y="21"/>
                </a:cxn>
                <a:cxn ang="0">
                  <a:pos x="48" y="13"/>
                </a:cxn>
                <a:cxn ang="0">
                  <a:pos x="35" y="7"/>
                </a:cxn>
                <a:cxn ang="0">
                  <a:pos x="23" y="2"/>
                </a:cxn>
                <a:cxn ang="0">
                  <a:pos x="23" y="0"/>
                </a:cxn>
                <a:cxn ang="0">
                  <a:pos x="34" y="2"/>
                </a:cxn>
                <a:cxn ang="0">
                  <a:pos x="48" y="6"/>
                </a:cxn>
                <a:cxn ang="0">
                  <a:pos x="61" y="13"/>
                </a:cxn>
              </a:cxnLst>
              <a:rect l="0" t="0" r="r" b="b"/>
              <a:pathLst>
                <a:path w="110" h="123">
                  <a:moveTo>
                    <a:pt x="67" y="16"/>
                  </a:moveTo>
                  <a:lnTo>
                    <a:pt x="75" y="22"/>
                  </a:lnTo>
                  <a:lnTo>
                    <a:pt x="83" y="29"/>
                  </a:lnTo>
                  <a:lnTo>
                    <a:pt x="91" y="37"/>
                  </a:lnTo>
                  <a:lnTo>
                    <a:pt x="98" y="45"/>
                  </a:lnTo>
                  <a:lnTo>
                    <a:pt x="103" y="54"/>
                  </a:lnTo>
                  <a:lnTo>
                    <a:pt x="107" y="63"/>
                  </a:lnTo>
                  <a:lnTo>
                    <a:pt x="109" y="73"/>
                  </a:lnTo>
                  <a:lnTo>
                    <a:pt x="109" y="84"/>
                  </a:lnTo>
                  <a:lnTo>
                    <a:pt x="108" y="86"/>
                  </a:lnTo>
                  <a:lnTo>
                    <a:pt x="107" y="89"/>
                  </a:lnTo>
                  <a:lnTo>
                    <a:pt x="105" y="91"/>
                  </a:lnTo>
                  <a:lnTo>
                    <a:pt x="104" y="94"/>
                  </a:lnTo>
                  <a:lnTo>
                    <a:pt x="102" y="96"/>
                  </a:lnTo>
                  <a:lnTo>
                    <a:pt x="100" y="98"/>
                  </a:lnTo>
                  <a:lnTo>
                    <a:pt x="98" y="100"/>
                  </a:lnTo>
                  <a:lnTo>
                    <a:pt x="95" y="102"/>
                  </a:lnTo>
                  <a:lnTo>
                    <a:pt x="90" y="105"/>
                  </a:lnTo>
                  <a:lnTo>
                    <a:pt x="85" y="107"/>
                  </a:lnTo>
                  <a:lnTo>
                    <a:pt x="80" y="109"/>
                  </a:lnTo>
                  <a:lnTo>
                    <a:pt x="74" y="111"/>
                  </a:lnTo>
                  <a:lnTo>
                    <a:pt x="69" y="113"/>
                  </a:lnTo>
                  <a:lnTo>
                    <a:pt x="63" y="114"/>
                  </a:lnTo>
                  <a:lnTo>
                    <a:pt x="57" y="116"/>
                  </a:lnTo>
                  <a:lnTo>
                    <a:pt x="52" y="117"/>
                  </a:lnTo>
                  <a:lnTo>
                    <a:pt x="46" y="118"/>
                  </a:lnTo>
                  <a:lnTo>
                    <a:pt x="40" y="119"/>
                  </a:lnTo>
                  <a:lnTo>
                    <a:pt x="34" y="120"/>
                  </a:lnTo>
                  <a:lnTo>
                    <a:pt x="28" y="120"/>
                  </a:lnTo>
                  <a:lnTo>
                    <a:pt x="23" y="121"/>
                  </a:lnTo>
                  <a:lnTo>
                    <a:pt x="17" y="121"/>
                  </a:lnTo>
                  <a:lnTo>
                    <a:pt x="11" y="121"/>
                  </a:lnTo>
                  <a:lnTo>
                    <a:pt x="5" y="122"/>
                  </a:lnTo>
                  <a:lnTo>
                    <a:pt x="4" y="122"/>
                  </a:lnTo>
                  <a:lnTo>
                    <a:pt x="2" y="121"/>
                  </a:lnTo>
                  <a:lnTo>
                    <a:pt x="1" y="120"/>
                  </a:lnTo>
                  <a:lnTo>
                    <a:pt x="0" y="118"/>
                  </a:lnTo>
                  <a:lnTo>
                    <a:pt x="0" y="116"/>
                  </a:lnTo>
                  <a:lnTo>
                    <a:pt x="1" y="114"/>
                  </a:lnTo>
                  <a:lnTo>
                    <a:pt x="2" y="113"/>
                  </a:lnTo>
                  <a:lnTo>
                    <a:pt x="4" y="113"/>
                  </a:lnTo>
                  <a:lnTo>
                    <a:pt x="10" y="113"/>
                  </a:lnTo>
                  <a:lnTo>
                    <a:pt x="15" y="113"/>
                  </a:lnTo>
                  <a:lnTo>
                    <a:pt x="20" y="113"/>
                  </a:lnTo>
                  <a:lnTo>
                    <a:pt x="25" y="112"/>
                  </a:lnTo>
                  <a:lnTo>
                    <a:pt x="31" y="112"/>
                  </a:lnTo>
                  <a:lnTo>
                    <a:pt x="37" y="111"/>
                  </a:lnTo>
                  <a:lnTo>
                    <a:pt x="42" y="110"/>
                  </a:lnTo>
                  <a:lnTo>
                    <a:pt x="47" y="110"/>
                  </a:lnTo>
                  <a:lnTo>
                    <a:pt x="52" y="109"/>
                  </a:lnTo>
                  <a:lnTo>
                    <a:pt x="58" y="107"/>
                  </a:lnTo>
                  <a:lnTo>
                    <a:pt x="63" y="106"/>
                  </a:lnTo>
                  <a:lnTo>
                    <a:pt x="68" y="105"/>
                  </a:lnTo>
                  <a:lnTo>
                    <a:pt x="73" y="103"/>
                  </a:lnTo>
                  <a:lnTo>
                    <a:pt x="78" y="101"/>
                  </a:lnTo>
                  <a:lnTo>
                    <a:pt x="83" y="99"/>
                  </a:lnTo>
                  <a:lnTo>
                    <a:pt x="88" y="96"/>
                  </a:lnTo>
                  <a:lnTo>
                    <a:pt x="92" y="94"/>
                  </a:lnTo>
                  <a:lnTo>
                    <a:pt x="95" y="90"/>
                  </a:lnTo>
                  <a:lnTo>
                    <a:pt x="97" y="86"/>
                  </a:lnTo>
                  <a:lnTo>
                    <a:pt x="99" y="82"/>
                  </a:lnTo>
                  <a:lnTo>
                    <a:pt x="99" y="77"/>
                  </a:lnTo>
                  <a:lnTo>
                    <a:pt x="98" y="70"/>
                  </a:lnTo>
                  <a:lnTo>
                    <a:pt x="96" y="64"/>
                  </a:lnTo>
                  <a:lnTo>
                    <a:pt x="95" y="59"/>
                  </a:lnTo>
                  <a:lnTo>
                    <a:pt x="92" y="53"/>
                  </a:lnTo>
                  <a:lnTo>
                    <a:pt x="89" y="48"/>
                  </a:lnTo>
                  <a:lnTo>
                    <a:pt x="86" y="44"/>
                  </a:lnTo>
                  <a:lnTo>
                    <a:pt x="83" y="40"/>
                  </a:lnTo>
                  <a:lnTo>
                    <a:pt x="79" y="36"/>
                  </a:lnTo>
                  <a:lnTo>
                    <a:pt x="75" y="32"/>
                  </a:lnTo>
                  <a:lnTo>
                    <a:pt x="70" y="28"/>
                  </a:lnTo>
                  <a:lnTo>
                    <a:pt x="65" y="24"/>
                  </a:lnTo>
                  <a:lnTo>
                    <a:pt x="60" y="21"/>
                  </a:lnTo>
                  <a:lnTo>
                    <a:pt x="54" y="17"/>
                  </a:lnTo>
                  <a:lnTo>
                    <a:pt x="48" y="13"/>
                  </a:lnTo>
                  <a:lnTo>
                    <a:pt x="41" y="10"/>
                  </a:lnTo>
                  <a:lnTo>
                    <a:pt x="35" y="7"/>
                  </a:lnTo>
                  <a:lnTo>
                    <a:pt x="29" y="4"/>
                  </a:lnTo>
                  <a:lnTo>
                    <a:pt x="23" y="2"/>
                  </a:lnTo>
                  <a:lnTo>
                    <a:pt x="19" y="0"/>
                  </a:lnTo>
                  <a:lnTo>
                    <a:pt x="23" y="0"/>
                  </a:lnTo>
                  <a:lnTo>
                    <a:pt x="28" y="0"/>
                  </a:lnTo>
                  <a:lnTo>
                    <a:pt x="34" y="2"/>
                  </a:lnTo>
                  <a:lnTo>
                    <a:pt x="41" y="4"/>
                  </a:lnTo>
                  <a:lnTo>
                    <a:pt x="48" y="6"/>
                  </a:lnTo>
                  <a:lnTo>
                    <a:pt x="55" y="9"/>
                  </a:lnTo>
                  <a:lnTo>
                    <a:pt x="61" y="13"/>
                  </a:lnTo>
                  <a:lnTo>
                    <a:pt x="67" y="16"/>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80" name="Freeform 68"/>
            <p:cNvSpPr>
              <a:spLocks/>
            </p:cNvSpPr>
            <p:nvPr/>
          </p:nvSpPr>
          <p:spPr bwMode="auto">
            <a:xfrm>
              <a:off x="1105" y="1306"/>
              <a:ext cx="96" cy="82"/>
            </a:xfrm>
            <a:custGeom>
              <a:avLst/>
              <a:gdLst/>
              <a:ahLst/>
              <a:cxnLst>
                <a:cxn ang="0">
                  <a:pos x="16" y="25"/>
                </a:cxn>
                <a:cxn ang="0">
                  <a:pos x="12" y="29"/>
                </a:cxn>
                <a:cxn ang="0">
                  <a:pos x="9" y="35"/>
                </a:cxn>
                <a:cxn ang="0">
                  <a:pos x="8" y="40"/>
                </a:cxn>
                <a:cxn ang="0">
                  <a:pos x="8" y="46"/>
                </a:cxn>
                <a:cxn ang="0">
                  <a:pos x="9" y="51"/>
                </a:cxn>
                <a:cxn ang="0">
                  <a:pos x="10" y="55"/>
                </a:cxn>
                <a:cxn ang="0">
                  <a:pos x="13" y="59"/>
                </a:cxn>
                <a:cxn ang="0">
                  <a:pos x="16" y="62"/>
                </a:cxn>
                <a:cxn ang="0">
                  <a:pos x="19" y="66"/>
                </a:cxn>
                <a:cxn ang="0">
                  <a:pos x="23" y="69"/>
                </a:cxn>
                <a:cxn ang="0">
                  <a:pos x="26" y="72"/>
                </a:cxn>
                <a:cxn ang="0">
                  <a:pos x="30" y="75"/>
                </a:cxn>
                <a:cxn ang="0">
                  <a:pos x="31" y="77"/>
                </a:cxn>
                <a:cxn ang="0">
                  <a:pos x="31" y="78"/>
                </a:cxn>
                <a:cxn ang="0">
                  <a:pos x="31" y="79"/>
                </a:cxn>
                <a:cxn ang="0">
                  <a:pos x="30" y="80"/>
                </a:cxn>
                <a:cxn ang="0">
                  <a:pos x="29" y="81"/>
                </a:cxn>
                <a:cxn ang="0">
                  <a:pos x="27" y="81"/>
                </a:cxn>
                <a:cxn ang="0">
                  <a:pos x="26" y="81"/>
                </a:cxn>
                <a:cxn ang="0">
                  <a:pos x="25" y="80"/>
                </a:cxn>
                <a:cxn ang="0">
                  <a:pos x="17" y="75"/>
                </a:cxn>
                <a:cxn ang="0">
                  <a:pos x="10" y="69"/>
                </a:cxn>
                <a:cxn ang="0">
                  <a:pos x="5" y="61"/>
                </a:cxn>
                <a:cxn ang="0">
                  <a:pos x="1" y="54"/>
                </a:cxn>
                <a:cxn ang="0">
                  <a:pos x="0" y="45"/>
                </a:cxn>
                <a:cxn ang="0">
                  <a:pos x="1" y="37"/>
                </a:cxn>
                <a:cxn ang="0">
                  <a:pos x="4" y="29"/>
                </a:cxn>
                <a:cxn ang="0">
                  <a:pos x="10" y="22"/>
                </a:cxn>
                <a:cxn ang="0">
                  <a:pos x="15" y="19"/>
                </a:cxn>
                <a:cxn ang="0">
                  <a:pos x="21" y="15"/>
                </a:cxn>
                <a:cxn ang="0">
                  <a:pos x="27" y="13"/>
                </a:cxn>
                <a:cxn ang="0">
                  <a:pos x="33" y="10"/>
                </a:cxn>
                <a:cxn ang="0">
                  <a:pos x="40" y="8"/>
                </a:cxn>
                <a:cxn ang="0">
                  <a:pos x="47" y="6"/>
                </a:cxn>
                <a:cxn ang="0">
                  <a:pos x="54" y="4"/>
                </a:cxn>
                <a:cxn ang="0">
                  <a:pos x="61" y="3"/>
                </a:cxn>
                <a:cxn ang="0">
                  <a:pos x="67" y="1"/>
                </a:cxn>
                <a:cxn ang="0">
                  <a:pos x="74" y="1"/>
                </a:cxn>
                <a:cxn ang="0">
                  <a:pos x="79" y="0"/>
                </a:cxn>
                <a:cxn ang="0">
                  <a:pos x="84" y="0"/>
                </a:cxn>
                <a:cxn ang="0">
                  <a:pos x="89" y="0"/>
                </a:cxn>
                <a:cxn ang="0">
                  <a:pos x="92" y="0"/>
                </a:cxn>
                <a:cxn ang="0">
                  <a:pos x="94" y="1"/>
                </a:cxn>
                <a:cxn ang="0">
                  <a:pos x="95" y="2"/>
                </a:cxn>
                <a:cxn ang="0">
                  <a:pos x="91" y="3"/>
                </a:cxn>
                <a:cxn ang="0">
                  <a:pos x="87" y="3"/>
                </a:cxn>
                <a:cxn ang="0">
                  <a:pos x="82" y="4"/>
                </a:cxn>
                <a:cxn ang="0">
                  <a:pos x="77" y="4"/>
                </a:cxn>
                <a:cxn ang="0">
                  <a:pos x="72" y="5"/>
                </a:cxn>
                <a:cxn ang="0">
                  <a:pos x="67" y="6"/>
                </a:cxn>
                <a:cxn ang="0">
                  <a:pos x="62" y="7"/>
                </a:cxn>
                <a:cxn ang="0">
                  <a:pos x="57" y="8"/>
                </a:cxn>
                <a:cxn ang="0">
                  <a:pos x="51" y="10"/>
                </a:cxn>
                <a:cxn ang="0">
                  <a:pos x="46" y="11"/>
                </a:cxn>
                <a:cxn ang="0">
                  <a:pos x="40" y="13"/>
                </a:cxn>
                <a:cxn ang="0">
                  <a:pos x="35" y="15"/>
                </a:cxn>
                <a:cxn ang="0">
                  <a:pos x="30" y="17"/>
                </a:cxn>
                <a:cxn ang="0">
                  <a:pos x="25" y="19"/>
                </a:cxn>
                <a:cxn ang="0">
                  <a:pos x="20" y="22"/>
                </a:cxn>
                <a:cxn ang="0">
                  <a:pos x="16" y="25"/>
                </a:cxn>
              </a:cxnLst>
              <a:rect l="0" t="0" r="r" b="b"/>
              <a:pathLst>
                <a:path w="96" h="82">
                  <a:moveTo>
                    <a:pt x="16" y="25"/>
                  </a:moveTo>
                  <a:lnTo>
                    <a:pt x="12" y="29"/>
                  </a:lnTo>
                  <a:lnTo>
                    <a:pt x="9" y="35"/>
                  </a:lnTo>
                  <a:lnTo>
                    <a:pt x="8" y="40"/>
                  </a:lnTo>
                  <a:lnTo>
                    <a:pt x="8" y="46"/>
                  </a:lnTo>
                  <a:lnTo>
                    <a:pt x="9" y="51"/>
                  </a:lnTo>
                  <a:lnTo>
                    <a:pt x="10" y="55"/>
                  </a:lnTo>
                  <a:lnTo>
                    <a:pt x="13" y="59"/>
                  </a:lnTo>
                  <a:lnTo>
                    <a:pt x="16" y="62"/>
                  </a:lnTo>
                  <a:lnTo>
                    <a:pt x="19" y="66"/>
                  </a:lnTo>
                  <a:lnTo>
                    <a:pt x="23" y="69"/>
                  </a:lnTo>
                  <a:lnTo>
                    <a:pt x="26" y="72"/>
                  </a:lnTo>
                  <a:lnTo>
                    <a:pt x="30" y="75"/>
                  </a:lnTo>
                  <a:lnTo>
                    <a:pt x="31" y="77"/>
                  </a:lnTo>
                  <a:lnTo>
                    <a:pt x="31" y="78"/>
                  </a:lnTo>
                  <a:lnTo>
                    <a:pt x="31" y="79"/>
                  </a:lnTo>
                  <a:lnTo>
                    <a:pt x="30" y="80"/>
                  </a:lnTo>
                  <a:lnTo>
                    <a:pt x="29" y="81"/>
                  </a:lnTo>
                  <a:lnTo>
                    <a:pt x="27" y="81"/>
                  </a:lnTo>
                  <a:lnTo>
                    <a:pt x="26" y="81"/>
                  </a:lnTo>
                  <a:lnTo>
                    <a:pt x="25" y="80"/>
                  </a:lnTo>
                  <a:lnTo>
                    <a:pt x="17" y="75"/>
                  </a:lnTo>
                  <a:lnTo>
                    <a:pt x="10" y="69"/>
                  </a:lnTo>
                  <a:lnTo>
                    <a:pt x="5" y="61"/>
                  </a:lnTo>
                  <a:lnTo>
                    <a:pt x="1" y="54"/>
                  </a:lnTo>
                  <a:lnTo>
                    <a:pt x="0" y="45"/>
                  </a:lnTo>
                  <a:lnTo>
                    <a:pt x="1" y="37"/>
                  </a:lnTo>
                  <a:lnTo>
                    <a:pt x="4" y="29"/>
                  </a:lnTo>
                  <a:lnTo>
                    <a:pt x="10" y="22"/>
                  </a:lnTo>
                  <a:lnTo>
                    <a:pt x="15" y="19"/>
                  </a:lnTo>
                  <a:lnTo>
                    <a:pt x="21" y="15"/>
                  </a:lnTo>
                  <a:lnTo>
                    <a:pt x="27" y="13"/>
                  </a:lnTo>
                  <a:lnTo>
                    <a:pt x="33" y="10"/>
                  </a:lnTo>
                  <a:lnTo>
                    <a:pt x="40" y="8"/>
                  </a:lnTo>
                  <a:lnTo>
                    <a:pt x="47" y="6"/>
                  </a:lnTo>
                  <a:lnTo>
                    <a:pt x="54" y="4"/>
                  </a:lnTo>
                  <a:lnTo>
                    <a:pt x="61" y="3"/>
                  </a:lnTo>
                  <a:lnTo>
                    <a:pt x="67" y="1"/>
                  </a:lnTo>
                  <a:lnTo>
                    <a:pt x="74" y="1"/>
                  </a:lnTo>
                  <a:lnTo>
                    <a:pt x="79" y="0"/>
                  </a:lnTo>
                  <a:lnTo>
                    <a:pt x="84" y="0"/>
                  </a:lnTo>
                  <a:lnTo>
                    <a:pt x="89" y="0"/>
                  </a:lnTo>
                  <a:lnTo>
                    <a:pt x="92" y="0"/>
                  </a:lnTo>
                  <a:lnTo>
                    <a:pt x="94" y="1"/>
                  </a:lnTo>
                  <a:lnTo>
                    <a:pt x="95" y="2"/>
                  </a:lnTo>
                  <a:lnTo>
                    <a:pt x="91" y="3"/>
                  </a:lnTo>
                  <a:lnTo>
                    <a:pt x="87" y="3"/>
                  </a:lnTo>
                  <a:lnTo>
                    <a:pt x="82" y="4"/>
                  </a:lnTo>
                  <a:lnTo>
                    <a:pt x="77" y="4"/>
                  </a:lnTo>
                  <a:lnTo>
                    <a:pt x="72" y="5"/>
                  </a:lnTo>
                  <a:lnTo>
                    <a:pt x="67" y="6"/>
                  </a:lnTo>
                  <a:lnTo>
                    <a:pt x="62" y="7"/>
                  </a:lnTo>
                  <a:lnTo>
                    <a:pt x="57" y="8"/>
                  </a:lnTo>
                  <a:lnTo>
                    <a:pt x="51" y="10"/>
                  </a:lnTo>
                  <a:lnTo>
                    <a:pt x="46" y="11"/>
                  </a:lnTo>
                  <a:lnTo>
                    <a:pt x="40" y="13"/>
                  </a:lnTo>
                  <a:lnTo>
                    <a:pt x="35" y="15"/>
                  </a:lnTo>
                  <a:lnTo>
                    <a:pt x="30" y="17"/>
                  </a:lnTo>
                  <a:lnTo>
                    <a:pt x="25" y="19"/>
                  </a:lnTo>
                  <a:lnTo>
                    <a:pt x="20" y="22"/>
                  </a:lnTo>
                  <a:lnTo>
                    <a:pt x="16" y="25"/>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81" name="Freeform 69"/>
            <p:cNvSpPr>
              <a:spLocks/>
            </p:cNvSpPr>
            <p:nvPr/>
          </p:nvSpPr>
          <p:spPr bwMode="auto">
            <a:xfrm>
              <a:off x="1039" y="1301"/>
              <a:ext cx="84" cy="101"/>
            </a:xfrm>
            <a:custGeom>
              <a:avLst/>
              <a:gdLst/>
              <a:ahLst/>
              <a:cxnLst>
                <a:cxn ang="0">
                  <a:pos x="13" y="40"/>
                </a:cxn>
                <a:cxn ang="0">
                  <a:pos x="9" y="46"/>
                </a:cxn>
                <a:cxn ang="0">
                  <a:pos x="7" y="53"/>
                </a:cxn>
                <a:cxn ang="0">
                  <a:pos x="8" y="60"/>
                </a:cxn>
                <a:cxn ang="0">
                  <a:pos x="13" y="67"/>
                </a:cxn>
                <a:cxn ang="0">
                  <a:pos x="19" y="74"/>
                </a:cxn>
                <a:cxn ang="0">
                  <a:pos x="27" y="79"/>
                </a:cxn>
                <a:cxn ang="0">
                  <a:pos x="35" y="85"/>
                </a:cxn>
                <a:cxn ang="0">
                  <a:pos x="40" y="89"/>
                </a:cxn>
                <a:cxn ang="0">
                  <a:pos x="41" y="92"/>
                </a:cxn>
                <a:cxn ang="0">
                  <a:pos x="42" y="95"/>
                </a:cxn>
                <a:cxn ang="0">
                  <a:pos x="42" y="98"/>
                </a:cxn>
                <a:cxn ang="0">
                  <a:pos x="39" y="100"/>
                </a:cxn>
                <a:cxn ang="0">
                  <a:pos x="36" y="99"/>
                </a:cxn>
                <a:cxn ang="0">
                  <a:pos x="31" y="94"/>
                </a:cxn>
                <a:cxn ang="0">
                  <a:pos x="22" y="87"/>
                </a:cxn>
                <a:cxn ang="0">
                  <a:pos x="13" y="79"/>
                </a:cxn>
                <a:cxn ang="0">
                  <a:pos x="5" y="71"/>
                </a:cxn>
                <a:cxn ang="0">
                  <a:pos x="0" y="60"/>
                </a:cxn>
                <a:cxn ang="0">
                  <a:pos x="1" y="49"/>
                </a:cxn>
                <a:cxn ang="0">
                  <a:pos x="6" y="38"/>
                </a:cxn>
                <a:cxn ang="0">
                  <a:pos x="14" y="30"/>
                </a:cxn>
                <a:cxn ang="0">
                  <a:pos x="23" y="24"/>
                </a:cxn>
                <a:cxn ang="0">
                  <a:pos x="32" y="20"/>
                </a:cxn>
                <a:cxn ang="0">
                  <a:pos x="42" y="15"/>
                </a:cxn>
                <a:cxn ang="0">
                  <a:pos x="52" y="10"/>
                </a:cxn>
                <a:cxn ang="0">
                  <a:pos x="61" y="6"/>
                </a:cxn>
                <a:cxn ang="0">
                  <a:pos x="69" y="3"/>
                </a:cxn>
                <a:cxn ang="0">
                  <a:pos x="76" y="0"/>
                </a:cxn>
                <a:cxn ang="0">
                  <a:pos x="81" y="0"/>
                </a:cxn>
                <a:cxn ang="0">
                  <a:pos x="79" y="3"/>
                </a:cxn>
                <a:cxn ang="0">
                  <a:pos x="71" y="6"/>
                </a:cxn>
                <a:cxn ang="0">
                  <a:pos x="63" y="10"/>
                </a:cxn>
                <a:cxn ang="0">
                  <a:pos x="54" y="14"/>
                </a:cxn>
                <a:cxn ang="0">
                  <a:pos x="45" y="18"/>
                </a:cxn>
                <a:cxn ang="0">
                  <a:pos x="36" y="23"/>
                </a:cxn>
                <a:cxn ang="0">
                  <a:pos x="27" y="28"/>
                </a:cxn>
                <a:cxn ang="0">
                  <a:pos x="19" y="34"/>
                </a:cxn>
              </a:cxnLst>
              <a:rect l="0" t="0" r="r" b="b"/>
              <a:pathLst>
                <a:path w="84" h="101">
                  <a:moveTo>
                    <a:pt x="15" y="37"/>
                  </a:moveTo>
                  <a:lnTo>
                    <a:pt x="13" y="40"/>
                  </a:lnTo>
                  <a:lnTo>
                    <a:pt x="11" y="43"/>
                  </a:lnTo>
                  <a:lnTo>
                    <a:pt x="9" y="46"/>
                  </a:lnTo>
                  <a:lnTo>
                    <a:pt x="8" y="49"/>
                  </a:lnTo>
                  <a:lnTo>
                    <a:pt x="7" y="53"/>
                  </a:lnTo>
                  <a:lnTo>
                    <a:pt x="7" y="57"/>
                  </a:lnTo>
                  <a:lnTo>
                    <a:pt x="8" y="60"/>
                  </a:lnTo>
                  <a:lnTo>
                    <a:pt x="10" y="64"/>
                  </a:lnTo>
                  <a:lnTo>
                    <a:pt x="13" y="67"/>
                  </a:lnTo>
                  <a:lnTo>
                    <a:pt x="16" y="71"/>
                  </a:lnTo>
                  <a:lnTo>
                    <a:pt x="19" y="74"/>
                  </a:lnTo>
                  <a:lnTo>
                    <a:pt x="23" y="77"/>
                  </a:lnTo>
                  <a:lnTo>
                    <a:pt x="27" y="79"/>
                  </a:lnTo>
                  <a:lnTo>
                    <a:pt x="31" y="82"/>
                  </a:lnTo>
                  <a:lnTo>
                    <a:pt x="35" y="85"/>
                  </a:lnTo>
                  <a:lnTo>
                    <a:pt x="38" y="88"/>
                  </a:lnTo>
                  <a:lnTo>
                    <a:pt x="40" y="89"/>
                  </a:lnTo>
                  <a:lnTo>
                    <a:pt x="40" y="91"/>
                  </a:lnTo>
                  <a:lnTo>
                    <a:pt x="41" y="92"/>
                  </a:lnTo>
                  <a:lnTo>
                    <a:pt x="42" y="94"/>
                  </a:lnTo>
                  <a:lnTo>
                    <a:pt x="42" y="95"/>
                  </a:lnTo>
                  <a:lnTo>
                    <a:pt x="42" y="97"/>
                  </a:lnTo>
                  <a:lnTo>
                    <a:pt x="42" y="98"/>
                  </a:lnTo>
                  <a:lnTo>
                    <a:pt x="40" y="99"/>
                  </a:lnTo>
                  <a:lnTo>
                    <a:pt x="39" y="100"/>
                  </a:lnTo>
                  <a:lnTo>
                    <a:pt x="37" y="100"/>
                  </a:lnTo>
                  <a:lnTo>
                    <a:pt x="36" y="99"/>
                  </a:lnTo>
                  <a:lnTo>
                    <a:pt x="35" y="98"/>
                  </a:lnTo>
                  <a:lnTo>
                    <a:pt x="31" y="94"/>
                  </a:lnTo>
                  <a:lnTo>
                    <a:pt x="26" y="90"/>
                  </a:lnTo>
                  <a:lnTo>
                    <a:pt x="22" y="87"/>
                  </a:lnTo>
                  <a:lnTo>
                    <a:pt x="17" y="83"/>
                  </a:lnTo>
                  <a:lnTo>
                    <a:pt x="13" y="79"/>
                  </a:lnTo>
                  <a:lnTo>
                    <a:pt x="9" y="75"/>
                  </a:lnTo>
                  <a:lnTo>
                    <a:pt x="5" y="71"/>
                  </a:lnTo>
                  <a:lnTo>
                    <a:pt x="2" y="66"/>
                  </a:lnTo>
                  <a:lnTo>
                    <a:pt x="0" y="60"/>
                  </a:lnTo>
                  <a:lnTo>
                    <a:pt x="0" y="54"/>
                  </a:lnTo>
                  <a:lnTo>
                    <a:pt x="1" y="49"/>
                  </a:lnTo>
                  <a:lnTo>
                    <a:pt x="3" y="43"/>
                  </a:lnTo>
                  <a:lnTo>
                    <a:pt x="6" y="38"/>
                  </a:lnTo>
                  <a:lnTo>
                    <a:pt x="9" y="34"/>
                  </a:lnTo>
                  <a:lnTo>
                    <a:pt x="14" y="30"/>
                  </a:lnTo>
                  <a:lnTo>
                    <a:pt x="19" y="27"/>
                  </a:lnTo>
                  <a:lnTo>
                    <a:pt x="23" y="24"/>
                  </a:lnTo>
                  <a:lnTo>
                    <a:pt x="28" y="22"/>
                  </a:lnTo>
                  <a:lnTo>
                    <a:pt x="32" y="20"/>
                  </a:lnTo>
                  <a:lnTo>
                    <a:pt x="37" y="17"/>
                  </a:lnTo>
                  <a:lnTo>
                    <a:pt x="42" y="15"/>
                  </a:lnTo>
                  <a:lnTo>
                    <a:pt x="47" y="13"/>
                  </a:lnTo>
                  <a:lnTo>
                    <a:pt x="52" y="10"/>
                  </a:lnTo>
                  <a:lnTo>
                    <a:pt x="56" y="8"/>
                  </a:lnTo>
                  <a:lnTo>
                    <a:pt x="61" y="6"/>
                  </a:lnTo>
                  <a:lnTo>
                    <a:pt x="65" y="4"/>
                  </a:lnTo>
                  <a:lnTo>
                    <a:pt x="69" y="3"/>
                  </a:lnTo>
                  <a:lnTo>
                    <a:pt x="73" y="2"/>
                  </a:lnTo>
                  <a:lnTo>
                    <a:pt x="76" y="0"/>
                  </a:lnTo>
                  <a:lnTo>
                    <a:pt x="79" y="0"/>
                  </a:lnTo>
                  <a:lnTo>
                    <a:pt x="81" y="0"/>
                  </a:lnTo>
                  <a:lnTo>
                    <a:pt x="83" y="1"/>
                  </a:lnTo>
                  <a:lnTo>
                    <a:pt x="79" y="3"/>
                  </a:lnTo>
                  <a:lnTo>
                    <a:pt x="75" y="4"/>
                  </a:lnTo>
                  <a:lnTo>
                    <a:pt x="71" y="6"/>
                  </a:lnTo>
                  <a:lnTo>
                    <a:pt x="67" y="8"/>
                  </a:lnTo>
                  <a:lnTo>
                    <a:pt x="63" y="10"/>
                  </a:lnTo>
                  <a:lnTo>
                    <a:pt x="58" y="12"/>
                  </a:lnTo>
                  <a:lnTo>
                    <a:pt x="54" y="14"/>
                  </a:lnTo>
                  <a:lnTo>
                    <a:pt x="50" y="16"/>
                  </a:lnTo>
                  <a:lnTo>
                    <a:pt x="45" y="18"/>
                  </a:lnTo>
                  <a:lnTo>
                    <a:pt x="40" y="21"/>
                  </a:lnTo>
                  <a:lnTo>
                    <a:pt x="36" y="23"/>
                  </a:lnTo>
                  <a:lnTo>
                    <a:pt x="32" y="25"/>
                  </a:lnTo>
                  <a:lnTo>
                    <a:pt x="27" y="28"/>
                  </a:lnTo>
                  <a:lnTo>
                    <a:pt x="23" y="31"/>
                  </a:lnTo>
                  <a:lnTo>
                    <a:pt x="19" y="34"/>
                  </a:lnTo>
                  <a:lnTo>
                    <a:pt x="15" y="37"/>
                  </a:lnTo>
                </a:path>
              </a:pathLst>
            </a:custGeom>
            <a:solidFill>
              <a:srgbClr val="4D4D4D"/>
            </a:solidFill>
            <a:ln w="12700" cap="rnd" cmpd="sng">
              <a:noFill/>
              <a:prstDash val="solid"/>
              <a:round/>
              <a:headEnd type="none" w="med" len="med"/>
              <a:tailEnd type="none" w="med" len="med"/>
            </a:ln>
            <a:effectLst/>
          </p:spPr>
          <p:txBody>
            <a:bodyPr/>
            <a:lstStyle/>
            <a:p>
              <a:endParaRPr lang="fr-FR"/>
            </a:p>
          </p:txBody>
        </p:sp>
        <p:sp>
          <p:nvSpPr>
            <p:cNvPr id="371782" name="AutoShape 70"/>
            <p:cNvSpPr>
              <a:spLocks noChangeArrowheads="1"/>
            </p:cNvSpPr>
            <p:nvPr/>
          </p:nvSpPr>
          <p:spPr bwMode="auto">
            <a:xfrm rot="1320000">
              <a:off x="1078" y="1458"/>
              <a:ext cx="72" cy="96"/>
            </a:xfrm>
            <a:prstGeom prst="roundRect">
              <a:avLst>
                <a:gd name="adj" fmla="val 16630"/>
              </a:avLst>
            </a:prstGeom>
            <a:solidFill>
              <a:schemeClr val="accent2"/>
            </a:solidFill>
            <a:ln w="12700">
              <a:solidFill>
                <a:schemeClr val="accent1"/>
              </a:solidFill>
              <a:round/>
              <a:headEnd/>
              <a:tailEnd/>
            </a:ln>
            <a:effectLst/>
          </p:spPr>
          <p:txBody>
            <a:bodyPr wrap="none" anchor="ctr"/>
            <a:lstStyle/>
            <a:p>
              <a:endParaRPr lang="fr-FR"/>
            </a:p>
          </p:txBody>
        </p:sp>
      </p:grpSp>
      <p:graphicFrame>
        <p:nvGraphicFramePr>
          <p:cNvPr id="371783" name="Object 71"/>
          <p:cNvGraphicFramePr>
            <a:graphicFrameLocks noChangeAspect="1"/>
          </p:cNvGraphicFramePr>
          <p:nvPr/>
        </p:nvGraphicFramePr>
        <p:xfrm>
          <a:off x="381000" y="1905000"/>
          <a:ext cx="914400" cy="815975"/>
        </p:xfrm>
        <a:graphic>
          <a:graphicData uri="http://schemas.openxmlformats.org/presentationml/2006/ole">
            <mc:AlternateContent xmlns:mc="http://schemas.openxmlformats.org/markup-compatibility/2006">
              <mc:Choice xmlns:v="urn:schemas-microsoft-com:vml" Requires="v">
                <p:oleObj spid="_x0000_s371889" name="ClipArt" r:id="rId4" imgW="3892680" imgH="3468960" progId="">
                  <p:embed/>
                </p:oleObj>
              </mc:Choice>
              <mc:Fallback>
                <p:oleObj name="ClipArt" r:id="rId4" imgW="3892680" imgH="3468960" progId="">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914400"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1784" name="Group 72"/>
          <p:cNvGrpSpPr>
            <a:grpSpLocks/>
          </p:cNvGrpSpPr>
          <p:nvPr/>
        </p:nvGrpSpPr>
        <p:grpSpPr bwMode="auto">
          <a:xfrm>
            <a:off x="1447800" y="4876800"/>
            <a:ext cx="1323975" cy="1490663"/>
            <a:chOff x="1296" y="672"/>
            <a:chExt cx="1795" cy="2017"/>
          </a:xfrm>
        </p:grpSpPr>
        <p:sp>
          <p:nvSpPr>
            <p:cNvPr id="371785" name="Freeform 73"/>
            <p:cNvSpPr>
              <a:spLocks/>
            </p:cNvSpPr>
            <p:nvPr/>
          </p:nvSpPr>
          <p:spPr bwMode="auto">
            <a:xfrm>
              <a:off x="1296" y="672"/>
              <a:ext cx="1795" cy="2017"/>
            </a:xfrm>
            <a:custGeom>
              <a:avLst/>
              <a:gdLst/>
              <a:ahLst/>
              <a:cxnLst>
                <a:cxn ang="0">
                  <a:pos x="1794" y="1066"/>
                </a:cxn>
                <a:cxn ang="0">
                  <a:pos x="1769" y="933"/>
                </a:cxn>
                <a:cxn ang="0">
                  <a:pos x="1706" y="854"/>
                </a:cxn>
                <a:cxn ang="0">
                  <a:pos x="1663" y="768"/>
                </a:cxn>
                <a:cxn ang="0">
                  <a:pos x="1648" y="472"/>
                </a:cxn>
                <a:cxn ang="0">
                  <a:pos x="1568" y="282"/>
                </a:cxn>
                <a:cxn ang="0">
                  <a:pos x="1463" y="219"/>
                </a:cxn>
                <a:cxn ang="0">
                  <a:pos x="1383" y="217"/>
                </a:cxn>
                <a:cxn ang="0">
                  <a:pos x="1282" y="211"/>
                </a:cxn>
                <a:cxn ang="0">
                  <a:pos x="1184" y="182"/>
                </a:cxn>
                <a:cxn ang="0">
                  <a:pos x="1102" y="135"/>
                </a:cxn>
                <a:cxn ang="0">
                  <a:pos x="1024" y="79"/>
                </a:cxn>
                <a:cxn ang="0">
                  <a:pos x="932" y="26"/>
                </a:cxn>
                <a:cxn ang="0">
                  <a:pos x="792" y="0"/>
                </a:cxn>
                <a:cxn ang="0">
                  <a:pos x="625" y="34"/>
                </a:cxn>
                <a:cxn ang="0">
                  <a:pos x="454" y="163"/>
                </a:cxn>
                <a:cxn ang="0">
                  <a:pos x="365" y="313"/>
                </a:cxn>
                <a:cxn ang="0">
                  <a:pos x="293" y="434"/>
                </a:cxn>
                <a:cxn ang="0">
                  <a:pos x="217" y="480"/>
                </a:cxn>
                <a:cxn ang="0">
                  <a:pos x="155" y="512"/>
                </a:cxn>
                <a:cxn ang="0">
                  <a:pos x="98" y="549"/>
                </a:cxn>
                <a:cxn ang="0">
                  <a:pos x="50" y="598"/>
                </a:cxn>
                <a:cxn ang="0">
                  <a:pos x="10" y="690"/>
                </a:cxn>
                <a:cxn ang="0">
                  <a:pos x="2" y="797"/>
                </a:cxn>
                <a:cxn ang="0">
                  <a:pos x="39" y="900"/>
                </a:cxn>
                <a:cxn ang="0">
                  <a:pos x="85" y="997"/>
                </a:cxn>
                <a:cxn ang="0">
                  <a:pos x="90" y="1119"/>
                </a:cxn>
                <a:cxn ang="0">
                  <a:pos x="50" y="1246"/>
                </a:cxn>
                <a:cxn ang="0">
                  <a:pos x="28" y="1376"/>
                </a:cxn>
                <a:cxn ang="0">
                  <a:pos x="87" y="1512"/>
                </a:cxn>
                <a:cxn ang="0">
                  <a:pos x="161" y="1577"/>
                </a:cxn>
                <a:cxn ang="0">
                  <a:pos x="217" y="1611"/>
                </a:cxn>
                <a:cxn ang="0">
                  <a:pos x="273" y="1644"/>
                </a:cxn>
                <a:cxn ang="0">
                  <a:pos x="323" y="1684"/>
                </a:cxn>
                <a:cxn ang="0">
                  <a:pos x="391" y="1796"/>
                </a:cxn>
                <a:cxn ang="0">
                  <a:pos x="470" y="1926"/>
                </a:cxn>
                <a:cxn ang="0">
                  <a:pos x="531" y="1980"/>
                </a:cxn>
                <a:cxn ang="0">
                  <a:pos x="580" y="2002"/>
                </a:cxn>
                <a:cxn ang="0">
                  <a:pos x="632" y="2014"/>
                </a:cxn>
                <a:cxn ang="0">
                  <a:pos x="687" y="2015"/>
                </a:cxn>
                <a:cxn ang="0">
                  <a:pos x="739" y="2010"/>
                </a:cxn>
                <a:cxn ang="0">
                  <a:pos x="785" y="1996"/>
                </a:cxn>
                <a:cxn ang="0">
                  <a:pos x="829" y="1975"/>
                </a:cxn>
                <a:cxn ang="0">
                  <a:pos x="872" y="1950"/>
                </a:cxn>
                <a:cxn ang="0">
                  <a:pos x="917" y="1920"/>
                </a:cxn>
                <a:cxn ang="0">
                  <a:pos x="961" y="1891"/>
                </a:cxn>
                <a:cxn ang="0">
                  <a:pos x="1006" y="1866"/>
                </a:cxn>
                <a:cxn ang="0">
                  <a:pos x="1056" y="1854"/>
                </a:cxn>
                <a:cxn ang="0">
                  <a:pos x="1122" y="1857"/>
                </a:cxn>
                <a:cxn ang="0">
                  <a:pos x="1189" y="1870"/>
                </a:cxn>
                <a:cxn ang="0">
                  <a:pos x="1254" y="1888"/>
                </a:cxn>
                <a:cxn ang="0">
                  <a:pos x="1321" y="1904"/>
                </a:cxn>
                <a:cxn ang="0">
                  <a:pos x="1489" y="1897"/>
                </a:cxn>
                <a:cxn ang="0">
                  <a:pos x="1624" y="1809"/>
                </a:cxn>
                <a:cxn ang="0">
                  <a:pos x="1697" y="1684"/>
                </a:cxn>
                <a:cxn ang="0">
                  <a:pos x="1716" y="1578"/>
                </a:cxn>
                <a:cxn ang="0">
                  <a:pos x="1704" y="1379"/>
                </a:cxn>
                <a:cxn ang="0">
                  <a:pos x="1746" y="1252"/>
                </a:cxn>
              </a:cxnLst>
              <a:rect l="0" t="0" r="r" b="b"/>
              <a:pathLst>
                <a:path w="1795" h="2017">
                  <a:moveTo>
                    <a:pt x="1753" y="1238"/>
                  </a:moveTo>
                  <a:lnTo>
                    <a:pt x="1773" y="1172"/>
                  </a:lnTo>
                  <a:lnTo>
                    <a:pt x="1787" y="1116"/>
                  </a:lnTo>
                  <a:lnTo>
                    <a:pt x="1794" y="1066"/>
                  </a:lnTo>
                  <a:lnTo>
                    <a:pt x="1794" y="1025"/>
                  </a:lnTo>
                  <a:lnTo>
                    <a:pt x="1789" y="990"/>
                  </a:lnTo>
                  <a:lnTo>
                    <a:pt x="1780" y="960"/>
                  </a:lnTo>
                  <a:lnTo>
                    <a:pt x="1769" y="933"/>
                  </a:lnTo>
                  <a:lnTo>
                    <a:pt x="1755" y="911"/>
                  </a:lnTo>
                  <a:lnTo>
                    <a:pt x="1739" y="890"/>
                  </a:lnTo>
                  <a:lnTo>
                    <a:pt x="1722" y="872"/>
                  </a:lnTo>
                  <a:lnTo>
                    <a:pt x="1706" y="854"/>
                  </a:lnTo>
                  <a:lnTo>
                    <a:pt x="1692" y="835"/>
                  </a:lnTo>
                  <a:lnTo>
                    <a:pt x="1679" y="815"/>
                  </a:lnTo>
                  <a:lnTo>
                    <a:pt x="1670" y="793"/>
                  </a:lnTo>
                  <a:lnTo>
                    <a:pt x="1663" y="768"/>
                  </a:lnTo>
                  <a:lnTo>
                    <a:pt x="1662" y="739"/>
                  </a:lnTo>
                  <a:lnTo>
                    <a:pt x="1663" y="635"/>
                  </a:lnTo>
                  <a:lnTo>
                    <a:pt x="1659" y="547"/>
                  </a:lnTo>
                  <a:lnTo>
                    <a:pt x="1648" y="472"/>
                  </a:lnTo>
                  <a:lnTo>
                    <a:pt x="1633" y="408"/>
                  </a:lnTo>
                  <a:lnTo>
                    <a:pt x="1614" y="356"/>
                  </a:lnTo>
                  <a:lnTo>
                    <a:pt x="1592" y="314"/>
                  </a:lnTo>
                  <a:lnTo>
                    <a:pt x="1568" y="282"/>
                  </a:lnTo>
                  <a:lnTo>
                    <a:pt x="1542" y="257"/>
                  </a:lnTo>
                  <a:lnTo>
                    <a:pt x="1515" y="238"/>
                  </a:lnTo>
                  <a:lnTo>
                    <a:pt x="1489" y="226"/>
                  </a:lnTo>
                  <a:lnTo>
                    <a:pt x="1463" y="219"/>
                  </a:lnTo>
                  <a:lnTo>
                    <a:pt x="1439" y="216"/>
                  </a:lnTo>
                  <a:lnTo>
                    <a:pt x="1417" y="216"/>
                  </a:lnTo>
                  <a:lnTo>
                    <a:pt x="1398" y="216"/>
                  </a:lnTo>
                  <a:lnTo>
                    <a:pt x="1383" y="217"/>
                  </a:lnTo>
                  <a:lnTo>
                    <a:pt x="1374" y="218"/>
                  </a:lnTo>
                  <a:lnTo>
                    <a:pt x="1341" y="218"/>
                  </a:lnTo>
                  <a:lnTo>
                    <a:pt x="1310" y="215"/>
                  </a:lnTo>
                  <a:lnTo>
                    <a:pt x="1282" y="211"/>
                  </a:lnTo>
                  <a:lnTo>
                    <a:pt x="1255" y="206"/>
                  </a:lnTo>
                  <a:lnTo>
                    <a:pt x="1230" y="199"/>
                  </a:lnTo>
                  <a:lnTo>
                    <a:pt x="1206" y="191"/>
                  </a:lnTo>
                  <a:lnTo>
                    <a:pt x="1184" y="182"/>
                  </a:lnTo>
                  <a:lnTo>
                    <a:pt x="1162" y="171"/>
                  </a:lnTo>
                  <a:lnTo>
                    <a:pt x="1142" y="160"/>
                  </a:lnTo>
                  <a:lnTo>
                    <a:pt x="1121" y="148"/>
                  </a:lnTo>
                  <a:lnTo>
                    <a:pt x="1102" y="135"/>
                  </a:lnTo>
                  <a:lnTo>
                    <a:pt x="1082" y="122"/>
                  </a:lnTo>
                  <a:lnTo>
                    <a:pt x="1062" y="108"/>
                  </a:lnTo>
                  <a:lnTo>
                    <a:pt x="1044" y="93"/>
                  </a:lnTo>
                  <a:lnTo>
                    <a:pt x="1024" y="79"/>
                  </a:lnTo>
                  <a:lnTo>
                    <a:pt x="1004" y="63"/>
                  </a:lnTo>
                  <a:lnTo>
                    <a:pt x="984" y="50"/>
                  </a:lnTo>
                  <a:lnTo>
                    <a:pt x="960" y="37"/>
                  </a:lnTo>
                  <a:lnTo>
                    <a:pt x="932" y="26"/>
                  </a:lnTo>
                  <a:lnTo>
                    <a:pt x="901" y="15"/>
                  </a:lnTo>
                  <a:lnTo>
                    <a:pt x="867" y="7"/>
                  </a:lnTo>
                  <a:lnTo>
                    <a:pt x="830" y="2"/>
                  </a:lnTo>
                  <a:lnTo>
                    <a:pt x="792" y="0"/>
                  </a:lnTo>
                  <a:lnTo>
                    <a:pt x="752" y="1"/>
                  </a:lnTo>
                  <a:lnTo>
                    <a:pt x="710" y="6"/>
                  </a:lnTo>
                  <a:lnTo>
                    <a:pt x="668" y="17"/>
                  </a:lnTo>
                  <a:lnTo>
                    <a:pt x="625" y="34"/>
                  </a:lnTo>
                  <a:lnTo>
                    <a:pt x="582" y="56"/>
                  </a:lnTo>
                  <a:lnTo>
                    <a:pt x="539" y="84"/>
                  </a:lnTo>
                  <a:lnTo>
                    <a:pt x="496" y="120"/>
                  </a:lnTo>
                  <a:lnTo>
                    <a:pt x="454" y="163"/>
                  </a:lnTo>
                  <a:lnTo>
                    <a:pt x="414" y="213"/>
                  </a:lnTo>
                  <a:lnTo>
                    <a:pt x="395" y="245"/>
                  </a:lnTo>
                  <a:lnTo>
                    <a:pt x="379" y="278"/>
                  </a:lnTo>
                  <a:lnTo>
                    <a:pt x="365" y="313"/>
                  </a:lnTo>
                  <a:lnTo>
                    <a:pt x="351" y="346"/>
                  </a:lnTo>
                  <a:lnTo>
                    <a:pt x="335" y="379"/>
                  </a:lnTo>
                  <a:lnTo>
                    <a:pt x="317" y="408"/>
                  </a:lnTo>
                  <a:lnTo>
                    <a:pt x="293" y="434"/>
                  </a:lnTo>
                  <a:lnTo>
                    <a:pt x="262" y="455"/>
                  </a:lnTo>
                  <a:lnTo>
                    <a:pt x="247" y="464"/>
                  </a:lnTo>
                  <a:lnTo>
                    <a:pt x="232" y="472"/>
                  </a:lnTo>
                  <a:lnTo>
                    <a:pt x="217" y="480"/>
                  </a:lnTo>
                  <a:lnTo>
                    <a:pt x="202" y="488"/>
                  </a:lnTo>
                  <a:lnTo>
                    <a:pt x="186" y="496"/>
                  </a:lnTo>
                  <a:lnTo>
                    <a:pt x="170" y="504"/>
                  </a:lnTo>
                  <a:lnTo>
                    <a:pt x="155" y="512"/>
                  </a:lnTo>
                  <a:lnTo>
                    <a:pt x="141" y="521"/>
                  </a:lnTo>
                  <a:lnTo>
                    <a:pt x="126" y="530"/>
                  </a:lnTo>
                  <a:lnTo>
                    <a:pt x="112" y="539"/>
                  </a:lnTo>
                  <a:lnTo>
                    <a:pt x="98" y="549"/>
                  </a:lnTo>
                  <a:lnTo>
                    <a:pt x="85" y="560"/>
                  </a:lnTo>
                  <a:lnTo>
                    <a:pt x="72" y="572"/>
                  </a:lnTo>
                  <a:lnTo>
                    <a:pt x="61" y="585"/>
                  </a:lnTo>
                  <a:lnTo>
                    <a:pt x="50" y="598"/>
                  </a:lnTo>
                  <a:lnTo>
                    <a:pt x="40" y="612"/>
                  </a:lnTo>
                  <a:lnTo>
                    <a:pt x="28" y="637"/>
                  </a:lnTo>
                  <a:lnTo>
                    <a:pt x="18" y="663"/>
                  </a:lnTo>
                  <a:lnTo>
                    <a:pt x="10" y="690"/>
                  </a:lnTo>
                  <a:lnTo>
                    <a:pt x="4" y="717"/>
                  </a:lnTo>
                  <a:lnTo>
                    <a:pt x="1" y="744"/>
                  </a:lnTo>
                  <a:lnTo>
                    <a:pt x="0" y="771"/>
                  </a:lnTo>
                  <a:lnTo>
                    <a:pt x="2" y="797"/>
                  </a:lnTo>
                  <a:lnTo>
                    <a:pt x="7" y="824"/>
                  </a:lnTo>
                  <a:lnTo>
                    <a:pt x="16" y="851"/>
                  </a:lnTo>
                  <a:lnTo>
                    <a:pt x="27" y="875"/>
                  </a:lnTo>
                  <a:lnTo>
                    <a:pt x="39" y="900"/>
                  </a:lnTo>
                  <a:lnTo>
                    <a:pt x="52" y="924"/>
                  </a:lnTo>
                  <a:lnTo>
                    <a:pt x="64" y="947"/>
                  </a:lnTo>
                  <a:lnTo>
                    <a:pt x="75" y="973"/>
                  </a:lnTo>
                  <a:lnTo>
                    <a:pt x="85" y="997"/>
                  </a:lnTo>
                  <a:lnTo>
                    <a:pt x="92" y="1023"/>
                  </a:lnTo>
                  <a:lnTo>
                    <a:pt x="96" y="1056"/>
                  </a:lnTo>
                  <a:lnTo>
                    <a:pt x="95" y="1087"/>
                  </a:lnTo>
                  <a:lnTo>
                    <a:pt x="90" y="1119"/>
                  </a:lnTo>
                  <a:lnTo>
                    <a:pt x="82" y="1150"/>
                  </a:lnTo>
                  <a:lnTo>
                    <a:pt x="71" y="1183"/>
                  </a:lnTo>
                  <a:lnTo>
                    <a:pt x="61" y="1214"/>
                  </a:lnTo>
                  <a:lnTo>
                    <a:pt x="50" y="1246"/>
                  </a:lnTo>
                  <a:lnTo>
                    <a:pt x="41" y="1278"/>
                  </a:lnTo>
                  <a:lnTo>
                    <a:pt x="32" y="1310"/>
                  </a:lnTo>
                  <a:lnTo>
                    <a:pt x="28" y="1342"/>
                  </a:lnTo>
                  <a:lnTo>
                    <a:pt x="28" y="1376"/>
                  </a:lnTo>
                  <a:lnTo>
                    <a:pt x="32" y="1410"/>
                  </a:lnTo>
                  <a:lnTo>
                    <a:pt x="43" y="1443"/>
                  </a:lnTo>
                  <a:lnTo>
                    <a:pt x="61" y="1478"/>
                  </a:lnTo>
                  <a:lnTo>
                    <a:pt x="87" y="1512"/>
                  </a:lnTo>
                  <a:lnTo>
                    <a:pt x="122" y="1548"/>
                  </a:lnTo>
                  <a:lnTo>
                    <a:pt x="135" y="1558"/>
                  </a:lnTo>
                  <a:lnTo>
                    <a:pt x="148" y="1568"/>
                  </a:lnTo>
                  <a:lnTo>
                    <a:pt x="161" y="1577"/>
                  </a:lnTo>
                  <a:lnTo>
                    <a:pt x="175" y="1585"/>
                  </a:lnTo>
                  <a:lnTo>
                    <a:pt x="189" y="1594"/>
                  </a:lnTo>
                  <a:lnTo>
                    <a:pt x="203" y="1603"/>
                  </a:lnTo>
                  <a:lnTo>
                    <a:pt x="217" y="1611"/>
                  </a:lnTo>
                  <a:lnTo>
                    <a:pt x="231" y="1618"/>
                  </a:lnTo>
                  <a:lnTo>
                    <a:pt x="245" y="1627"/>
                  </a:lnTo>
                  <a:lnTo>
                    <a:pt x="259" y="1634"/>
                  </a:lnTo>
                  <a:lnTo>
                    <a:pt x="273" y="1644"/>
                  </a:lnTo>
                  <a:lnTo>
                    <a:pt x="286" y="1653"/>
                  </a:lnTo>
                  <a:lnTo>
                    <a:pt x="299" y="1662"/>
                  </a:lnTo>
                  <a:lnTo>
                    <a:pt x="311" y="1673"/>
                  </a:lnTo>
                  <a:lnTo>
                    <a:pt x="323" y="1684"/>
                  </a:lnTo>
                  <a:lnTo>
                    <a:pt x="333" y="1697"/>
                  </a:lnTo>
                  <a:lnTo>
                    <a:pt x="354" y="1729"/>
                  </a:lnTo>
                  <a:lnTo>
                    <a:pt x="373" y="1763"/>
                  </a:lnTo>
                  <a:lnTo>
                    <a:pt x="391" y="1796"/>
                  </a:lnTo>
                  <a:lnTo>
                    <a:pt x="409" y="1830"/>
                  </a:lnTo>
                  <a:lnTo>
                    <a:pt x="427" y="1863"/>
                  </a:lnTo>
                  <a:lnTo>
                    <a:pt x="447" y="1895"/>
                  </a:lnTo>
                  <a:lnTo>
                    <a:pt x="470" y="1926"/>
                  </a:lnTo>
                  <a:lnTo>
                    <a:pt x="496" y="1956"/>
                  </a:lnTo>
                  <a:lnTo>
                    <a:pt x="507" y="1964"/>
                  </a:lnTo>
                  <a:lnTo>
                    <a:pt x="520" y="1973"/>
                  </a:lnTo>
                  <a:lnTo>
                    <a:pt x="531" y="1980"/>
                  </a:lnTo>
                  <a:lnTo>
                    <a:pt x="543" y="1987"/>
                  </a:lnTo>
                  <a:lnTo>
                    <a:pt x="555" y="1993"/>
                  </a:lnTo>
                  <a:lnTo>
                    <a:pt x="567" y="1998"/>
                  </a:lnTo>
                  <a:lnTo>
                    <a:pt x="580" y="2002"/>
                  </a:lnTo>
                  <a:lnTo>
                    <a:pt x="593" y="2006"/>
                  </a:lnTo>
                  <a:lnTo>
                    <a:pt x="606" y="2010"/>
                  </a:lnTo>
                  <a:lnTo>
                    <a:pt x="619" y="2012"/>
                  </a:lnTo>
                  <a:lnTo>
                    <a:pt x="632" y="2014"/>
                  </a:lnTo>
                  <a:lnTo>
                    <a:pt x="646" y="2015"/>
                  </a:lnTo>
                  <a:lnTo>
                    <a:pt x="659" y="2016"/>
                  </a:lnTo>
                  <a:lnTo>
                    <a:pt x="672" y="2016"/>
                  </a:lnTo>
                  <a:lnTo>
                    <a:pt x="687" y="2015"/>
                  </a:lnTo>
                  <a:lnTo>
                    <a:pt x="701" y="2014"/>
                  </a:lnTo>
                  <a:lnTo>
                    <a:pt x="714" y="2013"/>
                  </a:lnTo>
                  <a:lnTo>
                    <a:pt x="726" y="2012"/>
                  </a:lnTo>
                  <a:lnTo>
                    <a:pt x="739" y="2010"/>
                  </a:lnTo>
                  <a:lnTo>
                    <a:pt x="750" y="2006"/>
                  </a:lnTo>
                  <a:lnTo>
                    <a:pt x="763" y="2003"/>
                  </a:lnTo>
                  <a:lnTo>
                    <a:pt x="774" y="2000"/>
                  </a:lnTo>
                  <a:lnTo>
                    <a:pt x="785" y="1996"/>
                  </a:lnTo>
                  <a:lnTo>
                    <a:pt x="797" y="1992"/>
                  </a:lnTo>
                  <a:lnTo>
                    <a:pt x="808" y="1986"/>
                  </a:lnTo>
                  <a:lnTo>
                    <a:pt x="819" y="1981"/>
                  </a:lnTo>
                  <a:lnTo>
                    <a:pt x="829" y="1975"/>
                  </a:lnTo>
                  <a:lnTo>
                    <a:pt x="840" y="1970"/>
                  </a:lnTo>
                  <a:lnTo>
                    <a:pt x="851" y="1963"/>
                  </a:lnTo>
                  <a:lnTo>
                    <a:pt x="862" y="1957"/>
                  </a:lnTo>
                  <a:lnTo>
                    <a:pt x="872" y="1950"/>
                  </a:lnTo>
                  <a:lnTo>
                    <a:pt x="883" y="1944"/>
                  </a:lnTo>
                  <a:lnTo>
                    <a:pt x="895" y="1937"/>
                  </a:lnTo>
                  <a:lnTo>
                    <a:pt x="906" y="1929"/>
                  </a:lnTo>
                  <a:lnTo>
                    <a:pt x="917" y="1920"/>
                  </a:lnTo>
                  <a:lnTo>
                    <a:pt x="929" y="1913"/>
                  </a:lnTo>
                  <a:lnTo>
                    <a:pt x="939" y="1905"/>
                  </a:lnTo>
                  <a:lnTo>
                    <a:pt x="950" y="1897"/>
                  </a:lnTo>
                  <a:lnTo>
                    <a:pt x="961" y="1891"/>
                  </a:lnTo>
                  <a:lnTo>
                    <a:pt x="972" y="1883"/>
                  </a:lnTo>
                  <a:lnTo>
                    <a:pt x="984" y="1878"/>
                  </a:lnTo>
                  <a:lnTo>
                    <a:pt x="995" y="1872"/>
                  </a:lnTo>
                  <a:lnTo>
                    <a:pt x="1006" y="1866"/>
                  </a:lnTo>
                  <a:lnTo>
                    <a:pt x="1019" y="1862"/>
                  </a:lnTo>
                  <a:lnTo>
                    <a:pt x="1031" y="1859"/>
                  </a:lnTo>
                  <a:lnTo>
                    <a:pt x="1043" y="1856"/>
                  </a:lnTo>
                  <a:lnTo>
                    <a:pt x="1056" y="1854"/>
                  </a:lnTo>
                  <a:lnTo>
                    <a:pt x="1070" y="1852"/>
                  </a:lnTo>
                  <a:lnTo>
                    <a:pt x="1087" y="1852"/>
                  </a:lnTo>
                  <a:lnTo>
                    <a:pt x="1106" y="1854"/>
                  </a:lnTo>
                  <a:lnTo>
                    <a:pt x="1122" y="1857"/>
                  </a:lnTo>
                  <a:lnTo>
                    <a:pt x="1139" y="1859"/>
                  </a:lnTo>
                  <a:lnTo>
                    <a:pt x="1155" y="1862"/>
                  </a:lnTo>
                  <a:lnTo>
                    <a:pt x="1173" y="1866"/>
                  </a:lnTo>
                  <a:lnTo>
                    <a:pt x="1189" y="1870"/>
                  </a:lnTo>
                  <a:lnTo>
                    <a:pt x="1205" y="1875"/>
                  </a:lnTo>
                  <a:lnTo>
                    <a:pt x="1222" y="1879"/>
                  </a:lnTo>
                  <a:lnTo>
                    <a:pt x="1238" y="1883"/>
                  </a:lnTo>
                  <a:lnTo>
                    <a:pt x="1254" y="1888"/>
                  </a:lnTo>
                  <a:lnTo>
                    <a:pt x="1270" y="1894"/>
                  </a:lnTo>
                  <a:lnTo>
                    <a:pt x="1287" y="1897"/>
                  </a:lnTo>
                  <a:lnTo>
                    <a:pt x="1305" y="1901"/>
                  </a:lnTo>
                  <a:lnTo>
                    <a:pt x="1321" y="1904"/>
                  </a:lnTo>
                  <a:lnTo>
                    <a:pt x="1339" y="1907"/>
                  </a:lnTo>
                  <a:lnTo>
                    <a:pt x="1394" y="1912"/>
                  </a:lnTo>
                  <a:lnTo>
                    <a:pt x="1444" y="1907"/>
                  </a:lnTo>
                  <a:lnTo>
                    <a:pt x="1489" y="1897"/>
                  </a:lnTo>
                  <a:lnTo>
                    <a:pt x="1530" y="1881"/>
                  </a:lnTo>
                  <a:lnTo>
                    <a:pt x="1566" y="1861"/>
                  </a:lnTo>
                  <a:lnTo>
                    <a:pt x="1597" y="1836"/>
                  </a:lnTo>
                  <a:lnTo>
                    <a:pt x="1624" y="1809"/>
                  </a:lnTo>
                  <a:lnTo>
                    <a:pt x="1648" y="1779"/>
                  </a:lnTo>
                  <a:lnTo>
                    <a:pt x="1668" y="1747"/>
                  </a:lnTo>
                  <a:lnTo>
                    <a:pt x="1684" y="1715"/>
                  </a:lnTo>
                  <a:lnTo>
                    <a:pt x="1697" y="1684"/>
                  </a:lnTo>
                  <a:lnTo>
                    <a:pt x="1705" y="1654"/>
                  </a:lnTo>
                  <a:lnTo>
                    <a:pt x="1711" y="1624"/>
                  </a:lnTo>
                  <a:lnTo>
                    <a:pt x="1715" y="1600"/>
                  </a:lnTo>
                  <a:lnTo>
                    <a:pt x="1716" y="1578"/>
                  </a:lnTo>
                  <a:lnTo>
                    <a:pt x="1714" y="1561"/>
                  </a:lnTo>
                  <a:lnTo>
                    <a:pt x="1703" y="1491"/>
                  </a:lnTo>
                  <a:lnTo>
                    <a:pt x="1700" y="1430"/>
                  </a:lnTo>
                  <a:lnTo>
                    <a:pt x="1704" y="1379"/>
                  </a:lnTo>
                  <a:lnTo>
                    <a:pt x="1713" y="1335"/>
                  </a:lnTo>
                  <a:lnTo>
                    <a:pt x="1724" y="1301"/>
                  </a:lnTo>
                  <a:lnTo>
                    <a:pt x="1737" y="1272"/>
                  </a:lnTo>
                  <a:lnTo>
                    <a:pt x="1746" y="1252"/>
                  </a:lnTo>
                  <a:lnTo>
                    <a:pt x="1753" y="1238"/>
                  </a:lnTo>
                </a:path>
              </a:pathLst>
            </a:custGeom>
            <a:solidFill>
              <a:srgbClr val="7FFF00"/>
            </a:solidFill>
            <a:ln w="9525" cap="rnd">
              <a:noFill/>
              <a:round/>
              <a:headEnd type="none" w="sm" len="sm"/>
              <a:tailEnd type="none" w="sm" len="sm"/>
            </a:ln>
            <a:effectLst/>
          </p:spPr>
          <p:txBody>
            <a:bodyPr/>
            <a:lstStyle/>
            <a:p>
              <a:endParaRPr lang="fr-FR"/>
            </a:p>
          </p:txBody>
        </p:sp>
        <p:sp>
          <p:nvSpPr>
            <p:cNvPr id="371786" name="Freeform 74"/>
            <p:cNvSpPr>
              <a:spLocks/>
            </p:cNvSpPr>
            <p:nvPr/>
          </p:nvSpPr>
          <p:spPr bwMode="auto">
            <a:xfrm>
              <a:off x="2605" y="1834"/>
              <a:ext cx="9" cy="68"/>
            </a:xfrm>
            <a:custGeom>
              <a:avLst/>
              <a:gdLst/>
              <a:ahLst/>
              <a:cxnLst>
                <a:cxn ang="0">
                  <a:pos x="8" y="0"/>
                </a:cxn>
                <a:cxn ang="0">
                  <a:pos x="4" y="67"/>
                </a:cxn>
                <a:cxn ang="0">
                  <a:pos x="0" y="11"/>
                </a:cxn>
                <a:cxn ang="0">
                  <a:pos x="8" y="0"/>
                </a:cxn>
              </a:cxnLst>
              <a:rect l="0" t="0" r="r" b="b"/>
              <a:pathLst>
                <a:path w="9" h="68">
                  <a:moveTo>
                    <a:pt x="8" y="0"/>
                  </a:moveTo>
                  <a:lnTo>
                    <a:pt x="4" y="67"/>
                  </a:lnTo>
                  <a:lnTo>
                    <a:pt x="0" y="11"/>
                  </a:lnTo>
                  <a:lnTo>
                    <a:pt x="8" y="0"/>
                  </a:lnTo>
                </a:path>
              </a:pathLst>
            </a:custGeom>
            <a:solidFill>
              <a:srgbClr val="FFFFFF"/>
            </a:solidFill>
            <a:ln w="9525" cap="rnd">
              <a:noFill/>
              <a:round/>
              <a:headEnd type="none" w="sm" len="sm"/>
              <a:tailEnd type="none" w="sm" len="sm"/>
            </a:ln>
            <a:effectLst/>
          </p:spPr>
          <p:txBody>
            <a:bodyPr/>
            <a:lstStyle/>
            <a:p>
              <a:endParaRPr lang="fr-FR"/>
            </a:p>
          </p:txBody>
        </p:sp>
        <p:sp>
          <p:nvSpPr>
            <p:cNvPr id="371787" name="Freeform 75"/>
            <p:cNvSpPr>
              <a:spLocks/>
            </p:cNvSpPr>
            <p:nvPr/>
          </p:nvSpPr>
          <p:spPr bwMode="auto">
            <a:xfrm>
              <a:off x="2208" y="1920"/>
              <a:ext cx="186" cy="120"/>
            </a:xfrm>
            <a:custGeom>
              <a:avLst/>
              <a:gdLst/>
              <a:ahLst/>
              <a:cxnLst>
                <a:cxn ang="0">
                  <a:pos x="185" y="27"/>
                </a:cxn>
                <a:cxn ang="0">
                  <a:pos x="0" y="0"/>
                </a:cxn>
                <a:cxn ang="0">
                  <a:pos x="0" y="6"/>
                </a:cxn>
                <a:cxn ang="0">
                  <a:pos x="178" y="32"/>
                </a:cxn>
                <a:cxn ang="0">
                  <a:pos x="178" y="118"/>
                </a:cxn>
                <a:cxn ang="0">
                  <a:pos x="185" y="119"/>
                </a:cxn>
                <a:cxn ang="0">
                  <a:pos x="185" y="27"/>
                </a:cxn>
              </a:cxnLst>
              <a:rect l="0" t="0" r="r" b="b"/>
              <a:pathLst>
                <a:path w="186" h="120">
                  <a:moveTo>
                    <a:pt x="185" y="27"/>
                  </a:moveTo>
                  <a:lnTo>
                    <a:pt x="0" y="0"/>
                  </a:lnTo>
                  <a:lnTo>
                    <a:pt x="0" y="6"/>
                  </a:lnTo>
                  <a:lnTo>
                    <a:pt x="178" y="32"/>
                  </a:lnTo>
                  <a:lnTo>
                    <a:pt x="178" y="118"/>
                  </a:lnTo>
                  <a:lnTo>
                    <a:pt x="185" y="119"/>
                  </a:lnTo>
                  <a:lnTo>
                    <a:pt x="185" y="27"/>
                  </a:lnTo>
                </a:path>
              </a:pathLst>
            </a:custGeom>
            <a:solidFill>
              <a:srgbClr val="FFFFFF"/>
            </a:solidFill>
            <a:ln w="9525" cap="rnd">
              <a:noFill/>
              <a:round/>
              <a:headEnd type="none" w="sm" len="sm"/>
              <a:tailEnd type="none" w="sm" len="sm"/>
            </a:ln>
            <a:effectLst/>
          </p:spPr>
          <p:txBody>
            <a:bodyPr/>
            <a:lstStyle/>
            <a:p>
              <a:endParaRPr lang="fr-FR"/>
            </a:p>
          </p:txBody>
        </p:sp>
        <p:grpSp>
          <p:nvGrpSpPr>
            <p:cNvPr id="371788" name="Group 76"/>
            <p:cNvGrpSpPr>
              <a:grpSpLocks/>
            </p:cNvGrpSpPr>
            <p:nvPr/>
          </p:nvGrpSpPr>
          <p:grpSpPr bwMode="auto">
            <a:xfrm>
              <a:off x="1440" y="960"/>
              <a:ext cx="1534" cy="1631"/>
              <a:chOff x="1440" y="960"/>
              <a:chExt cx="1534" cy="1631"/>
            </a:xfrm>
          </p:grpSpPr>
          <p:grpSp>
            <p:nvGrpSpPr>
              <p:cNvPr id="371789" name="Group 77"/>
              <p:cNvGrpSpPr>
                <a:grpSpLocks/>
              </p:cNvGrpSpPr>
              <p:nvPr/>
            </p:nvGrpSpPr>
            <p:grpSpPr bwMode="auto">
              <a:xfrm>
                <a:off x="1440" y="960"/>
                <a:ext cx="1534" cy="1631"/>
                <a:chOff x="1440" y="960"/>
                <a:chExt cx="1534" cy="1631"/>
              </a:xfrm>
            </p:grpSpPr>
            <p:sp>
              <p:nvSpPr>
                <p:cNvPr id="371790" name="Freeform 78"/>
                <p:cNvSpPr>
                  <a:spLocks/>
                </p:cNvSpPr>
                <p:nvPr/>
              </p:nvSpPr>
              <p:spPr bwMode="auto">
                <a:xfrm>
                  <a:off x="1564" y="2299"/>
                  <a:ext cx="77" cy="76"/>
                </a:xfrm>
                <a:custGeom>
                  <a:avLst/>
                  <a:gdLst/>
                  <a:ahLst/>
                  <a:cxnLst>
                    <a:cxn ang="0">
                      <a:pos x="13" y="2"/>
                    </a:cxn>
                    <a:cxn ang="0">
                      <a:pos x="0" y="0"/>
                    </a:cxn>
                    <a:cxn ang="0">
                      <a:pos x="0" y="66"/>
                    </a:cxn>
                    <a:cxn ang="0">
                      <a:pos x="76" y="75"/>
                    </a:cxn>
                    <a:cxn ang="0">
                      <a:pos x="76" y="62"/>
                    </a:cxn>
                    <a:cxn ang="0">
                      <a:pos x="13" y="56"/>
                    </a:cxn>
                    <a:cxn ang="0">
                      <a:pos x="13" y="2"/>
                    </a:cxn>
                  </a:cxnLst>
                  <a:rect l="0" t="0" r="r" b="b"/>
                  <a:pathLst>
                    <a:path w="77" h="76">
                      <a:moveTo>
                        <a:pt x="13" y="2"/>
                      </a:moveTo>
                      <a:lnTo>
                        <a:pt x="0" y="0"/>
                      </a:lnTo>
                      <a:lnTo>
                        <a:pt x="0" y="66"/>
                      </a:lnTo>
                      <a:lnTo>
                        <a:pt x="76" y="75"/>
                      </a:lnTo>
                      <a:lnTo>
                        <a:pt x="76" y="62"/>
                      </a:lnTo>
                      <a:lnTo>
                        <a:pt x="13" y="56"/>
                      </a:lnTo>
                      <a:lnTo>
                        <a:pt x="13" y="2"/>
                      </a:lnTo>
                    </a:path>
                  </a:pathLst>
                </a:custGeom>
                <a:solidFill>
                  <a:srgbClr val="FFFFFF"/>
                </a:solidFill>
                <a:ln w="9525" cap="rnd">
                  <a:noFill/>
                  <a:round/>
                  <a:headEnd type="none" w="sm" len="sm"/>
                  <a:tailEnd type="none" w="sm" len="sm"/>
                </a:ln>
                <a:effectLst/>
              </p:spPr>
              <p:txBody>
                <a:bodyPr/>
                <a:lstStyle/>
                <a:p>
                  <a:endParaRPr lang="fr-FR"/>
                </a:p>
              </p:txBody>
            </p:sp>
            <p:sp>
              <p:nvSpPr>
                <p:cNvPr id="371791" name="Freeform 79"/>
                <p:cNvSpPr>
                  <a:spLocks/>
                </p:cNvSpPr>
                <p:nvPr/>
              </p:nvSpPr>
              <p:spPr bwMode="auto">
                <a:xfrm>
                  <a:off x="1664" y="2316"/>
                  <a:ext cx="76" cy="75"/>
                </a:xfrm>
                <a:custGeom>
                  <a:avLst/>
                  <a:gdLst/>
                  <a:ahLst/>
                  <a:cxnLst>
                    <a:cxn ang="0">
                      <a:pos x="13" y="2"/>
                    </a:cxn>
                    <a:cxn ang="0">
                      <a:pos x="0" y="0"/>
                    </a:cxn>
                    <a:cxn ang="0">
                      <a:pos x="0" y="66"/>
                    </a:cxn>
                    <a:cxn ang="0">
                      <a:pos x="75" y="74"/>
                    </a:cxn>
                    <a:cxn ang="0">
                      <a:pos x="75" y="61"/>
                    </a:cxn>
                    <a:cxn ang="0">
                      <a:pos x="13" y="55"/>
                    </a:cxn>
                    <a:cxn ang="0">
                      <a:pos x="13" y="2"/>
                    </a:cxn>
                  </a:cxnLst>
                  <a:rect l="0" t="0" r="r" b="b"/>
                  <a:pathLst>
                    <a:path w="76" h="75">
                      <a:moveTo>
                        <a:pt x="13" y="2"/>
                      </a:moveTo>
                      <a:lnTo>
                        <a:pt x="0" y="0"/>
                      </a:lnTo>
                      <a:lnTo>
                        <a:pt x="0" y="66"/>
                      </a:lnTo>
                      <a:lnTo>
                        <a:pt x="75" y="74"/>
                      </a:lnTo>
                      <a:lnTo>
                        <a:pt x="75" y="61"/>
                      </a:lnTo>
                      <a:lnTo>
                        <a:pt x="13" y="55"/>
                      </a:lnTo>
                      <a:lnTo>
                        <a:pt x="13" y="2"/>
                      </a:lnTo>
                    </a:path>
                  </a:pathLst>
                </a:custGeom>
                <a:solidFill>
                  <a:srgbClr val="FFFFFF"/>
                </a:solidFill>
                <a:ln w="9525" cap="rnd">
                  <a:noFill/>
                  <a:round/>
                  <a:headEnd type="none" w="sm" len="sm"/>
                  <a:tailEnd type="none" w="sm" len="sm"/>
                </a:ln>
                <a:effectLst/>
              </p:spPr>
              <p:txBody>
                <a:bodyPr/>
                <a:lstStyle/>
                <a:p>
                  <a:endParaRPr lang="fr-FR"/>
                </a:p>
              </p:txBody>
            </p:sp>
            <p:sp>
              <p:nvSpPr>
                <p:cNvPr id="371792" name="Freeform 80"/>
                <p:cNvSpPr>
                  <a:spLocks/>
                </p:cNvSpPr>
                <p:nvPr/>
              </p:nvSpPr>
              <p:spPr bwMode="auto">
                <a:xfrm>
                  <a:off x="1764" y="2332"/>
                  <a:ext cx="77" cy="74"/>
                </a:xfrm>
                <a:custGeom>
                  <a:avLst/>
                  <a:gdLst/>
                  <a:ahLst/>
                  <a:cxnLst>
                    <a:cxn ang="0">
                      <a:pos x="13" y="0"/>
                    </a:cxn>
                    <a:cxn ang="0">
                      <a:pos x="0" y="0"/>
                    </a:cxn>
                    <a:cxn ang="0">
                      <a:pos x="0" y="65"/>
                    </a:cxn>
                    <a:cxn ang="0">
                      <a:pos x="76" y="73"/>
                    </a:cxn>
                    <a:cxn ang="0">
                      <a:pos x="76" y="60"/>
                    </a:cxn>
                    <a:cxn ang="0">
                      <a:pos x="13" y="54"/>
                    </a:cxn>
                    <a:cxn ang="0">
                      <a:pos x="13" y="0"/>
                    </a:cxn>
                  </a:cxnLst>
                  <a:rect l="0" t="0" r="r" b="b"/>
                  <a:pathLst>
                    <a:path w="77" h="74">
                      <a:moveTo>
                        <a:pt x="13" y="0"/>
                      </a:moveTo>
                      <a:lnTo>
                        <a:pt x="0" y="0"/>
                      </a:lnTo>
                      <a:lnTo>
                        <a:pt x="0" y="65"/>
                      </a:lnTo>
                      <a:lnTo>
                        <a:pt x="76" y="73"/>
                      </a:lnTo>
                      <a:lnTo>
                        <a:pt x="76" y="60"/>
                      </a:lnTo>
                      <a:lnTo>
                        <a:pt x="13" y="54"/>
                      </a:lnTo>
                      <a:lnTo>
                        <a:pt x="13" y="0"/>
                      </a:lnTo>
                    </a:path>
                  </a:pathLst>
                </a:custGeom>
                <a:solidFill>
                  <a:srgbClr val="FFFFFF"/>
                </a:solidFill>
                <a:ln w="9525" cap="rnd">
                  <a:noFill/>
                  <a:round/>
                  <a:headEnd type="none" w="sm" len="sm"/>
                  <a:tailEnd type="none" w="sm" len="sm"/>
                </a:ln>
                <a:effectLst/>
              </p:spPr>
              <p:txBody>
                <a:bodyPr/>
                <a:lstStyle/>
                <a:p>
                  <a:endParaRPr lang="fr-FR"/>
                </a:p>
              </p:txBody>
            </p:sp>
            <p:sp>
              <p:nvSpPr>
                <p:cNvPr id="371793" name="Freeform 81"/>
                <p:cNvSpPr>
                  <a:spLocks/>
                </p:cNvSpPr>
                <p:nvPr/>
              </p:nvSpPr>
              <p:spPr bwMode="auto">
                <a:xfrm>
                  <a:off x="1861" y="2347"/>
                  <a:ext cx="76" cy="75"/>
                </a:xfrm>
                <a:custGeom>
                  <a:avLst/>
                  <a:gdLst/>
                  <a:ahLst/>
                  <a:cxnLst>
                    <a:cxn ang="0">
                      <a:pos x="13" y="3"/>
                    </a:cxn>
                    <a:cxn ang="0">
                      <a:pos x="0" y="0"/>
                    </a:cxn>
                    <a:cxn ang="0">
                      <a:pos x="0" y="66"/>
                    </a:cxn>
                    <a:cxn ang="0">
                      <a:pos x="75" y="74"/>
                    </a:cxn>
                    <a:cxn ang="0">
                      <a:pos x="75" y="61"/>
                    </a:cxn>
                    <a:cxn ang="0">
                      <a:pos x="13" y="55"/>
                    </a:cxn>
                    <a:cxn ang="0">
                      <a:pos x="13" y="3"/>
                    </a:cxn>
                  </a:cxnLst>
                  <a:rect l="0" t="0" r="r" b="b"/>
                  <a:pathLst>
                    <a:path w="76" h="75">
                      <a:moveTo>
                        <a:pt x="13" y="3"/>
                      </a:moveTo>
                      <a:lnTo>
                        <a:pt x="0" y="0"/>
                      </a:lnTo>
                      <a:lnTo>
                        <a:pt x="0" y="66"/>
                      </a:lnTo>
                      <a:lnTo>
                        <a:pt x="75" y="74"/>
                      </a:lnTo>
                      <a:lnTo>
                        <a:pt x="75" y="61"/>
                      </a:lnTo>
                      <a:lnTo>
                        <a:pt x="13" y="55"/>
                      </a:lnTo>
                      <a:lnTo>
                        <a:pt x="13" y="3"/>
                      </a:lnTo>
                    </a:path>
                  </a:pathLst>
                </a:custGeom>
                <a:solidFill>
                  <a:srgbClr val="FFFFFF"/>
                </a:solidFill>
                <a:ln w="9525" cap="rnd">
                  <a:noFill/>
                  <a:round/>
                  <a:headEnd type="none" w="sm" len="sm"/>
                  <a:tailEnd type="none" w="sm" len="sm"/>
                </a:ln>
                <a:effectLst/>
              </p:spPr>
              <p:txBody>
                <a:bodyPr/>
                <a:lstStyle/>
                <a:p>
                  <a:endParaRPr lang="fr-FR"/>
                </a:p>
              </p:txBody>
            </p:sp>
            <p:grpSp>
              <p:nvGrpSpPr>
                <p:cNvPr id="371794" name="Group 82"/>
                <p:cNvGrpSpPr>
                  <a:grpSpLocks/>
                </p:cNvGrpSpPr>
                <p:nvPr/>
              </p:nvGrpSpPr>
              <p:grpSpPr bwMode="auto">
                <a:xfrm>
                  <a:off x="1440" y="960"/>
                  <a:ext cx="1534" cy="1631"/>
                  <a:chOff x="1440" y="960"/>
                  <a:chExt cx="1534" cy="1631"/>
                </a:xfrm>
              </p:grpSpPr>
              <p:sp>
                <p:nvSpPr>
                  <p:cNvPr id="371795" name="Freeform 83"/>
                  <p:cNvSpPr>
                    <a:spLocks/>
                  </p:cNvSpPr>
                  <p:nvPr/>
                </p:nvSpPr>
                <p:spPr bwMode="auto">
                  <a:xfrm>
                    <a:off x="2889" y="2064"/>
                    <a:ext cx="12" cy="111"/>
                  </a:xfrm>
                  <a:custGeom>
                    <a:avLst/>
                    <a:gdLst/>
                    <a:ahLst/>
                    <a:cxnLst>
                      <a:cxn ang="0">
                        <a:pos x="11" y="0"/>
                      </a:cxn>
                      <a:cxn ang="0">
                        <a:pos x="5" y="110"/>
                      </a:cxn>
                      <a:cxn ang="0">
                        <a:pos x="0" y="19"/>
                      </a:cxn>
                      <a:cxn ang="0">
                        <a:pos x="11" y="0"/>
                      </a:cxn>
                    </a:cxnLst>
                    <a:rect l="0" t="0" r="r" b="b"/>
                    <a:pathLst>
                      <a:path w="12" h="111">
                        <a:moveTo>
                          <a:pt x="11" y="0"/>
                        </a:moveTo>
                        <a:lnTo>
                          <a:pt x="5" y="110"/>
                        </a:lnTo>
                        <a:lnTo>
                          <a:pt x="0" y="19"/>
                        </a:lnTo>
                        <a:lnTo>
                          <a:pt x="11" y="0"/>
                        </a:lnTo>
                      </a:path>
                    </a:pathLst>
                  </a:custGeom>
                  <a:solidFill>
                    <a:srgbClr val="FFFFFF"/>
                  </a:solidFill>
                  <a:ln w="9525" cap="rnd">
                    <a:noFill/>
                    <a:round/>
                    <a:headEnd type="none" w="sm" len="sm"/>
                    <a:tailEnd type="none" w="sm" len="sm"/>
                  </a:ln>
                  <a:effectLst/>
                </p:spPr>
                <p:txBody>
                  <a:bodyPr/>
                  <a:lstStyle/>
                  <a:p>
                    <a:endParaRPr lang="fr-FR"/>
                  </a:p>
                </p:txBody>
              </p:sp>
              <p:sp>
                <p:nvSpPr>
                  <p:cNvPr id="371796" name="Freeform 84"/>
                  <p:cNvSpPr>
                    <a:spLocks/>
                  </p:cNvSpPr>
                  <p:nvPr/>
                </p:nvSpPr>
                <p:spPr bwMode="auto">
                  <a:xfrm>
                    <a:off x="2840" y="1207"/>
                    <a:ext cx="51" cy="480"/>
                  </a:xfrm>
                  <a:custGeom>
                    <a:avLst/>
                    <a:gdLst/>
                    <a:ahLst/>
                    <a:cxnLst>
                      <a:cxn ang="0">
                        <a:pos x="6" y="0"/>
                      </a:cxn>
                      <a:cxn ang="0">
                        <a:pos x="47" y="44"/>
                      </a:cxn>
                      <a:cxn ang="0">
                        <a:pos x="50" y="426"/>
                      </a:cxn>
                      <a:cxn ang="0">
                        <a:pos x="0" y="479"/>
                      </a:cxn>
                      <a:cxn ang="0">
                        <a:pos x="34" y="416"/>
                      </a:cxn>
                      <a:cxn ang="0">
                        <a:pos x="31" y="47"/>
                      </a:cxn>
                      <a:cxn ang="0">
                        <a:pos x="8" y="37"/>
                      </a:cxn>
                      <a:cxn ang="0">
                        <a:pos x="6" y="0"/>
                      </a:cxn>
                    </a:cxnLst>
                    <a:rect l="0" t="0" r="r" b="b"/>
                    <a:pathLst>
                      <a:path w="51" h="480">
                        <a:moveTo>
                          <a:pt x="6" y="0"/>
                        </a:moveTo>
                        <a:lnTo>
                          <a:pt x="47" y="44"/>
                        </a:lnTo>
                        <a:lnTo>
                          <a:pt x="50" y="426"/>
                        </a:lnTo>
                        <a:lnTo>
                          <a:pt x="0" y="479"/>
                        </a:lnTo>
                        <a:lnTo>
                          <a:pt x="34" y="416"/>
                        </a:lnTo>
                        <a:lnTo>
                          <a:pt x="31" y="47"/>
                        </a:lnTo>
                        <a:lnTo>
                          <a:pt x="8" y="37"/>
                        </a:lnTo>
                        <a:lnTo>
                          <a:pt x="6" y="0"/>
                        </a:lnTo>
                      </a:path>
                    </a:pathLst>
                  </a:custGeom>
                  <a:solidFill>
                    <a:srgbClr val="FFFFFF"/>
                  </a:solidFill>
                  <a:ln w="9525" cap="rnd">
                    <a:noFill/>
                    <a:round/>
                    <a:headEnd type="none" w="sm" len="sm"/>
                    <a:tailEnd type="none" w="sm" len="sm"/>
                  </a:ln>
                  <a:effectLst/>
                </p:spPr>
                <p:txBody>
                  <a:bodyPr/>
                  <a:lstStyle/>
                  <a:p>
                    <a:endParaRPr lang="fr-FR"/>
                  </a:p>
                </p:txBody>
              </p:sp>
              <p:grpSp>
                <p:nvGrpSpPr>
                  <p:cNvPr id="371797" name="Group 85"/>
                  <p:cNvGrpSpPr>
                    <a:grpSpLocks/>
                  </p:cNvGrpSpPr>
                  <p:nvPr/>
                </p:nvGrpSpPr>
                <p:grpSpPr bwMode="auto">
                  <a:xfrm>
                    <a:off x="1440" y="960"/>
                    <a:ext cx="1534" cy="1631"/>
                    <a:chOff x="1440" y="960"/>
                    <a:chExt cx="1534" cy="1631"/>
                  </a:xfrm>
                </p:grpSpPr>
                <p:sp>
                  <p:nvSpPr>
                    <p:cNvPr id="371798" name="Freeform 86"/>
                    <p:cNvSpPr>
                      <a:spLocks/>
                    </p:cNvSpPr>
                    <p:nvPr/>
                  </p:nvSpPr>
                  <p:spPr bwMode="auto">
                    <a:xfrm>
                      <a:off x="1487" y="1877"/>
                      <a:ext cx="1474" cy="306"/>
                    </a:xfrm>
                    <a:custGeom>
                      <a:avLst/>
                      <a:gdLst/>
                      <a:ahLst/>
                      <a:cxnLst>
                        <a:cxn ang="0">
                          <a:pos x="0" y="128"/>
                        </a:cxn>
                        <a:cxn ang="0">
                          <a:pos x="1129" y="284"/>
                        </a:cxn>
                        <a:cxn ang="0">
                          <a:pos x="1460" y="0"/>
                        </a:cxn>
                        <a:cxn ang="0">
                          <a:pos x="1473" y="16"/>
                        </a:cxn>
                        <a:cxn ang="0">
                          <a:pos x="1129" y="305"/>
                        </a:cxn>
                        <a:cxn ang="0">
                          <a:pos x="0" y="128"/>
                        </a:cxn>
                      </a:cxnLst>
                      <a:rect l="0" t="0" r="r" b="b"/>
                      <a:pathLst>
                        <a:path w="1474" h="306">
                          <a:moveTo>
                            <a:pt x="0" y="128"/>
                          </a:moveTo>
                          <a:lnTo>
                            <a:pt x="1129" y="284"/>
                          </a:lnTo>
                          <a:lnTo>
                            <a:pt x="1460" y="0"/>
                          </a:lnTo>
                          <a:lnTo>
                            <a:pt x="1473" y="16"/>
                          </a:lnTo>
                          <a:lnTo>
                            <a:pt x="1129" y="305"/>
                          </a:lnTo>
                          <a:lnTo>
                            <a:pt x="0" y="128"/>
                          </a:lnTo>
                        </a:path>
                      </a:pathLst>
                    </a:custGeom>
                    <a:solidFill>
                      <a:srgbClr val="FFFFFF"/>
                    </a:solidFill>
                    <a:ln w="9525" cap="rnd">
                      <a:noFill/>
                      <a:round/>
                      <a:headEnd type="none" w="sm" len="sm"/>
                      <a:tailEnd type="none" w="sm" len="sm"/>
                    </a:ln>
                    <a:effectLst/>
                  </p:spPr>
                  <p:txBody>
                    <a:bodyPr/>
                    <a:lstStyle/>
                    <a:p>
                      <a:endParaRPr lang="fr-FR"/>
                    </a:p>
                  </p:txBody>
                </p:sp>
                <p:grpSp>
                  <p:nvGrpSpPr>
                    <p:cNvPr id="371799" name="Group 87"/>
                    <p:cNvGrpSpPr>
                      <a:grpSpLocks/>
                    </p:cNvGrpSpPr>
                    <p:nvPr/>
                  </p:nvGrpSpPr>
                  <p:grpSpPr bwMode="auto">
                    <a:xfrm>
                      <a:off x="1440" y="960"/>
                      <a:ext cx="1534" cy="1631"/>
                      <a:chOff x="1440" y="960"/>
                      <a:chExt cx="1534" cy="1631"/>
                    </a:xfrm>
                  </p:grpSpPr>
                  <p:sp>
                    <p:nvSpPr>
                      <p:cNvPr id="371800" name="Freeform 88"/>
                      <p:cNvSpPr>
                        <a:spLocks/>
                      </p:cNvSpPr>
                      <p:nvPr/>
                    </p:nvSpPr>
                    <p:spPr bwMode="auto">
                      <a:xfrm>
                        <a:off x="1585" y="1127"/>
                        <a:ext cx="843" cy="734"/>
                      </a:xfrm>
                      <a:custGeom>
                        <a:avLst/>
                        <a:gdLst/>
                        <a:ahLst/>
                        <a:cxnLst>
                          <a:cxn ang="0">
                            <a:pos x="823" y="68"/>
                          </a:cxn>
                          <a:cxn ang="0">
                            <a:pos x="805" y="63"/>
                          </a:cxn>
                          <a:cxn ang="0">
                            <a:pos x="771" y="57"/>
                          </a:cxn>
                          <a:cxn ang="0">
                            <a:pos x="724" y="46"/>
                          </a:cxn>
                          <a:cxn ang="0">
                            <a:pos x="665" y="34"/>
                          </a:cxn>
                          <a:cxn ang="0">
                            <a:pos x="595" y="23"/>
                          </a:cxn>
                          <a:cxn ang="0">
                            <a:pos x="517" y="13"/>
                          </a:cxn>
                          <a:cxn ang="0">
                            <a:pos x="434" y="7"/>
                          </a:cxn>
                          <a:cxn ang="0">
                            <a:pos x="346" y="2"/>
                          </a:cxn>
                          <a:cxn ang="0">
                            <a:pos x="265" y="2"/>
                          </a:cxn>
                          <a:cxn ang="0">
                            <a:pos x="194" y="0"/>
                          </a:cxn>
                          <a:cxn ang="0">
                            <a:pos x="132" y="2"/>
                          </a:cxn>
                          <a:cxn ang="0">
                            <a:pos x="81" y="3"/>
                          </a:cxn>
                          <a:cxn ang="0">
                            <a:pos x="44" y="3"/>
                          </a:cxn>
                          <a:cxn ang="0">
                            <a:pos x="16" y="7"/>
                          </a:cxn>
                          <a:cxn ang="0">
                            <a:pos x="3" y="7"/>
                          </a:cxn>
                          <a:cxn ang="0">
                            <a:pos x="2" y="8"/>
                          </a:cxn>
                          <a:cxn ang="0">
                            <a:pos x="2" y="15"/>
                          </a:cxn>
                          <a:cxn ang="0">
                            <a:pos x="10" y="21"/>
                          </a:cxn>
                          <a:cxn ang="0">
                            <a:pos x="34" y="20"/>
                          </a:cxn>
                          <a:cxn ang="0">
                            <a:pos x="68" y="18"/>
                          </a:cxn>
                          <a:cxn ang="0">
                            <a:pos x="107" y="16"/>
                          </a:cxn>
                          <a:cxn ang="0">
                            <a:pos x="156" y="16"/>
                          </a:cxn>
                          <a:cxn ang="0">
                            <a:pos x="210" y="16"/>
                          </a:cxn>
                          <a:cxn ang="0">
                            <a:pos x="270" y="16"/>
                          </a:cxn>
                          <a:cxn ang="0">
                            <a:pos x="338" y="20"/>
                          </a:cxn>
                          <a:cxn ang="0">
                            <a:pos x="418" y="21"/>
                          </a:cxn>
                          <a:cxn ang="0">
                            <a:pos x="502" y="29"/>
                          </a:cxn>
                          <a:cxn ang="0">
                            <a:pos x="579" y="39"/>
                          </a:cxn>
                          <a:cxn ang="0">
                            <a:pos x="649" y="50"/>
                          </a:cxn>
                          <a:cxn ang="0">
                            <a:pos x="707" y="62"/>
                          </a:cxn>
                          <a:cxn ang="0">
                            <a:pos x="756" y="72"/>
                          </a:cxn>
                          <a:cxn ang="0">
                            <a:pos x="789" y="80"/>
                          </a:cxn>
                          <a:cxn ang="0">
                            <a:pos x="807" y="85"/>
                          </a:cxn>
                          <a:cxn ang="0">
                            <a:pos x="811" y="124"/>
                          </a:cxn>
                          <a:cxn ang="0">
                            <a:pos x="826" y="330"/>
                          </a:cxn>
                          <a:cxn ang="0">
                            <a:pos x="823" y="522"/>
                          </a:cxn>
                          <a:cxn ang="0">
                            <a:pos x="813" y="683"/>
                          </a:cxn>
                          <a:cxn ang="0">
                            <a:pos x="813" y="733"/>
                          </a:cxn>
                          <a:cxn ang="0">
                            <a:pos x="820" y="733"/>
                          </a:cxn>
                          <a:cxn ang="0">
                            <a:pos x="829" y="626"/>
                          </a:cxn>
                          <a:cxn ang="0">
                            <a:pos x="842" y="423"/>
                          </a:cxn>
                          <a:cxn ang="0">
                            <a:pos x="836" y="198"/>
                          </a:cxn>
                          <a:cxn ang="0">
                            <a:pos x="824" y="70"/>
                          </a:cxn>
                        </a:cxnLst>
                        <a:rect l="0" t="0" r="r" b="b"/>
                        <a:pathLst>
                          <a:path w="843" h="734">
                            <a:moveTo>
                              <a:pt x="824" y="70"/>
                            </a:moveTo>
                            <a:lnTo>
                              <a:pt x="823" y="68"/>
                            </a:lnTo>
                            <a:lnTo>
                              <a:pt x="815" y="67"/>
                            </a:lnTo>
                            <a:lnTo>
                              <a:pt x="805" y="63"/>
                            </a:lnTo>
                            <a:lnTo>
                              <a:pt x="789" y="60"/>
                            </a:lnTo>
                            <a:lnTo>
                              <a:pt x="771" y="57"/>
                            </a:lnTo>
                            <a:lnTo>
                              <a:pt x="750" y="50"/>
                            </a:lnTo>
                            <a:lnTo>
                              <a:pt x="724" y="46"/>
                            </a:lnTo>
                            <a:lnTo>
                              <a:pt x="696" y="41"/>
                            </a:lnTo>
                            <a:lnTo>
                              <a:pt x="665" y="34"/>
                            </a:lnTo>
                            <a:lnTo>
                              <a:pt x="631" y="29"/>
                            </a:lnTo>
                            <a:lnTo>
                              <a:pt x="595" y="23"/>
                            </a:lnTo>
                            <a:lnTo>
                              <a:pt x="558" y="18"/>
                            </a:lnTo>
                            <a:lnTo>
                              <a:pt x="517" y="13"/>
                            </a:lnTo>
                            <a:lnTo>
                              <a:pt x="476" y="10"/>
                            </a:lnTo>
                            <a:lnTo>
                              <a:pt x="434" y="7"/>
                            </a:lnTo>
                            <a:lnTo>
                              <a:pt x="390" y="3"/>
                            </a:lnTo>
                            <a:lnTo>
                              <a:pt x="346" y="2"/>
                            </a:lnTo>
                            <a:lnTo>
                              <a:pt x="304" y="2"/>
                            </a:lnTo>
                            <a:lnTo>
                              <a:pt x="265" y="2"/>
                            </a:lnTo>
                            <a:lnTo>
                              <a:pt x="229" y="0"/>
                            </a:lnTo>
                            <a:lnTo>
                              <a:pt x="194" y="0"/>
                            </a:lnTo>
                            <a:lnTo>
                              <a:pt x="163" y="2"/>
                            </a:lnTo>
                            <a:lnTo>
                              <a:pt x="132" y="2"/>
                            </a:lnTo>
                            <a:lnTo>
                              <a:pt x="106" y="2"/>
                            </a:lnTo>
                            <a:lnTo>
                              <a:pt x="81" y="3"/>
                            </a:lnTo>
                            <a:lnTo>
                              <a:pt x="62" y="3"/>
                            </a:lnTo>
                            <a:lnTo>
                              <a:pt x="44" y="3"/>
                            </a:lnTo>
                            <a:lnTo>
                              <a:pt x="28" y="5"/>
                            </a:lnTo>
                            <a:lnTo>
                              <a:pt x="16" y="7"/>
                            </a:lnTo>
                            <a:lnTo>
                              <a:pt x="8" y="7"/>
                            </a:lnTo>
                            <a:lnTo>
                              <a:pt x="3" y="7"/>
                            </a:lnTo>
                            <a:lnTo>
                              <a:pt x="2" y="7"/>
                            </a:lnTo>
                            <a:lnTo>
                              <a:pt x="2" y="8"/>
                            </a:lnTo>
                            <a:lnTo>
                              <a:pt x="2" y="10"/>
                            </a:lnTo>
                            <a:lnTo>
                              <a:pt x="2" y="15"/>
                            </a:lnTo>
                            <a:lnTo>
                              <a:pt x="0" y="21"/>
                            </a:lnTo>
                            <a:lnTo>
                              <a:pt x="10" y="21"/>
                            </a:lnTo>
                            <a:lnTo>
                              <a:pt x="21" y="21"/>
                            </a:lnTo>
                            <a:lnTo>
                              <a:pt x="34" y="20"/>
                            </a:lnTo>
                            <a:lnTo>
                              <a:pt x="50" y="20"/>
                            </a:lnTo>
                            <a:lnTo>
                              <a:pt x="68" y="18"/>
                            </a:lnTo>
                            <a:lnTo>
                              <a:pt x="86" y="18"/>
                            </a:lnTo>
                            <a:lnTo>
                              <a:pt x="107" y="16"/>
                            </a:lnTo>
                            <a:lnTo>
                              <a:pt x="132" y="16"/>
                            </a:lnTo>
                            <a:lnTo>
                              <a:pt x="156" y="16"/>
                            </a:lnTo>
                            <a:lnTo>
                              <a:pt x="182" y="16"/>
                            </a:lnTo>
                            <a:lnTo>
                              <a:pt x="210" y="16"/>
                            </a:lnTo>
                            <a:lnTo>
                              <a:pt x="239" y="16"/>
                            </a:lnTo>
                            <a:lnTo>
                              <a:pt x="270" y="16"/>
                            </a:lnTo>
                            <a:lnTo>
                              <a:pt x="304" y="16"/>
                            </a:lnTo>
                            <a:lnTo>
                              <a:pt x="338" y="20"/>
                            </a:lnTo>
                            <a:lnTo>
                              <a:pt x="374" y="20"/>
                            </a:lnTo>
                            <a:lnTo>
                              <a:pt x="418" y="21"/>
                            </a:lnTo>
                            <a:lnTo>
                              <a:pt x="460" y="26"/>
                            </a:lnTo>
                            <a:lnTo>
                              <a:pt x="502" y="29"/>
                            </a:lnTo>
                            <a:lnTo>
                              <a:pt x="542" y="34"/>
                            </a:lnTo>
                            <a:lnTo>
                              <a:pt x="579" y="39"/>
                            </a:lnTo>
                            <a:lnTo>
                              <a:pt x="615" y="46"/>
                            </a:lnTo>
                            <a:lnTo>
                              <a:pt x="649" y="50"/>
                            </a:lnTo>
                            <a:lnTo>
                              <a:pt x="680" y="57"/>
                            </a:lnTo>
                            <a:lnTo>
                              <a:pt x="707" y="62"/>
                            </a:lnTo>
                            <a:lnTo>
                              <a:pt x="733" y="67"/>
                            </a:lnTo>
                            <a:lnTo>
                              <a:pt x="756" y="72"/>
                            </a:lnTo>
                            <a:lnTo>
                              <a:pt x="774" y="76"/>
                            </a:lnTo>
                            <a:lnTo>
                              <a:pt x="789" y="80"/>
                            </a:lnTo>
                            <a:lnTo>
                              <a:pt x="798" y="83"/>
                            </a:lnTo>
                            <a:lnTo>
                              <a:pt x="807" y="85"/>
                            </a:lnTo>
                            <a:lnTo>
                              <a:pt x="808" y="85"/>
                            </a:lnTo>
                            <a:lnTo>
                              <a:pt x="811" y="124"/>
                            </a:lnTo>
                            <a:lnTo>
                              <a:pt x="820" y="215"/>
                            </a:lnTo>
                            <a:lnTo>
                              <a:pt x="826" y="330"/>
                            </a:lnTo>
                            <a:lnTo>
                              <a:pt x="826" y="439"/>
                            </a:lnTo>
                            <a:lnTo>
                              <a:pt x="823" y="522"/>
                            </a:lnTo>
                            <a:lnTo>
                              <a:pt x="818" y="608"/>
                            </a:lnTo>
                            <a:lnTo>
                              <a:pt x="813" y="683"/>
                            </a:lnTo>
                            <a:lnTo>
                              <a:pt x="808" y="733"/>
                            </a:lnTo>
                            <a:lnTo>
                              <a:pt x="813" y="733"/>
                            </a:lnTo>
                            <a:lnTo>
                              <a:pt x="818" y="733"/>
                            </a:lnTo>
                            <a:lnTo>
                              <a:pt x="820" y="733"/>
                            </a:lnTo>
                            <a:lnTo>
                              <a:pt x="823" y="702"/>
                            </a:lnTo>
                            <a:lnTo>
                              <a:pt x="829" y="626"/>
                            </a:lnTo>
                            <a:lnTo>
                              <a:pt x="836" y="525"/>
                            </a:lnTo>
                            <a:lnTo>
                              <a:pt x="842" y="423"/>
                            </a:lnTo>
                            <a:lnTo>
                              <a:pt x="842" y="315"/>
                            </a:lnTo>
                            <a:lnTo>
                              <a:pt x="836" y="198"/>
                            </a:lnTo>
                            <a:lnTo>
                              <a:pt x="828" y="107"/>
                            </a:lnTo>
                            <a:lnTo>
                              <a:pt x="824" y="70"/>
                            </a:lnTo>
                          </a:path>
                        </a:pathLst>
                      </a:custGeom>
                      <a:solidFill>
                        <a:srgbClr val="FFFFFF"/>
                      </a:solidFill>
                      <a:ln w="9525" cap="rnd">
                        <a:noFill/>
                        <a:round/>
                        <a:headEnd type="none" w="sm" len="sm"/>
                        <a:tailEnd type="none" w="sm" len="sm"/>
                      </a:ln>
                      <a:effectLst/>
                    </p:spPr>
                    <p:txBody>
                      <a:bodyPr/>
                      <a:lstStyle/>
                      <a:p>
                        <a:endParaRPr lang="fr-FR"/>
                      </a:p>
                    </p:txBody>
                  </p:sp>
                  <p:grpSp>
                    <p:nvGrpSpPr>
                      <p:cNvPr id="371801" name="Group 89"/>
                      <p:cNvGrpSpPr>
                        <a:grpSpLocks/>
                      </p:cNvGrpSpPr>
                      <p:nvPr/>
                    </p:nvGrpSpPr>
                    <p:grpSpPr bwMode="auto">
                      <a:xfrm>
                        <a:off x="1440" y="960"/>
                        <a:ext cx="1534" cy="1631"/>
                        <a:chOff x="1440" y="960"/>
                        <a:chExt cx="1534" cy="1631"/>
                      </a:xfrm>
                    </p:grpSpPr>
                    <p:sp>
                      <p:nvSpPr>
                        <p:cNvPr id="371802" name="Freeform 90"/>
                        <p:cNvSpPr>
                          <a:spLocks/>
                        </p:cNvSpPr>
                        <p:nvPr/>
                      </p:nvSpPr>
                      <p:spPr bwMode="auto">
                        <a:xfrm>
                          <a:off x="1596" y="1914"/>
                          <a:ext cx="926" cy="136"/>
                        </a:xfrm>
                        <a:custGeom>
                          <a:avLst/>
                          <a:gdLst/>
                          <a:ahLst/>
                          <a:cxnLst>
                            <a:cxn ang="0">
                              <a:pos x="0" y="0"/>
                            </a:cxn>
                            <a:cxn ang="0">
                              <a:pos x="925" y="119"/>
                            </a:cxn>
                            <a:cxn ang="0">
                              <a:pos x="925" y="135"/>
                            </a:cxn>
                            <a:cxn ang="0">
                              <a:pos x="2" y="18"/>
                            </a:cxn>
                            <a:cxn ang="0">
                              <a:pos x="0" y="0"/>
                            </a:cxn>
                          </a:cxnLst>
                          <a:rect l="0" t="0" r="r" b="b"/>
                          <a:pathLst>
                            <a:path w="926" h="136">
                              <a:moveTo>
                                <a:pt x="0" y="0"/>
                              </a:moveTo>
                              <a:lnTo>
                                <a:pt x="925" y="119"/>
                              </a:lnTo>
                              <a:lnTo>
                                <a:pt x="925" y="135"/>
                              </a:lnTo>
                              <a:lnTo>
                                <a:pt x="2" y="18"/>
                              </a:lnTo>
                              <a:lnTo>
                                <a:pt x="0" y="0"/>
                              </a:lnTo>
                            </a:path>
                          </a:pathLst>
                        </a:custGeom>
                        <a:solidFill>
                          <a:srgbClr val="FFFFFF"/>
                        </a:solidFill>
                        <a:ln w="9525" cap="rnd">
                          <a:noFill/>
                          <a:round/>
                          <a:headEnd type="none" w="sm" len="sm"/>
                          <a:tailEnd type="none" w="sm" len="sm"/>
                        </a:ln>
                        <a:effectLst/>
                      </p:spPr>
                      <p:txBody>
                        <a:bodyPr/>
                        <a:lstStyle/>
                        <a:p>
                          <a:endParaRPr lang="fr-FR"/>
                        </a:p>
                      </p:txBody>
                    </p:sp>
                    <p:grpSp>
                      <p:nvGrpSpPr>
                        <p:cNvPr id="371803" name="Group 91"/>
                        <p:cNvGrpSpPr>
                          <a:grpSpLocks/>
                        </p:cNvGrpSpPr>
                        <p:nvPr/>
                      </p:nvGrpSpPr>
                      <p:grpSpPr bwMode="auto">
                        <a:xfrm>
                          <a:off x="1440" y="960"/>
                          <a:ext cx="1534" cy="1631"/>
                          <a:chOff x="1440" y="960"/>
                          <a:chExt cx="1534" cy="1631"/>
                        </a:xfrm>
                      </p:grpSpPr>
                      <p:sp>
                        <p:nvSpPr>
                          <p:cNvPr id="371804" name="Freeform 92"/>
                          <p:cNvSpPr>
                            <a:spLocks/>
                          </p:cNvSpPr>
                          <p:nvPr/>
                        </p:nvSpPr>
                        <p:spPr bwMode="auto">
                          <a:xfrm>
                            <a:off x="1440" y="1861"/>
                            <a:ext cx="1534" cy="730"/>
                          </a:xfrm>
                          <a:custGeom>
                            <a:avLst/>
                            <a:gdLst/>
                            <a:ahLst/>
                            <a:cxnLst>
                              <a:cxn ang="0">
                                <a:pos x="1341" y="0"/>
                              </a:cxn>
                              <a:cxn ang="0">
                                <a:pos x="1533" y="13"/>
                              </a:cxn>
                              <a:cxn ang="0">
                                <a:pos x="1515" y="302"/>
                              </a:cxn>
                              <a:cxn ang="0">
                                <a:pos x="1187" y="729"/>
                              </a:cxn>
                              <a:cxn ang="0">
                                <a:pos x="10" y="533"/>
                              </a:cxn>
                              <a:cxn ang="0">
                                <a:pos x="0" y="145"/>
                              </a:cxn>
                              <a:cxn ang="0">
                                <a:pos x="86" y="107"/>
                              </a:cxn>
                              <a:cxn ang="0">
                                <a:pos x="18" y="162"/>
                              </a:cxn>
                              <a:cxn ang="0">
                                <a:pos x="23" y="515"/>
                              </a:cxn>
                              <a:cxn ang="0">
                                <a:pos x="1172" y="699"/>
                              </a:cxn>
                              <a:cxn ang="0">
                                <a:pos x="1169" y="341"/>
                              </a:cxn>
                              <a:cxn ang="0">
                                <a:pos x="1187" y="686"/>
                              </a:cxn>
                              <a:cxn ang="0">
                                <a:pos x="1499" y="297"/>
                              </a:cxn>
                              <a:cxn ang="0">
                                <a:pos x="1520" y="32"/>
                              </a:cxn>
                              <a:cxn ang="0">
                                <a:pos x="1341" y="0"/>
                              </a:cxn>
                            </a:cxnLst>
                            <a:rect l="0" t="0" r="r" b="b"/>
                            <a:pathLst>
                              <a:path w="1534" h="730">
                                <a:moveTo>
                                  <a:pt x="1341" y="0"/>
                                </a:moveTo>
                                <a:lnTo>
                                  <a:pt x="1533" y="13"/>
                                </a:lnTo>
                                <a:lnTo>
                                  <a:pt x="1515" y="302"/>
                                </a:lnTo>
                                <a:lnTo>
                                  <a:pt x="1187" y="729"/>
                                </a:lnTo>
                                <a:lnTo>
                                  <a:pt x="10" y="533"/>
                                </a:lnTo>
                                <a:lnTo>
                                  <a:pt x="0" y="145"/>
                                </a:lnTo>
                                <a:lnTo>
                                  <a:pt x="86" y="107"/>
                                </a:lnTo>
                                <a:lnTo>
                                  <a:pt x="18" y="162"/>
                                </a:lnTo>
                                <a:lnTo>
                                  <a:pt x="23" y="515"/>
                                </a:lnTo>
                                <a:lnTo>
                                  <a:pt x="1172" y="699"/>
                                </a:lnTo>
                                <a:lnTo>
                                  <a:pt x="1169" y="341"/>
                                </a:lnTo>
                                <a:lnTo>
                                  <a:pt x="1187" y="686"/>
                                </a:lnTo>
                                <a:lnTo>
                                  <a:pt x="1499" y="297"/>
                                </a:lnTo>
                                <a:lnTo>
                                  <a:pt x="1520" y="32"/>
                                </a:lnTo>
                                <a:lnTo>
                                  <a:pt x="1341" y="0"/>
                                </a:lnTo>
                              </a:path>
                            </a:pathLst>
                          </a:custGeom>
                          <a:solidFill>
                            <a:srgbClr val="FFFFFF"/>
                          </a:solidFill>
                          <a:ln w="9525" cap="rnd">
                            <a:noFill/>
                            <a:round/>
                            <a:headEnd type="none" w="sm" len="sm"/>
                            <a:tailEnd type="none" w="sm" len="sm"/>
                          </a:ln>
                          <a:effectLst/>
                        </p:spPr>
                        <p:txBody>
                          <a:bodyPr/>
                          <a:lstStyle/>
                          <a:p>
                            <a:endParaRPr lang="fr-FR"/>
                          </a:p>
                        </p:txBody>
                      </p:sp>
                      <p:sp>
                        <p:nvSpPr>
                          <p:cNvPr id="371805" name="Freeform 93"/>
                          <p:cNvSpPr>
                            <a:spLocks/>
                          </p:cNvSpPr>
                          <p:nvPr/>
                        </p:nvSpPr>
                        <p:spPr bwMode="auto">
                          <a:xfrm>
                            <a:off x="1510" y="2137"/>
                            <a:ext cx="640" cy="218"/>
                          </a:xfrm>
                          <a:custGeom>
                            <a:avLst/>
                            <a:gdLst/>
                            <a:ahLst/>
                            <a:cxnLst>
                              <a:cxn ang="0">
                                <a:pos x="0" y="55"/>
                              </a:cxn>
                              <a:cxn ang="0">
                                <a:pos x="3" y="130"/>
                              </a:cxn>
                              <a:cxn ang="0">
                                <a:pos x="566" y="217"/>
                              </a:cxn>
                              <a:cxn ang="0">
                                <a:pos x="639" y="133"/>
                              </a:cxn>
                              <a:cxn ang="0">
                                <a:pos x="573" y="196"/>
                              </a:cxn>
                              <a:cxn ang="0">
                                <a:pos x="558" y="140"/>
                              </a:cxn>
                              <a:cxn ang="0">
                                <a:pos x="555" y="200"/>
                              </a:cxn>
                              <a:cxn ang="0">
                                <a:pos x="28" y="118"/>
                              </a:cxn>
                              <a:cxn ang="0">
                                <a:pos x="28" y="55"/>
                              </a:cxn>
                              <a:cxn ang="0">
                                <a:pos x="535" y="133"/>
                              </a:cxn>
                              <a:cxn ang="0">
                                <a:pos x="566" y="133"/>
                              </a:cxn>
                              <a:cxn ang="0">
                                <a:pos x="633" y="71"/>
                              </a:cxn>
                              <a:cxn ang="0">
                                <a:pos x="558" y="115"/>
                              </a:cxn>
                              <a:cxn ang="0">
                                <a:pos x="37" y="44"/>
                              </a:cxn>
                              <a:cxn ang="0">
                                <a:pos x="78" y="0"/>
                              </a:cxn>
                              <a:cxn ang="0">
                                <a:pos x="0" y="55"/>
                              </a:cxn>
                            </a:cxnLst>
                            <a:rect l="0" t="0" r="r" b="b"/>
                            <a:pathLst>
                              <a:path w="640" h="218">
                                <a:moveTo>
                                  <a:pt x="0" y="55"/>
                                </a:moveTo>
                                <a:lnTo>
                                  <a:pt x="3" y="130"/>
                                </a:lnTo>
                                <a:lnTo>
                                  <a:pt x="566" y="217"/>
                                </a:lnTo>
                                <a:lnTo>
                                  <a:pt x="639" y="133"/>
                                </a:lnTo>
                                <a:lnTo>
                                  <a:pt x="573" y="196"/>
                                </a:lnTo>
                                <a:lnTo>
                                  <a:pt x="558" y="140"/>
                                </a:lnTo>
                                <a:lnTo>
                                  <a:pt x="555" y="200"/>
                                </a:lnTo>
                                <a:lnTo>
                                  <a:pt x="28" y="118"/>
                                </a:lnTo>
                                <a:lnTo>
                                  <a:pt x="28" y="55"/>
                                </a:lnTo>
                                <a:lnTo>
                                  <a:pt x="535" y="133"/>
                                </a:lnTo>
                                <a:lnTo>
                                  <a:pt x="566" y="133"/>
                                </a:lnTo>
                                <a:lnTo>
                                  <a:pt x="633" y="71"/>
                                </a:lnTo>
                                <a:lnTo>
                                  <a:pt x="558" y="115"/>
                                </a:lnTo>
                                <a:lnTo>
                                  <a:pt x="37" y="44"/>
                                </a:lnTo>
                                <a:lnTo>
                                  <a:pt x="78" y="0"/>
                                </a:lnTo>
                                <a:lnTo>
                                  <a:pt x="0" y="55"/>
                                </a:lnTo>
                              </a:path>
                            </a:pathLst>
                          </a:custGeom>
                          <a:solidFill>
                            <a:srgbClr val="FFFFFF"/>
                          </a:solidFill>
                          <a:ln w="9525" cap="rnd">
                            <a:noFill/>
                            <a:round/>
                            <a:headEnd type="none" w="sm" len="sm"/>
                            <a:tailEnd type="none" w="sm" len="sm"/>
                          </a:ln>
                          <a:effectLst/>
                        </p:spPr>
                        <p:txBody>
                          <a:bodyPr/>
                          <a:lstStyle/>
                          <a:p>
                            <a:endParaRPr lang="fr-FR"/>
                          </a:p>
                        </p:txBody>
                      </p:sp>
                      <p:sp>
                        <p:nvSpPr>
                          <p:cNvPr id="371806" name="Freeform 94"/>
                          <p:cNvSpPr>
                            <a:spLocks/>
                          </p:cNvSpPr>
                          <p:nvPr/>
                        </p:nvSpPr>
                        <p:spPr bwMode="auto">
                          <a:xfrm>
                            <a:off x="2219" y="2247"/>
                            <a:ext cx="300" cy="194"/>
                          </a:xfrm>
                          <a:custGeom>
                            <a:avLst/>
                            <a:gdLst/>
                            <a:ahLst/>
                            <a:cxnLst>
                              <a:cxn ang="0">
                                <a:pos x="10" y="0"/>
                              </a:cxn>
                              <a:cxn ang="0">
                                <a:pos x="0" y="0"/>
                              </a:cxn>
                              <a:cxn ang="0">
                                <a:pos x="0" y="149"/>
                              </a:cxn>
                              <a:cxn ang="0">
                                <a:pos x="299" y="193"/>
                              </a:cxn>
                              <a:cxn ang="0">
                                <a:pos x="299" y="184"/>
                              </a:cxn>
                              <a:cxn ang="0">
                                <a:pos x="10" y="140"/>
                              </a:cxn>
                              <a:cxn ang="0">
                                <a:pos x="10" y="0"/>
                              </a:cxn>
                            </a:cxnLst>
                            <a:rect l="0" t="0" r="r" b="b"/>
                            <a:pathLst>
                              <a:path w="300" h="194">
                                <a:moveTo>
                                  <a:pt x="10" y="0"/>
                                </a:moveTo>
                                <a:lnTo>
                                  <a:pt x="0" y="0"/>
                                </a:lnTo>
                                <a:lnTo>
                                  <a:pt x="0" y="149"/>
                                </a:lnTo>
                                <a:lnTo>
                                  <a:pt x="299" y="193"/>
                                </a:lnTo>
                                <a:lnTo>
                                  <a:pt x="299" y="184"/>
                                </a:lnTo>
                                <a:lnTo>
                                  <a:pt x="10" y="140"/>
                                </a:lnTo>
                                <a:lnTo>
                                  <a:pt x="10" y="0"/>
                                </a:lnTo>
                              </a:path>
                            </a:pathLst>
                          </a:custGeom>
                          <a:solidFill>
                            <a:srgbClr val="FFFFFF"/>
                          </a:solidFill>
                          <a:ln w="9525" cap="rnd">
                            <a:noFill/>
                            <a:round/>
                            <a:headEnd type="none" w="sm" len="sm"/>
                            <a:tailEnd type="none" w="sm" len="sm"/>
                          </a:ln>
                          <a:effectLst/>
                        </p:spPr>
                        <p:txBody>
                          <a:bodyPr/>
                          <a:lstStyle/>
                          <a:p>
                            <a:endParaRPr lang="fr-FR"/>
                          </a:p>
                        </p:txBody>
                      </p:sp>
                      <p:sp>
                        <p:nvSpPr>
                          <p:cNvPr id="371807" name="Freeform 95"/>
                          <p:cNvSpPr>
                            <a:spLocks/>
                          </p:cNvSpPr>
                          <p:nvPr/>
                        </p:nvSpPr>
                        <p:spPr bwMode="auto">
                          <a:xfrm>
                            <a:off x="1486" y="960"/>
                            <a:ext cx="1368" cy="1070"/>
                          </a:xfrm>
                          <a:custGeom>
                            <a:avLst/>
                            <a:gdLst/>
                            <a:ahLst/>
                            <a:cxnLst>
                              <a:cxn ang="0">
                                <a:pos x="62" y="970"/>
                              </a:cxn>
                              <a:cxn ang="0">
                                <a:pos x="15" y="918"/>
                              </a:cxn>
                              <a:cxn ang="0">
                                <a:pos x="0" y="81"/>
                              </a:cxn>
                              <a:cxn ang="0">
                                <a:pos x="28" y="49"/>
                              </a:cxn>
                              <a:cxn ang="0">
                                <a:pos x="353" y="0"/>
                              </a:cxn>
                              <a:cxn ang="0">
                                <a:pos x="1335" y="37"/>
                              </a:cxn>
                              <a:cxn ang="0">
                                <a:pos x="1367" y="78"/>
                              </a:cxn>
                              <a:cxn ang="0">
                                <a:pos x="1358" y="826"/>
                              </a:cxn>
                              <a:cxn ang="0">
                                <a:pos x="1345" y="88"/>
                              </a:cxn>
                              <a:cxn ang="0">
                                <a:pos x="1107" y="145"/>
                              </a:cxn>
                              <a:cxn ang="0">
                                <a:pos x="1335" y="72"/>
                              </a:cxn>
                              <a:cxn ang="0">
                                <a:pos x="1323" y="54"/>
                              </a:cxn>
                              <a:cxn ang="0">
                                <a:pos x="379" y="16"/>
                              </a:cxn>
                              <a:cxn ang="0">
                                <a:pos x="306" y="28"/>
                              </a:cxn>
                              <a:cxn ang="0">
                                <a:pos x="39" y="72"/>
                              </a:cxn>
                              <a:cxn ang="0">
                                <a:pos x="1044" y="150"/>
                              </a:cxn>
                              <a:cxn ang="0">
                                <a:pos x="28" y="91"/>
                              </a:cxn>
                              <a:cxn ang="0">
                                <a:pos x="34" y="907"/>
                              </a:cxn>
                              <a:cxn ang="0">
                                <a:pos x="1109" y="1042"/>
                              </a:cxn>
                              <a:cxn ang="0">
                                <a:pos x="1345" y="856"/>
                              </a:cxn>
                              <a:cxn ang="0">
                                <a:pos x="1115" y="1069"/>
                              </a:cxn>
                              <a:cxn ang="0">
                                <a:pos x="55" y="930"/>
                              </a:cxn>
                              <a:cxn ang="0">
                                <a:pos x="62" y="970"/>
                              </a:cxn>
                            </a:cxnLst>
                            <a:rect l="0" t="0" r="r" b="b"/>
                            <a:pathLst>
                              <a:path w="1368" h="1070">
                                <a:moveTo>
                                  <a:pt x="62" y="970"/>
                                </a:moveTo>
                                <a:lnTo>
                                  <a:pt x="15" y="918"/>
                                </a:lnTo>
                                <a:lnTo>
                                  <a:pt x="0" y="81"/>
                                </a:lnTo>
                                <a:lnTo>
                                  <a:pt x="28" y="49"/>
                                </a:lnTo>
                                <a:lnTo>
                                  <a:pt x="353" y="0"/>
                                </a:lnTo>
                                <a:lnTo>
                                  <a:pt x="1335" y="37"/>
                                </a:lnTo>
                                <a:lnTo>
                                  <a:pt x="1367" y="78"/>
                                </a:lnTo>
                                <a:lnTo>
                                  <a:pt x="1358" y="826"/>
                                </a:lnTo>
                                <a:lnTo>
                                  <a:pt x="1345" y="88"/>
                                </a:lnTo>
                                <a:lnTo>
                                  <a:pt x="1107" y="145"/>
                                </a:lnTo>
                                <a:lnTo>
                                  <a:pt x="1335" y="72"/>
                                </a:lnTo>
                                <a:lnTo>
                                  <a:pt x="1323" y="54"/>
                                </a:lnTo>
                                <a:lnTo>
                                  <a:pt x="379" y="16"/>
                                </a:lnTo>
                                <a:lnTo>
                                  <a:pt x="306" y="28"/>
                                </a:lnTo>
                                <a:lnTo>
                                  <a:pt x="39" y="72"/>
                                </a:lnTo>
                                <a:lnTo>
                                  <a:pt x="1044" y="150"/>
                                </a:lnTo>
                                <a:lnTo>
                                  <a:pt x="28" y="91"/>
                                </a:lnTo>
                                <a:lnTo>
                                  <a:pt x="34" y="907"/>
                                </a:lnTo>
                                <a:lnTo>
                                  <a:pt x="1109" y="1042"/>
                                </a:lnTo>
                                <a:lnTo>
                                  <a:pt x="1345" y="856"/>
                                </a:lnTo>
                                <a:lnTo>
                                  <a:pt x="1115" y="1069"/>
                                </a:lnTo>
                                <a:lnTo>
                                  <a:pt x="55" y="930"/>
                                </a:lnTo>
                                <a:lnTo>
                                  <a:pt x="62" y="970"/>
                                </a:lnTo>
                              </a:path>
                            </a:pathLst>
                          </a:custGeom>
                          <a:solidFill>
                            <a:srgbClr val="FFFFFF"/>
                          </a:solidFill>
                          <a:ln w="9525" cap="rnd">
                            <a:noFill/>
                            <a:round/>
                            <a:headEnd type="none" w="sm" len="sm"/>
                            <a:tailEnd type="none" w="sm" len="sm"/>
                          </a:ln>
                          <a:effectLst/>
                        </p:spPr>
                        <p:txBody>
                          <a:bodyPr/>
                          <a:lstStyle/>
                          <a:p>
                            <a:endParaRPr lang="fr-FR"/>
                          </a:p>
                        </p:txBody>
                      </p:sp>
                      <p:sp>
                        <p:nvSpPr>
                          <p:cNvPr id="371808" name="Freeform 96"/>
                          <p:cNvSpPr>
                            <a:spLocks/>
                          </p:cNvSpPr>
                          <p:nvPr/>
                        </p:nvSpPr>
                        <p:spPr bwMode="auto">
                          <a:xfrm>
                            <a:off x="2534" y="2013"/>
                            <a:ext cx="45" cy="50"/>
                          </a:xfrm>
                          <a:custGeom>
                            <a:avLst/>
                            <a:gdLst/>
                            <a:ahLst/>
                            <a:cxnLst>
                              <a:cxn ang="0">
                                <a:pos x="44" y="7"/>
                              </a:cxn>
                              <a:cxn ang="0">
                                <a:pos x="0" y="49"/>
                              </a:cxn>
                              <a:cxn ang="0">
                                <a:pos x="13" y="0"/>
                              </a:cxn>
                              <a:cxn ang="0">
                                <a:pos x="44" y="7"/>
                              </a:cxn>
                            </a:cxnLst>
                            <a:rect l="0" t="0" r="r" b="b"/>
                            <a:pathLst>
                              <a:path w="45" h="50">
                                <a:moveTo>
                                  <a:pt x="44" y="7"/>
                                </a:moveTo>
                                <a:lnTo>
                                  <a:pt x="0" y="49"/>
                                </a:lnTo>
                                <a:lnTo>
                                  <a:pt x="13" y="0"/>
                                </a:lnTo>
                                <a:lnTo>
                                  <a:pt x="44" y="7"/>
                                </a:lnTo>
                              </a:path>
                            </a:pathLst>
                          </a:custGeom>
                          <a:solidFill>
                            <a:srgbClr val="FFFFFF"/>
                          </a:solidFill>
                          <a:ln w="9525" cap="rnd">
                            <a:noFill/>
                            <a:round/>
                            <a:headEnd type="none" w="sm" len="sm"/>
                            <a:tailEnd type="none" w="sm" len="sm"/>
                          </a:ln>
                          <a:effectLst/>
                        </p:spPr>
                        <p:txBody>
                          <a:bodyPr/>
                          <a:lstStyle/>
                          <a:p>
                            <a:endParaRPr lang="fr-FR"/>
                          </a:p>
                        </p:txBody>
                      </p:sp>
                      <p:sp>
                        <p:nvSpPr>
                          <p:cNvPr id="371809" name="Freeform 97"/>
                          <p:cNvSpPr>
                            <a:spLocks/>
                          </p:cNvSpPr>
                          <p:nvPr/>
                        </p:nvSpPr>
                        <p:spPr bwMode="auto">
                          <a:xfrm>
                            <a:off x="2555" y="1106"/>
                            <a:ext cx="37" cy="877"/>
                          </a:xfrm>
                          <a:custGeom>
                            <a:avLst/>
                            <a:gdLst/>
                            <a:ahLst/>
                            <a:cxnLst>
                              <a:cxn ang="0">
                                <a:pos x="0" y="3"/>
                              </a:cxn>
                              <a:cxn ang="0">
                                <a:pos x="36" y="876"/>
                              </a:cxn>
                              <a:cxn ang="0">
                                <a:pos x="17" y="0"/>
                              </a:cxn>
                              <a:cxn ang="0">
                                <a:pos x="0" y="3"/>
                              </a:cxn>
                            </a:cxnLst>
                            <a:rect l="0" t="0" r="r" b="b"/>
                            <a:pathLst>
                              <a:path w="37" h="877">
                                <a:moveTo>
                                  <a:pt x="0" y="3"/>
                                </a:moveTo>
                                <a:lnTo>
                                  <a:pt x="36" y="876"/>
                                </a:lnTo>
                                <a:lnTo>
                                  <a:pt x="17" y="0"/>
                                </a:lnTo>
                                <a:lnTo>
                                  <a:pt x="0" y="3"/>
                                </a:lnTo>
                              </a:path>
                            </a:pathLst>
                          </a:custGeom>
                          <a:solidFill>
                            <a:srgbClr val="FFFFFF"/>
                          </a:solidFill>
                          <a:ln w="9525" cap="rnd">
                            <a:noFill/>
                            <a:round/>
                            <a:headEnd type="none" w="sm" len="sm"/>
                            <a:tailEnd type="none" w="sm" len="sm"/>
                          </a:ln>
                          <a:effectLst/>
                        </p:spPr>
                        <p:txBody>
                          <a:bodyPr/>
                          <a:lstStyle/>
                          <a:p>
                            <a:endParaRPr lang="fr-FR"/>
                          </a:p>
                        </p:txBody>
                      </p:sp>
                      <p:sp>
                        <p:nvSpPr>
                          <p:cNvPr id="371810" name="Freeform 98"/>
                          <p:cNvSpPr>
                            <a:spLocks/>
                          </p:cNvSpPr>
                          <p:nvPr/>
                        </p:nvSpPr>
                        <p:spPr bwMode="auto">
                          <a:xfrm>
                            <a:off x="1560" y="1150"/>
                            <a:ext cx="833" cy="727"/>
                          </a:xfrm>
                          <a:custGeom>
                            <a:avLst/>
                            <a:gdLst/>
                            <a:ahLst/>
                            <a:cxnLst>
                              <a:cxn ang="0">
                                <a:pos x="46" y="601"/>
                              </a:cxn>
                              <a:cxn ang="0">
                                <a:pos x="37" y="536"/>
                              </a:cxn>
                              <a:cxn ang="0">
                                <a:pos x="24" y="432"/>
                              </a:cxn>
                              <a:cxn ang="0">
                                <a:pos x="16" y="315"/>
                              </a:cxn>
                              <a:cxn ang="0">
                                <a:pos x="18" y="177"/>
                              </a:cxn>
                              <a:cxn ang="0">
                                <a:pos x="23" y="41"/>
                              </a:cxn>
                              <a:cxn ang="0">
                                <a:pos x="18" y="0"/>
                              </a:cxn>
                              <a:cxn ang="0">
                                <a:pos x="10" y="0"/>
                              </a:cxn>
                              <a:cxn ang="0">
                                <a:pos x="7" y="86"/>
                              </a:cxn>
                              <a:cxn ang="0">
                                <a:pos x="0" y="276"/>
                              </a:cxn>
                              <a:cxn ang="0">
                                <a:pos x="3" y="390"/>
                              </a:cxn>
                              <a:cxn ang="0">
                                <a:pos x="15" y="504"/>
                              </a:cxn>
                              <a:cxn ang="0">
                                <a:pos x="26" y="591"/>
                              </a:cxn>
                              <a:cxn ang="0">
                                <a:pos x="31" y="626"/>
                              </a:cxn>
                              <a:cxn ang="0">
                                <a:pos x="39" y="627"/>
                              </a:cxn>
                              <a:cxn ang="0">
                                <a:pos x="60" y="634"/>
                              </a:cxn>
                              <a:cxn ang="0">
                                <a:pos x="93" y="643"/>
                              </a:cxn>
                              <a:cxn ang="0">
                                <a:pos x="135" y="655"/>
                              </a:cxn>
                              <a:cxn ang="0">
                                <a:pos x="185" y="666"/>
                              </a:cxn>
                              <a:cxn ang="0">
                                <a:pos x="241" y="679"/>
                              </a:cxn>
                              <a:cxn ang="0">
                                <a:pos x="298" y="689"/>
                              </a:cxn>
                              <a:cxn ang="0">
                                <a:pos x="356" y="697"/>
                              </a:cxn>
                              <a:cxn ang="0">
                                <a:pos x="423" y="705"/>
                              </a:cxn>
                              <a:cxn ang="0">
                                <a:pos x="497" y="710"/>
                              </a:cxn>
                              <a:cxn ang="0">
                                <a:pos x="576" y="715"/>
                              </a:cxn>
                              <a:cxn ang="0">
                                <a:pos x="652" y="718"/>
                              </a:cxn>
                              <a:cxn ang="0">
                                <a:pos x="722" y="721"/>
                              </a:cxn>
                              <a:cxn ang="0">
                                <a:pos x="779" y="725"/>
                              </a:cxn>
                              <a:cxn ang="0">
                                <a:pos x="816" y="726"/>
                              </a:cxn>
                              <a:cxn ang="0">
                                <a:pos x="829" y="726"/>
                              </a:cxn>
                              <a:cxn ang="0">
                                <a:pos x="831" y="721"/>
                              </a:cxn>
                              <a:cxn ang="0">
                                <a:pos x="832" y="710"/>
                              </a:cxn>
                              <a:cxn ang="0">
                                <a:pos x="800" y="708"/>
                              </a:cxn>
                              <a:cxn ang="0">
                                <a:pos x="754" y="707"/>
                              </a:cxn>
                              <a:cxn ang="0">
                                <a:pos x="696" y="705"/>
                              </a:cxn>
                              <a:cxn ang="0">
                                <a:pos x="631" y="702"/>
                              </a:cxn>
                              <a:cxn ang="0">
                                <a:pos x="563" y="697"/>
                              </a:cxn>
                              <a:cxn ang="0">
                                <a:pos x="494" y="694"/>
                              </a:cxn>
                              <a:cxn ang="0">
                                <a:pos x="429" y="687"/>
                              </a:cxn>
                              <a:cxn ang="0">
                                <a:pos x="372" y="682"/>
                              </a:cxn>
                              <a:cxn ang="0">
                                <a:pos x="314" y="674"/>
                              </a:cxn>
                              <a:cxn ang="0">
                                <a:pos x="255" y="663"/>
                              </a:cxn>
                              <a:cxn ang="0">
                                <a:pos x="202" y="652"/>
                              </a:cxn>
                              <a:cxn ang="0">
                                <a:pos x="151" y="639"/>
                              </a:cxn>
                              <a:cxn ang="0">
                                <a:pos x="109" y="627"/>
                              </a:cxn>
                              <a:cxn ang="0">
                                <a:pos x="76" y="619"/>
                              </a:cxn>
                              <a:cxn ang="0">
                                <a:pos x="55" y="611"/>
                              </a:cxn>
                              <a:cxn ang="0">
                                <a:pos x="47" y="609"/>
                              </a:cxn>
                            </a:cxnLst>
                            <a:rect l="0" t="0" r="r" b="b"/>
                            <a:pathLst>
                              <a:path w="833" h="727">
                                <a:moveTo>
                                  <a:pt x="47" y="609"/>
                                </a:moveTo>
                                <a:lnTo>
                                  <a:pt x="46" y="601"/>
                                </a:lnTo>
                                <a:lnTo>
                                  <a:pt x="41" y="575"/>
                                </a:lnTo>
                                <a:lnTo>
                                  <a:pt x="37" y="536"/>
                                </a:lnTo>
                                <a:lnTo>
                                  <a:pt x="31" y="487"/>
                                </a:lnTo>
                                <a:lnTo>
                                  <a:pt x="24" y="432"/>
                                </a:lnTo>
                                <a:lnTo>
                                  <a:pt x="20" y="375"/>
                                </a:lnTo>
                                <a:lnTo>
                                  <a:pt x="16" y="315"/>
                                </a:lnTo>
                                <a:lnTo>
                                  <a:pt x="16" y="262"/>
                                </a:lnTo>
                                <a:lnTo>
                                  <a:pt x="18" y="177"/>
                                </a:lnTo>
                                <a:lnTo>
                                  <a:pt x="21" y="102"/>
                                </a:lnTo>
                                <a:lnTo>
                                  <a:pt x="23" y="41"/>
                                </a:lnTo>
                                <a:lnTo>
                                  <a:pt x="24" y="0"/>
                                </a:lnTo>
                                <a:lnTo>
                                  <a:pt x="18" y="0"/>
                                </a:lnTo>
                                <a:lnTo>
                                  <a:pt x="13" y="0"/>
                                </a:lnTo>
                                <a:lnTo>
                                  <a:pt x="10" y="0"/>
                                </a:lnTo>
                                <a:lnTo>
                                  <a:pt x="8" y="24"/>
                                </a:lnTo>
                                <a:lnTo>
                                  <a:pt x="7" y="86"/>
                                </a:lnTo>
                                <a:lnTo>
                                  <a:pt x="3" y="174"/>
                                </a:lnTo>
                                <a:lnTo>
                                  <a:pt x="0" y="276"/>
                                </a:lnTo>
                                <a:lnTo>
                                  <a:pt x="2" y="331"/>
                                </a:lnTo>
                                <a:lnTo>
                                  <a:pt x="3" y="390"/>
                                </a:lnTo>
                                <a:lnTo>
                                  <a:pt x="8" y="448"/>
                                </a:lnTo>
                                <a:lnTo>
                                  <a:pt x="15" y="504"/>
                                </a:lnTo>
                                <a:lnTo>
                                  <a:pt x="21" y="552"/>
                                </a:lnTo>
                                <a:lnTo>
                                  <a:pt x="26" y="591"/>
                                </a:lnTo>
                                <a:lnTo>
                                  <a:pt x="29" y="616"/>
                                </a:lnTo>
                                <a:lnTo>
                                  <a:pt x="31" y="626"/>
                                </a:lnTo>
                                <a:lnTo>
                                  <a:pt x="33" y="627"/>
                                </a:lnTo>
                                <a:lnTo>
                                  <a:pt x="39" y="627"/>
                                </a:lnTo>
                                <a:lnTo>
                                  <a:pt x="49" y="630"/>
                                </a:lnTo>
                                <a:lnTo>
                                  <a:pt x="60" y="634"/>
                                </a:lnTo>
                                <a:lnTo>
                                  <a:pt x="75" y="639"/>
                                </a:lnTo>
                                <a:lnTo>
                                  <a:pt x="93" y="643"/>
                                </a:lnTo>
                                <a:lnTo>
                                  <a:pt x="114" y="650"/>
                                </a:lnTo>
                                <a:lnTo>
                                  <a:pt x="135" y="655"/>
                                </a:lnTo>
                                <a:lnTo>
                                  <a:pt x="159" y="660"/>
                                </a:lnTo>
                                <a:lnTo>
                                  <a:pt x="185" y="666"/>
                                </a:lnTo>
                                <a:lnTo>
                                  <a:pt x="211" y="673"/>
                                </a:lnTo>
                                <a:lnTo>
                                  <a:pt x="241" y="679"/>
                                </a:lnTo>
                                <a:lnTo>
                                  <a:pt x="268" y="684"/>
                                </a:lnTo>
                                <a:lnTo>
                                  <a:pt x="298" y="689"/>
                                </a:lnTo>
                                <a:lnTo>
                                  <a:pt x="328" y="694"/>
                                </a:lnTo>
                                <a:lnTo>
                                  <a:pt x="356" y="697"/>
                                </a:lnTo>
                                <a:lnTo>
                                  <a:pt x="387" y="702"/>
                                </a:lnTo>
                                <a:lnTo>
                                  <a:pt x="423" y="705"/>
                                </a:lnTo>
                                <a:lnTo>
                                  <a:pt x="458" y="707"/>
                                </a:lnTo>
                                <a:lnTo>
                                  <a:pt x="497" y="710"/>
                                </a:lnTo>
                                <a:lnTo>
                                  <a:pt x="536" y="713"/>
                                </a:lnTo>
                                <a:lnTo>
                                  <a:pt x="576" y="715"/>
                                </a:lnTo>
                                <a:lnTo>
                                  <a:pt x="615" y="718"/>
                                </a:lnTo>
                                <a:lnTo>
                                  <a:pt x="652" y="718"/>
                                </a:lnTo>
                                <a:lnTo>
                                  <a:pt x="688" y="720"/>
                                </a:lnTo>
                                <a:lnTo>
                                  <a:pt x="722" y="721"/>
                                </a:lnTo>
                                <a:lnTo>
                                  <a:pt x="751" y="723"/>
                                </a:lnTo>
                                <a:lnTo>
                                  <a:pt x="779" y="725"/>
                                </a:lnTo>
                                <a:lnTo>
                                  <a:pt x="800" y="725"/>
                                </a:lnTo>
                                <a:lnTo>
                                  <a:pt x="816" y="726"/>
                                </a:lnTo>
                                <a:lnTo>
                                  <a:pt x="826" y="726"/>
                                </a:lnTo>
                                <a:lnTo>
                                  <a:pt x="829" y="726"/>
                                </a:lnTo>
                                <a:lnTo>
                                  <a:pt x="829" y="725"/>
                                </a:lnTo>
                                <a:lnTo>
                                  <a:pt x="831" y="721"/>
                                </a:lnTo>
                                <a:lnTo>
                                  <a:pt x="831" y="717"/>
                                </a:lnTo>
                                <a:lnTo>
                                  <a:pt x="832" y="710"/>
                                </a:lnTo>
                                <a:lnTo>
                                  <a:pt x="818" y="710"/>
                                </a:lnTo>
                                <a:lnTo>
                                  <a:pt x="800" y="708"/>
                                </a:lnTo>
                                <a:lnTo>
                                  <a:pt x="779" y="708"/>
                                </a:lnTo>
                                <a:lnTo>
                                  <a:pt x="754" y="707"/>
                                </a:lnTo>
                                <a:lnTo>
                                  <a:pt x="727" y="707"/>
                                </a:lnTo>
                                <a:lnTo>
                                  <a:pt x="696" y="705"/>
                                </a:lnTo>
                                <a:lnTo>
                                  <a:pt x="665" y="704"/>
                                </a:lnTo>
                                <a:lnTo>
                                  <a:pt x="631" y="702"/>
                                </a:lnTo>
                                <a:lnTo>
                                  <a:pt x="597" y="700"/>
                                </a:lnTo>
                                <a:lnTo>
                                  <a:pt x="563" y="697"/>
                                </a:lnTo>
                                <a:lnTo>
                                  <a:pt x="528" y="695"/>
                                </a:lnTo>
                                <a:lnTo>
                                  <a:pt x="494" y="694"/>
                                </a:lnTo>
                                <a:lnTo>
                                  <a:pt x="460" y="691"/>
                                </a:lnTo>
                                <a:lnTo>
                                  <a:pt x="429" y="687"/>
                                </a:lnTo>
                                <a:lnTo>
                                  <a:pt x="400" y="684"/>
                                </a:lnTo>
                                <a:lnTo>
                                  <a:pt x="372" y="682"/>
                                </a:lnTo>
                                <a:lnTo>
                                  <a:pt x="343" y="678"/>
                                </a:lnTo>
                                <a:lnTo>
                                  <a:pt x="314" y="674"/>
                                </a:lnTo>
                                <a:lnTo>
                                  <a:pt x="285" y="668"/>
                                </a:lnTo>
                                <a:lnTo>
                                  <a:pt x="255" y="663"/>
                                </a:lnTo>
                                <a:lnTo>
                                  <a:pt x="228" y="656"/>
                                </a:lnTo>
                                <a:lnTo>
                                  <a:pt x="202" y="652"/>
                                </a:lnTo>
                                <a:lnTo>
                                  <a:pt x="176" y="645"/>
                                </a:lnTo>
                                <a:lnTo>
                                  <a:pt x="151" y="639"/>
                                </a:lnTo>
                                <a:lnTo>
                                  <a:pt x="130" y="634"/>
                                </a:lnTo>
                                <a:lnTo>
                                  <a:pt x="109" y="627"/>
                                </a:lnTo>
                                <a:lnTo>
                                  <a:pt x="91" y="622"/>
                                </a:lnTo>
                                <a:lnTo>
                                  <a:pt x="76" y="619"/>
                                </a:lnTo>
                                <a:lnTo>
                                  <a:pt x="63" y="614"/>
                                </a:lnTo>
                                <a:lnTo>
                                  <a:pt x="55" y="611"/>
                                </a:lnTo>
                                <a:lnTo>
                                  <a:pt x="49" y="611"/>
                                </a:lnTo>
                                <a:lnTo>
                                  <a:pt x="47" y="609"/>
                                </a:lnTo>
                              </a:path>
                            </a:pathLst>
                          </a:custGeom>
                          <a:solidFill>
                            <a:srgbClr val="FFFFFF"/>
                          </a:solidFill>
                          <a:ln w="9525" cap="rnd">
                            <a:noFill/>
                            <a:round/>
                            <a:headEnd type="none" w="sm" len="sm"/>
                            <a:tailEnd type="none" w="sm" len="sm"/>
                          </a:ln>
                          <a:effectLst/>
                        </p:spPr>
                        <p:txBody>
                          <a:bodyPr/>
                          <a:lstStyle/>
                          <a:p>
                            <a:endParaRPr lang="fr-FR"/>
                          </a:p>
                        </p:txBody>
                      </p:sp>
                      <p:sp>
                        <p:nvSpPr>
                          <p:cNvPr id="371811" name="Freeform 99"/>
                          <p:cNvSpPr>
                            <a:spLocks/>
                          </p:cNvSpPr>
                          <p:nvPr/>
                        </p:nvSpPr>
                        <p:spPr bwMode="auto">
                          <a:xfrm>
                            <a:off x="2523" y="1773"/>
                            <a:ext cx="14" cy="191"/>
                          </a:xfrm>
                          <a:custGeom>
                            <a:avLst/>
                            <a:gdLst/>
                            <a:ahLst/>
                            <a:cxnLst>
                              <a:cxn ang="0">
                                <a:pos x="13" y="190"/>
                              </a:cxn>
                              <a:cxn ang="0">
                                <a:pos x="13" y="2"/>
                              </a:cxn>
                              <a:cxn ang="0">
                                <a:pos x="0" y="0"/>
                              </a:cxn>
                              <a:cxn ang="0">
                                <a:pos x="0" y="189"/>
                              </a:cxn>
                              <a:cxn ang="0">
                                <a:pos x="13" y="190"/>
                              </a:cxn>
                            </a:cxnLst>
                            <a:rect l="0" t="0" r="r" b="b"/>
                            <a:pathLst>
                              <a:path w="14" h="191">
                                <a:moveTo>
                                  <a:pt x="13" y="190"/>
                                </a:moveTo>
                                <a:lnTo>
                                  <a:pt x="13" y="2"/>
                                </a:lnTo>
                                <a:lnTo>
                                  <a:pt x="0" y="0"/>
                                </a:lnTo>
                                <a:lnTo>
                                  <a:pt x="0" y="189"/>
                                </a:lnTo>
                                <a:lnTo>
                                  <a:pt x="13" y="190"/>
                                </a:lnTo>
                              </a:path>
                            </a:pathLst>
                          </a:custGeom>
                          <a:solidFill>
                            <a:srgbClr val="FFFFFF"/>
                          </a:solidFill>
                          <a:ln w="9525" cap="rnd">
                            <a:noFill/>
                            <a:round/>
                            <a:headEnd type="none" w="sm" len="sm"/>
                            <a:tailEnd type="none" w="sm" len="sm"/>
                          </a:ln>
                          <a:effectLst/>
                        </p:spPr>
                        <p:txBody>
                          <a:bodyPr/>
                          <a:lstStyle/>
                          <a:p>
                            <a:endParaRPr lang="fr-FR"/>
                          </a:p>
                        </p:txBody>
                      </p:sp>
                    </p:grpSp>
                  </p:grpSp>
                </p:grpSp>
              </p:grpSp>
              <p:sp>
                <p:nvSpPr>
                  <p:cNvPr id="371812" name="Freeform 100"/>
                  <p:cNvSpPr>
                    <a:spLocks/>
                  </p:cNvSpPr>
                  <p:nvPr/>
                </p:nvSpPr>
                <p:spPr bwMode="auto">
                  <a:xfrm>
                    <a:off x="2500" y="1769"/>
                    <a:ext cx="12" cy="191"/>
                  </a:xfrm>
                  <a:custGeom>
                    <a:avLst/>
                    <a:gdLst/>
                    <a:ahLst/>
                    <a:cxnLst>
                      <a:cxn ang="0">
                        <a:pos x="11" y="190"/>
                      </a:cxn>
                      <a:cxn ang="0">
                        <a:pos x="11" y="0"/>
                      </a:cxn>
                      <a:cxn ang="0">
                        <a:pos x="0" y="0"/>
                      </a:cxn>
                      <a:cxn ang="0">
                        <a:pos x="0" y="189"/>
                      </a:cxn>
                      <a:cxn ang="0">
                        <a:pos x="11" y="190"/>
                      </a:cxn>
                    </a:cxnLst>
                    <a:rect l="0" t="0" r="r" b="b"/>
                    <a:pathLst>
                      <a:path w="12" h="191">
                        <a:moveTo>
                          <a:pt x="11" y="190"/>
                        </a:moveTo>
                        <a:lnTo>
                          <a:pt x="11" y="0"/>
                        </a:lnTo>
                        <a:lnTo>
                          <a:pt x="0" y="0"/>
                        </a:lnTo>
                        <a:lnTo>
                          <a:pt x="0" y="189"/>
                        </a:lnTo>
                        <a:lnTo>
                          <a:pt x="11" y="190"/>
                        </a:lnTo>
                      </a:path>
                    </a:pathLst>
                  </a:custGeom>
                  <a:solidFill>
                    <a:srgbClr val="FFFFFF"/>
                  </a:solidFill>
                  <a:ln w="9525" cap="rnd">
                    <a:noFill/>
                    <a:round/>
                    <a:headEnd type="none" w="sm" len="sm"/>
                    <a:tailEnd type="none" w="sm" len="sm"/>
                  </a:ln>
                  <a:effectLst/>
                </p:spPr>
                <p:txBody>
                  <a:bodyPr/>
                  <a:lstStyle/>
                  <a:p>
                    <a:endParaRPr lang="fr-FR"/>
                  </a:p>
                </p:txBody>
              </p:sp>
            </p:grpSp>
          </p:grpSp>
          <p:sp>
            <p:nvSpPr>
              <p:cNvPr id="371813" name="Freeform 101"/>
              <p:cNvSpPr>
                <a:spLocks/>
              </p:cNvSpPr>
              <p:nvPr/>
            </p:nvSpPr>
            <p:spPr bwMode="auto">
              <a:xfrm>
                <a:off x="2476" y="1766"/>
                <a:ext cx="13" cy="191"/>
              </a:xfrm>
              <a:custGeom>
                <a:avLst/>
                <a:gdLst/>
                <a:ahLst/>
                <a:cxnLst>
                  <a:cxn ang="0">
                    <a:pos x="12" y="190"/>
                  </a:cxn>
                  <a:cxn ang="0">
                    <a:pos x="12" y="0"/>
                  </a:cxn>
                  <a:cxn ang="0">
                    <a:pos x="0" y="0"/>
                  </a:cxn>
                  <a:cxn ang="0">
                    <a:pos x="0" y="189"/>
                  </a:cxn>
                  <a:cxn ang="0">
                    <a:pos x="12" y="190"/>
                  </a:cxn>
                </a:cxnLst>
                <a:rect l="0" t="0" r="r" b="b"/>
                <a:pathLst>
                  <a:path w="13" h="191">
                    <a:moveTo>
                      <a:pt x="12" y="190"/>
                    </a:moveTo>
                    <a:lnTo>
                      <a:pt x="12" y="0"/>
                    </a:lnTo>
                    <a:lnTo>
                      <a:pt x="0" y="0"/>
                    </a:lnTo>
                    <a:lnTo>
                      <a:pt x="0" y="189"/>
                    </a:lnTo>
                    <a:lnTo>
                      <a:pt x="12" y="190"/>
                    </a:lnTo>
                  </a:path>
                </a:pathLst>
              </a:custGeom>
              <a:solidFill>
                <a:srgbClr val="FFFFFF"/>
              </a:solidFill>
              <a:ln w="9525" cap="rnd">
                <a:noFill/>
                <a:round/>
                <a:headEnd type="none" w="sm" len="sm"/>
                <a:tailEnd type="none" w="sm" len="sm"/>
              </a:ln>
              <a:effectLst/>
            </p:spPr>
            <p:txBody>
              <a:bodyPr/>
              <a:lstStyle/>
              <a:p>
                <a:endParaRPr lang="fr-FR"/>
              </a:p>
            </p:txBody>
          </p:sp>
        </p:grpSp>
        <p:graphicFrame>
          <p:nvGraphicFramePr>
            <p:cNvPr id="371814" name="Object 102"/>
            <p:cNvGraphicFramePr>
              <a:graphicFrameLocks/>
            </p:cNvGraphicFramePr>
            <p:nvPr/>
          </p:nvGraphicFramePr>
          <p:xfrm>
            <a:off x="1632" y="1196"/>
            <a:ext cx="776" cy="719"/>
          </p:xfrm>
          <a:graphic>
            <a:graphicData uri="http://schemas.openxmlformats.org/presentationml/2006/ole">
              <mc:AlternateContent xmlns:mc="http://schemas.openxmlformats.org/markup-compatibility/2006">
                <mc:Choice xmlns:v="urn:schemas-microsoft-com:vml" Requires="v">
                  <p:oleObj spid="_x0000_s371890" name="Clip" r:id="rId6" imgW="1231560" imgH="1141200" progId="">
                    <p:embed/>
                  </p:oleObj>
                </mc:Choice>
                <mc:Fallback>
                  <p:oleObj name="Clip" r:id="rId6" imgW="1231560" imgH="1141200" progId="">
                    <p:embed/>
                    <p:pic>
                      <p:nvPicPr>
                        <p:cNvPr id="0" name="Picture 10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1196"/>
                          <a:ext cx="776" cy="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71816" name="Rectangle 104"/>
          <p:cNvSpPr>
            <a:spLocks noChangeArrowheads="1"/>
          </p:cNvSpPr>
          <p:nvPr/>
        </p:nvSpPr>
        <p:spPr bwMode="auto">
          <a:xfrm>
            <a:off x="4037013" y="898525"/>
            <a:ext cx="1144587" cy="396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latinLnBrk="0"/>
            <a:r>
              <a:rPr kumimoji="0" lang="fr-FR" sz="2000">
                <a:solidFill>
                  <a:srgbClr val="E91D1D"/>
                </a:solidFill>
                <a:latin typeface="Arial" pitchFamily="34" charset="0"/>
              </a:rPr>
              <a:t>Requête</a:t>
            </a:r>
          </a:p>
        </p:txBody>
      </p:sp>
      <p:sp>
        <p:nvSpPr>
          <p:cNvPr id="371817" name="Rectangle 105"/>
          <p:cNvSpPr>
            <a:spLocks noChangeArrowheads="1"/>
          </p:cNvSpPr>
          <p:nvPr/>
        </p:nvSpPr>
        <p:spPr bwMode="auto">
          <a:xfrm>
            <a:off x="6680200" y="1524000"/>
            <a:ext cx="685800" cy="4876800"/>
          </a:xfrm>
          <a:prstGeom prst="rect">
            <a:avLst/>
          </a:prstGeom>
          <a:solidFill>
            <a:schemeClr val="accent1">
              <a:lumMod val="60000"/>
              <a:lumOff val="40000"/>
            </a:schemeClr>
          </a:solidFill>
          <a:ln w="9525">
            <a:noFill/>
            <a:miter lim="800000"/>
            <a:headEnd/>
            <a:tailEnd/>
          </a:ln>
          <a:effectLst/>
        </p:spPr>
        <p:txBody>
          <a:bodyPr vert="eaVert" wrap="none" anchor="ctr"/>
          <a:lstStyle/>
          <a:p>
            <a:pPr latinLnBrk="0"/>
            <a:r>
              <a:rPr kumimoji="0" lang="fr-FR" sz="2400"/>
              <a:t>Servlets</a:t>
            </a:r>
          </a:p>
        </p:txBody>
      </p:sp>
      <p:sp>
        <p:nvSpPr>
          <p:cNvPr id="371818" name="Rectangle 106"/>
          <p:cNvSpPr>
            <a:spLocks noChangeArrowheads="1"/>
          </p:cNvSpPr>
          <p:nvPr/>
        </p:nvSpPr>
        <p:spPr bwMode="auto">
          <a:xfrm>
            <a:off x="6553200" y="1066800"/>
            <a:ext cx="1285875" cy="396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latinLnBrk="0"/>
            <a:r>
              <a:rPr kumimoji="0" lang="fr-FR" sz="2000">
                <a:latin typeface="Arial" pitchFamily="34" charset="0"/>
              </a:rPr>
              <a:t> Applicatif</a:t>
            </a:r>
          </a:p>
        </p:txBody>
      </p:sp>
      <p:pic>
        <p:nvPicPr>
          <p:cNvPr id="371819" name="Picture 107" descr="g0706663"/>
          <p:cNvPicPr>
            <a:picLocks noChangeAspect="1" noChangeArrowheads="1"/>
          </p:cNvPicPr>
          <p:nvPr/>
        </p:nvPicPr>
        <p:blipFill>
          <a:blip r:embed="rId8" cstate="print"/>
          <a:srcRect/>
          <a:stretch>
            <a:fillRect/>
          </a:stretch>
        </p:blipFill>
        <p:spPr bwMode="auto">
          <a:xfrm>
            <a:off x="457200" y="4038600"/>
            <a:ext cx="1295400" cy="730250"/>
          </a:xfrm>
          <a:prstGeom prst="rect">
            <a:avLst/>
          </a:prstGeom>
          <a:noFill/>
        </p:spPr>
      </p:pic>
      <p:sp>
        <p:nvSpPr>
          <p:cNvPr id="371820" name="AutoShape 108"/>
          <p:cNvSpPr>
            <a:spLocks noChangeArrowheads="1"/>
          </p:cNvSpPr>
          <p:nvPr/>
        </p:nvSpPr>
        <p:spPr bwMode="auto">
          <a:xfrm>
            <a:off x="6235700" y="3225800"/>
            <a:ext cx="609600" cy="457200"/>
          </a:xfrm>
          <a:prstGeom prst="leftArrow">
            <a:avLst>
              <a:gd name="adj1" fmla="val 50000"/>
              <a:gd name="adj2" fmla="val 33333"/>
            </a:avLst>
          </a:prstGeom>
          <a:solidFill>
            <a:srgbClr val="FF3300"/>
          </a:solidFill>
          <a:ln w="9525">
            <a:solidFill>
              <a:schemeClr val="tx2"/>
            </a:solidFill>
            <a:miter lim="800000"/>
            <a:headEnd/>
            <a:tailEnd/>
          </a:ln>
          <a:effectLst>
            <a:outerShdw dist="107763" dir="2700000" algn="ctr" rotWithShape="0">
              <a:schemeClr val="bg2"/>
            </a:outerShdw>
          </a:effectLst>
        </p:spPr>
        <p:txBody>
          <a:bodyPr wrap="none" anchor="ctr"/>
          <a:lstStyle/>
          <a:p>
            <a:endParaRPr lang="fr-FR"/>
          </a:p>
        </p:txBody>
      </p:sp>
      <p:sp>
        <p:nvSpPr>
          <p:cNvPr id="371821" name="AutoShape 109"/>
          <p:cNvSpPr>
            <a:spLocks noChangeArrowheads="1"/>
          </p:cNvSpPr>
          <p:nvPr/>
        </p:nvSpPr>
        <p:spPr bwMode="auto">
          <a:xfrm>
            <a:off x="3429000" y="2895600"/>
            <a:ext cx="1905000" cy="1295400"/>
          </a:xfrm>
          <a:prstGeom prst="cloudCallout">
            <a:avLst>
              <a:gd name="adj1" fmla="val 7583"/>
              <a:gd name="adj2" fmla="val 2940"/>
            </a:avLst>
          </a:prstGeom>
          <a:solidFill>
            <a:schemeClr val="bg2"/>
          </a:solidFill>
          <a:ln w="9525">
            <a:noFill/>
            <a:round/>
            <a:headEnd/>
            <a:tailEnd/>
          </a:ln>
          <a:effectLst/>
        </p:spPr>
        <p:txBody>
          <a:bodyPr/>
          <a:lstStyle/>
          <a:p>
            <a:pPr latinLnBrk="0"/>
            <a:r>
              <a:rPr kumimoji="0" lang="fr-FR" sz="1400" b="1">
                <a:latin typeface="Arial" pitchFamily="34" charset="0"/>
              </a:rPr>
              <a:t>Processeur </a:t>
            </a:r>
          </a:p>
          <a:p>
            <a:pPr latinLnBrk="0"/>
            <a:r>
              <a:rPr kumimoji="0" lang="fr-FR" sz="1400" b="1">
                <a:latin typeface="Arial" pitchFamily="34" charset="0"/>
              </a:rPr>
              <a:t>XSLT</a:t>
            </a:r>
          </a:p>
        </p:txBody>
      </p:sp>
      <p:sp>
        <p:nvSpPr>
          <p:cNvPr id="371822" name="AutoShape 110"/>
          <p:cNvSpPr>
            <a:spLocks noChangeArrowheads="1"/>
          </p:cNvSpPr>
          <p:nvPr/>
        </p:nvSpPr>
        <p:spPr bwMode="auto">
          <a:xfrm>
            <a:off x="4953000" y="3225800"/>
            <a:ext cx="381000" cy="457200"/>
          </a:xfrm>
          <a:prstGeom prst="leftArrow">
            <a:avLst>
              <a:gd name="adj1" fmla="val 50000"/>
              <a:gd name="adj2" fmla="val 25000"/>
            </a:avLst>
          </a:prstGeom>
          <a:solidFill>
            <a:srgbClr val="FF3300"/>
          </a:solidFill>
          <a:ln w="9525">
            <a:solidFill>
              <a:schemeClr val="tx2"/>
            </a:solidFill>
            <a:miter lim="800000"/>
            <a:headEnd/>
            <a:tailEnd/>
          </a:ln>
          <a:effectLst>
            <a:outerShdw dist="107763" dir="2700000" algn="ctr" rotWithShape="0">
              <a:schemeClr val="bg2"/>
            </a:outerShdw>
          </a:effectLst>
        </p:spPr>
        <p:txBody>
          <a:bodyPr wrap="none" anchor="ctr"/>
          <a:lstStyle/>
          <a:p>
            <a:endParaRPr lang="fr-FR"/>
          </a:p>
        </p:txBody>
      </p:sp>
      <p:sp>
        <p:nvSpPr>
          <p:cNvPr id="371823" name="AutoShape 111"/>
          <p:cNvSpPr>
            <a:spLocks noChangeArrowheads="1"/>
          </p:cNvSpPr>
          <p:nvPr/>
        </p:nvSpPr>
        <p:spPr bwMode="auto">
          <a:xfrm>
            <a:off x="4724400" y="4191000"/>
            <a:ext cx="1905000" cy="381000"/>
          </a:xfrm>
          <a:prstGeom prst="foldedCorner">
            <a:avLst>
              <a:gd name="adj" fmla="val 12500"/>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a:solidFill>
                  <a:schemeClr val="tx2"/>
                </a:solidFill>
                <a:latin typeface="Arial" pitchFamily="34" charset="0"/>
              </a:rPr>
              <a:t>Transform XML</a:t>
            </a:r>
            <a:endParaRPr kumimoji="0" lang="fr-FR" sz="2400">
              <a:latin typeface="Arial" pitchFamily="34" charset="0"/>
            </a:endParaRPr>
          </a:p>
        </p:txBody>
      </p:sp>
      <p:sp>
        <p:nvSpPr>
          <p:cNvPr id="371824" name="AutoShape 112"/>
          <p:cNvSpPr>
            <a:spLocks noChangeArrowheads="1"/>
          </p:cNvSpPr>
          <p:nvPr/>
        </p:nvSpPr>
        <p:spPr bwMode="auto">
          <a:xfrm>
            <a:off x="4495800" y="4648200"/>
            <a:ext cx="1905000" cy="381000"/>
          </a:xfrm>
          <a:prstGeom prst="foldedCorner">
            <a:avLst>
              <a:gd name="adj" fmla="val 12500"/>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a:solidFill>
                  <a:schemeClr val="tx2"/>
                </a:solidFill>
                <a:latin typeface="Arial" pitchFamily="34" charset="0"/>
              </a:rPr>
              <a:t>Transform HTML</a:t>
            </a:r>
            <a:endParaRPr kumimoji="0" lang="fr-FR" sz="2400">
              <a:latin typeface="Arial" pitchFamily="34" charset="0"/>
            </a:endParaRPr>
          </a:p>
        </p:txBody>
      </p:sp>
      <p:sp>
        <p:nvSpPr>
          <p:cNvPr id="371825" name="AutoShape 113"/>
          <p:cNvSpPr>
            <a:spLocks noChangeArrowheads="1"/>
          </p:cNvSpPr>
          <p:nvPr/>
        </p:nvSpPr>
        <p:spPr bwMode="auto">
          <a:xfrm>
            <a:off x="4191000" y="5105400"/>
            <a:ext cx="1905000" cy="381000"/>
          </a:xfrm>
          <a:prstGeom prst="foldedCorner">
            <a:avLst>
              <a:gd name="adj" fmla="val 12500"/>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a:solidFill>
                  <a:schemeClr val="tx2"/>
                </a:solidFill>
                <a:latin typeface="Arial" pitchFamily="34" charset="0"/>
              </a:rPr>
              <a:t>Transform WML</a:t>
            </a:r>
            <a:endParaRPr kumimoji="0" lang="fr-FR" sz="2400">
              <a:latin typeface="Arial" pitchFamily="34" charset="0"/>
            </a:endParaRPr>
          </a:p>
        </p:txBody>
      </p:sp>
      <p:sp>
        <p:nvSpPr>
          <p:cNvPr id="371826" name="Rectangle 114"/>
          <p:cNvSpPr>
            <a:spLocks noChangeArrowheads="1"/>
          </p:cNvSpPr>
          <p:nvPr/>
        </p:nvSpPr>
        <p:spPr bwMode="auto">
          <a:xfrm>
            <a:off x="4292600" y="5665788"/>
            <a:ext cx="1550988" cy="304800"/>
          </a:xfrm>
          <a:prstGeom prst="rect">
            <a:avLst/>
          </a:prstGeom>
          <a:noFill/>
          <a:ln w="9525">
            <a:noFill/>
            <a:miter lim="800000"/>
            <a:headEnd/>
            <a:tailEnd/>
          </a:ln>
          <a:effectLst/>
        </p:spPr>
        <p:txBody>
          <a:bodyPr wrap="none">
            <a:spAutoFit/>
          </a:bodyPr>
          <a:lstStyle/>
          <a:p>
            <a:pPr latinLnBrk="0"/>
            <a:r>
              <a:rPr kumimoji="0" lang="fr-FR" sz="1400" b="1" u="sng">
                <a:latin typeface="Arial" pitchFamily="34" charset="0"/>
              </a:rPr>
              <a:t>Feuilles de style</a:t>
            </a:r>
          </a:p>
        </p:txBody>
      </p:sp>
      <p:sp>
        <p:nvSpPr>
          <p:cNvPr id="371827" name="Line 115"/>
          <p:cNvSpPr>
            <a:spLocks noChangeShapeType="1"/>
          </p:cNvSpPr>
          <p:nvPr/>
        </p:nvSpPr>
        <p:spPr bwMode="auto">
          <a:xfrm flipV="1">
            <a:off x="4800600" y="3886200"/>
            <a:ext cx="0" cy="304800"/>
          </a:xfrm>
          <a:prstGeom prst="line">
            <a:avLst/>
          </a:prstGeom>
          <a:noFill/>
          <a:ln w="9525">
            <a:solidFill>
              <a:schemeClr val="tx1"/>
            </a:solidFill>
            <a:round/>
            <a:headEnd/>
            <a:tailEnd type="triangle" w="med" len="med"/>
          </a:ln>
          <a:effectLst/>
        </p:spPr>
        <p:txBody>
          <a:bodyPr/>
          <a:lstStyle/>
          <a:p>
            <a:endParaRPr lang="fr-FR"/>
          </a:p>
        </p:txBody>
      </p:sp>
      <p:sp>
        <p:nvSpPr>
          <p:cNvPr id="371828" name="Line 116"/>
          <p:cNvSpPr>
            <a:spLocks noChangeShapeType="1"/>
          </p:cNvSpPr>
          <p:nvPr/>
        </p:nvSpPr>
        <p:spPr bwMode="auto">
          <a:xfrm flipV="1">
            <a:off x="4572000" y="4038600"/>
            <a:ext cx="0" cy="609600"/>
          </a:xfrm>
          <a:prstGeom prst="line">
            <a:avLst/>
          </a:prstGeom>
          <a:noFill/>
          <a:ln w="9525">
            <a:solidFill>
              <a:schemeClr val="tx1"/>
            </a:solidFill>
            <a:round/>
            <a:headEnd/>
            <a:tailEnd type="triangle" w="med" len="med"/>
          </a:ln>
          <a:effectLst/>
        </p:spPr>
        <p:txBody>
          <a:bodyPr/>
          <a:lstStyle/>
          <a:p>
            <a:endParaRPr lang="fr-FR"/>
          </a:p>
        </p:txBody>
      </p:sp>
      <p:sp>
        <p:nvSpPr>
          <p:cNvPr id="371829" name="Line 117"/>
          <p:cNvSpPr>
            <a:spLocks noChangeShapeType="1"/>
          </p:cNvSpPr>
          <p:nvPr/>
        </p:nvSpPr>
        <p:spPr bwMode="auto">
          <a:xfrm flipV="1">
            <a:off x="4267200" y="4114800"/>
            <a:ext cx="0" cy="990600"/>
          </a:xfrm>
          <a:prstGeom prst="line">
            <a:avLst/>
          </a:prstGeom>
          <a:noFill/>
          <a:ln w="9525">
            <a:solidFill>
              <a:schemeClr val="tx1"/>
            </a:solidFill>
            <a:round/>
            <a:headEnd/>
            <a:tailEnd type="triangle" w="med" len="med"/>
          </a:ln>
          <a:effectLst/>
        </p:spPr>
        <p:txBody>
          <a:bodyPr/>
          <a:lstStyle/>
          <a:p>
            <a:endParaRPr lang="fr-FR"/>
          </a:p>
        </p:txBody>
      </p:sp>
      <p:sp>
        <p:nvSpPr>
          <p:cNvPr id="371830" name="Line 118"/>
          <p:cNvSpPr>
            <a:spLocks noChangeShapeType="1"/>
          </p:cNvSpPr>
          <p:nvPr/>
        </p:nvSpPr>
        <p:spPr bwMode="auto">
          <a:xfrm flipH="1" flipV="1">
            <a:off x="1295400" y="2438400"/>
            <a:ext cx="2209800" cy="914400"/>
          </a:xfrm>
          <a:prstGeom prst="line">
            <a:avLst/>
          </a:prstGeom>
          <a:noFill/>
          <a:ln w="28575">
            <a:solidFill>
              <a:schemeClr val="tx1"/>
            </a:solidFill>
            <a:prstDash val="dash"/>
            <a:round/>
            <a:headEnd/>
            <a:tailEnd type="triangle" w="med" len="med"/>
          </a:ln>
          <a:effectLst/>
        </p:spPr>
        <p:txBody>
          <a:bodyPr/>
          <a:lstStyle/>
          <a:p>
            <a:endParaRPr lang="fr-FR"/>
          </a:p>
        </p:txBody>
      </p:sp>
      <p:sp>
        <p:nvSpPr>
          <p:cNvPr id="371831" name="Line 119"/>
          <p:cNvSpPr>
            <a:spLocks noChangeShapeType="1"/>
          </p:cNvSpPr>
          <p:nvPr/>
        </p:nvSpPr>
        <p:spPr bwMode="auto">
          <a:xfrm flipH="1" flipV="1">
            <a:off x="990600" y="3429000"/>
            <a:ext cx="2514600" cy="76200"/>
          </a:xfrm>
          <a:prstGeom prst="line">
            <a:avLst/>
          </a:prstGeom>
          <a:noFill/>
          <a:ln w="28575">
            <a:solidFill>
              <a:schemeClr val="tx1"/>
            </a:solidFill>
            <a:prstDash val="dash"/>
            <a:round/>
            <a:headEnd/>
            <a:tailEnd type="triangle" w="med" len="med"/>
          </a:ln>
          <a:effectLst/>
        </p:spPr>
        <p:txBody>
          <a:bodyPr/>
          <a:lstStyle/>
          <a:p>
            <a:endParaRPr lang="fr-FR"/>
          </a:p>
        </p:txBody>
      </p:sp>
      <p:sp>
        <p:nvSpPr>
          <p:cNvPr id="371832" name="Line 120"/>
          <p:cNvSpPr>
            <a:spLocks noChangeShapeType="1"/>
          </p:cNvSpPr>
          <p:nvPr/>
        </p:nvSpPr>
        <p:spPr bwMode="auto">
          <a:xfrm flipH="1">
            <a:off x="1676400" y="3657600"/>
            <a:ext cx="1981200" cy="762000"/>
          </a:xfrm>
          <a:prstGeom prst="line">
            <a:avLst/>
          </a:prstGeom>
          <a:noFill/>
          <a:ln w="28575">
            <a:solidFill>
              <a:schemeClr val="tx1"/>
            </a:solidFill>
            <a:prstDash val="dash"/>
            <a:round/>
            <a:headEnd/>
            <a:tailEnd type="triangle" w="med" len="med"/>
          </a:ln>
          <a:effectLst/>
        </p:spPr>
        <p:txBody>
          <a:bodyPr/>
          <a:lstStyle/>
          <a:p>
            <a:endParaRPr lang="fr-FR"/>
          </a:p>
        </p:txBody>
      </p:sp>
      <p:sp>
        <p:nvSpPr>
          <p:cNvPr id="371833" name="Line 121"/>
          <p:cNvSpPr>
            <a:spLocks noChangeShapeType="1"/>
          </p:cNvSpPr>
          <p:nvPr/>
        </p:nvSpPr>
        <p:spPr bwMode="auto">
          <a:xfrm flipH="1">
            <a:off x="2514600" y="3810000"/>
            <a:ext cx="1295400" cy="1219200"/>
          </a:xfrm>
          <a:prstGeom prst="line">
            <a:avLst/>
          </a:prstGeom>
          <a:noFill/>
          <a:ln w="28575">
            <a:solidFill>
              <a:schemeClr val="tx1"/>
            </a:solidFill>
            <a:prstDash val="dash"/>
            <a:round/>
            <a:headEnd/>
            <a:tailEnd type="triangle" w="med" len="med"/>
          </a:ln>
          <a:effectLst/>
        </p:spPr>
        <p:txBody>
          <a:bodyPr/>
          <a:lstStyle/>
          <a:p>
            <a:endParaRPr lang="fr-FR"/>
          </a:p>
        </p:txBody>
      </p:sp>
      <p:sp>
        <p:nvSpPr>
          <p:cNvPr id="371834" name="Rectangle 122"/>
          <p:cNvSpPr>
            <a:spLocks noChangeArrowheads="1"/>
          </p:cNvSpPr>
          <p:nvPr/>
        </p:nvSpPr>
        <p:spPr bwMode="auto">
          <a:xfrm>
            <a:off x="1981200" y="2514600"/>
            <a:ext cx="676275" cy="304800"/>
          </a:xfrm>
          <a:prstGeom prst="rect">
            <a:avLst/>
          </a:prstGeom>
          <a:noFill/>
          <a:ln w="9525">
            <a:noFill/>
            <a:miter lim="800000"/>
            <a:headEnd/>
            <a:tailEnd/>
          </a:ln>
          <a:effectLst/>
        </p:spPr>
        <p:txBody>
          <a:bodyPr wrap="none">
            <a:spAutoFit/>
          </a:bodyPr>
          <a:lstStyle/>
          <a:p>
            <a:pPr latinLnBrk="0"/>
            <a:r>
              <a:rPr kumimoji="0" lang="fr-FR" sz="1400" b="1">
                <a:solidFill>
                  <a:schemeClr val="tx2"/>
                </a:solidFill>
                <a:latin typeface="Arial" pitchFamily="34" charset="0"/>
              </a:rPr>
              <a:t>HTML</a:t>
            </a:r>
          </a:p>
        </p:txBody>
      </p:sp>
      <p:sp>
        <p:nvSpPr>
          <p:cNvPr id="371835" name="Rectangle 123"/>
          <p:cNvSpPr>
            <a:spLocks noChangeArrowheads="1"/>
          </p:cNvSpPr>
          <p:nvPr/>
        </p:nvSpPr>
        <p:spPr bwMode="auto">
          <a:xfrm>
            <a:off x="1447800" y="3124200"/>
            <a:ext cx="608013" cy="304800"/>
          </a:xfrm>
          <a:prstGeom prst="rect">
            <a:avLst/>
          </a:prstGeom>
          <a:noFill/>
          <a:ln w="9525">
            <a:noFill/>
            <a:miter lim="800000"/>
            <a:headEnd/>
            <a:tailEnd/>
          </a:ln>
          <a:effectLst/>
        </p:spPr>
        <p:txBody>
          <a:bodyPr wrap="none">
            <a:spAutoFit/>
          </a:bodyPr>
          <a:lstStyle/>
          <a:p>
            <a:pPr latinLnBrk="0"/>
            <a:r>
              <a:rPr kumimoji="0" lang="fr-FR" sz="1400" b="1">
                <a:solidFill>
                  <a:schemeClr val="tx2"/>
                </a:solidFill>
                <a:latin typeface="Arial" pitchFamily="34" charset="0"/>
              </a:rPr>
              <a:t>WML</a:t>
            </a:r>
          </a:p>
        </p:txBody>
      </p:sp>
      <p:sp>
        <p:nvSpPr>
          <p:cNvPr id="371836" name="AutoShape 124"/>
          <p:cNvSpPr>
            <a:spLocks noChangeArrowheads="1"/>
          </p:cNvSpPr>
          <p:nvPr/>
        </p:nvSpPr>
        <p:spPr bwMode="auto">
          <a:xfrm>
            <a:off x="1752600" y="1447800"/>
            <a:ext cx="4876800" cy="304800"/>
          </a:xfrm>
          <a:prstGeom prst="rightArrow">
            <a:avLst>
              <a:gd name="adj1" fmla="val 50000"/>
              <a:gd name="adj2" fmla="val 87481"/>
            </a:avLst>
          </a:prstGeom>
          <a:solidFill>
            <a:srgbClr val="FF3300"/>
          </a:solidFill>
          <a:ln w="9525">
            <a:solidFill>
              <a:schemeClr val="tx2"/>
            </a:solidFill>
            <a:miter lim="800000"/>
            <a:headEnd/>
            <a:tailEnd/>
          </a:ln>
          <a:effectLst>
            <a:outerShdw dist="107763" dir="2700000" algn="ctr" rotWithShape="0">
              <a:schemeClr val="bg2"/>
            </a:outerShdw>
          </a:effectLst>
        </p:spPr>
        <p:txBody>
          <a:bodyPr wrap="none" anchor="ctr"/>
          <a:lstStyle/>
          <a:p>
            <a:endParaRPr lang="fr-FR"/>
          </a:p>
        </p:txBody>
      </p:sp>
      <p:sp>
        <p:nvSpPr>
          <p:cNvPr id="371837" name="Rectangle 125"/>
          <p:cNvSpPr>
            <a:spLocks noChangeArrowheads="1"/>
          </p:cNvSpPr>
          <p:nvPr/>
        </p:nvSpPr>
        <p:spPr bwMode="auto">
          <a:xfrm>
            <a:off x="1524000" y="990600"/>
            <a:ext cx="835025" cy="396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latinLnBrk="0"/>
            <a:r>
              <a:rPr kumimoji="0" lang="fr-FR" sz="2000">
                <a:latin typeface="Arial" pitchFamily="34" charset="0"/>
              </a:rPr>
              <a:t>Client</a:t>
            </a:r>
          </a:p>
        </p:txBody>
      </p:sp>
      <p:sp>
        <p:nvSpPr>
          <p:cNvPr id="371838" name="Rectangle 126"/>
          <p:cNvSpPr>
            <a:spLocks noChangeArrowheads="1"/>
          </p:cNvSpPr>
          <p:nvPr/>
        </p:nvSpPr>
        <p:spPr bwMode="auto">
          <a:xfrm>
            <a:off x="1600200" y="3810000"/>
            <a:ext cx="1089025" cy="304800"/>
          </a:xfrm>
          <a:prstGeom prst="rect">
            <a:avLst/>
          </a:prstGeom>
          <a:noFill/>
          <a:ln w="9525">
            <a:noFill/>
            <a:miter lim="800000"/>
            <a:headEnd/>
            <a:tailEnd/>
          </a:ln>
          <a:effectLst/>
        </p:spPr>
        <p:txBody>
          <a:bodyPr wrap="none">
            <a:spAutoFit/>
          </a:bodyPr>
          <a:lstStyle/>
          <a:p>
            <a:pPr latinLnBrk="0"/>
            <a:r>
              <a:rPr kumimoji="0" lang="fr-FR" sz="1400" b="1">
                <a:solidFill>
                  <a:schemeClr val="tx2"/>
                </a:solidFill>
                <a:latin typeface="Arial" pitchFamily="34" charset="0"/>
              </a:rPr>
              <a:t>Tiny HTML</a:t>
            </a:r>
          </a:p>
        </p:txBody>
      </p:sp>
      <p:sp>
        <p:nvSpPr>
          <p:cNvPr id="371839" name="Rectangle 127"/>
          <p:cNvSpPr>
            <a:spLocks noChangeArrowheads="1"/>
          </p:cNvSpPr>
          <p:nvPr/>
        </p:nvSpPr>
        <p:spPr bwMode="auto">
          <a:xfrm>
            <a:off x="2209800" y="4419600"/>
            <a:ext cx="795338" cy="304800"/>
          </a:xfrm>
          <a:prstGeom prst="rect">
            <a:avLst/>
          </a:prstGeom>
          <a:noFill/>
          <a:ln w="9525">
            <a:noFill/>
            <a:miter lim="800000"/>
            <a:headEnd/>
            <a:tailEnd/>
          </a:ln>
          <a:effectLst/>
        </p:spPr>
        <p:txBody>
          <a:bodyPr wrap="none">
            <a:spAutoFit/>
          </a:bodyPr>
          <a:lstStyle/>
          <a:p>
            <a:pPr latinLnBrk="0"/>
            <a:r>
              <a:rPr kumimoji="0" lang="fr-FR" sz="1400" b="1">
                <a:solidFill>
                  <a:schemeClr val="tx2"/>
                </a:solidFill>
                <a:latin typeface="Arial" pitchFamily="34" charset="0"/>
              </a:rPr>
              <a:t>XHTML</a:t>
            </a:r>
          </a:p>
        </p:txBody>
      </p:sp>
      <p:grpSp>
        <p:nvGrpSpPr>
          <p:cNvPr id="371892" name="Group 180"/>
          <p:cNvGrpSpPr>
            <a:grpSpLocks/>
          </p:cNvGrpSpPr>
          <p:nvPr/>
        </p:nvGrpSpPr>
        <p:grpSpPr bwMode="auto">
          <a:xfrm>
            <a:off x="457200" y="838200"/>
            <a:ext cx="990600" cy="914400"/>
            <a:chOff x="288" y="528"/>
            <a:chExt cx="624" cy="576"/>
          </a:xfrm>
        </p:grpSpPr>
        <p:sp>
          <p:nvSpPr>
            <p:cNvPr id="371840" name="AutoShape 128"/>
            <p:cNvSpPr>
              <a:spLocks noChangeAspect="1" noChangeArrowheads="1" noTextEdit="1"/>
            </p:cNvSpPr>
            <p:nvPr/>
          </p:nvSpPr>
          <p:spPr bwMode="auto">
            <a:xfrm>
              <a:off x="288" y="528"/>
              <a:ext cx="624" cy="576"/>
            </a:xfrm>
            <a:prstGeom prst="rect">
              <a:avLst/>
            </a:prstGeom>
            <a:noFill/>
            <a:ln w="9525">
              <a:noFill/>
              <a:miter lim="800000"/>
              <a:headEnd/>
              <a:tailEnd/>
            </a:ln>
          </p:spPr>
          <p:txBody>
            <a:bodyPr/>
            <a:lstStyle/>
            <a:p>
              <a:endParaRPr lang="fr-FR"/>
            </a:p>
          </p:txBody>
        </p:sp>
        <p:sp>
          <p:nvSpPr>
            <p:cNvPr id="371843" name="Freeform 131"/>
            <p:cNvSpPr>
              <a:spLocks/>
            </p:cNvSpPr>
            <p:nvPr/>
          </p:nvSpPr>
          <p:spPr bwMode="auto">
            <a:xfrm>
              <a:off x="720" y="532"/>
              <a:ext cx="170" cy="127"/>
            </a:xfrm>
            <a:custGeom>
              <a:avLst/>
              <a:gdLst/>
              <a:ahLst/>
              <a:cxnLst>
                <a:cxn ang="0">
                  <a:pos x="0" y="398"/>
                </a:cxn>
                <a:cxn ang="0">
                  <a:pos x="46" y="294"/>
                </a:cxn>
                <a:cxn ang="0">
                  <a:pos x="173" y="84"/>
                </a:cxn>
                <a:cxn ang="0">
                  <a:pos x="267" y="0"/>
                </a:cxn>
                <a:cxn ang="0">
                  <a:pos x="400" y="124"/>
                </a:cxn>
                <a:cxn ang="0">
                  <a:pos x="680" y="274"/>
                </a:cxn>
                <a:cxn ang="0">
                  <a:pos x="560" y="536"/>
                </a:cxn>
                <a:cxn ang="0">
                  <a:pos x="466" y="634"/>
                </a:cxn>
                <a:cxn ang="0">
                  <a:pos x="260" y="510"/>
                </a:cxn>
                <a:cxn ang="0">
                  <a:pos x="200" y="536"/>
                </a:cxn>
                <a:cxn ang="0">
                  <a:pos x="140" y="477"/>
                </a:cxn>
                <a:cxn ang="0">
                  <a:pos x="0" y="398"/>
                </a:cxn>
                <a:cxn ang="0">
                  <a:pos x="0" y="398"/>
                </a:cxn>
              </a:cxnLst>
              <a:rect l="0" t="0" r="r" b="b"/>
              <a:pathLst>
                <a:path w="680" h="634">
                  <a:moveTo>
                    <a:pt x="0" y="398"/>
                  </a:moveTo>
                  <a:lnTo>
                    <a:pt x="46" y="294"/>
                  </a:lnTo>
                  <a:lnTo>
                    <a:pt x="173" y="84"/>
                  </a:lnTo>
                  <a:lnTo>
                    <a:pt x="267" y="0"/>
                  </a:lnTo>
                  <a:lnTo>
                    <a:pt x="400" y="124"/>
                  </a:lnTo>
                  <a:lnTo>
                    <a:pt x="680" y="274"/>
                  </a:lnTo>
                  <a:lnTo>
                    <a:pt x="560" y="536"/>
                  </a:lnTo>
                  <a:lnTo>
                    <a:pt x="466" y="634"/>
                  </a:lnTo>
                  <a:lnTo>
                    <a:pt x="260" y="510"/>
                  </a:lnTo>
                  <a:lnTo>
                    <a:pt x="200" y="536"/>
                  </a:lnTo>
                  <a:lnTo>
                    <a:pt x="140" y="477"/>
                  </a:lnTo>
                  <a:lnTo>
                    <a:pt x="0" y="398"/>
                  </a:lnTo>
                  <a:lnTo>
                    <a:pt x="0" y="398"/>
                  </a:lnTo>
                  <a:close/>
                </a:path>
              </a:pathLst>
            </a:custGeom>
            <a:solidFill>
              <a:srgbClr val="B28C7F"/>
            </a:solidFill>
            <a:ln w="9525">
              <a:noFill/>
              <a:round/>
              <a:headEnd/>
              <a:tailEnd/>
            </a:ln>
          </p:spPr>
          <p:txBody>
            <a:bodyPr/>
            <a:lstStyle/>
            <a:p>
              <a:endParaRPr lang="fr-FR"/>
            </a:p>
          </p:txBody>
        </p:sp>
        <p:sp>
          <p:nvSpPr>
            <p:cNvPr id="371844" name="Freeform 132"/>
            <p:cNvSpPr>
              <a:spLocks/>
            </p:cNvSpPr>
            <p:nvPr/>
          </p:nvSpPr>
          <p:spPr bwMode="auto">
            <a:xfrm>
              <a:off x="431" y="544"/>
              <a:ext cx="87" cy="149"/>
            </a:xfrm>
            <a:custGeom>
              <a:avLst/>
              <a:gdLst/>
              <a:ahLst/>
              <a:cxnLst>
                <a:cxn ang="0">
                  <a:pos x="346" y="0"/>
                </a:cxn>
                <a:cxn ang="0">
                  <a:pos x="173" y="249"/>
                </a:cxn>
                <a:cxn ang="0">
                  <a:pos x="39" y="472"/>
                </a:cxn>
                <a:cxn ang="0">
                  <a:pos x="0" y="746"/>
                </a:cxn>
                <a:cxn ang="0">
                  <a:pos x="120" y="655"/>
                </a:cxn>
                <a:cxn ang="0">
                  <a:pos x="240" y="432"/>
                </a:cxn>
                <a:cxn ang="0">
                  <a:pos x="346" y="0"/>
                </a:cxn>
                <a:cxn ang="0">
                  <a:pos x="346" y="0"/>
                </a:cxn>
              </a:cxnLst>
              <a:rect l="0" t="0" r="r" b="b"/>
              <a:pathLst>
                <a:path w="346" h="746">
                  <a:moveTo>
                    <a:pt x="346" y="0"/>
                  </a:moveTo>
                  <a:lnTo>
                    <a:pt x="173" y="249"/>
                  </a:lnTo>
                  <a:lnTo>
                    <a:pt x="39" y="472"/>
                  </a:lnTo>
                  <a:lnTo>
                    <a:pt x="0" y="746"/>
                  </a:lnTo>
                  <a:lnTo>
                    <a:pt x="120" y="655"/>
                  </a:lnTo>
                  <a:lnTo>
                    <a:pt x="240" y="432"/>
                  </a:lnTo>
                  <a:lnTo>
                    <a:pt x="346" y="0"/>
                  </a:lnTo>
                  <a:lnTo>
                    <a:pt x="346" y="0"/>
                  </a:lnTo>
                  <a:close/>
                </a:path>
              </a:pathLst>
            </a:custGeom>
            <a:solidFill>
              <a:srgbClr val="8CBFBF"/>
            </a:solidFill>
            <a:ln w="9525">
              <a:noFill/>
              <a:round/>
              <a:headEnd/>
              <a:tailEnd/>
            </a:ln>
          </p:spPr>
          <p:txBody>
            <a:bodyPr/>
            <a:lstStyle/>
            <a:p>
              <a:endParaRPr lang="fr-FR"/>
            </a:p>
          </p:txBody>
        </p:sp>
        <p:sp>
          <p:nvSpPr>
            <p:cNvPr id="371845" name="Freeform 133"/>
            <p:cNvSpPr>
              <a:spLocks/>
            </p:cNvSpPr>
            <p:nvPr/>
          </p:nvSpPr>
          <p:spPr bwMode="auto">
            <a:xfrm>
              <a:off x="508" y="634"/>
              <a:ext cx="85" cy="64"/>
            </a:xfrm>
            <a:custGeom>
              <a:avLst/>
              <a:gdLst/>
              <a:ahLst/>
              <a:cxnLst>
                <a:cxn ang="0">
                  <a:pos x="339" y="33"/>
                </a:cxn>
                <a:cxn ang="0">
                  <a:pos x="313" y="282"/>
                </a:cxn>
                <a:cxn ang="0">
                  <a:pos x="119" y="294"/>
                </a:cxn>
                <a:cxn ang="0">
                  <a:pos x="160" y="223"/>
                </a:cxn>
                <a:cxn ang="0">
                  <a:pos x="73" y="288"/>
                </a:cxn>
                <a:cxn ang="0">
                  <a:pos x="39" y="320"/>
                </a:cxn>
                <a:cxn ang="0">
                  <a:pos x="39" y="268"/>
                </a:cxn>
                <a:cxn ang="0">
                  <a:pos x="0" y="308"/>
                </a:cxn>
                <a:cxn ang="0">
                  <a:pos x="12" y="189"/>
                </a:cxn>
                <a:cxn ang="0">
                  <a:pos x="100" y="98"/>
                </a:cxn>
                <a:cxn ang="0">
                  <a:pos x="92" y="59"/>
                </a:cxn>
                <a:cxn ang="0">
                  <a:pos x="166" y="13"/>
                </a:cxn>
                <a:cxn ang="0">
                  <a:pos x="280" y="0"/>
                </a:cxn>
                <a:cxn ang="0">
                  <a:pos x="339" y="33"/>
                </a:cxn>
                <a:cxn ang="0">
                  <a:pos x="339" y="33"/>
                </a:cxn>
              </a:cxnLst>
              <a:rect l="0" t="0" r="r" b="b"/>
              <a:pathLst>
                <a:path w="339" h="320">
                  <a:moveTo>
                    <a:pt x="339" y="33"/>
                  </a:moveTo>
                  <a:lnTo>
                    <a:pt x="313" y="282"/>
                  </a:lnTo>
                  <a:lnTo>
                    <a:pt x="119" y="294"/>
                  </a:lnTo>
                  <a:lnTo>
                    <a:pt x="160" y="223"/>
                  </a:lnTo>
                  <a:lnTo>
                    <a:pt x="73" y="288"/>
                  </a:lnTo>
                  <a:lnTo>
                    <a:pt x="39" y="320"/>
                  </a:lnTo>
                  <a:lnTo>
                    <a:pt x="39" y="268"/>
                  </a:lnTo>
                  <a:lnTo>
                    <a:pt x="0" y="308"/>
                  </a:lnTo>
                  <a:lnTo>
                    <a:pt x="12" y="189"/>
                  </a:lnTo>
                  <a:lnTo>
                    <a:pt x="100" y="98"/>
                  </a:lnTo>
                  <a:lnTo>
                    <a:pt x="92" y="59"/>
                  </a:lnTo>
                  <a:lnTo>
                    <a:pt x="166" y="13"/>
                  </a:lnTo>
                  <a:lnTo>
                    <a:pt x="280" y="0"/>
                  </a:lnTo>
                  <a:lnTo>
                    <a:pt x="339" y="33"/>
                  </a:lnTo>
                  <a:lnTo>
                    <a:pt x="339" y="33"/>
                  </a:lnTo>
                  <a:close/>
                </a:path>
              </a:pathLst>
            </a:custGeom>
            <a:solidFill>
              <a:srgbClr val="FFF2CC"/>
            </a:solidFill>
            <a:ln w="9525">
              <a:noFill/>
              <a:round/>
              <a:headEnd/>
              <a:tailEnd/>
            </a:ln>
          </p:spPr>
          <p:txBody>
            <a:bodyPr/>
            <a:lstStyle/>
            <a:p>
              <a:endParaRPr lang="fr-FR"/>
            </a:p>
          </p:txBody>
        </p:sp>
        <p:sp>
          <p:nvSpPr>
            <p:cNvPr id="371846" name="Freeform 134"/>
            <p:cNvSpPr>
              <a:spLocks/>
            </p:cNvSpPr>
            <p:nvPr/>
          </p:nvSpPr>
          <p:spPr bwMode="auto">
            <a:xfrm>
              <a:off x="485" y="787"/>
              <a:ext cx="415" cy="222"/>
            </a:xfrm>
            <a:custGeom>
              <a:avLst/>
              <a:gdLst/>
              <a:ahLst/>
              <a:cxnLst>
                <a:cxn ang="0">
                  <a:pos x="72" y="492"/>
                </a:cxn>
                <a:cxn ang="0">
                  <a:pos x="113" y="655"/>
                </a:cxn>
                <a:cxn ang="0">
                  <a:pos x="6" y="885"/>
                </a:cxn>
                <a:cxn ang="0">
                  <a:pos x="0" y="1029"/>
                </a:cxn>
                <a:cxn ang="0">
                  <a:pos x="6" y="1107"/>
                </a:cxn>
                <a:cxn ang="0">
                  <a:pos x="86" y="1067"/>
                </a:cxn>
                <a:cxn ang="0">
                  <a:pos x="173" y="1087"/>
                </a:cxn>
                <a:cxn ang="0">
                  <a:pos x="299" y="1081"/>
                </a:cxn>
                <a:cxn ang="0">
                  <a:pos x="566" y="865"/>
                </a:cxn>
                <a:cxn ang="0">
                  <a:pos x="826" y="649"/>
                </a:cxn>
                <a:cxn ang="0">
                  <a:pos x="1159" y="504"/>
                </a:cxn>
                <a:cxn ang="0">
                  <a:pos x="1260" y="504"/>
                </a:cxn>
                <a:cxn ang="0">
                  <a:pos x="1352" y="662"/>
                </a:cxn>
                <a:cxn ang="0">
                  <a:pos x="1440" y="675"/>
                </a:cxn>
                <a:cxn ang="0">
                  <a:pos x="1659" y="478"/>
                </a:cxn>
                <a:cxn ang="0">
                  <a:pos x="1553" y="498"/>
                </a:cxn>
                <a:cxn ang="0">
                  <a:pos x="1553" y="242"/>
                </a:cxn>
                <a:cxn ang="0">
                  <a:pos x="1453" y="85"/>
                </a:cxn>
                <a:cxn ang="0">
                  <a:pos x="1327" y="8"/>
                </a:cxn>
                <a:cxn ang="0">
                  <a:pos x="1153" y="46"/>
                </a:cxn>
                <a:cxn ang="0">
                  <a:pos x="1027" y="34"/>
                </a:cxn>
                <a:cxn ang="0">
                  <a:pos x="860" y="0"/>
                </a:cxn>
                <a:cxn ang="0">
                  <a:pos x="659" y="20"/>
                </a:cxn>
                <a:cxn ang="0">
                  <a:pos x="465" y="85"/>
                </a:cxn>
                <a:cxn ang="0">
                  <a:pos x="333" y="157"/>
                </a:cxn>
                <a:cxn ang="0">
                  <a:pos x="152" y="282"/>
                </a:cxn>
                <a:cxn ang="0">
                  <a:pos x="72" y="492"/>
                </a:cxn>
                <a:cxn ang="0">
                  <a:pos x="72" y="492"/>
                </a:cxn>
              </a:cxnLst>
              <a:rect l="0" t="0" r="r" b="b"/>
              <a:pathLst>
                <a:path w="1659" h="1107">
                  <a:moveTo>
                    <a:pt x="72" y="492"/>
                  </a:moveTo>
                  <a:lnTo>
                    <a:pt x="113" y="655"/>
                  </a:lnTo>
                  <a:lnTo>
                    <a:pt x="6" y="885"/>
                  </a:lnTo>
                  <a:lnTo>
                    <a:pt x="0" y="1029"/>
                  </a:lnTo>
                  <a:lnTo>
                    <a:pt x="6" y="1107"/>
                  </a:lnTo>
                  <a:lnTo>
                    <a:pt x="86" y="1067"/>
                  </a:lnTo>
                  <a:lnTo>
                    <a:pt x="173" y="1087"/>
                  </a:lnTo>
                  <a:lnTo>
                    <a:pt x="299" y="1081"/>
                  </a:lnTo>
                  <a:lnTo>
                    <a:pt x="566" y="865"/>
                  </a:lnTo>
                  <a:lnTo>
                    <a:pt x="826" y="649"/>
                  </a:lnTo>
                  <a:lnTo>
                    <a:pt x="1159" y="504"/>
                  </a:lnTo>
                  <a:lnTo>
                    <a:pt x="1260" y="504"/>
                  </a:lnTo>
                  <a:lnTo>
                    <a:pt x="1352" y="662"/>
                  </a:lnTo>
                  <a:lnTo>
                    <a:pt x="1440" y="675"/>
                  </a:lnTo>
                  <a:lnTo>
                    <a:pt x="1659" y="478"/>
                  </a:lnTo>
                  <a:lnTo>
                    <a:pt x="1553" y="498"/>
                  </a:lnTo>
                  <a:lnTo>
                    <a:pt x="1553" y="242"/>
                  </a:lnTo>
                  <a:lnTo>
                    <a:pt x="1453" y="85"/>
                  </a:lnTo>
                  <a:lnTo>
                    <a:pt x="1327" y="8"/>
                  </a:lnTo>
                  <a:lnTo>
                    <a:pt x="1153" y="46"/>
                  </a:lnTo>
                  <a:lnTo>
                    <a:pt x="1027" y="34"/>
                  </a:lnTo>
                  <a:lnTo>
                    <a:pt x="860" y="0"/>
                  </a:lnTo>
                  <a:lnTo>
                    <a:pt x="659" y="20"/>
                  </a:lnTo>
                  <a:lnTo>
                    <a:pt x="465" y="85"/>
                  </a:lnTo>
                  <a:lnTo>
                    <a:pt x="333" y="157"/>
                  </a:lnTo>
                  <a:lnTo>
                    <a:pt x="152" y="282"/>
                  </a:lnTo>
                  <a:lnTo>
                    <a:pt x="72" y="492"/>
                  </a:lnTo>
                  <a:lnTo>
                    <a:pt x="72" y="492"/>
                  </a:lnTo>
                  <a:close/>
                </a:path>
              </a:pathLst>
            </a:custGeom>
            <a:solidFill>
              <a:srgbClr val="8CBFBF"/>
            </a:solidFill>
            <a:ln w="9525">
              <a:noFill/>
              <a:round/>
              <a:headEnd/>
              <a:tailEnd/>
            </a:ln>
          </p:spPr>
          <p:txBody>
            <a:bodyPr/>
            <a:lstStyle/>
            <a:p>
              <a:endParaRPr lang="fr-FR"/>
            </a:p>
          </p:txBody>
        </p:sp>
        <p:sp>
          <p:nvSpPr>
            <p:cNvPr id="371847" name="Freeform 135"/>
            <p:cNvSpPr>
              <a:spLocks/>
            </p:cNvSpPr>
            <p:nvPr/>
          </p:nvSpPr>
          <p:spPr bwMode="auto">
            <a:xfrm>
              <a:off x="295" y="708"/>
              <a:ext cx="358" cy="196"/>
            </a:xfrm>
            <a:custGeom>
              <a:avLst/>
              <a:gdLst/>
              <a:ahLst/>
              <a:cxnLst>
                <a:cxn ang="0">
                  <a:pos x="0" y="667"/>
                </a:cxn>
                <a:cxn ang="0">
                  <a:pos x="113" y="701"/>
                </a:cxn>
                <a:cxn ang="0">
                  <a:pos x="267" y="655"/>
                </a:cxn>
                <a:cxn ang="0">
                  <a:pos x="426" y="510"/>
                </a:cxn>
                <a:cxn ang="0">
                  <a:pos x="646" y="334"/>
                </a:cxn>
                <a:cxn ang="0">
                  <a:pos x="946" y="92"/>
                </a:cxn>
                <a:cxn ang="0">
                  <a:pos x="1060" y="26"/>
                </a:cxn>
                <a:cxn ang="0">
                  <a:pos x="1214" y="66"/>
                </a:cxn>
                <a:cxn ang="0">
                  <a:pos x="1300" y="78"/>
                </a:cxn>
                <a:cxn ang="0">
                  <a:pos x="1347" y="0"/>
                </a:cxn>
                <a:cxn ang="0">
                  <a:pos x="1428" y="40"/>
                </a:cxn>
                <a:cxn ang="0">
                  <a:pos x="1434" y="84"/>
                </a:cxn>
                <a:cxn ang="0">
                  <a:pos x="1354" y="144"/>
                </a:cxn>
                <a:cxn ang="0">
                  <a:pos x="1314" y="197"/>
                </a:cxn>
                <a:cxn ang="0">
                  <a:pos x="1261" y="203"/>
                </a:cxn>
                <a:cxn ang="0">
                  <a:pos x="827" y="917"/>
                </a:cxn>
                <a:cxn ang="0">
                  <a:pos x="720" y="982"/>
                </a:cxn>
                <a:cxn ang="0">
                  <a:pos x="621" y="956"/>
                </a:cxn>
                <a:cxn ang="0">
                  <a:pos x="527" y="897"/>
                </a:cxn>
                <a:cxn ang="0">
                  <a:pos x="401" y="950"/>
                </a:cxn>
                <a:cxn ang="0">
                  <a:pos x="300" y="930"/>
                </a:cxn>
                <a:cxn ang="0">
                  <a:pos x="187" y="825"/>
                </a:cxn>
                <a:cxn ang="0">
                  <a:pos x="53" y="752"/>
                </a:cxn>
                <a:cxn ang="0">
                  <a:pos x="0" y="667"/>
                </a:cxn>
                <a:cxn ang="0">
                  <a:pos x="0" y="667"/>
                </a:cxn>
              </a:cxnLst>
              <a:rect l="0" t="0" r="r" b="b"/>
              <a:pathLst>
                <a:path w="1434" h="982">
                  <a:moveTo>
                    <a:pt x="0" y="667"/>
                  </a:moveTo>
                  <a:lnTo>
                    <a:pt x="113" y="701"/>
                  </a:lnTo>
                  <a:lnTo>
                    <a:pt x="267" y="655"/>
                  </a:lnTo>
                  <a:lnTo>
                    <a:pt x="426" y="510"/>
                  </a:lnTo>
                  <a:lnTo>
                    <a:pt x="646" y="334"/>
                  </a:lnTo>
                  <a:lnTo>
                    <a:pt x="946" y="92"/>
                  </a:lnTo>
                  <a:lnTo>
                    <a:pt x="1060" y="26"/>
                  </a:lnTo>
                  <a:lnTo>
                    <a:pt x="1214" y="66"/>
                  </a:lnTo>
                  <a:lnTo>
                    <a:pt x="1300" y="78"/>
                  </a:lnTo>
                  <a:lnTo>
                    <a:pt x="1347" y="0"/>
                  </a:lnTo>
                  <a:lnTo>
                    <a:pt x="1428" y="40"/>
                  </a:lnTo>
                  <a:lnTo>
                    <a:pt x="1434" y="84"/>
                  </a:lnTo>
                  <a:lnTo>
                    <a:pt x="1354" y="144"/>
                  </a:lnTo>
                  <a:lnTo>
                    <a:pt x="1314" y="197"/>
                  </a:lnTo>
                  <a:lnTo>
                    <a:pt x="1261" y="203"/>
                  </a:lnTo>
                  <a:lnTo>
                    <a:pt x="827" y="917"/>
                  </a:lnTo>
                  <a:lnTo>
                    <a:pt x="720" y="982"/>
                  </a:lnTo>
                  <a:lnTo>
                    <a:pt x="621" y="956"/>
                  </a:lnTo>
                  <a:lnTo>
                    <a:pt x="527" y="897"/>
                  </a:lnTo>
                  <a:lnTo>
                    <a:pt x="401" y="950"/>
                  </a:lnTo>
                  <a:lnTo>
                    <a:pt x="300" y="930"/>
                  </a:lnTo>
                  <a:lnTo>
                    <a:pt x="187" y="825"/>
                  </a:lnTo>
                  <a:lnTo>
                    <a:pt x="53" y="752"/>
                  </a:lnTo>
                  <a:lnTo>
                    <a:pt x="0" y="667"/>
                  </a:lnTo>
                  <a:lnTo>
                    <a:pt x="0" y="667"/>
                  </a:lnTo>
                  <a:close/>
                </a:path>
              </a:pathLst>
            </a:custGeom>
            <a:solidFill>
              <a:srgbClr val="E53333"/>
            </a:solidFill>
            <a:ln w="9525">
              <a:noFill/>
              <a:round/>
              <a:headEnd/>
              <a:tailEnd/>
            </a:ln>
          </p:spPr>
          <p:txBody>
            <a:bodyPr/>
            <a:lstStyle/>
            <a:p>
              <a:endParaRPr lang="fr-FR"/>
            </a:p>
          </p:txBody>
        </p:sp>
        <p:sp>
          <p:nvSpPr>
            <p:cNvPr id="371848" name="Freeform 136"/>
            <p:cNvSpPr>
              <a:spLocks/>
            </p:cNvSpPr>
            <p:nvPr/>
          </p:nvSpPr>
          <p:spPr bwMode="auto">
            <a:xfrm>
              <a:off x="433" y="655"/>
              <a:ext cx="330" cy="237"/>
            </a:xfrm>
            <a:custGeom>
              <a:avLst/>
              <a:gdLst/>
              <a:ahLst/>
              <a:cxnLst>
                <a:cxn ang="0">
                  <a:pos x="0" y="355"/>
                </a:cxn>
                <a:cxn ang="0">
                  <a:pos x="68" y="531"/>
                </a:cxn>
                <a:cxn ang="0">
                  <a:pos x="147" y="662"/>
                </a:cxn>
                <a:cxn ang="0">
                  <a:pos x="268" y="807"/>
                </a:cxn>
                <a:cxn ang="0">
                  <a:pos x="254" y="912"/>
                </a:cxn>
                <a:cxn ang="0">
                  <a:pos x="241" y="1055"/>
                </a:cxn>
                <a:cxn ang="0">
                  <a:pos x="280" y="1186"/>
                </a:cxn>
                <a:cxn ang="0">
                  <a:pos x="367" y="1009"/>
                </a:cxn>
                <a:cxn ang="0">
                  <a:pos x="488" y="898"/>
                </a:cxn>
                <a:cxn ang="0">
                  <a:pos x="654" y="787"/>
                </a:cxn>
                <a:cxn ang="0">
                  <a:pos x="854" y="702"/>
                </a:cxn>
                <a:cxn ang="0">
                  <a:pos x="1060" y="662"/>
                </a:cxn>
                <a:cxn ang="0">
                  <a:pos x="1288" y="688"/>
                </a:cxn>
                <a:cxn ang="0">
                  <a:pos x="1214" y="545"/>
                </a:cxn>
                <a:cxn ang="0">
                  <a:pos x="1288" y="387"/>
                </a:cxn>
                <a:cxn ang="0">
                  <a:pos x="1321" y="131"/>
                </a:cxn>
                <a:cxn ang="0">
                  <a:pos x="1307" y="34"/>
                </a:cxn>
                <a:cxn ang="0">
                  <a:pos x="1247" y="0"/>
                </a:cxn>
                <a:cxn ang="0">
                  <a:pos x="1161" y="112"/>
                </a:cxn>
                <a:cxn ang="0">
                  <a:pos x="1021" y="256"/>
                </a:cxn>
                <a:cxn ang="0">
                  <a:pos x="894" y="341"/>
                </a:cxn>
                <a:cxn ang="0">
                  <a:pos x="774" y="452"/>
                </a:cxn>
                <a:cxn ang="0">
                  <a:pos x="700" y="460"/>
                </a:cxn>
                <a:cxn ang="0">
                  <a:pos x="574" y="394"/>
                </a:cxn>
                <a:cxn ang="0">
                  <a:pos x="420" y="414"/>
                </a:cxn>
                <a:cxn ang="0">
                  <a:pos x="287" y="407"/>
                </a:cxn>
                <a:cxn ang="0">
                  <a:pos x="60" y="321"/>
                </a:cxn>
                <a:cxn ang="0">
                  <a:pos x="0" y="355"/>
                </a:cxn>
                <a:cxn ang="0">
                  <a:pos x="0" y="355"/>
                </a:cxn>
              </a:cxnLst>
              <a:rect l="0" t="0" r="r" b="b"/>
              <a:pathLst>
                <a:path w="1321" h="1186">
                  <a:moveTo>
                    <a:pt x="0" y="355"/>
                  </a:moveTo>
                  <a:lnTo>
                    <a:pt x="68" y="531"/>
                  </a:lnTo>
                  <a:lnTo>
                    <a:pt x="147" y="662"/>
                  </a:lnTo>
                  <a:lnTo>
                    <a:pt x="268" y="807"/>
                  </a:lnTo>
                  <a:lnTo>
                    <a:pt x="254" y="912"/>
                  </a:lnTo>
                  <a:lnTo>
                    <a:pt x="241" y="1055"/>
                  </a:lnTo>
                  <a:lnTo>
                    <a:pt x="280" y="1186"/>
                  </a:lnTo>
                  <a:lnTo>
                    <a:pt x="367" y="1009"/>
                  </a:lnTo>
                  <a:lnTo>
                    <a:pt x="488" y="898"/>
                  </a:lnTo>
                  <a:lnTo>
                    <a:pt x="654" y="787"/>
                  </a:lnTo>
                  <a:lnTo>
                    <a:pt x="854" y="702"/>
                  </a:lnTo>
                  <a:lnTo>
                    <a:pt x="1060" y="662"/>
                  </a:lnTo>
                  <a:lnTo>
                    <a:pt x="1288" y="688"/>
                  </a:lnTo>
                  <a:lnTo>
                    <a:pt x="1214" y="545"/>
                  </a:lnTo>
                  <a:lnTo>
                    <a:pt x="1288" y="387"/>
                  </a:lnTo>
                  <a:lnTo>
                    <a:pt x="1321" y="131"/>
                  </a:lnTo>
                  <a:lnTo>
                    <a:pt x="1307" y="34"/>
                  </a:lnTo>
                  <a:lnTo>
                    <a:pt x="1247" y="0"/>
                  </a:lnTo>
                  <a:lnTo>
                    <a:pt x="1161" y="112"/>
                  </a:lnTo>
                  <a:lnTo>
                    <a:pt x="1021" y="256"/>
                  </a:lnTo>
                  <a:lnTo>
                    <a:pt x="894" y="341"/>
                  </a:lnTo>
                  <a:lnTo>
                    <a:pt x="774" y="452"/>
                  </a:lnTo>
                  <a:lnTo>
                    <a:pt x="700" y="460"/>
                  </a:lnTo>
                  <a:lnTo>
                    <a:pt x="574" y="394"/>
                  </a:lnTo>
                  <a:lnTo>
                    <a:pt x="420" y="414"/>
                  </a:lnTo>
                  <a:lnTo>
                    <a:pt x="287" y="407"/>
                  </a:lnTo>
                  <a:lnTo>
                    <a:pt x="60" y="321"/>
                  </a:lnTo>
                  <a:lnTo>
                    <a:pt x="0" y="355"/>
                  </a:lnTo>
                  <a:lnTo>
                    <a:pt x="0" y="355"/>
                  </a:lnTo>
                  <a:close/>
                </a:path>
              </a:pathLst>
            </a:custGeom>
            <a:solidFill>
              <a:srgbClr val="D3EDED"/>
            </a:solidFill>
            <a:ln w="9525">
              <a:noFill/>
              <a:round/>
              <a:headEnd/>
              <a:tailEnd/>
            </a:ln>
          </p:spPr>
          <p:txBody>
            <a:bodyPr/>
            <a:lstStyle/>
            <a:p>
              <a:endParaRPr lang="fr-FR"/>
            </a:p>
          </p:txBody>
        </p:sp>
        <p:sp>
          <p:nvSpPr>
            <p:cNvPr id="371849" name="Freeform 137"/>
            <p:cNvSpPr>
              <a:spLocks/>
            </p:cNvSpPr>
            <p:nvPr/>
          </p:nvSpPr>
          <p:spPr bwMode="auto">
            <a:xfrm>
              <a:off x="603" y="742"/>
              <a:ext cx="57" cy="98"/>
            </a:xfrm>
            <a:custGeom>
              <a:avLst/>
              <a:gdLst/>
              <a:ahLst/>
              <a:cxnLst>
                <a:cxn ang="0">
                  <a:pos x="0" y="12"/>
                </a:cxn>
                <a:cxn ang="0">
                  <a:pos x="40" y="84"/>
                </a:cxn>
                <a:cxn ang="0">
                  <a:pos x="0" y="333"/>
                </a:cxn>
                <a:cxn ang="0">
                  <a:pos x="180" y="490"/>
                </a:cxn>
                <a:cxn ang="0">
                  <a:pos x="227" y="347"/>
                </a:cxn>
                <a:cxn ang="0">
                  <a:pos x="227" y="216"/>
                </a:cxn>
                <a:cxn ang="0">
                  <a:pos x="93" y="0"/>
                </a:cxn>
                <a:cxn ang="0">
                  <a:pos x="0" y="12"/>
                </a:cxn>
                <a:cxn ang="0">
                  <a:pos x="0" y="12"/>
                </a:cxn>
              </a:cxnLst>
              <a:rect l="0" t="0" r="r" b="b"/>
              <a:pathLst>
                <a:path w="227" h="490">
                  <a:moveTo>
                    <a:pt x="0" y="12"/>
                  </a:moveTo>
                  <a:lnTo>
                    <a:pt x="40" y="84"/>
                  </a:lnTo>
                  <a:lnTo>
                    <a:pt x="0" y="333"/>
                  </a:lnTo>
                  <a:lnTo>
                    <a:pt x="180" y="490"/>
                  </a:lnTo>
                  <a:lnTo>
                    <a:pt x="227" y="347"/>
                  </a:lnTo>
                  <a:lnTo>
                    <a:pt x="227" y="216"/>
                  </a:lnTo>
                  <a:lnTo>
                    <a:pt x="93" y="0"/>
                  </a:lnTo>
                  <a:lnTo>
                    <a:pt x="0" y="12"/>
                  </a:lnTo>
                  <a:lnTo>
                    <a:pt x="0" y="12"/>
                  </a:lnTo>
                  <a:close/>
                </a:path>
              </a:pathLst>
            </a:custGeom>
            <a:solidFill>
              <a:srgbClr val="E53333"/>
            </a:solidFill>
            <a:ln w="9525">
              <a:noFill/>
              <a:round/>
              <a:headEnd/>
              <a:tailEnd/>
            </a:ln>
          </p:spPr>
          <p:txBody>
            <a:bodyPr/>
            <a:lstStyle/>
            <a:p>
              <a:endParaRPr lang="fr-FR"/>
            </a:p>
          </p:txBody>
        </p:sp>
        <p:sp>
          <p:nvSpPr>
            <p:cNvPr id="371850" name="Freeform 138"/>
            <p:cNvSpPr>
              <a:spLocks/>
            </p:cNvSpPr>
            <p:nvPr/>
          </p:nvSpPr>
          <p:spPr bwMode="auto">
            <a:xfrm>
              <a:off x="570" y="639"/>
              <a:ext cx="73" cy="88"/>
            </a:xfrm>
            <a:custGeom>
              <a:avLst/>
              <a:gdLst/>
              <a:ahLst/>
              <a:cxnLst>
                <a:cxn ang="0">
                  <a:pos x="21" y="112"/>
                </a:cxn>
                <a:cxn ang="0">
                  <a:pos x="60" y="223"/>
                </a:cxn>
                <a:cxn ang="0">
                  <a:pos x="67" y="399"/>
                </a:cxn>
                <a:cxn ang="0">
                  <a:pos x="134" y="425"/>
                </a:cxn>
                <a:cxn ang="0">
                  <a:pos x="214" y="439"/>
                </a:cxn>
                <a:cxn ang="0">
                  <a:pos x="241" y="387"/>
                </a:cxn>
                <a:cxn ang="0">
                  <a:pos x="227" y="242"/>
                </a:cxn>
                <a:cxn ang="0">
                  <a:pos x="293" y="163"/>
                </a:cxn>
                <a:cxn ang="0">
                  <a:pos x="227" y="137"/>
                </a:cxn>
                <a:cxn ang="0">
                  <a:pos x="147" y="46"/>
                </a:cxn>
                <a:cxn ang="0">
                  <a:pos x="81" y="0"/>
                </a:cxn>
                <a:cxn ang="0">
                  <a:pos x="13" y="26"/>
                </a:cxn>
                <a:cxn ang="0">
                  <a:pos x="0" y="78"/>
                </a:cxn>
                <a:cxn ang="0">
                  <a:pos x="21" y="112"/>
                </a:cxn>
                <a:cxn ang="0">
                  <a:pos x="21" y="112"/>
                </a:cxn>
              </a:cxnLst>
              <a:rect l="0" t="0" r="r" b="b"/>
              <a:pathLst>
                <a:path w="293" h="439">
                  <a:moveTo>
                    <a:pt x="21" y="112"/>
                  </a:moveTo>
                  <a:lnTo>
                    <a:pt x="60" y="223"/>
                  </a:lnTo>
                  <a:lnTo>
                    <a:pt x="67" y="399"/>
                  </a:lnTo>
                  <a:lnTo>
                    <a:pt x="134" y="425"/>
                  </a:lnTo>
                  <a:lnTo>
                    <a:pt x="214" y="439"/>
                  </a:lnTo>
                  <a:lnTo>
                    <a:pt x="241" y="387"/>
                  </a:lnTo>
                  <a:lnTo>
                    <a:pt x="227" y="242"/>
                  </a:lnTo>
                  <a:lnTo>
                    <a:pt x="293" y="163"/>
                  </a:lnTo>
                  <a:lnTo>
                    <a:pt x="227" y="137"/>
                  </a:lnTo>
                  <a:lnTo>
                    <a:pt x="147" y="46"/>
                  </a:lnTo>
                  <a:lnTo>
                    <a:pt x="81" y="0"/>
                  </a:lnTo>
                  <a:lnTo>
                    <a:pt x="13" y="26"/>
                  </a:lnTo>
                  <a:lnTo>
                    <a:pt x="0" y="78"/>
                  </a:lnTo>
                  <a:lnTo>
                    <a:pt x="21" y="112"/>
                  </a:lnTo>
                  <a:lnTo>
                    <a:pt x="21" y="112"/>
                  </a:lnTo>
                  <a:close/>
                </a:path>
              </a:pathLst>
            </a:custGeom>
            <a:solidFill>
              <a:srgbClr val="EBC5B8"/>
            </a:solidFill>
            <a:ln w="9525">
              <a:noFill/>
              <a:round/>
              <a:headEnd/>
              <a:tailEnd/>
            </a:ln>
          </p:spPr>
          <p:txBody>
            <a:bodyPr/>
            <a:lstStyle/>
            <a:p>
              <a:endParaRPr lang="fr-FR"/>
            </a:p>
          </p:txBody>
        </p:sp>
        <p:sp>
          <p:nvSpPr>
            <p:cNvPr id="371851" name="Freeform 139"/>
            <p:cNvSpPr>
              <a:spLocks/>
            </p:cNvSpPr>
            <p:nvPr/>
          </p:nvSpPr>
          <p:spPr bwMode="auto">
            <a:xfrm>
              <a:off x="742" y="630"/>
              <a:ext cx="31" cy="34"/>
            </a:xfrm>
            <a:custGeom>
              <a:avLst/>
              <a:gdLst/>
              <a:ahLst/>
              <a:cxnLst>
                <a:cxn ang="0">
                  <a:pos x="59" y="0"/>
                </a:cxn>
                <a:cxn ang="0">
                  <a:pos x="19" y="92"/>
                </a:cxn>
                <a:cxn ang="0">
                  <a:pos x="0" y="151"/>
                </a:cxn>
                <a:cxn ang="0">
                  <a:pos x="72" y="171"/>
                </a:cxn>
                <a:cxn ang="0">
                  <a:pos x="93" y="118"/>
                </a:cxn>
                <a:cxn ang="0">
                  <a:pos x="126" y="40"/>
                </a:cxn>
                <a:cxn ang="0">
                  <a:pos x="59" y="0"/>
                </a:cxn>
                <a:cxn ang="0">
                  <a:pos x="59" y="0"/>
                </a:cxn>
              </a:cxnLst>
              <a:rect l="0" t="0" r="r" b="b"/>
              <a:pathLst>
                <a:path w="126" h="171">
                  <a:moveTo>
                    <a:pt x="59" y="0"/>
                  </a:moveTo>
                  <a:lnTo>
                    <a:pt x="19" y="92"/>
                  </a:lnTo>
                  <a:lnTo>
                    <a:pt x="0" y="151"/>
                  </a:lnTo>
                  <a:lnTo>
                    <a:pt x="72" y="171"/>
                  </a:lnTo>
                  <a:lnTo>
                    <a:pt x="93" y="118"/>
                  </a:lnTo>
                  <a:lnTo>
                    <a:pt x="126" y="40"/>
                  </a:lnTo>
                  <a:lnTo>
                    <a:pt x="59" y="0"/>
                  </a:lnTo>
                  <a:lnTo>
                    <a:pt x="59" y="0"/>
                  </a:lnTo>
                  <a:close/>
                </a:path>
              </a:pathLst>
            </a:custGeom>
            <a:solidFill>
              <a:srgbClr val="EBC5B8"/>
            </a:solidFill>
            <a:ln w="9525">
              <a:noFill/>
              <a:round/>
              <a:headEnd/>
              <a:tailEnd/>
            </a:ln>
          </p:spPr>
          <p:txBody>
            <a:bodyPr/>
            <a:lstStyle/>
            <a:p>
              <a:endParaRPr lang="fr-FR"/>
            </a:p>
          </p:txBody>
        </p:sp>
        <p:sp>
          <p:nvSpPr>
            <p:cNvPr id="371852" name="Freeform 140"/>
            <p:cNvSpPr>
              <a:spLocks/>
            </p:cNvSpPr>
            <p:nvPr/>
          </p:nvSpPr>
          <p:spPr bwMode="auto">
            <a:xfrm>
              <a:off x="415" y="704"/>
              <a:ext cx="33" cy="32"/>
            </a:xfrm>
            <a:custGeom>
              <a:avLst/>
              <a:gdLst/>
              <a:ahLst/>
              <a:cxnLst>
                <a:cxn ang="0">
                  <a:pos x="35" y="0"/>
                </a:cxn>
                <a:cxn ang="0">
                  <a:pos x="134" y="66"/>
                </a:cxn>
                <a:cxn ang="0">
                  <a:pos x="115" y="164"/>
                </a:cxn>
                <a:cxn ang="0">
                  <a:pos x="88" y="92"/>
                </a:cxn>
                <a:cxn ang="0">
                  <a:pos x="0" y="60"/>
                </a:cxn>
                <a:cxn ang="0">
                  <a:pos x="35" y="0"/>
                </a:cxn>
                <a:cxn ang="0">
                  <a:pos x="35" y="0"/>
                </a:cxn>
              </a:cxnLst>
              <a:rect l="0" t="0" r="r" b="b"/>
              <a:pathLst>
                <a:path w="134" h="164">
                  <a:moveTo>
                    <a:pt x="35" y="0"/>
                  </a:moveTo>
                  <a:lnTo>
                    <a:pt x="134" y="66"/>
                  </a:lnTo>
                  <a:lnTo>
                    <a:pt x="115" y="164"/>
                  </a:lnTo>
                  <a:lnTo>
                    <a:pt x="88" y="92"/>
                  </a:lnTo>
                  <a:lnTo>
                    <a:pt x="0" y="60"/>
                  </a:lnTo>
                  <a:lnTo>
                    <a:pt x="35" y="0"/>
                  </a:lnTo>
                  <a:lnTo>
                    <a:pt x="35" y="0"/>
                  </a:lnTo>
                  <a:close/>
                </a:path>
              </a:pathLst>
            </a:custGeom>
            <a:solidFill>
              <a:srgbClr val="EBC5B8"/>
            </a:solidFill>
            <a:ln w="9525">
              <a:noFill/>
              <a:round/>
              <a:headEnd/>
              <a:tailEnd/>
            </a:ln>
          </p:spPr>
          <p:txBody>
            <a:bodyPr/>
            <a:lstStyle/>
            <a:p>
              <a:endParaRPr lang="fr-FR"/>
            </a:p>
          </p:txBody>
        </p:sp>
        <p:sp>
          <p:nvSpPr>
            <p:cNvPr id="371853" name="Freeform 141"/>
            <p:cNvSpPr>
              <a:spLocks/>
            </p:cNvSpPr>
            <p:nvPr/>
          </p:nvSpPr>
          <p:spPr bwMode="auto">
            <a:xfrm>
              <a:off x="736" y="583"/>
              <a:ext cx="71" cy="22"/>
            </a:xfrm>
            <a:custGeom>
              <a:avLst/>
              <a:gdLst/>
              <a:ahLst/>
              <a:cxnLst>
                <a:cxn ang="0">
                  <a:pos x="0" y="79"/>
                </a:cxn>
                <a:cxn ang="0">
                  <a:pos x="90" y="49"/>
                </a:cxn>
                <a:cxn ang="0">
                  <a:pos x="162" y="28"/>
                </a:cxn>
                <a:cxn ang="0">
                  <a:pos x="230" y="5"/>
                </a:cxn>
                <a:cxn ang="0">
                  <a:pos x="283" y="0"/>
                </a:cxn>
                <a:cxn ang="0">
                  <a:pos x="272" y="14"/>
                </a:cxn>
                <a:cxn ang="0">
                  <a:pos x="216" y="30"/>
                </a:cxn>
                <a:cxn ang="0">
                  <a:pos x="151" y="54"/>
                </a:cxn>
                <a:cxn ang="0">
                  <a:pos x="74" y="93"/>
                </a:cxn>
                <a:cxn ang="0">
                  <a:pos x="10" y="109"/>
                </a:cxn>
                <a:cxn ang="0">
                  <a:pos x="0" y="98"/>
                </a:cxn>
                <a:cxn ang="0">
                  <a:pos x="0" y="79"/>
                </a:cxn>
                <a:cxn ang="0">
                  <a:pos x="0" y="79"/>
                </a:cxn>
              </a:cxnLst>
              <a:rect l="0" t="0" r="r" b="b"/>
              <a:pathLst>
                <a:path w="283" h="109">
                  <a:moveTo>
                    <a:pt x="0" y="79"/>
                  </a:moveTo>
                  <a:lnTo>
                    <a:pt x="90" y="49"/>
                  </a:lnTo>
                  <a:lnTo>
                    <a:pt x="162" y="28"/>
                  </a:lnTo>
                  <a:lnTo>
                    <a:pt x="230" y="5"/>
                  </a:lnTo>
                  <a:lnTo>
                    <a:pt x="283" y="0"/>
                  </a:lnTo>
                  <a:lnTo>
                    <a:pt x="272" y="14"/>
                  </a:lnTo>
                  <a:lnTo>
                    <a:pt x="216" y="30"/>
                  </a:lnTo>
                  <a:lnTo>
                    <a:pt x="151" y="54"/>
                  </a:lnTo>
                  <a:lnTo>
                    <a:pt x="74" y="93"/>
                  </a:lnTo>
                  <a:lnTo>
                    <a:pt x="10" y="109"/>
                  </a:lnTo>
                  <a:lnTo>
                    <a:pt x="0" y="98"/>
                  </a:lnTo>
                  <a:lnTo>
                    <a:pt x="0" y="79"/>
                  </a:lnTo>
                  <a:lnTo>
                    <a:pt x="0" y="79"/>
                  </a:lnTo>
                  <a:close/>
                </a:path>
              </a:pathLst>
            </a:custGeom>
            <a:solidFill>
              <a:srgbClr val="000000"/>
            </a:solidFill>
            <a:ln w="9525">
              <a:noFill/>
              <a:round/>
              <a:headEnd/>
              <a:tailEnd/>
            </a:ln>
          </p:spPr>
          <p:txBody>
            <a:bodyPr/>
            <a:lstStyle/>
            <a:p>
              <a:endParaRPr lang="fr-FR"/>
            </a:p>
          </p:txBody>
        </p:sp>
        <p:sp>
          <p:nvSpPr>
            <p:cNvPr id="371854" name="Freeform 142"/>
            <p:cNvSpPr>
              <a:spLocks/>
            </p:cNvSpPr>
            <p:nvPr/>
          </p:nvSpPr>
          <p:spPr bwMode="auto">
            <a:xfrm>
              <a:off x="808" y="589"/>
              <a:ext cx="39" cy="68"/>
            </a:xfrm>
            <a:custGeom>
              <a:avLst/>
              <a:gdLst/>
              <a:ahLst/>
              <a:cxnLst>
                <a:cxn ang="0">
                  <a:pos x="0" y="21"/>
                </a:cxn>
                <a:cxn ang="0">
                  <a:pos x="38" y="0"/>
                </a:cxn>
                <a:cxn ang="0">
                  <a:pos x="66" y="0"/>
                </a:cxn>
                <a:cxn ang="0">
                  <a:pos x="76" y="11"/>
                </a:cxn>
                <a:cxn ang="0">
                  <a:pos x="107" y="63"/>
                </a:cxn>
                <a:cxn ang="0">
                  <a:pos x="135" y="127"/>
                </a:cxn>
                <a:cxn ang="0">
                  <a:pos x="146" y="206"/>
                </a:cxn>
                <a:cxn ang="0">
                  <a:pos x="154" y="302"/>
                </a:cxn>
                <a:cxn ang="0">
                  <a:pos x="123" y="338"/>
                </a:cxn>
                <a:cxn ang="0">
                  <a:pos x="116" y="273"/>
                </a:cxn>
                <a:cxn ang="0">
                  <a:pos x="104" y="170"/>
                </a:cxn>
                <a:cxn ang="0">
                  <a:pos x="76" y="102"/>
                </a:cxn>
                <a:cxn ang="0">
                  <a:pos x="57" y="56"/>
                </a:cxn>
                <a:cxn ang="0">
                  <a:pos x="50" y="40"/>
                </a:cxn>
                <a:cxn ang="0">
                  <a:pos x="38" y="35"/>
                </a:cxn>
                <a:cxn ang="0">
                  <a:pos x="16" y="40"/>
                </a:cxn>
                <a:cxn ang="0">
                  <a:pos x="0" y="21"/>
                </a:cxn>
                <a:cxn ang="0">
                  <a:pos x="0" y="21"/>
                </a:cxn>
              </a:cxnLst>
              <a:rect l="0" t="0" r="r" b="b"/>
              <a:pathLst>
                <a:path w="154" h="338">
                  <a:moveTo>
                    <a:pt x="0" y="21"/>
                  </a:moveTo>
                  <a:lnTo>
                    <a:pt x="38" y="0"/>
                  </a:lnTo>
                  <a:lnTo>
                    <a:pt x="66" y="0"/>
                  </a:lnTo>
                  <a:lnTo>
                    <a:pt x="76" y="11"/>
                  </a:lnTo>
                  <a:lnTo>
                    <a:pt x="107" y="63"/>
                  </a:lnTo>
                  <a:lnTo>
                    <a:pt x="135" y="127"/>
                  </a:lnTo>
                  <a:lnTo>
                    <a:pt x="146" y="206"/>
                  </a:lnTo>
                  <a:lnTo>
                    <a:pt x="154" y="302"/>
                  </a:lnTo>
                  <a:lnTo>
                    <a:pt x="123" y="338"/>
                  </a:lnTo>
                  <a:lnTo>
                    <a:pt x="116" y="273"/>
                  </a:lnTo>
                  <a:lnTo>
                    <a:pt x="104" y="170"/>
                  </a:lnTo>
                  <a:lnTo>
                    <a:pt x="76" y="102"/>
                  </a:lnTo>
                  <a:lnTo>
                    <a:pt x="57" y="56"/>
                  </a:lnTo>
                  <a:lnTo>
                    <a:pt x="50" y="40"/>
                  </a:lnTo>
                  <a:lnTo>
                    <a:pt x="38" y="35"/>
                  </a:lnTo>
                  <a:lnTo>
                    <a:pt x="16" y="40"/>
                  </a:lnTo>
                  <a:lnTo>
                    <a:pt x="0" y="21"/>
                  </a:lnTo>
                  <a:lnTo>
                    <a:pt x="0" y="21"/>
                  </a:lnTo>
                  <a:close/>
                </a:path>
              </a:pathLst>
            </a:custGeom>
            <a:solidFill>
              <a:srgbClr val="000000"/>
            </a:solidFill>
            <a:ln w="9525">
              <a:noFill/>
              <a:round/>
              <a:headEnd/>
              <a:tailEnd/>
            </a:ln>
          </p:spPr>
          <p:txBody>
            <a:bodyPr/>
            <a:lstStyle/>
            <a:p>
              <a:endParaRPr lang="fr-FR"/>
            </a:p>
          </p:txBody>
        </p:sp>
        <p:sp>
          <p:nvSpPr>
            <p:cNvPr id="371855" name="Freeform 143"/>
            <p:cNvSpPr>
              <a:spLocks/>
            </p:cNvSpPr>
            <p:nvPr/>
          </p:nvSpPr>
          <p:spPr bwMode="auto">
            <a:xfrm>
              <a:off x="720" y="608"/>
              <a:ext cx="108" cy="52"/>
            </a:xfrm>
            <a:custGeom>
              <a:avLst/>
              <a:gdLst/>
              <a:ahLst/>
              <a:cxnLst>
                <a:cxn ang="0">
                  <a:pos x="215" y="92"/>
                </a:cxn>
                <a:cxn ang="0">
                  <a:pos x="294" y="135"/>
                </a:cxn>
                <a:cxn ang="0">
                  <a:pos x="353" y="186"/>
                </a:cxn>
                <a:cxn ang="0">
                  <a:pos x="429" y="230"/>
                </a:cxn>
                <a:cxn ang="0">
                  <a:pos x="424" y="263"/>
                </a:cxn>
                <a:cxn ang="0">
                  <a:pos x="369" y="228"/>
                </a:cxn>
                <a:cxn ang="0">
                  <a:pos x="301" y="179"/>
                </a:cxn>
                <a:cxn ang="0">
                  <a:pos x="280" y="168"/>
                </a:cxn>
                <a:cxn ang="0">
                  <a:pos x="256" y="175"/>
                </a:cxn>
                <a:cxn ang="0">
                  <a:pos x="209" y="179"/>
                </a:cxn>
                <a:cxn ang="0">
                  <a:pos x="187" y="170"/>
                </a:cxn>
                <a:cxn ang="0">
                  <a:pos x="157" y="157"/>
                </a:cxn>
                <a:cxn ang="0">
                  <a:pos x="133" y="127"/>
                </a:cxn>
                <a:cxn ang="0">
                  <a:pos x="112" y="100"/>
                </a:cxn>
                <a:cxn ang="0">
                  <a:pos x="67" y="73"/>
                </a:cxn>
                <a:cxn ang="0">
                  <a:pos x="17" y="48"/>
                </a:cxn>
                <a:cxn ang="0">
                  <a:pos x="0" y="24"/>
                </a:cxn>
                <a:cxn ang="0">
                  <a:pos x="5" y="8"/>
                </a:cxn>
                <a:cxn ang="0">
                  <a:pos x="27" y="0"/>
                </a:cxn>
                <a:cxn ang="0">
                  <a:pos x="67" y="29"/>
                </a:cxn>
                <a:cxn ang="0">
                  <a:pos x="130" y="68"/>
                </a:cxn>
                <a:cxn ang="0">
                  <a:pos x="154" y="94"/>
                </a:cxn>
                <a:cxn ang="0">
                  <a:pos x="154" y="110"/>
                </a:cxn>
                <a:cxn ang="0">
                  <a:pos x="187" y="133"/>
                </a:cxn>
                <a:cxn ang="0">
                  <a:pos x="226" y="149"/>
                </a:cxn>
                <a:cxn ang="0">
                  <a:pos x="209" y="124"/>
                </a:cxn>
                <a:cxn ang="0">
                  <a:pos x="215" y="92"/>
                </a:cxn>
                <a:cxn ang="0">
                  <a:pos x="215" y="92"/>
                </a:cxn>
              </a:cxnLst>
              <a:rect l="0" t="0" r="r" b="b"/>
              <a:pathLst>
                <a:path w="429" h="263">
                  <a:moveTo>
                    <a:pt x="215" y="92"/>
                  </a:moveTo>
                  <a:lnTo>
                    <a:pt x="294" y="135"/>
                  </a:lnTo>
                  <a:lnTo>
                    <a:pt x="353" y="186"/>
                  </a:lnTo>
                  <a:lnTo>
                    <a:pt x="429" y="230"/>
                  </a:lnTo>
                  <a:lnTo>
                    <a:pt x="424" y="263"/>
                  </a:lnTo>
                  <a:lnTo>
                    <a:pt x="369" y="228"/>
                  </a:lnTo>
                  <a:lnTo>
                    <a:pt x="301" y="179"/>
                  </a:lnTo>
                  <a:lnTo>
                    <a:pt x="280" y="168"/>
                  </a:lnTo>
                  <a:lnTo>
                    <a:pt x="256" y="175"/>
                  </a:lnTo>
                  <a:lnTo>
                    <a:pt x="209" y="179"/>
                  </a:lnTo>
                  <a:lnTo>
                    <a:pt x="187" y="170"/>
                  </a:lnTo>
                  <a:lnTo>
                    <a:pt x="157" y="157"/>
                  </a:lnTo>
                  <a:lnTo>
                    <a:pt x="133" y="127"/>
                  </a:lnTo>
                  <a:lnTo>
                    <a:pt x="112" y="100"/>
                  </a:lnTo>
                  <a:lnTo>
                    <a:pt x="67" y="73"/>
                  </a:lnTo>
                  <a:lnTo>
                    <a:pt x="17" y="48"/>
                  </a:lnTo>
                  <a:lnTo>
                    <a:pt x="0" y="24"/>
                  </a:lnTo>
                  <a:lnTo>
                    <a:pt x="5" y="8"/>
                  </a:lnTo>
                  <a:lnTo>
                    <a:pt x="27" y="0"/>
                  </a:lnTo>
                  <a:lnTo>
                    <a:pt x="67" y="29"/>
                  </a:lnTo>
                  <a:lnTo>
                    <a:pt x="130" y="68"/>
                  </a:lnTo>
                  <a:lnTo>
                    <a:pt x="154" y="94"/>
                  </a:lnTo>
                  <a:lnTo>
                    <a:pt x="154" y="110"/>
                  </a:lnTo>
                  <a:lnTo>
                    <a:pt x="187" y="133"/>
                  </a:lnTo>
                  <a:lnTo>
                    <a:pt x="226" y="149"/>
                  </a:lnTo>
                  <a:lnTo>
                    <a:pt x="209" y="124"/>
                  </a:lnTo>
                  <a:lnTo>
                    <a:pt x="215" y="92"/>
                  </a:lnTo>
                  <a:lnTo>
                    <a:pt x="215" y="92"/>
                  </a:lnTo>
                  <a:close/>
                </a:path>
              </a:pathLst>
            </a:custGeom>
            <a:solidFill>
              <a:srgbClr val="000000"/>
            </a:solidFill>
            <a:ln w="9525">
              <a:noFill/>
              <a:round/>
              <a:headEnd/>
              <a:tailEnd/>
            </a:ln>
          </p:spPr>
          <p:txBody>
            <a:bodyPr/>
            <a:lstStyle/>
            <a:p>
              <a:endParaRPr lang="fr-FR"/>
            </a:p>
          </p:txBody>
        </p:sp>
        <p:sp>
          <p:nvSpPr>
            <p:cNvPr id="371856" name="Freeform 144"/>
            <p:cNvSpPr>
              <a:spLocks/>
            </p:cNvSpPr>
            <p:nvPr/>
          </p:nvSpPr>
          <p:spPr bwMode="auto">
            <a:xfrm>
              <a:off x="718" y="535"/>
              <a:ext cx="183" cy="127"/>
            </a:xfrm>
            <a:custGeom>
              <a:avLst/>
              <a:gdLst/>
              <a:ahLst/>
              <a:cxnLst>
                <a:cxn ang="0">
                  <a:pos x="0" y="322"/>
                </a:cxn>
                <a:cxn ang="0">
                  <a:pos x="39" y="264"/>
                </a:cxn>
                <a:cxn ang="0">
                  <a:pos x="83" y="211"/>
                </a:cxn>
                <a:cxn ang="0">
                  <a:pos x="147" y="116"/>
                </a:cxn>
                <a:cxn ang="0">
                  <a:pos x="177" y="67"/>
                </a:cxn>
                <a:cxn ang="0">
                  <a:pos x="218" y="18"/>
                </a:cxn>
                <a:cxn ang="0">
                  <a:pos x="254" y="0"/>
                </a:cxn>
                <a:cxn ang="0">
                  <a:pos x="282" y="2"/>
                </a:cxn>
                <a:cxn ang="0">
                  <a:pos x="324" y="7"/>
                </a:cxn>
                <a:cxn ang="0">
                  <a:pos x="367" y="32"/>
                </a:cxn>
                <a:cxn ang="0">
                  <a:pos x="412" y="70"/>
                </a:cxn>
                <a:cxn ang="0">
                  <a:pos x="475" y="108"/>
                </a:cxn>
                <a:cxn ang="0">
                  <a:pos x="560" y="159"/>
                </a:cxn>
                <a:cxn ang="0">
                  <a:pos x="660" y="213"/>
                </a:cxn>
                <a:cxn ang="0">
                  <a:pos x="703" y="238"/>
                </a:cxn>
                <a:cxn ang="0">
                  <a:pos x="731" y="267"/>
                </a:cxn>
                <a:cxn ang="0">
                  <a:pos x="733" y="284"/>
                </a:cxn>
                <a:cxn ang="0">
                  <a:pos x="726" y="313"/>
                </a:cxn>
                <a:cxn ang="0">
                  <a:pos x="684" y="365"/>
                </a:cxn>
                <a:cxn ang="0">
                  <a:pos x="646" y="424"/>
                </a:cxn>
                <a:cxn ang="0">
                  <a:pos x="601" y="494"/>
                </a:cxn>
                <a:cxn ang="0">
                  <a:pos x="563" y="563"/>
                </a:cxn>
                <a:cxn ang="0">
                  <a:pos x="540" y="611"/>
                </a:cxn>
                <a:cxn ang="0">
                  <a:pos x="521" y="628"/>
                </a:cxn>
                <a:cxn ang="0">
                  <a:pos x="497" y="638"/>
                </a:cxn>
                <a:cxn ang="0">
                  <a:pos x="469" y="638"/>
                </a:cxn>
                <a:cxn ang="0">
                  <a:pos x="422" y="616"/>
                </a:cxn>
                <a:cxn ang="0">
                  <a:pos x="426" y="586"/>
                </a:cxn>
                <a:cxn ang="0">
                  <a:pos x="469" y="589"/>
                </a:cxn>
                <a:cxn ang="0">
                  <a:pos x="497" y="568"/>
                </a:cxn>
                <a:cxn ang="0">
                  <a:pos x="535" y="519"/>
                </a:cxn>
                <a:cxn ang="0">
                  <a:pos x="574" y="452"/>
                </a:cxn>
                <a:cxn ang="0">
                  <a:pos x="618" y="384"/>
                </a:cxn>
                <a:cxn ang="0">
                  <a:pos x="656" y="319"/>
                </a:cxn>
                <a:cxn ang="0">
                  <a:pos x="667" y="297"/>
                </a:cxn>
                <a:cxn ang="0">
                  <a:pos x="670" y="278"/>
                </a:cxn>
                <a:cxn ang="0">
                  <a:pos x="632" y="246"/>
                </a:cxn>
                <a:cxn ang="0">
                  <a:pos x="563" y="202"/>
                </a:cxn>
                <a:cxn ang="0">
                  <a:pos x="478" y="157"/>
                </a:cxn>
                <a:cxn ang="0">
                  <a:pos x="419" y="130"/>
                </a:cxn>
                <a:cxn ang="0">
                  <a:pos x="381" y="95"/>
                </a:cxn>
                <a:cxn ang="0">
                  <a:pos x="353" y="70"/>
                </a:cxn>
                <a:cxn ang="0">
                  <a:pos x="324" y="53"/>
                </a:cxn>
                <a:cxn ang="0">
                  <a:pos x="277" y="51"/>
                </a:cxn>
                <a:cxn ang="0">
                  <a:pos x="244" y="56"/>
                </a:cxn>
                <a:cxn ang="0">
                  <a:pos x="224" y="72"/>
                </a:cxn>
                <a:cxn ang="0">
                  <a:pos x="202" y="111"/>
                </a:cxn>
                <a:cxn ang="0">
                  <a:pos x="156" y="178"/>
                </a:cxn>
                <a:cxn ang="0">
                  <a:pos x="102" y="248"/>
                </a:cxn>
                <a:cxn ang="0">
                  <a:pos x="62" y="306"/>
                </a:cxn>
                <a:cxn ang="0">
                  <a:pos x="53" y="341"/>
                </a:cxn>
                <a:cxn ang="0">
                  <a:pos x="50" y="359"/>
                </a:cxn>
                <a:cxn ang="0">
                  <a:pos x="31" y="359"/>
                </a:cxn>
                <a:cxn ang="0">
                  <a:pos x="7" y="352"/>
                </a:cxn>
                <a:cxn ang="0">
                  <a:pos x="0" y="322"/>
                </a:cxn>
                <a:cxn ang="0">
                  <a:pos x="0" y="322"/>
                </a:cxn>
              </a:cxnLst>
              <a:rect l="0" t="0" r="r" b="b"/>
              <a:pathLst>
                <a:path w="733" h="638">
                  <a:moveTo>
                    <a:pt x="0" y="322"/>
                  </a:moveTo>
                  <a:lnTo>
                    <a:pt x="39" y="264"/>
                  </a:lnTo>
                  <a:lnTo>
                    <a:pt x="83" y="211"/>
                  </a:lnTo>
                  <a:lnTo>
                    <a:pt x="147" y="116"/>
                  </a:lnTo>
                  <a:lnTo>
                    <a:pt x="177" y="67"/>
                  </a:lnTo>
                  <a:lnTo>
                    <a:pt x="218" y="18"/>
                  </a:lnTo>
                  <a:lnTo>
                    <a:pt x="254" y="0"/>
                  </a:lnTo>
                  <a:lnTo>
                    <a:pt x="282" y="2"/>
                  </a:lnTo>
                  <a:lnTo>
                    <a:pt x="324" y="7"/>
                  </a:lnTo>
                  <a:lnTo>
                    <a:pt x="367" y="32"/>
                  </a:lnTo>
                  <a:lnTo>
                    <a:pt x="412" y="70"/>
                  </a:lnTo>
                  <a:lnTo>
                    <a:pt x="475" y="108"/>
                  </a:lnTo>
                  <a:lnTo>
                    <a:pt x="560" y="159"/>
                  </a:lnTo>
                  <a:lnTo>
                    <a:pt x="660" y="213"/>
                  </a:lnTo>
                  <a:lnTo>
                    <a:pt x="703" y="238"/>
                  </a:lnTo>
                  <a:lnTo>
                    <a:pt x="731" y="267"/>
                  </a:lnTo>
                  <a:lnTo>
                    <a:pt x="733" y="284"/>
                  </a:lnTo>
                  <a:lnTo>
                    <a:pt x="726" y="313"/>
                  </a:lnTo>
                  <a:lnTo>
                    <a:pt x="684" y="365"/>
                  </a:lnTo>
                  <a:lnTo>
                    <a:pt x="646" y="424"/>
                  </a:lnTo>
                  <a:lnTo>
                    <a:pt x="601" y="494"/>
                  </a:lnTo>
                  <a:lnTo>
                    <a:pt x="563" y="563"/>
                  </a:lnTo>
                  <a:lnTo>
                    <a:pt x="540" y="611"/>
                  </a:lnTo>
                  <a:lnTo>
                    <a:pt x="521" y="628"/>
                  </a:lnTo>
                  <a:lnTo>
                    <a:pt x="497" y="638"/>
                  </a:lnTo>
                  <a:lnTo>
                    <a:pt x="469" y="638"/>
                  </a:lnTo>
                  <a:lnTo>
                    <a:pt x="422" y="616"/>
                  </a:lnTo>
                  <a:lnTo>
                    <a:pt x="426" y="586"/>
                  </a:lnTo>
                  <a:lnTo>
                    <a:pt x="469" y="589"/>
                  </a:lnTo>
                  <a:lnTo>
                    <a:pt x="497" y="568"/>
                  </a:lnTo>
                  <a:lnTo>
                    <a:pt x="535" y="519"/>
                  </a:lnTo>
                  <a:lnTo>
                    <a:pt x="574" y="452"/>
                  </a:lnTo>
                  <a:lnTo>
                    <a:pt x="618" y="384"/>
                  </a:lnTo>
                  <a:lnTo>
                    <a:pt x="656" y="319"/>
                  </a:lnTo>
                  <a:lnTo>
                    <a:pt x="667" y="297"/>
                  </a:lnTo>
                  <a:lnTo>
                    <a:pt x="670" y="278"/>
                  </a:lnTo>
                  <a:lnTo>
                    <a:pt x="632" y="246"/>
                  </a:lnTo>
                  <a:lnTo>
                    <a:pt x="563" y="202"/>
                  </a:lnTo>
                  <a:lnTo>
                    <a:pt x="478" y="157"/>
                  </a:lnTo>
                  <a:lnTo>
                    <a:pt x="419" y="130"/>
                  </a:lnTo>
                  <a:lnTo>
                    <a:pt x="381" y="95"/>
                  </a:lnTo>
                  <a:lnTo>
                    <a:pt x="353" y="70"/>
                  </a:lnTo>
                  <a:lnTo>
                    <a:pt x="324" y="53"/>
                  </a:lnTo>
                  <a:lnTo>
                    <a:pt x="277" y="51"/>
                  </a:lnTo>
                  <a:lnTo>
                    <a:pt x="244" y="56"/>
                  </a:lnTo>
                  <a:lnTo>
                    <a:pt x="224" y="72"/>
                  </a:lnTo>
                  <a:lnTo>
                    <a:pt x="202" y="111"/>
                  </a:lnTo>
                  <a:lnTo>
                    <a:pt x="156" y="178"/>
                  </a:lnTo>
                  <a:lnTo>
                    <a:pt x="102" y="248"/>
                  </a:lnTo>
                  <a:lnTo>
                    <a:pt x="62" y="306"/>
                  </a:lnTo>
                  <a:lnTo>
                    <a:pt x="53" y="341"/>
                  </a:lnTo>
                  <a:lnTo>
                    <a:pt x="50" y="359"/>
                  </a:lnTo>
                  <a:lnTo>
                    <a:pt x="31" y="359"/>
                  </a:lnTo>
                  <a:lnTo>
                    <a:pt x="7" y="352"/>
                  </a:lnTo>
                  <a:lnTo>
                    <a:pt x="0" y="322"/>
                  </a:lnTo>
                  <a:lnTo>
                    <a:pt x="0" y="322"/>
                  </a:lnTo>
                  <a:close/>
                </a:path>
              </a:pathLst>
            </a:custGeom>
            <a:solidFill>
              <a:srgbClr val="000000"/>
            </a:solidFill>
            <a:ln w="9525">
              <a:noFill/>
              <a:round/>
              <a:headEnd/>
              <a:tailEnd/>
            </a:ln>
          </p:spPr>
          <p:txBody>
            <a:bodyPr/>
            <a:lstStyle/>
            <a:p>
              <a:endParaRPr lang="fr-FR"/>
            </a:p>
          </p:txBody>
        </p:sp>
        <p:sp>
          <p:nvSpPr>
            <p:cNvPr id="371857" name="Freeform 145"/>
            <p:cNvSpPr>
              <a:spLocks/>
            </p:cNvSpPr>
            <p:nvPr/>
          </p:nvSpPr>
          <p:spPr bwMode="auto">
            <a:xfrm>
              <a:off x="746" y="634"/>
              <a:ext cx="33" cy="23"/>
            </a:xfrm>
            <a:custGeom>
              <a:avLst/>
              <a:gdLst/>
              <a:ahLst/>
              <a:cxnLst>
                <a:cxn ang="0">
                  <a:pos x="45" y="0"/>
                </a:cxn>
                <a:cxn ang="0">
                  <a:pos x="3" y="26"/>
                </a:cxn>
                <a:cxn ang="0">
                  <a:pos x="0" y="53"/>
                </a:cxn>
                <a:cxn ang="0">
                  <a:pos x="5" y="91"/>
                </a:cxn>
                <a:cxn ang="0">
                  <a:pos x="28" y="113"/>
                </a:cxn>
                <a:cxn ang="0">
                  <a:pos x="52" y="111"/>
                </a:cxn>
                <a:cxn ang="0">
                  <a:pos x="83" y="95"/>
                </a:cxn>
                <a:cxn ang="0">
                  <a:pos x="105" y="72"/>
                </a:cxn>
                <a:cxn ang="0">
                  <a:pos x="133" y="32"/>
                </a:cxn>
                <a:cxn ang="0">
                  <a:pos x="88" y="35"/>
                </a:cxn>
                <a:cxn ang="0">
                  <a:pos x="88" y="58"/>
                </a:cxn>
                <a:cxn ang="0">
                  <a:pos x="57" y="70"/>
                </a:cxn>
                <a:cxn ang="0">
                  <a:pos x="36" y="75"/>
                </a:cxn>
                <a:cxn ang="0">
                  <a:pos x="28" y="56"/>
                </a:cxn>
                <a:cxn ang="0">
                  <a:pos x="57" y="40"/>
                </a:cxn>
                <a:cxn ang="0">
                  <a:pos x="83" y="21"/>
                </a:cxn>
                <a:cxn ang="0">
                  <a:pos x="45" y="0"/>
                </a:cxn>
                <a:cxn ang="0">
                  <a:pos x="45" y="0"/>
                </a:cxn>
              </a:cxnLst>
              <a:rect l="0" t="0" r="r" b="b"/>
              <a:pathLst>
                <a:path w="133" h="113">
                  <a:moveTo>
                    <a:pt x="45" y="0"/>
                  </a:moveTo>
                  <a:lnTo>
                    <a:pt x="3" y="26"/>
                  </a:lnTo>
                  <a:lnTo>
                    <a:pt x="0" y="53"/>
                  </a:lnTo>
                  <a:lnTo>
                    <a:pt x="5" y="91"/>
                  </a:lnTo>
                  <a:lnTo>
                    <a:pt x="28" y="113"/>
                  </a:lnTo>
                  <a:lnTo>
                    <a:pt x="52" y="111"/>
                  </a:lnTo>
                  <a:lnTo>
                    <a:pt x="83" y="95"/>
                  </a:lnTo>
                  <a:lnTo>
                    <a:pt x="105" y="72"/>
                  </a:lnTo>
                  <a:lnTo>
                    <a:pt x="133" y="32"/>
                  </a:lnTo>
                  <a:lnTo>
                    <a:pt x="88" y="35"/>
                  </a:lnTo>
                  <a:lnTo>
                    <a:pt x="88" y="58"/>
                  </a:lnTo>
                  <a:lnTo>
                    <a:pt x="57" y="70"/>
                  </a:lnTo>
                  <a:lnTo>
                    <a:pt x="36" y="75"/>
                  </a:lnTo>
                  <a:lnTo>
                    <a:pt x="28" y="56"/>
                  </a:lnTo>
                  <a:lnTo>
                    <a:pt x="57" y="40"/>
                  </a:lnTo>
                  <a:lnTo>
                    <a:pt x="83" y="21"/>
                  </a:lnTo>
                  <a:lnTo>
                    <a:pt x="45" y="0"/>
                  </a:lnTo>
                  <a:lnTo>
                    <a:pt x="45" y="0"/>
                  </a:lnTo>
                  <a:close/>
                </a:path>
              </a:pathLst>
            </a:custGeom>
            <a:solidFill>
              <a:srgbClr val="000000"/>
            </a:solidFill>
            <a:ln w="9525">
              <a:noFill/>
              <a:round/>
              <a:headEnd/>
              <a:tailEnd/>
            </a:ln>
          </p:spPr>
          <p:txBody>
            <a:bodyPr/>
            <a:lstStyle/>
            <a:p>
              <a:endParaRPr lang="fr-FR"/>
            </a:p>
          </p:txBody>
        </p:sp>
        <p:sp>
          <p:nvSpPr>
            <p:cNvPr id="371858" name="Freeform 146"/>
            <p:cNvSpPr>
              <a:spLocks/>
            </p:cNvSpPr>
            <p:nvPr/>
          </p:nvSpPr>
          <p:spPr bwMode="auto">
            <a:xfrm>
              <a:off x="570" y="644"/>
              <a:ext cx="10" cy="5"/>
            </a:xfrm>
            <a:custGeom>
              <a:avLst/>
              <a:gdLst/>
              <a:ahLst/>
              <a:cxnLst>
                <a:cxn ang="0">
                  <a:pos x="3" y="3"/>
                </a:cxn>
                <a:cxn ang="0">
                  <a:pos x="33" y="0"/>
                </a:cxn>
                <a:cxn ang="0">
                  <a:pos x="43" y="10"/>
                </a:cxn>
                <a:cxn ang="0">
                  <a:pos x="36" y="27"/>
                </a:cxn>
                <a:cxn ang="0">
                  <a:pos x="13" y="27"/>
                </a:cxn>
                <a:cxn ang="0">
                  <a:pos x="0" y="17"/>
                </a:cxn>
                <a:cxn ang="0">
                  <a:pos x="3" y="3"/>
                </a:cxn>
                <a:cxn ang="0">
                  <a:pos x="3" y="3"/>
                </a:cxn>
              </a:cxnLst>
              <a:rect l="0" t="0" r="r" b="b"/>
              <a:pathLst>
                <a:path w="43" h="27">
                  <a:moveTo>
                    <a:pt x="3" y="3"/>
                  </a:moveTo>
                  <a:lnTo>
                    <a:pt x="33" y="0"/>
                  </a:lnTo>
                  <a:lnTo>
                    <a:pt x="43" y="10"/>
                  </a:lnTo>
                  <a:lnTo>
                    <a:pt x="36" y="27"/>
                  </a:lnTo>
                  <a:lnTo>
                    <a:pt x="13" y="27"/>
                  </a:lnTo>
                  <a:lnTo>
                    <a:pt x="0" y="17"/>
                  </a:lnTo>
                  <a:lnTo>
                    <a:pt x="3" y="3"/>
                  </a:lnTo>
                  <a:lnTo>
                    <a:pt x="3" y="3"/>
                  </a:lnTo>
                  <a:close/>
                </a:path>
              </a:pathLst>
            </a:custGeom>
            <a:solidFill>
              <a:srgbClr val="000000"/>
            </a:solidFill>
            <a:ln w="9525">
              <a:noFill/>
              <a:round/>
              <a:headEnd/>
              <a:tailEnd/>
            </a:ln>
          </p:spPr>
          <p:txBody>
            <a:bodyPr/>
            <a:lstStyle/>
            <a:p>
              <a:endParaRPr lang="fr-FR"/>
            </a:p>
          </p:txBody>
        </p:sp>
        <p:sp>
          <p:nvSpPr>
            <p:cNvPr id="371859" name="Freeform 147"/>
            <p:cNvSpPr>
              <a:spLocks/>
            </p:cNvSpPr>
            <p:nvPr/>
          </p:nvSpPr>
          <p:spPr bwMode="auto">
            <a:xfrm>
              <a:off x="614" y="675"/>
              <a:ext cx="26" cy="55"/>
            </a:xfrm>
            <a:custGeom>
              <a:avLst/>
              <a:gdLst/>
              <a:ahLst/>
              <a:cxnLst>
                <a:cxn ang="0">
                  <a:pos x="89" y="0"/>
                </a:cxn>
                <a:cxn ang="0">
                  <a:pos x="61" y="25"/>
                </a:cxn>
                <a:cxn ang="0">
                  <a:pos x="28" y="41"/>
                </a:cxn>
                <a:cxn ang="0">
                  <a:pos x="12" y="55"/>
                </a:cxn>
                <a:cxn ang="0">
                  <a:pos x="0" y="71"/>
                </a:cxn>
                <a:cxn ang="0">
                  <a:pos x="23" y="79"/>
                </a:cxn>
                <a:cxn ang="0">
                  <a:pos x="37" y="111"/>
                </a:cxn>
                <a:cxn ang="0">
                  <a:pos x="42" y="155"/>
                </a:cxn>
                <a:cxn ang="0">
                  <a:pos x="42" y="197"/>
                </a:cxn>
                <a:cxn ang="0">
                  <a:pos x="31" y="241"/>
                </a:cxn>
                <a:cxn ang="0">
                  <a:pos x="28" y="273"/>
                </a:cxn>
                <a:cxn ang="0">
                  <a:pos x="56" y="278"/>
                </a:cxn>
                <a:cxn ang="0">
                  <a:pos x="73" y="233"/>
                </a:cxn>
                <a:cxn ang="0">
                  <a:pos x="81" y="162"/>
                </a:cxn>
                <a:cxn ang="0">
                  <a:pos x="78" y="120"/>
                </a:cxn>
                <a:cxn ang="0">
                  <a:pos x="67" y="90"/>
                </a:cxn>
                <a:cxn ang="0">
                  <a:pos x="61" y="55"/>
                </a:cxn>
                <a:cxn ang="0">
                  <a:pos x="89" y="39"/>
                </a:cxn>
                <a:cxn ang="0">
                  <a:pos x="102" y="16"/>
                </a:cxn>
                <a:cxn ang="0">
                  <a:pos x="89" y="0"/>
                </a:cxn>
                <a:cxn ang="0">
                  <a:pos x="89" y="0"/>
                </a:cxn>
              </a:cxnLst>
              <a:rect l="0" t="0" r="r" b="b"/>
              <a:pathLst>
                <a:path w="102" h="278">
                  <a:moveTo>
                    <a:pt x="89" y="0"/>
                  </a:moveTo>
                  <a:lnTo>
                    <a:pt x="61" y="25"/>
                  </a:lnTo>
                  <a:lnTo>
                    <a:pt x="28" y="41"/>
                  </a:lnTo>
                  <a:lnTo>
                    <a:pt x="12" y="55"/>
                  </a:lnTo>
                  <a:lnTo>
                    <a:pt x="0" y="71"/>
                  </a:lnTo>
                  <a:lnTo>
                    <a:pt x="23" y="79"/>
                  </a:lnTo>
                  <a:lnTo>
                    <a:pt x="37" y="111"/>
                  </a:lnTo>
                  <a:lnTo>
                    <a:pt x="42" y="155"/>
                  </a:lnTo>
                  <a:lnTo>
                    <a:pt x="42" y="197"/>
                  </a:lnTo>
                  <a:lnTo>
                    <a:pt x="31" y="241"/>
                  </a:lnTo>
                  <a:lnTo>
                    <a:pt x="28" y="273"/>
                  </a:lnTo>
                  <a:lnTo>
                    <a:pt x="56" y="278"/>
                  </a:lnTo>
                  <a:lnTo>
                    <a:pt x="73" y="233"/>
                  </a:lnTo>
                  <a:lnTo>
                    <a:pt x="81" y="162"/>
                  </a:lnTo>
                  <a:lnTo>
                    <a:pt x="78" y="120"/>
                  </a:lnTo>
                  <a:lnTo>
                    <a:pt x="67" y="90"/>
                  </a:lnTo>
                  <a:lnTo>
                    <a:pt x="61" y="55"/>
                  </a:lnTo>
                  <a:lnTo>
                    <a:pt x="89" y="39"/>
                  </a:lnTo>
                  <a:lnTo>
                    <a:pt x="102" y="16"/>
                  </a:lnTo>
                  <a:lnTo>
                    <a:pt x="89" y="0"/>
                  </a:lnTo>
                  <a:lnTo>
                    <a:pt x="89" y="0"/>
                  </a:lnTo>
                  <a:close/>
                </a:path>
              </a:pathLst>
            </a:custGeom>
            <a:solidFill>
              <a:srgbClr val="000000"/>
            </a:solidFill>
            <a:ln w="9525">
              <a:noFill/>
              <a:round/>
              <a:headEnd/>
              <a:tailEnd/>
            </a:ln>
          </p:spPr>
          <p:txBody>
            <a:bodyPr/>
            <a:lstStyle/>
            <a:p>
              <a:endParaRPr lang="fr-FR"/>
            </a:p>
          </p:txBody>
        </p:sp>
        <p:sp>
          <p:nvSpPr>
            <p:cNvPr id="371860" name="Freeform 148"/>
            <p:cNvSpPr>
              <a:spLocks/>
            </p:cNvSpPr>
            <p:nvPr/>
          </p:nvSpPr>
          <p:spPr bwMode="auto">
            <a:xfrm>
              <a:off x="587" y="636"/>
              <a:ext cx="62" cy="38"/>
            </a:xfrm>
            <a:custGeom>
              <a:avLst/>
              <a:gdLst/>
              <a:ahLst/>
              <a:cxnLst>
                <a:cxn ang="0">
                  <a:pos x="10" y="0"/>
                </a:cxn>
                <a:cxn ang="0">
                  <a:pos x="57" y="22"/>
                </a:cxn>
                <a:cxn ang="0">
                  <a:pos x="99" y="57"/>
                </a:cxn>
                <a:cxn ang="0">
                  <a:pos x="123" y="95"/>
                </a:cxn>
                <a:cxn ang="0">
                  <a:pos x="163" y="125"/>
                </a:cxn>
                <a:cxn ang="0">
                  <a:pos x="218" y="143"/>
                </a:cxn>
                <a:cxn ang="0">
                  <a:pos x="248" y="157"/>
                </a:cxn>
                <a:cxn ang="0">
                  <a:pos x="242" y="190"/>
                </a:cxn>
                <a:cxn ang="0">
                  <a:pos x="218" y="185"/>
                </a:cxn>
                <a:cxn ang="0">
                  <a:pos x="163" y="171"/>
                </a:cxn>
                <a:cxn ang="0">
                  <a:pos x="109" y="141"/>
                </a:cxn>
                <a:cxn ang="0">
                  <a:pos x="85" y="117"/>
                </a:cxn>
                <a:cxn ang="0">
                  <a:pos x="64" y="78"/>
                </a:cxn>
                <a:cxn ang="0">
                  <a:pos x="36" y="46"/>
                </a:cxn>
                <a:cxn ang="0">
                  <a:pos x="0" y="27"/>
                </a:cxn>
                <a:cxn ang="0">
                  <a:pos x="10" y="0"/>
                </a:cxn>
                <a:cxn ang="0">
                  <a:pos x="10" y="0"/>
                </a:cxn>
              </a:cxnLst>
              <a:rect l="0" t="0" r="r" b="b"/>
              <a:pathLst>
                <a:path w="248" h="190">
                  <a:moveTo>
                    <a:pt x="10" y="0"/>
                  </a:moveTo>
                  <a:lnTo>
                    <a:pt x="57" y="22"/>
                  </a:lnTo>
                  <a:lnTo>
                    <a:pt x="99" y="57"/>
                  </a:lnTo>
                  <a:lnTo>
                    <a:pt x="123" y="95"/>
                  </a:lnTo>
                  <a:lnTo>
                    <a:pt x="163" y="125"/>
                  </a:lnTo>
                  <a:lnTo>
                    <a:pt x="218" y="143"/>
                  </a:lnTo>
                  <a:lnTo>
                    <a:pt x="248" y="157"/>
                  </a:lnTo>
                  <a:lnTo>
                    <a:pt x="242" y="190"/>
                  </a:lnTo>
                  <a:lnTo>
                    <a:pt x="218" y="185"/>
                  </a:lnTo>
                  <a:lnTo>
                    <a:pt x="163" y="171"/>
                  </a:lnTo>
                  <a:lnTo>
                    <a:pt x="109" y="141"/>
                  </a:lnTo>
                  <a:lnTo>
                    <a:pt x="85" y="117"/>
                  </a:lnTo>
                  <a:lnTo>
                    <a:pt x="64" y="78"/>
                  </a:lnTo>
                  <a:lnTo>
                    <a:pt x="36" y="46"/>
                  </a:lnTo>
                  <a:lnTo>
                    <a:pt x="0" y="27"/>
                  </a:lnTo>
                  <a:lnTo>
                    <a:pt x="10" y="0"/>
                  </a:lnTo>
                  <a:lnTo>
                    <a:pt x="10" y="0"/>
                  </a:lnTo>
                  <a:close/>
                </a:path>
              </a:pathLst>
            </a:custGeom>
            <a:solidFill>
              <a:srgbClr val="000000"/>
            </a:solidFill>
            <a:ln w="9525">
              <a:noFill/>
              <a:round/>
              <a:headEnd/>
              <a:tailEnd/>
            </a:ln>
          </p:spPr>
          <p:txBody>
            <a:bodyPr/>
            <a:lstStyle/>
            <a:p>
              <a:endParaRPr lang="fr-FR"/>
            </a:p>
          </p:txBody>
        </p:sp>
        <p:sp>
          <p:nvSpPr>
            <p:cNvPr id="371861" name="Freeform 149"/>
            <p:cNvSpPr>
              <a:spLocks/>
            </p:cNvSpPr>
            <p:nvPr/>
          </p:nvSpPr>
          <p:spPr bwMode="auto">
            <a:xfrm>
              <a:off x="565" y="656"/>
              <a:ext cx="27" cy="65"/>
            </a:xfrm>
            <a:custGeom>
              <a:avLst/>
              <a:gdLst/>
              <a:ahLst/>
              <a:cxnLst>
                <a:cxn ang="0">
                  <a:pos x="33" y="0"/>
                </a:cxn>
                <a:cxn ang="0">
                  <a:pos x="73" y="79"/>
                </a:cxn>
                <a:cxn ang="0">
                  <a:pos x="95" y="139"/>
                </a:cxn>
                <a:cxn ang="0">
                  <a:pos x="107" y="195"/>
                </a:cxn>
                <a:cxn ang="0">
                  <a:pos x="107" y="271"/>
                </a:cxn>
                <a:cxn ang="0">
                  <a:pos x="104" y="328"/>
                </a:cxn>
                <a:cxn ang="0">
                  <a:pos x="82" y="317"/>
                </a:cxn>
                <a:cxn ang="0">
                  <a:pos x="85" y="274"/>
                </a:cxn>
                <a:cxn ang="0">
                  <a:pos x="73" y="209"/>
                </a:cxn>
                <a:cxn ang="0">
                  <a:pos x="66" y="155"/>
                </a:cxn>
                <a:cxn ang="0">
                  <a:pos x="38" y="98"/>
                </a:cxn>
                <a:cxn ang="0">
                  <a:pos x="0" y="16"/>
                </a:cxn>
                <a:cxn ang="0">
                  <a:pos x="2" y="0"/>
                </a:cxn>
                <a:cxn ang="0">
                  <a:pos x="33" y="0"/>
                </a:cxn>
                <a:cxn ang="0">
                  <a:pos x="33" y="0"/>
                </a:cxn>
              </a:cxnLst>
              <a:rect l="0" t="0" r="r" b="b"/>
              <a:pathLst>
                <a:path w="107" h="328">
                  <a:moveTo>
                    <a:pt x="33" y="0"/>
                  </a:moveTo>
                  <a:lnTo>
                    <a:pt x="73" y="79"/>
                  </a:lnTo>
                  <a:lnTo>
                    <a:pt x="95" y="139"/>
                  </a:lnTo>
                  <a:lnTo>
                    <a:pt x="107" y="195"/>
                  </a:lnTo>
                  <a:lnTo>
                    <a:pt x="107" y="271"/>
                  </a:lnTo>
                  <a:lnTo>
                    <a:pt x="104" y="328"/>
                  </a:lnTo>
                  <a:lnTo>
                    <a:pt x="82" y="317"/>
                  </a:lnTo>
                  <a:lnTo>
                    <a:pt x="85" y="274"/>
                  </a:lnTo>
                  <a:lnTo>
                    <a:pt x="73" y="209"/>
                  </a:lnTo>
                  <a:lnTo>
                    <a:pt x="66" y="155"/>
                  </a:lnTo>
                  <a:lnTo>
                    <a:pt x="38" y="98"/>
                  </a:lnTo>
                  <a:lnTo>
                    <a:pt x="0" y="16"/>
                  </a:lnTo>
                  <a:lnTo>
                    <a:pt x="2" y="0"/>
                  </a:lnTo>
                  <a:lnTo>
                    <a:pt x="33" y="0"/>
                  </a:lnTo>
                  <a:lnTo>
                    <a:pt x="33" y="0"/>
                  </a:lnTo>
                  <a:close/>
                </a:path>
              </a:pathLst>
            </a:custGeom>
            <a:solidFill>
              <a:srgbClr val="000000"/>
            </a:solidFill>
            <a:ln w="9525">
              <a:noFill/>
              <a:round/>
              <a:headEnd/>
              <a:tailEnd/>
            </a:ln>
          </p:spPr>
          <p:txBody>
            <a:bodyPr/>
            <a:lstStyle/>
            <a:p>
              <a:endParaRPr lang="fr-FR"/>
            </a:p>
          </p:txBody>
        </p:sp>
        <p:sp>
          <p:nvSpPr>
            <p:cNvPr id="371862" name="Freeform 150"/>
            <p:cNvSpPr>
              <a:spLocks/>
            </p:cNvSpPr>
            <p:nvPr/>
          </p:nvSpPr>
          <p:spPr bwMode="auto">
            <a:xfrm>
              <a:off x="532" y="675"/>
              <a:ext cx="57" cy="22"/>
            </a:xfrm>
            <a:custGeom>
              <a:avLst/>
              <a:gdLst/>
              <a:ahLst/>
              <a:cxnLst>
                <a:cxn ang="0">
                  <a:pos x="88" y="13"/>
                </a:cxn>
                <a:cxn ang="0">
                  <a:pos x="60" y="54"/>
                </a:cxn>
                <a:cxn ang="0">
                  <a:pos x="93" y="43"/>
                </a:cxn>
                <a:cxn ang="0">
                  <a:pos x="145" y="57"/>
                </a:cxn>
                <a:cxn ang="0">
                  <a:pos x="182" y="64"/>
                </a:cxn>
                <a:cxn ang="0">
                  <a:pos x="226" y="89"/>
                </a:cxn>
                <a:cxn ang="0">
                  <a:pos x="182" y="97"/>
                </a:cxn>
                <a:cxn ang="0">
                  <a:pos x="138" y="97"/>
                </a:cxn>
                <a:cxn ang="0">
                  <a:pos x="100" y="87"/>
                </a:cxn>
                <a:cxn ang="0">
                  <a:pos x="69" y="101"/>
                </a:cxn>
                <a:cxn ang="0">
                  <a:pos x="36" y="106"/>
                </a:cxn>
                <a:cxn ang="0">
                  <a:pos x="0" y="87"/>
                </a:cxn>
                <a:cxn ang="0">
                  <a:pos x="0" y="62"/>
                </a:cxn>
                <a:cxn ang="0">
                  <a:pos x="27" y="22"/>
                </a:cxn>
                <a:cxn ang="0">
                  <a:pos x="60" y="0"/>
                </a:cxn>
                <a:cxn ang="0">
                  <a:pos x="88" y="13"/>
                </a:cxn>
                <a:cxn ang="0">
                  <a:pos x="88" y="13"/>
                </a:cxn>
              </a:cxnLst>
              <a:rect l="0" t="0" r="r" b="b"/>
              <a:pathLst>
                <a:path w="226" h="106">
                  <a:moveTo>
                    <a:pt x="88" y="13"/>
                  </a:moveTo>
                  <a:lnTo>
                    <a:pt x="60" y="54"/>
                  </a:lnTo>
                  <a:lnTo>
                    <a:pt x="93" y="43"/>
                  </a:lnTo>
                  <a:lnTo>
                    <a:pt x="145" y="57"/>
                  </a:lnTo>
                  <a:lnTo>
                    <a:pt x="182" y="64"/>
                  </a:lnTo>
                  <a:lnTo>
                    <a:pt x="226" y="89"/>
                  </a:lnTo>
                  <a:lnTo>
                    <a:pt x="182" y="97"/>
                  </a:lnTo>
                  <a:lnTo>
                    <a:pt x="138" y="97"/>
                  </a:lnTo>
                  <a:lnTo>
                    <a:pt x="100" y="87"/>
                  </a:lnTo>
                  <a:lnTo>
                    <a:pt x="69" y="101"/>
                  </a:lnTo>
                  <a:lnTo>
                    <a:pt x="36" y="106"/>
                  </a:lnTo>
                  <a:lnTo>
                    <a:pt x="0" y="87"/>
                  </a:lnTo>
                  <a:lnTo>
                    <a:pt x="0" y="62"/>
                  </a:lnTo>
                  <a:lnTo>
                    <a:pt x="27" y="22"/>
                  </a:lnTo>
                  <a:lnTo>
                    <a:pt x="60" y="0"/>
                  </a:lnTo>
                  <a:lnTo>
                    <a:pt x="88" y="13"/>
                  </a:lnTo>
                  <a:lnTo>
                    <a:pt x="88" y="13"/>
                  </a:lnTo>
                  <a:close/>
                </a:path>
              </a:pathLst>
            </a:custGeom>
            <a:solidFill>
              <a:srgbClr val="000000"/>
            </a:solidFill>
            <a:ln w="9525">
              <a:noFill/>
              <a:round/>
              <a:headEnd/>
              <a:tailEnd/>
            </a:ln>
          </p:spPr>
          <p:txBody>
            <a:bodyPr/>
            <a:lstStyle/>
            <a:p>
              <a:endParaRPr lang="fr-FR"/>
            </a:p>
          </p:txBody>
        </p:sp>
        <p:sp>
          <p:nvSpPr>
            <p:cNvPr id="371863" name="Freeform 151"/>
            <p:cNvSpPr>
              <a:spLocks/>
            </p:cNvSpPr>
            <p:nvPr/>
          </p:nvSpPr>
          <p:spPr bwMode="auto">
            <a:xfrm>
              <a:off x="517" y="667"/>
              <a:ext cx="28" cy="28"/>
            </a:xfrm>
            <a:custGeom>
              <a:avLst/>
              <a:gdLst/>
              <a:ahLst/>
              <a:cxnLst>
                <a:cxn ang="0">
                  <a:pos x="105" y="33"/>
                </a:cxn>
                <a:cxn ang="0">
                  <a:pos x="66" y="54"/>
                </a:cxn>
                <a:cxn ang="0">
                  <a:pos x="45" y="75"/>
                </a:cxn>
                <a:cxn ang="0">
                  <a:pos x="31" y="97"/>
                </a:cxn>
                <a:cxn ang="0">
                  <a:pos x="7" y="140"/>
                </a:cxn>
                <a:cxn ang="0">
                  <a:pos x="0" y="114"/>
                </a:cxn>
                <a:cxn ang="0">
                  <a:pos x="3" y="89"/>
                </a:cxn>
                <a:cxn ang="0">
                  <a:pos x="23" y="54"/>
                </a:cxn>
                <a:cxn ang="0">
                  <a:pos x="50" y="24"/>
                </a:cxn>
                <a:cxn ang="0">
                  <a:pos x="83" y="0"/>
                </a:cxn>
                <a:cxn ang="0">
                  <a:pos x="111" y="0"/>
                </a:cxn>
                <a:cxn ang="0">
                  <a:pos x="105" y="33"/>
                </a:cxn>
                <a:cxn ang="0">
                  <a:pos x="105" y="33"/>
                </a:cxn>
              </a:cxnLst>
              <a:rect l="0" t="0" r="r" b="b"/>
              <a:pathLst>
                <a:path w="111" h="140">
                  <a:moveTo>
                    <a:pt x="105" y="33"/>
                  </a:moveTo>
                  <a:lnTo>
                    <a:pt x="66" y="54"/>
                  </a:lnTo>
                  <a:lnTo>
                    <a:pt x="45" y="75"/>
                  </a:lnTo>
                  <a:lnTo>
                    <a:pt x="31" y="97"/>
                  </a:lnTo>
                  <a:lnTo>
                    <a:pt x="7" y="140"/>
                  </a:lnTo>
                  <a:lnTo>
                    <a:pt x="0" y="114"/>
                  </a:lnTo>
                  <a:lnTo>
                    <a:pt x="3" y="89"/>
                  </a:lnTo>
                  <a:lnTo>
                    <a:pt x="23" y="54"/>
                  </a:lnTo>
                  <a:lnTo>
                    <a:pt x="50" y="24"/>
                  </a:lnTo>
                  <a:lnTo>
                    <a:pt x="83" y="0"/>
                  </a:lnTo>
                  <a:lnTo>
                    <a:pt x="111" y="0"/>
                  </a:lnTo>
                  <a:lnTo>
                    <a:pt x="105" y="33"/>
                  </a:lnTo>
                  <a:lnTo>
                    <a:pt x="105" y="33"/>
                  </a:lnTo>
                  <a:close/>
                </a:path>
              </a:pathLst>
            </a:custGeom>
            <a:solidFill>
              <a:srgbClr val="000000"/>
            </a:solidFill>
            <a:ln w="9525">
              <a:noFill/>
              <a:round/>
              <a:headEnd/>
              <a:tailEnd/>
            </a:ln>
          </p:spPr>
          <p:txBody>
            <a:bodyPr/>
            <a:lstStyle/>
            <a:p>
              <a:endParaRPr lang="fr-FR"/>
            </a:p>
          </p:txBody>
        </p:sp>
        <p:sp>
          <p:nvSpPr>
            <p:cNvPr id="371864" name="Freeform 152"/>
            <p:cNvSpPr>
              <a:spLocks/>
            </p:cNvSpPr>
            <p:nvPr/>
          </p:nvSpPr>
          <p:spPr bwMode="auto">
            <a:xfrm>
              <a:off x="507" y="633"/>
              <a:ext cx="78" cy="58"/>
            </a:xfrm>
            <a:custGeom>
              <a:avLst/>
              <a:gdLst/>
              <a:ahLst/>
              <a:cxnLst>
                <a:cxn ang="0">
                  <a:pos x="305" y="0"/>
                </a:cxn>
                <a:cxn ang="0">
                  <a:pos x="231" y="3"/>
                </a:cxn>
                <a:cxn ang="0">
                  <a:pos x="167" y="14"/>
                </a:cxn>
                <a:cxn ang="0">
                  <a:pos x="125" y="25"/>
                </a:cxn>
                <a:cxn ang="0">
                  <a:pos x="95" y="49"/>
                </a:cxn>
                <a:cxn ang="0">
                  <a:pos x="71" y="79"/>
                </a:cxn>
                <a:cxn ang="0">
                  <a:pos x="71" y="95"/>
                </a:cxn>
                <a:cxn ang="0">
                  <a:pos x="76" y="125"/>
                </a:cxn>
                <a:cxn ang="0">
                  <a:pos x="57" y="144"/>
                </a:cxn>
                <a:cxn ang="0">
                  <a:pos x="33" y="165"/>
                </a:cxn>
                <a:cxn ang="0">
                  <a:pos x="10" y="201"/>
                </a:cxn>
                <a:cxn ang="0">
                  <a:pos x="0" y="241"/>
                </a:cxn>
                <a:cxn ang="0">
                  <a:pos x="0" y="276"/>
                </a:cxn>
                <a:cxn ang="0">
                  <a:pos x="16" y="290"/>
                </a:cxn>
                <a:cxn ang="0">
                  <a:pos x="38" y="246"/>
                </a:cxn>
                <a:cxn ang="0">
                  <a:pos x="47" y="220"/>
                </a:cxn>
                <a:cxn ang="0">
                  <a:pos x="73" y="190"/>
                </a:cxn>
                <a:cxn ang="0">
                  <a:pos x="106" y="155"/>
                </a:cxn>
                <a:cxn ang="0">
                  <a:pos x="125" y="127"/>
                </a:cxn>
                <a:cxn ang="0">
                  <a:pos x="132" y="111"/>
                </a:cxn>
                <a:cxn ang="0">
                  <a:pos x="120" y="95"/>
                </a:cxn>
                <a:cxn ang="0">
                  <a:pos x="120" y="74"/>
                </a:cxn>
                <a:cxn ang="0">
                  <a:pos x="142" y="55"/>
                </a:cxn>
                <a:cxn ang="0">
                  <a:pos x="197" y="41"/>
                </a:cxn>
                <a:cxn ang="0">
                  <a:pos x="272" y="33"/>
                </a:cxn>
                <a:cxn ang="0">
                  <a:pos x="302" y="39"/>
                </a:cxn>
                <a:cxn ang="0">
                  <a:pos x="310" y="25"/>
                </a:cxn>
                <a:cxn ang="0">
                  <a:pos x="305" y="0"/>
                </a:cxn>
                <a:cxn ang="0">
                  <a:pos x="305" y="0"/>
                </a:cxn>
              </a:cxnLst>
              <a:rect l="0" t="0" r="r" b="b"/>
              <a:pathLst>
                <a:path w="310" h="290">
                  <a:moveTo>
                    <a:pt x="305" y="0"/>
                  </a:moveTo>
                  <a:lnTo>
                    <a:pt x="231" y="3"/>
                  </a:lnTo>
                  <a:lnTo>
                    <a:pt x="167" y="14"/>
                  </a:lnTo>
                  <a:lnTo>
                    <a:pt x="125" y="25"/>
                  </a:lnTo>
                  <a:lnTo>
                    <a:pt x="95" y="49"/>
                  </a:lnTo>
                  <a:lnTo>
                    <a:pt x="71" y="79"/>
                  </a:lnTo>
                  <a:lnTo>
                    <a:pt x="71" y="95"/>
                  </a:lnTo>
                  <a:lnTo>
                    <a:pt x="76" y="125"/>
                  </a:lnTo>
                  <a:lnTo>
                    <a:pt x="57" y="144"/>
                  </a:lnTo>
                  <a:lnTo>
                    <a:pt x="33" y="165"/>
                  </a:lnTo>
                  <a:lnTo>
                    <a:pt x="10" y="201"/>
                  </a:lnTo>
                  <a:lnTo>
                    <a:pt x="0" y="241"/>
                  </a:lnTo>
                  <a:lnTo>
                    <a:pt x="0" y="276"/>
                  </a:lnTo>
                  <a:lnTo>
                    <a:pt x="16" y="290"/>
                  </a:lnTo>
                  <a:lnTo>
                    <a:pt x="38" y="246"/>
                  </a:lnTo>
                  <a:lnTo>
                    <a:pt x="47" y="220"/>
                  </a:lnTo>
                  <a:lnTo>
                    <a:pt x="73" y="190"/>
                  </a:lnTo>
                  <a:lnTo>
                    <a:pt x="106" y="155"/>
                  </a:lnTo>
                  <a:lnTo>
                    <a:pt x="125" y="127"/>
                  </a:lnTo>
                  <a:lnTo>
                    <a:pt x="132" y="111"/>
                  </a:lnTo>
                  <a:lnTo>
                    <a:pt x="120" y="95"/>
                  </a:lnTo>
                  <a:lnTo>
                    <a:pt x="120" y="74"/>
                  </a:lnTo>
                  <a:lnTo>
                    <a:pt x="142" y="55"/>
                  </a:lnTo>
                  <a:lnTo>
                    <a:pt x="197" y="41"/>
                  </a:lnTo>
                  <a:lnTo>
                    <a:pt x="272" y="33"/>
                  </a:lnTo>
                  <a:lnTo>
                    <a:pt x="302" y="39"/>
                  </a:lnTo>
                  <a:lnTo>
                    <a:pt x="310" y="25"/>
                  </a:lnTo>
                  <a:lnTo>
                    <a:pt x="305" y="0"/>
                  </a:lnTo>
                  <a:lnTo>
                    <a:pt x="305" y="0"/>
                  </a:lnTo>
                  <a:close/>
                </a:path>
              </a:pathLst>
            </a:custGeom>
            <a:solidFill>
              <a:srgbClr val="000000"/>
            </a:solidFill>
            <a:ln w="9525">
              <a:noFill/>
              <a:round/>
              <a:headEnd/>
              <a:tailEnd/>
            </a:ln>
          </p:spPr>
          <p:txBody>
            <a:bodyPr/>
            <a:lstStyle/>
            <a:p>
              <a:endParaRPr lang="fr-FR"/>
            </a:p>
          </p:txBody>
        </p:sp>
        <p:sp>
          <p:nvSpPr>
            <p:cNvPr id="371865" name="Freeform 153"/>
            <p:cNvSpPr>
              <a:spLocks/>
            </p:cNvSpPr>
            <p:nvPr/>
          </p:nvSpPr>
          <p:spPr bwMode="auto">
            <a:xfrm>
              <a:off x="626" y="707"/>
              <a:ext cx="32" cy="15"/>
            </a:xfrm>
            <a:custGeom>
              <a:avLst/>
              <a:gdLst/>
              <a:ahLst/>
              <a:cxnLst>
                <a:cxn ang="0">
                  <a:pos x="19" y="0"/>
                </a:cxn>
                <a:cxn ang="0">
                  <a:pos x="75" y="23"/>
                </a:cxn>
                <a:cxn ang="0">
                  <a:pos x="125" y="60"/>
                </a:cxn>
                <a:cxn ang="0">
                  <a:pos x="111" y="76"/>
                </a:cxn>
                <a:cxn ang="0">
                  <a:pos x="59" y="55"/>
                </a:cxn>
                <a:cxn ang="0">
                  <a:pos x="0" y="33"/>
                </a:cxn>
                <a:cxn ang="0">
                  <a:pos x="19" y="0"/>
                </a:cxn>
                <a:cxn ang="0">
                  <a:pos x="19" y="0"/>
                </a:cxn>
              </a:cxnLst>
              <a:rect l="0" t="0" r="r" b="b"/>
              <a:pathLst>
                <a:path w="125" h="76">
                  <a:moveTo>
                    <a:pt x="19" y="0"/>
                  </a:moveTo>
                  <a:lnTo>
                    <a:pt x="75" y="23"/>
                  </a:lnTo>
                  <a:lnTo>
                    <a:pt x="125" y="60"/>
                  </a:lnTo>
                  <a:lnTo>
                    <a:pt x="111" y="76"/>
                  </a:lnTo>
                  <a:lnTo>
                    <a:pt x="59" y="55"/>
                  </a:lnTo>
                  <a:lnTo>
                    <a:pt x="0" y="33"/>
                  </a:lnTo>
                  <a:lnTo>
                    <a:pt x="19" y="0"/>
                  </a:lnTo>
                  <a:lnTo>
                    <a:pt x="19" y="0"/>
                  </a:lnTo>
                  <a:close/>
                </a:path>
              </a:pathLst>
            </a:custGeom>
            <a:solidFill>
              <a:srgbClr val="000000"/>
            </a:solidFill>
            <a:ln w="9525">
              <a:noFill/>
              <a:round/>
              <a:headEnd/>
              <a:tailEnd/>
            </a:ln>
          </p:spPr>
          <p:txBody>
            <a:bodyPr/>
            <a:lstStyle/>
            <a:p>
              <a:endParaRPr lang="fr-FR"/>
            </a:p>
          </p:txBody>
        </p:sp>
        <p:sp>
          <p:nvSpPr>
            <p:cNvPr id="371866" name="Freeform 154"/>
            <p:cNvSpPr>
              <a:spLocks/>
            </p:cNvSpPr>
            <p:nvPr/>
          </p:nvSpPr>
          <p:spPr bwMode="auto">
            <a:xfrm>
              <a:off x="516" y="713"/>
              <a:ext cx="109" cy="23"/>
            </a:xfrm>
            <a:custGeom>
              <a:avLst/>
              <a:gdLst/>
              <a:ahLst/>
              <a:cxnLst>
                <a:cxn ang="0">
                  <a:pos x="0" y="102"/>
                </a:cxn>
                <a:cxn ang="0">
                  <a:pos x="71" y="40"/>
                </a:cxn>
                <a:cxn ang="0">
                  <a:pos x="118" y="11"/>
                </a:cxn>
                <a:cxn ang="0">
                  <a:pos x="156" y="0"/>
                </a:cxn>
                <a:cxn ang="0">
                  <a:pos x="206" y="2"/>
                </a:cxn>
                <a:cxn ang="0">
                  <a:pos x="255" y="16"/>
                </a:cxn>
                <a:cxn ang="0">
                  <a:pos x="305" y="32"/>
                </a:cxn>
                <a:cxn ang="0">
                  <a:pos x="366" y="53"/>
                </a:cxn>
                <a:cxn ang="0">
                  <a:pos x="409" y="53"/>
                </a:cxn>
                <a:cxn ang="0">
                  <a:pos x="432" y="53"/>
                </a:cxn>
                <a:cxn ang="0">
                  <a:pos x="432" y="81"/>
                </a:cxn>
                <a:cxn ang="0">
                  <a:pos x="402" y="83"/>
                </a:cxn>
                <a:cxn ang="0">
                  <a:pos x="328" y="76"/>
                </a:cxn>
                <a:cxn ang="0">
                  <a:pos x="262" y="53"/>
                </a:cxn>
                <a:cxn ang="0">
                  <a:pos x="201" y="46"/>
                </a:cxn>
                <a:cxn ang="0">
                  <a:pos x="165" y="46"/>
                </a:cxn>
                <a:cxn ang="0">
                  <a:pos x="132" y="60"/>
                </a:cxn>
                <a:cxn ang="0">
                  <a:pos x="75" y="86"/>
                </a:cxn>
                <a:cxn ang="0">
                  <a:pos x="35" y="118"/>
                </a:cxn>
                <a:cxn ang="0">
                  <a:pos x="0" y="102"/>
                </a:cxn>
                <a:cxn ang="0">
                  <a:pos x="0" y="102"/>
                </a:cxn>
              </a:cxnLst>
              <a:rect l="0" t="0" r="r" b="b"/>
              <a:pathLst>
                <a:path w="432" h="118">
                  <a:moveTo>
                    <a:pt x="0" y="102"/>
                  </a:moveTo>
                  <a:lnTo>
                    <a:pt x="71" y="40"/>
                  </a:lnTo>
                  <a:lnTo>
                    <a:pt x="118" y="11"/>
                  </a:lnTo>
                  <a:lnTo>
                    <a:pt x="156" y="0"/>
                  </a:lnTo>
                  <a:lnTo>
                    <a:pt x="206" y="2"/>
                  </a:lnTo>
                  <a:lnTo>
                    <a:pt x="255" y="16"/>
                  </a:lnTo>
                  <a:lnTo>
                    <a:pt x="305" y="32"/>
                  </a:lnTo>
                  <a:lnTo>
                    <a:pt x="366" y="53"/>
                  </a:lnTo>
                  <a:lnTo>
                    <a:pt x="409" y="53"/>
                  </a:lnTo>
                  <a:lnTo>
                    <a:pt x="432" y="53"/>
                  </a:lnTo>
                  <a:lnTo>
                    <a:pt x="432" y="81"/>
                  </a:lnTo>
                  <a:lnTo>
                    <a:pt x="402" y="83"/>
                  </a:lnTo>
                  <a:lnTo>
                    <a:pt x="328" y="76"/>
                  </a:lnTo>
                  <a:lnTo>
                    <a:pt x="262" y="53"/>
                  </a:lnTo>
                  <a:lnTo>
                    <a:pt x="201" y="46"/>
                  </a:lnTo>
                  <a:lnTo>
                    <a:pt x="165" y="46"/>
                  </a:lnTo>
                  <a:lnTo>
                    <a:pt x="132" y="60"/>
                  </a:lnTo>
                  <a:lnTo>
                    <a:pt x="75" y="86"/>
                  </a:lnTo>
                  <a:lnTo>
                    <a:pt x="35" y="118"/>
                  </a:lnTo>
                  <a:lnTo>
                    <a:pt x="0" y="102"/>
                  </a:lnTo>
                  <a:lnTo>
                    <a:pt x="0" y="102"/>
                  </a:lnTo>
                  <a:close/>
                </a:path>
              </a:pathLst>
            </a:custGeom>
            <a:solidFill>
              <a:srgbClr val="000000"/>
            </a:solidFill>
            <a:ln w="9525">
              <a:noFill/>
              <a:round/>
              <a:headEnd/>
              <a:tailEnd/>
            </a:ln>
          </p:spPr>
          <p:txBody>
            <a:bodyPr/>
            <a:lstStyle/>
            <a:p>
              <a:endParaRPr lang="fr-FR"/>
            </a:p>
          </p:txBody>
        </p:sp>
        <p:sp>
          <p:nvSpPr>
            <p:cNvPr id="371867" name="Freeform 155"/>
            <p:cNvSpPr>
              <a:spLocks/>
            </p:cNvSpPr>
            <p:nvPr/>
          </p:nvSpPr>
          <p:spPr bwMode="auto">
            <a:xfrm>
              <a:off x="375" y="703"/>
              <a:ext cx="46" cy="45"/>
            </a:xfrm>
            <a:custGeom>
              <a:avLst/>
              <a:gdLst/>
              <a:ahLst/>
              <a:cxnLst>
                <a:cxn ang="0">
                  <a:pos x="26" y="23"/>
                </a:cxn>
                <a:cxn ang="0">
                  <a:pos x="5" y="81"/>
                </a:cxn>
                <a:cxn ang="0">
                  <a:pos x="0" y="116"/>
                </a:cxn>
                <a:cxn ang="0">
                  <a:pos x="0" y="143"/>
                </a:cxn>
                <a:cxn ang="0">
                  <a:pos x="3" y="176"/>
                </a:cxn>
                <a:cxn ang="0">
                  <a:pos x="14" y="194"/>
                </a:cxn>
                <a:cxn ang="0">
                  <a:pos x="36" y="204"/>
                </a:cxn>
                <a:cxn ang="0">
                  <a:pos x="59" y="221"/>
                </a:cxn>
                <a:cxn ang="0">
                  <a:pos x="80" y="227"/>
                </a:cxn>
                <a:cxn ang="0">
                  <a:pos x="107" y="229"/>
                </a:cxn>
                <a:cxn ang="0">
                  <a:pos x="127" y="224"/>
                </a:cxn>
                <a:cxn ang="0">
                  <a:pos x="144" y="213"/>
                </a:cxn>
                <a:cxn ang="0">
                  <a:pos x="173" y="162"/>
                </a:cxn>
                <a:cxn ang="0">
                  <a:pos x="187" y="113"/>
                </a:cxn>
                <a:cxn ang="0">
                  <a:pos x="166" y="127"/>
                </a:cxn>
                <a:cxn ang="0">
                  <a:pos x="135" y="159"/>
                </a:cxn>
                <a:cxn ang="0">
                  <a:pos x="104" y="181"/>
                </a:cxn>
                <a:cxn ang="0">
                  <a:pos x="83" y="181"/>
                </a:cxn>
                <a:cxn ang="0">
                  <a:pos x="59" y="167"/>
                </a:cxn>
                <a:cxn ang="0">
                  <a:pos x="50" y="146"/>
                </a:cxn>
                <a:cxn ang="0">
                  <a:pos x="55" y="102"/>
                </a:cxn>
                <a:cxn ang="0">
                  <a:pos x="75" y="62"/>
                </a:cxn>
                <a:cxn ang="0">
                  <a:pos x="94" y="40"/>
                </a:cxn>
                <a:cxn ang="0">
                  <a:pos x="85" y="10"/>
                </a:cxn>
                <a:cxn ang="0">
                  <a:pos x="61" y="0"/>
                </a:cxn>
                <a:cxn ang="0">
                  <a:pos x="31" y="10"/>
                </a:cxn>
                <a:cxn ang="0">
                  <a:pos x="26" y="23"/>
                </a:cxn>
                <a:cxn ang="0">
                  <a:pos x="26" y="23"/>
                </a:cxn>
              </a:cxnLst>
              <a:rect l="0" t="0" r="r" b="b"/>
              <a:pathLst>
                <a:path w="187" h="229">
                  <a:moveTo>
                    <a:pt x="26" y="23"/>
                  </a:moveTo>
                  <a:lnTo>
                    <a:pt x="5" y="81"/>
                  </a:lnTo>
                  <a:lnTo>
                    <a:pt x="0" y="116"/>
                  </a:lnTo>
                  <a:lnTo>
                    <a:pt x="0" y="143"/>
                  </a:lnTo>
                  <a:lnTo>
                    <a:pt x="3" y="176"/>
                  </a:lnTo>
                  <a:lnTo>
                    <a:pt x="14" y="194"/>
                  </a:lnTo>
                  <a:lnTo>
                    <a:pt x="36" y="204"/>
                  </a:lnTo>
                  <a:lnTo>
                    <a:pt x="59" y="221"/>
                  </a:lnTo>
                  <a:lnTo>
                    <a:pt x="80" y="227"/>
                  </a:lnTo>
                  <a:lnTo>
                    <a:pt x="107" y="229"/>
                  </a:lnTo>
                  <a:lnTo>
                    <a:pt x="127" y="224"/>
                  </a:lnTo>
                  <a:lnTo>
                    <a:pt x="144" y="213"/>
                  </a:lnTo>
                  <a:lnTo>
                    <a:pt x="173" y="162"/>
                  </a:lnTo>
                  <a:lnTo>
                    <a:pt x="187" y="113"/>
                  </a:lnTo>
                  <a:lnTo>
                    <a:pt x="166" y="127"/>
                  </a:lnTo>
                  <a:lnTo>
                    <a:pt x="135" y="159"/>
                  </a:lnTo>
                  <a:lnTo>
                    <a:pt x="104" y="181"/>
                  </a:lnTo>
                  <a:lnTo>
                    <a:pt x="83" y="181"/>
                  </a:lnTo>
                  <a:lnTo>
                    <a:pt x="59" y="167"/>
                  </a:lnTo>
                  <a:lnTo>
                    <a:pt x="50" y="146"/>
                  </a:lnTo>
                  <a:lnTo>
                    <a:pt x="55" y="102"/>
                  </a:lnTo>
                  <a:lnTo>
                    <a:pt x="75" y="62"/>
                  </a:lnTo>
                  <a:lnTo>
                    <a:pt x="94" y="40"/>
                  </a:lnTo>
                  <a:lnTo>
                    <a:pt x="85" y="10"/>
                  </a:lnTo>
                  <a:lnTo>
                    <a:pt x="61" y="0"/>
                  </a:lnTo>
                  <a:lnTo>
                    <a:pt x="31" y="10"/>
                  </a:lnTo>
                  <a:lnTo>
                    <a:pt x="26" y="23"/>
                  </a:lnTo>
                  <a:lnTo>
                    <a:pt x="26" y="23"/>
                  </a:lnTo>
                  <a:close/>
                </a:path>
              </a:pathLst>
            </a:custGeom>
            <a:solidFill>
              <a:srgbClr val="000000"/>
            </a:solidFill>
            <a:ln w="9525">
              <a:noFill/>
              <a:round/>
              <a:headEnd/>
              <a:tailEnd/>
            </a:ln>
          </p:spPr>
          <p:txBody>
            <a:bodyPr/>
            <a:lstStyle/>
            <a:p>
              <a:endParaRPr lang="fr-FR"/>
            </a:p>
          </p:txBody>
        </p:sp>
        <p:sp>
          <p:nvSpPr>
            <p:cNvPr id="371868" name="Freeform 156"/>
            <p:cNvSpPr>
              <a:spLocks/>
            </p:cNvSpPr>
            <p:nvPr/>
          </p:nvSpPr>
          <p:spPr bwMode="auto">
            <a:xfrm>
              <a:off x="409" y="700"/>
              <a:ext cx="36" cy="23"/>
            </a:xfrm>
            <a:custGeom>
              <a:avLst/>
              <a:gdLst/>
              <a:ahLst/>
              <a:cxnLst>
                <a:cxn ang="0">
                  <a:pos x="143" y="60"/>
                </a:cxn>
                <a:cxn ang="0">
                  <a:pos x="94" y="33"/>
                </a:cxn>
                <a:cxn ang="0">
                  <a:pos x="66" y="0"/>
                </a:cxn>
                <a:cxn ang="0">
                  <a:pos x="47" y="0"/>
                </a:cxn>
                <a:cxn ang="0">
                  <a:pos x="25" y="25"/>
                </a:cxn>
                <a:cxn ang="0">
                  <a:pos x="6" y="54"/>
                </a:cxn>
                <a:cxn ang="0">
                  <a:pos x="0" y="77"/>
                </a:cxn>
                <a:cxn ang="0">
                  <a:pos x="25" y="95"/>
                </a:cxn>
                <a:cxn ang="0">
                  <a:pos x="66" y="109"/>
                </a:cxn>
                <a:cxn ang="0">
                  <a:pos x="110" y="114"/>
                </a:cxn>
                <a:cxn ang="0">
                  <a:pos x="115" y="98"/>
                </a:cxn>
                <a:cxn ang="0">
                  <a:pos x="82" y="87"/>
                </a:cxn>
                <a:cxn ang="0">
                  <a:pos x="56" y="68"/>
                </a:cxn>
                <a:cxn ang="0">
                  <a:pos x="56" y="49"/>
                </a:cxn>
                <a:cxn ang="0">
                  <a:pos x="94" y="65"/>
                </a:cxn>
                <a:cxn ang="0">
                  <a:pos x="124" y="84"/>
                </a:cxn>
                <a:cxn ang="0">
                  <a:pos x="143" y="60"/>
                </a:cxn>
                <a:cxn ang="0">
                  <a:pos x="143" y="60"/>
                </a:cxn>
              </a:cxnLst>
              <a:rect l="0" t="0" r="r" b="b"/>
              <a:pathLst>
                <a:path w="143" h="114">
                  <a:moveTo>
                    <a:pt x="143" y="60"/>
                  </a:moveTo>
                  <a:lnTo>
                    <a:pt x="94" y="33"/>
                  </a:lnTo>
                  <a:lnTo>
                    <a:pt x="66" y="0"/>
                  </a:lnTo>
                  <a:lnTo>
                    <a:pt x="47" y="0"/>
                  </a:lnTo>
                  <a:lnTo>
                    <a:pt x="25" y="25"/>
                  </a:lnTo>
                  <a:lnTo>
                    <a:pt x="6" y="54"/>
                  </a:lnTo>
                  <a:lnTo>
                    <a:pt x="0" y="77"/>
                  </a:lnTo>
                  <a:lnTo>
                    <a:pt x="25" y="95"/>
                  </a:lnTo>
                  <a:lnTo>
                    <a:pt x="66" y="109"/>
                  </a:lnTo>
                  <a:lnTo>
                    <a:pt x="110" y="114"/>
                  </a:lnTo>
                  <a:lnTo>
                    <a:pt x="115" y="98"/>
                  </a:lnTo>
                  <a:lnTo>
                    <a:pt x="82" y="87"/>
                  </a:lnTo>
                  <a:lnTo>
                    <a:pt x="56" y="68"/>
                  </a:lnTo>
                  <a:lnTo>
                    <a:pt x="56" y="49"/>
                  </a:lnTo>
                  <a:lnTo>
                    <a:pt x="94" y="65"/>
                  </a:lnTo>
                  <a:lnTo>
                    <a:pt x="124" y="84"/>
                  </a:lnTo>
                  <a:lnTo>
                    <a:pt x="143" y="60"/>
                  </a:lnTo>
                  <a:lnTo>
                    <a:pt x="143" y="60"/>
                  </a:lnTo>
                  <a:close/>
                </a:path>
              </a:pathLst>
            </a:custGeom>
            <a:solidFill>
              <a:srgbClr val="000000"/>
            </a:solidFill>
            <a:ln w="9525">
              <a:noFill/>
              <a:round/>
              <a:headEnd/>
              <a:tailEnd/>
            </a:ln>
          </p:spPr>
          <p:txBody>
            <a:bodyPr/>
            <a:lstStyle/>
            <a:p>
              <a:endParaRPr lang="fr-FR"/>
            </a:p>
          </p:txBody>
        </p:sp>
        <p:sp>
          <p:nvSpPr>
            <p:cNvPr id="371869" name="Freeform 157"/>
            <p:cNvSpPr>
              <a:spLocks/>
            </p:cNvSpPr>
            <p:nvPr/>
          </p:nvSpPr>
          <p:spPr bwMode="auto">
            <a:xfrm>
              <a:off x="445" y="716"/>
              <a:ext cx="158" cy="30"/>
            </a:xfrm>
            <a:custGeom>
              <a:avLst/>
              <a:gdLst/>
              <a:ahLst/>
              <a:cxnLst>
                <a:cxn ang="0">
                  <a:pos x="25" y="0"/>
                </a:cxn>
                <a:cxn ang="0">
                  <a:pos x="72" y="26"/>
                </a:cxn>
                <a:cxn ang="0">
                  <a:pos x="126" y="48"/>
                </a:cxn>
                <a:cxn ang="0">
                  <a:pos x="176" y="58"/>
                </a:cxn>
                <a:cxn ang="0">
                  <a:pos x="226" y="72"/>
                </a:cxn>
                <a:cxn ang="0">
                  <a:pos x="282" y="86"/>
                </a:cxn>
                <a:cxn ang="0">
                  <a:pos x="325" y="91"/>
                </a:cxn>
                <a:cxn ang="0">
                  <a:pos x="377" y="91"/>
                </a:cxn>
                <a:cxn ang="0">
                  <a:pos x="419" y="81"/>
                </a:cxn>
                <a:cxn ang="0">
                  <a:pos x="464" y="69"/>
                </a:cxn>
                <a:cxn ang="0">
                  <a:pos x="502" y="78"/>
                </a:cxn>
                <a:cxn ang="0">
                  <a:pos x="554" y="91"/>
                </a:cxn>
                <a:cxn ang="0">
                  <a:pos x="628" y="129"/>
                </a:cxn>
                <a:cxn ang="0">
                  <a:pos x="634" y="148"/>
                </a:cxn>
                <a:cxn ang="0">
                  <a:pos x="601" y="153"/>
                </a:cxn>
                <a:cxn ang="0">
                  <a:pos x="542" y="134"/>
                </a:cxn>
                <a:cxn ang="0">
                  <a:pos x="507" y="118"/>
                </a:cxn>
                <a:cxn ang="0">
                  <a:pos x="464" y="107"/>
                </a:cxn>
                <a:cxn ang="0">
                  <a:pos x="424" y="129"/>
                </a:cxn>
                <a:cxn ang="0">
                  <a:pos x="358" y="143"/>
                </a:cxn>
                <a:cxn ang="0">
                  <a:pos x="279" y="137"/>
                </a:cxn>
                <a:cxn ang="0">
                  <a:pos x="204" y="121"/>
                </a:cxn>
                <a:cxn ang="0">
                  <a:pos x="107" y="83"/>
                </a:cxn>
                <a:cxn ang="0">
                  <a:pos x="28" y="56"/>
                </a:cxn>
                <a:cxn ang="0">
                  <a:pos x="0" y="42"/>
                </a:cxn>
                <a:cxn ang="0">
                  <a:pos x="0" y="10"/>
                </a:cxn>
                <a:cxn ang="0">
                  <a:pos x="5" y="0"/>
                </a:cxn>
                <a:cxn ang="0">
                  <a:pos x="25" y="0"/>
                </a:cxn>
                <a:cxn ang="0">
                  <a:pos x="25" y="0"/>
                </a:cxn>
              </a:cxnLst>
              <a:rect l="0" t="0" r="r" b="b"/>
              <a:pathLst>
                <a:path w="634" h="153">
                  <a:moveTo>
                    <a:pt x="25" y="0"/>
                  </a:moveTo>
                  <a:lnTo>
                    <a:pt x="72" y="26"/>
                  </a:lnTo>
                  <a:lnTo>
                    <a:pt x="126" y="48"/>
                  </a:lnTo>
                  <a:lnTo>
                    <a:pt x="176" y="58"/>
                  </a:lnTo>
                  <a:lnTo>
                    <a:pt x="226" y="72"/>
                  </a:lnTo>
                  <a:lnTo>
                    <a:pt x="282" y="86"/>
                  </a:lnTo>
                  <a:lnTo>
                    <a:pt x="325" y="91"/>
                  </a:lnTo>
                  <a:lnTo>
                    <a:pt x="377" y="91"/>
                  </a:lnTo>
                  <a:lnTo>
                    <a:pt x="419" y="81"/>
                  </a:lnTo>
                  <a:lnTo>
                    <a:pt x="464" y="69"/>
                  </a:lnTo>
                  <a:lnTo>
                    <a:pt x="502" y="78"/>
                  </a:lnTo>
                  <a:lnTo>
                    <a:pt x="554" y="91"/>
                  </a:lnTo>
                  <a:lnTo>
                    <a:pt x="628" y="129"/>
                  </a:lnTo>
                  <a:lnTo>
                    <a:pt x="634" y="148"/>
                  </a:lnTo>
                  <a:lnTo>
                    <a:pt x="601" y="153"/>
                  </a:lnTo>
                  <a:lnTo>
                    <a:pt x="542" y="134"/>
                  </a:lnTo>
                  <a:lnTo>
                    <a:pt x="507" y="118"/>
                  </a:lnTo>
                  <a:lnTo>
                    <a:pt x="464" y="107"/>
                  </a:lnTo>
                  <a:lnTo>
                    <a:pt x="424" y="129"/>
                  </a:lnTo>
                  <a:lnTo>
                    <a:pt x="358" y="143"/>
                  </a:lnTo>
                  <a:lnTo>
                    <a:pt x="279" y="137"/>
                  </a:lnTo>
                  <a:lnTo>
                    <a:pt x="204" y="121"/>
                  </a:lnTo>
                  <a:lnTo>
                    <a:pt x="107" y="83"/>
                  </a:lnTo>
                  <a:lnTo>
                    <a:pt x="28" y="56"/>
                  </a:lnTo>
                  <a:lnTo>
                    <a:pt x="0" y="42"/>
                  </a:lnTo>
                  <a:lnTo>
                    <a:pt x="0" y="10"/>
                  </a:lnTo>
                  <a:lnTo>
                    <a:pt x="5" y="0"/>
                  </a:lnTo>
                  <a:lnTo>
                    <a:pt x="25" y="0"/>
                  </a:lnTo>
                  <a:lnTo>
                    <a:pt x="25" y="0"/>
                  </a:lnTo>
                  <a:close/>
                </a:path>
              </a:pathLst>
            </a:custGeom>
            <a:solidFill>
              <a:srgbClr val="000000"/>
            </a:solidFill>
            <a:ln w="9525">
              <a:noFill/>
              <a:round/>
              <a:headEnd/>
              <a:tailEnd/>
            </a:ln>
          </p:spPr>
          <p:txBody>
            <a:bodyPr/>
            <a:lstStyle/>
            <a:p>
              <a:endParaRPr lang="fr-FR"/>
            </a:p>
          </p:txBody>
        </p:sp>
        <p:sp>
          <p:nvSpPr>
            <p:cNvPr id="371870" name="Freeform 158"/>
            <p:cNvSpPr>
              <a:spLocks/>
            </p:cNvSpPr>
            <p:nvPr/>
          </p:nvSpPr>
          <p:spPr bwMode="auto">
            <a:xfrm>
              <a:off x="412" y="543"/>
              <a:ext cx="115" cy="157"/>
            </a:xfrm>
            <a:custGeom>
              <a:avLst/>
              <a:gdLst/>
              <a:ahLst/>
              <a:cxnLst>
                <a:cxn ang="0">
                  <a:pos x="421" y="3"/>
                </a:cxn>
                <a:cxn ang="0">
                  <a:pos x="405" y="24"/>
                </a:cxn>
                <a:cxn ang="0">
                  <a:pos x="391" y="73"/>
                </a:cxn>
                <a:cxn ang="0">
                  <a:pos x="367" y="156"/>
                </a:cxn>
                <a:cxn ang="0">
                  <a:pos x="336" y="233"/>
                </a:cxn>
                <a:cxn ang="0">
                  <a:pos x="317" y="300"/>
                </a:cxn>
                <a:cxn ang="0">
                  <a:pos x="300" y="374"/>
                </a:cxn>
                <a:cxn ang="0">
                  <a:pos x="279" y="439"/>
                </a:cxn>
                <a:cxn ang="0">
                  <a:pos x="256" y="495"/>
                </a:cxn>
                <a:cxn ang="0">
                  <a:pos x="239" y="538"/>
                </a:cxn>
                <a:cxn ang="0">
                  <a:pos x="220" y="578"/>
                </a:cxn>
                <a:cxn ang="0">
                  <a:pos x="193" y="611"/>
                </a:cxn>
                <a:cxn ang="0">
                  <a:pos x="163" y="636"/>
                </a:cxn>
                <a:cxn ang="0">
                  <a:pos x="132" y="650"/>
                </a:cxn>
                <a:cxn ang="0">
                  <a:pos x="97" y="655"/>
                </a:cxn>
                <a:cxn ang="0">
                  <a:pos x="71" y="660"/>
                </a:cxn>
                <a:cxn ang="0">
                  <a:pos x="59" y="680"/>
                </a:cxn>
                <a:cxn ang="0">
                  <a:pos x="55" y="701"/>
                </a:cxn>
                <a:cxn ang="0">
                  <a:pos x="24" y="706"/>
                </a:cxn>
                <a:cxn ang="0">
                  <a:pos x="3" y="728"/>
                </a:cxn>
                <a:cxn ang="0">
                  <a:pos x="0" y="752"/>
                </a:cxn>
                <a:cxn ang="0">
                  <a:pos x="22" y="761"/>
                </a:cxn>
                <a:cxn ang="0">
                  <a:pos x="47" y="761"/>
                </a:cxn>
                <a:cxn ang="0">
                  <a:pos x="74" y="771"/>
                </a:cxn>
                <a:cxn ang="0">
                  <a:pos x="104" y="782"/>
                </a:cxn>
                <a:cxn ang="0">
                  <a:pos x="135" y="782"/>
                </a:cxn>
                <a:cxn ang="0">
                  <a:pos x="146" y="771"/>
                </a:cxn>
                <a:cxn ang="0">
                  <a:pos x="144" y="752"/>
                </a:cxn>
                <a:cxn ang="0">
                  <a:pos x="118" y="717"/>
                </a:cxn>
                <a:cxn ang="0">
                  <a:pos x="135" y="717"/>
                </a:cxn>
                <a:cxn ang="0">
                  <a:pos x="154" y="722"/>
                </a:cxn>
                <a:cxn ang="0">
                  <a:pos x="171" y="708"/>
                </a:cxn>
                <a:cxn ang="0">
                  <a:pos x="163" y="696"/>
                </a:cxn>
                <a:cxn ang="0">
                  <a:pos x="154" y="673"/>
                </a:cxn>
                <a:cxn ang="0">
                  <a:pos x="185" y="663"/>
                </a:cxn>
                <a:cxn ang="0">
                  <a:pos x="218" y="647"/>
                </a:cxn>
                <a:cxn ang="0">
                  <a:pos x="239" y="620"/>
                </a:cxn>
                <a:cxn ang="0">
                  <a:pos x="270" y="587"/>
                </a:cxn>
                <a:cxn ang="0">
                  <a:pos x="295" y="543"/>
                </a:cxn>
                <a:cxn ang="0">
                  <a:pos x="305" y="492"/>
                </a:cxn>
                <a:cxn ang="0">
                  <a:pos x="322" y="406"/>
                </a:cxn>
                <a:cxn ang="0">
                  <a:pos x="350" y="325"/>
                </a:cxn>
                <a:cxn ang="0">
                  <a:pos x="372" y="241"/>
                </a:cxn>
                <a:cxn ang="0">
                  <a:pos x="395" y="186"/>
                </a:cxn>
                <a:cxn ang="0">
                  <a:pos x="419" y="110"/>
                </a:cxn>
                <a:cxn ang="0">
                  <a:pos x="452" y="54"/>
                </a:cxn>
                <a:cxn ang="0">
                  <a:pos x="459" y="13"/>
                </a:cxn>
                <a:cxn ang="0">
                  <a:pos x="444" y="0"/>
                </a:cxn>
                <a:cxn ang="0">
                  <a:pos x="421" y="3"/>
                </a:cxn>
                <a:cxn ang="0">
                  <a:pos x="421" y="3"/>
                </a:cxn>
              </a:cxnLst>
              <a:rect l="0" t="0" r="r" b="b"/>
              <a:pathLst>
                <a:path w="459" h="782">
                  <a:moveTo>
                    <a:pt x="421" y="3"/>
                  </a:moveTo>
                  <a:lnTo>
                    <a:pt x="405" y="24"/>
                  </a:lnTo>
                  <a:lnTo>
                    <a:pt x="391" y="73"/>
                  </a:lnTo>
                  <a:lnTo>
                    <a:pt x="367" y="156"/>
                  </a:lnTo>
                  <a:lnTo>
                    <a:pt x="336" y="233"/>
                  </a:lnTo>
                  <a:lnTo>
                    <a:pt x="317" y="300"/>
                  </a:lnTo>
                  <a:lnTo>
                    <a:pt x="300" y="374"/>
                  </a:lnTo>
                  <a:lnTo>
                    <a:pt x="279" y="439"/>
                  </a:lnTo>
                  <a:lnTo>
                    <a:pt x="256" y="495"/>
                  </a:lnTo>
                  <a:lnTo>
                    <a:pt x="239" y="538"/>
                  </a:lnTo>
                  <a:lnTo>
                    <a:pt x="220" y="578"/>
                  </a:lnTo>
                  <a:lnTo>
                    <a:pt x="193" y="611"/>
                  </a:lnTo>
                  <a:lnTo>
                    <a:pt x="163" y="636"/>
                  </a:lnTo>
                  <a:lnTo>
                    <a:pt x="132" y="650"/>
                  </a:lnTo>
                  <a:lnTo>
                    <a:pt x="97" y="655"/>
                  </a:lnTo>
                  <a:lnTo>
                    <a:pt x="71" y="660"/>
                  </a:lnTo>
                  <a:lnTo>
                    <a:pt x="59" y="680"/>
                  </a:lnTo>
                  <a:lnTo>
                    <a:pt x="55" y="701"/>
                  </a:lnTo>
                  <a:lnTo>
                    <a:pt x="24" y="706"/>
                  </a:lnTo>
                  <a:lnTo>
                    <a:pt x="3" y="728"/>
                  </a:lnTo>
                  <a:lnTo>
                    <a:pt x="0" y="752"/>
                  </a:lnTo>
                  <a:lnTo>
                    <a:pt x="22" y="761"/>
                  </a:lnTo>
                  <a:lnTo>
                    <a:pt x="47" y="761"/>
                  </a:lnTo>
                  <a:lnTo>
                    <a:pt x="74" y="771"/>
                  </a:lnTo>
                  <a:lnTo>
                    <a:pt x="104" y="782"/>
                  </a:lnTo>
                  <a:lnTo>
                    <a:pt x="135" y="782"/>
                  </a:lnTo>
                  <a:lnTo>
                    <a:pt x="146" y="771"/>
                  </a:lnTo>
                  <a:lnTo>
                    <a:pt x="144" y="752"/>
                  </a:lnTo>
                  <a:lnTo>
                    <a:pt x="118" y="717"/>
                  </a:lnTo>
                  <a:lnTo>
                    <a:pt x="135" y="717"/>
                  </a:lnTo>
                  <a:lnTo>
                    <a:pt x="154" y="722"/>
                  </a:lnTo>
                  <a:lnTo>
                    <a:pt x="171" y="708"/>
                  </a:lnTo>
                  <a:lnTo>
                    <a:pt x="163" y="696"/>
                  </a:lnTo>
                  <a:lnTo>
                    <a:pt x="154" y="673"/>
                  </a:lnTo>
                  <a:lnTo>
                    <a:pt x="185" y="663"/>
                  </a:lnTo>
                  <a:lnTo>
                    <a:pt x="218" y="647"/>
                  </a:lnTo>
                  <a:lnTo>
                    <a:pt x="239" y="620"/>
                  </a:lnTo>
                  <a:lnTo>
                    <a:pt x="270" y="587"/>
                  </a:lnTo>
                  <a:lnTo>
                    <a:pt x="295" y="543"/>
                  </a:lnTo>
                  <a:lnTo>
                    <a:pt x="305" y="492"/>
                  </a:lnTo>
                  <a:lnTo>
                    <a:pt x="322" y="406"/>
                  </a:lnTo>
                  <a:lnTo>
                    <a:pt x="350" y="325"/>
                  </a:lnTo>
                  <a:lnTo>
                    <a:pt x="372" y="241"/>
                  </a:lnTo>
                  <a:lnTo>
                    <a:pt x="395" y="186"/>
                  </a:lnTo>
                  <a:lnTo>
                    <a:pt x="419" y="110"/>
                  </a:lnTo>
                  <a:lnTo>
                    <a:pt x="452" y="54"/>
                  </a:lnTo>
                  <a:lnTo>
                    <a:pt x="459" y="13"/>
                  </a:lnTo>
                  <a:lnTo>
                    <a:pt x="444" y="0"/>
                  </a:lnTo>
                  <a:lnTo>
                    <a:pt x="421" y="3"/>
                  </a:lnTo>
                  <a:lnTo>
                    <a:pt x="421" y="3"/>
                  </a:lnTo>
                  <a:close/>
                </a:path>
              </a:pathLst>
            </a:custGeom>
            <a:solidFill>
              <a:srgbClr val="000000"/>
            </a:solidFill>
            <a:ln w="9525">
              <a:noFill/>
              <a:round/>
              <a:headEnd/>
              <a:tailEnd/>
            </a:ln>
          </p:spPr>
          <p:txBody>
            <a:bodyPr/>
            <a:lstStyle/>
            <a:p>
              <a:endParaRPr lang="fr-FR"/>
            </a:p>
          </p:txBody>
        </p:sp>
        <p:sp>
          <p:nvSpPr>
            <p:cNvPr id="371871" name="Freeform 159"/>
            <p:cNvSpPr>
              <a:spLocks/>
            </p:cNvSpPr>
            <p:nvPr/>
          </p:nvSpPr>
          <p:spPr bwMode="auto">
            <a:xfrm>
              <a:off x="623" y="652"/>
              <a:ext cx="122" cy="166"/>
            </a:xfrm>
            <a:custGeom>
              <a:avLst/>
              <a:gdLst/>
              <a:ahLst/>
              <a:cxnLst>
                <a:cxn ang="0">
                  <a:pos x="110" y="330"/>
                </a:cxn>
                <a:cxn ang="0">
                  <a:pos x="148" y="311"/>
                </a:cxn>
                <a:cxn ang="0">
                  <a:pos x="187" y="295"/>
                </a:cxn>
                <a:cxn ang="0">
                  <a:pos x="237" y="257"/>
                </a:cxn>
                <a:cxn ang="0">
                  <a:pos x="280" y="220"/>
                </a:cxn>
                <a:cxn ang="0">
                  <a:pos x="313" y="187"/>
                </a:cxn>
                <a:cxn ang="0">
                  <a:pos x="344" y="155"/>
                </a:cxn>
                <a:cxn ang="0">
                  <a:pos x="372" y="125"/>
                </a:cxn>
                <a:cxn ang="0">
                  <a:pos x="396" y="95"/>
                </a:cxn>
                <a:cxn ang="0">
                  <a:pos x="429" y="54"/>
                </a:cxn>
                <a:cxn ang="0">
                  <a:pos x="465" y="0"/>
                </a:cxn>
                <a:cxn ang="0">
                  <a:pos x="479" y="0"/>
                </a:cxn>
                <a:cxn ang="0">
                  <a:pos x="485" y="25"/>
                </a:cxn>
                <a:cxn ang="0">
                  <a:pos x="485" y="51"/>
                </a:cxn>
                <a:cxn ang="0">
                  <a:pos x="465" y="92"/>
                </a:cxn>
                <a:cxn ang="0">
                  <a:pos x="435" y="132"/>
                </a:cxn>
                <a:cxn ang="0">
                  <a:pos x="399" y="171"/>
                </a:cxn>
                <a:cxn ang="0">
                  <a:pos x="365" y="206"/>
                </a:cxn>
                <a:cxn ang="0">
                  <a:pos x="330" y="236"/>
                </a:cxn>
                <a:cxn ang="0">
                  <a:pos x="294" y="268"/>
                </a:cxn>
                <a:cxn ang="0">
                  <a:pos x="253" y="301"/>
                </a:cxn>
                <a:cxn ang="0">
                  <a:pos x="218" y="325"/>
                </a:cxn>
                <a:cxn ang="0">
                  <a:pos x="181" y="343"/>
                </a:cxn>
                <a:cxn ang="0">
                  <a:pos x="138" y="366"/>
                </a:cxn>
                <a:cxn ang="0">
                  <a:pos x="135" y="392"/>
                </a:cxn>
                <a:cxn ang="0">
                  <a:pos x="102" y="403"/>
                </a:cxn>
                <a:cxn ang="0">
                  <a:pos x="69" y="422"/>
                </a:cxn>
                <a:cxn ang="0">
                  <a:pos x="32" y="449"/>
                </a:cxn>
                <a:cxn ang="0">
                  <a:pos x="58" y="501"/>
                </a:cxn>
                <a:cxn ang="0">
                  <a:pos x="93" y="560"/>
                </a:cxn>
                <a:cxn ang="0">
                  <a:pos x="126" y="614"/>
                </a:cxn>
                <a:cxn ang="0">
                  <a:pos x="152" y="663"/>
                </a:cxn>
                <a:cxn ang="0">
                  <a:pos x="159" y="700"/>
                </a:cxn>
                <a:cxn ang="0">
                  <a:pos x="171" y="753"/>
                </a:cxn>
                <a:cxn ang="0">
                  <a:pos x="181" y="834"/>
                </a:cxn>
                <a:cxn ang="0">
                  <a:pos x="168" y="820"/>
                </a:cxn>
                <a:cxn ang="0">
                  <a:pos x="148" y="774"/>
                </a:cxn>
                <a:cxn ang="0">
                  <a:pos x="131" y="703"/>
                </a:cxn>
                <a:cxn ang="0">
                  <a:pos x="107" y="654"/>
                </a:cxn>
                <a:cxn ang="0">
                  <a:pos x="79" y="609"/>
                </a:cxn>
                <a:cxn ang="0">
                  <a:pos x="44" y="554"/>
                </a:cxn>
                <a:cxn ang="0">
                  <a:pos x="13" y="501"/>
                </a:cxn>
                <a:cxn ang="0">
                  <a:pos x="0" y="459"/>
                </a:cxn>
                <a:cxn ang="0">
                  <a:pos x="10" y="441"/>
                </a:cxn>
                <a:cxn ang="0">
                  <a:pos x="38" y="408"/>
                </a:cxn>
                <a:cxn ang="0">
                  <a:pos x="77" y="387"/>
                </a:cxn>
                <a:cxn ang="0">
                  <a:pos x="110" y="371"/>
                </a:cxn>
                <a:cxn ang="0">
                  <a:pos x="110" y="330"/>
                </a:cxn>
                <a:cxn ang="0">
                  <a:pos x="110" y="330"/>
                </a:cxn>
              </a:cxnLst>
              <a:rect l="0" t="0" r="r" b="b"/>
              <a:pathLst>
                <a:path w="485" h="834">
                  <a:moveTo>
                    <a:pt x="110" y="330"/>
                  </a:moveTo>
                  <a:lnTo>
                    <a:pt x="148" y="311"/>
                  </a:lnTo>
                  <a:lnTo>
                    <a:pt x="187" y="295"/>
                  </a:lnTo>
                  <a:lnTo>
                    <a:pt x="237" y="257"/>
                  </a:lnTo>
                  <a:lnTo>
                    <a:pt x="280" y="220"/>
                  </a:lnTo>
                  <a:lnTo>
                    <a:pt x="313" y="187"/>
                  </a:lnTo>
                  <a:lnTo>
                    <a:pt x="344" y="155"/>
                  </a:lnTo>
                  <a:lnTo>
                    <a:pt x="372" y="125"/>
                  </a:lnTo>
                  <a:lnTo>
                    <a:pt x="396" y="95"/>
                  </a:lnTo>
                  <a:lnTo>
                    <a:pt x="429" y="54"/>
                  </a:lnTo>
                  <a:lnTo>
                    <a:pt x="465" y="0"/>
                  </a:lnTo>
                  <a:lnTo>
                    <a:pt x="479" y="0"/>
                  </a:lnTo>
                  <a:lnTo>
                    <a:pt x="485" y="25"/>
                  </a:lnTo>
                  <a:lnTo>
                    <a:pt x="485" y="51"/>
                  </a:lnTo>
                  <a:lnTo>
                    <a:pt x="465" y="92"/>
                  </a:lnTo>
                  <a:lnTo>
                    <a:pt x="435" y="132"/>
                  </a:lnTo>
                  <a:lnTo>
                    <a:pt x="399" y="171"/>
                  </a:lnTo>
                  <a:lnTo>
                    <a:pt x="365" y="206"/>
                  </a:lnTo>
                  <a:lnTo>
                    <a:pt x="330" y="236"/>
                  </a:lnTo>
                  <a:lnTo>
                    <a:pt x="294" y="268"/>
                  </a:lnTo>
                  <a:lnTo>
                    <a:pt x="253" y="301"/>
                  </a:lnTo>
                  <a:lnTo>
                    <a:pt x="218" y="325"/>
                  </a:lnTo>
                  <a:lnTo>
                    <a:pt x="181" y="343"/>
                  </a:lnTo>
                  <a:lnTo>
                    <a:pt x="138" y="366"/>
                  </a:lnTo>
                  <a:lnTo>
                    <a:pt x="135" y="392"/>
                  </a:lnTo>
                  <a:lnTo>
                    <a:pt x="102" y="403"/>
                  </a:lnTo>
                  <a:lnTo>
                    <a:pt x="69" y="422"/>
                  </a:lnTo>
                  <a:lnTo>
                    <a:pt x="32" y="449"/>
                  </a:lnTo>
                  <a:lnTo>
                    <a:pt x="58" y="501"/>
                  </a:lnTo>
                  <a:lnTo>
                    <a:pt x="93" y="560"/>
                  </a:lnTo>
                  <a:lnTo>
                    <a:pt x="126" y="614"/>
                  </a:lnTo>
                  <a:lnTo>
                    <a:pt x="152" y="663"/>
                  </a:lnTo>
                  <a:lnTo>
                    <a:pt x="159" y="700"/>
                  </a:lnTo>
                  <a:lnTo>
                    <a:pt x="171" y="753"/>
                  </a:lnTo>
                  <a:lnTo>
                    <a:pt x="181" y="834"/>
                  </a:lnTo>
                  <a:lnTo>
                    <a:pt x="168" y="820"/>
                  </a:lnTo>
                  <a:lnTo>
                    <a:pt x="148" y="774"/>
                  </a:lnTo>
                  <a:lnTo>
                    <a:pt x="131" y="703"/>
                  </a:lnTo>
                  <a:lnTo>
                    <a:pt x="107" y="654"/>
                  </a:lnTo>
                  <a:lnTo>
                    <a:pt x="79" y="609"/>
                  </a:lnTo>
                  <a:lnTo>
                    <a:pt x="44" y="554"/>
                  </a:lnTo>
                  <a:lnTo>
                    <a:pt x="13" y="501"/>
                  </a:lnTo>
                  <a:lnTo>
                    <a:pt x="0" y="459"/>
                  </a:lnTo>
                  <a:lnTo>
                    <a:pt x="10" y="441"/>
                  </a:lnTo>
                  <a:lnTo>
                    <a:pt x="38" y="408"/>
                  </a:lnTo>
                  <a:lnTo>
                    <a:pt x="77" y="387"/>
                  </a:lnTo>
                  <a:lnTo>
                    <a:pt x="110" y="371"/>
                  </a:lnTo>
                  <a:lnTo>
                    <a:pt x="110" y="330"/>
                  </a:lnTo>
                  <a:lnTo>
                    <a:pt x="110" y="330"/>
                  </a:lnTo>
                  <a:close/>
                </a:path>
              </a:pathLst>
            </a:custGeom>
            <a:solidFill>
              <a:srgbClr val="000000"/>
            </a:solidFill>
            <a:ln w="9525">
              <a:noFill/>
              <a:round/>
              <a:headEnd/>
              <a:tailEnd/>
            </a:ln>
          </p:spPr>
          <p:txBody>
            <a:bodyPr/>
            <a:lstStyle/>
            <a:p>
              <a:endParaRPr lang="fr-FR"/>
            </a:p>
          </p:txBody>
        </p:sp>
        <p:sp>
          <p:nvSpPr>
            <p:cNvPr id="371872" name="Freeform 160"/>
            <p:cNvSpPr>
              <a:spLocks/>
            </p:cNvSpPr>
            <p:nvPr/>
          </p:nvSpPr>
          <p:spPr bwMode="auto">
            <a:xfrm>
              <a:off x="432" y="564"/>
              <a:ext cx="77" cy="113"/>
            </a:xfrm>
            <a:custGeom>
              <a:avLst/>
              <a:gdLst/>
              <a:ahLst/>
              <a:cxnLst>
                <a:cxn ang="0">
                  <a:pos x="311" y="2"/>
                </a:cxn>
                <a:cxn ang="0">
                  <a:pos x="281" y="0"/>
                </a:cxn>
                <a:cxn ang="0">
                  <a:pos x="259" y="21"/>
                </a:cxn>
                <a:cxn ang="0">
                  <a:pos x="247" y="43"/>
                </a:cxn>
                <a:cxn ang="0">
                  <a:pos x="209" y="97"/>
                </a:cxn>
                <a:cxn ang="0">
                  <a:pos x="163" y="151"/>
                </a:cxn>
                <a:cxn ang="0">
                  <a:pos x="138" y="195"/>
                </a:cxn>
                <a:cxn ang="0">
                  <a:pos x="107" y="241"/>
                </a:cxn>
                <a:cxn ang="0">
                  <a:pos x="80" y="281"/>
                </a:cxn>
                <a:cxn ang="0">
                  <a:pos x="50" y="327"/>
                </a:cxn>
                <a:cxn ang="0">
                  <a:pos x="27" y="359"/>
                </a:cxn>
                <a:cxn ang="0">
                  <a:pos x="17" y="394"/>
                </a:cxn>
                <a:cxn ang="0">
                  <a:pos x="5" y="435"/>
                </a:cxn>
                <a:cxn ang="0">
                  <a:pos x="0" y="475"/>
                </a:cxn>
                <a:cxn ang="0">
                  <a:pos x="0" y="519"/>
                </a:cxn>
                <a:cxn ang="0">
                  <a:pos x="5" y="554"/>
                </a:cxn>
                <a:cxn ang="0">
                  <a:pos x="38" y="563"/>
                </a:cxn>
                <a:cxn ang="0">
                  <a:pos x="50" y="524"/>
                </a:cxn>
                <a:cxn ang="0">
                  <a:pos x="47" y="475"/>
                </a:cxn>
                <a:cxn ang="0">
                  <a:pos x="50" y="443"/>
                </a:cxn>
                <a:cxn ang="0">
                  <a:pos x="57" y="410"/>
                </a:cxn>
                <a:cxn ang="0">
                  <a:pos x="74" y="378"/>
                </a:cxn>
                <a:cxn ang="0">
                  <a:pos x="97" y="341"/>
                </a:cxn>
                <a:cxn ang="0">
                  <a:pos x="133" y="283"/>
                </a:cxn>
                <a:cxn ang="0">
                  <a:pos x="159" y="232"/>
                </a:cxn>
                <a:cxn ang="0">
                  <a:pos x="201" y="173"/>
                </a:cxn>
                <a:cxn ang="0">
                  <a:pos x="242" y="118"/>
                </a:cxn>
                <a:cxn ang="0">
                  <a:pos x="298" y="56"/>
                </a:cxn>
                <a:cxn ang="0">
                  <a:pos x="311" y="2"/>
                </a:cxn>
                <a:cxn ang="0">
                  <a:pos x="311" y="2"/>
                </a:cxn>
              </a:cxnLst>
              <a:rect l="0" t="0" r="r" b="b"/>
              <a:pathLst>
                <a:path w="311" h="563">
                  <a:moveTo>
                    <a:pt x="311" y="2"/>
                  </a:moveTo>
                  <a:lnTo>
                    <a:pt x="281" y="0"/>
                  </a:lnTo>
                  <a:lnTo>
                    <a:pt x="259" y="21"/>
                  </a:lnTo>
                  <a:lnTo>
                    <a:pt x="247" y="43"/>
                  </a:lnTo>
                  <a:lnTo>
                    <a:pt x="209" y="97"/>
                  </a:lnTo>
                  <a:lnTo>
                    <a:pt x="163" y="151"/>
                  </a:lnTo>
                  <a:lnTo>
                    <a:pt x="138" y="195"/>
                  </a:lnTo>
                  <a:lnTo>
                    <a:pt x="107" y="241"/>
                  </a:lnTo>
                  <a:lnTo>
                    <a:pt x="80" y="281"/>
                  </a:lnTo>
                  <a:lnTo>
                    <a:pt x="50" y="327"/>
                  </a:lnTo>
                  <a:lnTo>
                    <a:pt x="27" y="359"/>
                  </a:lnTo>
                  <a:lnTo>
                    <a:pt x="17" y="394"/>
                  </a:lnTo>
                  <a:lnTo>
                    <a:pt x="5" y="435"/>
                  </a:lnTo>
                  <a:lnTo>
                    <a:pt x="0" y="475"/>
                  </a:lnTo>
                  <a:lnTo>
                    <a:pt x="0" y="519"/>
                  </a:lnTo>
                  <a:lnTo>
                    <a:pt x="5" y="554"/>
                  </a:lnTo>
                  <a:lnTo>
                    <a:pt x="38" y="563"/>
                  </a:lnTo>
                  <a:lnTo>
                    <a:pt x="50" y="524"/>
                  </a:lnTo>
                  <a:lnTo>
                    <a:pt x="47" y="475"/>
                  </a:lnTo>
                  <a:lnTo>
                    <a:pt x="50" y="443"/>
                  </a:lnTo>
                  <a:lnTo>
                    <a:pt x="57" y="410"/>
                  </a:lnTo>
                  <a:lnTo>
                    <a:pt x="74" y="378"/>
                  </a:lnTo>
                  <a:lnTo>
                    <a:pt x="97" y="341"/>
                  </a:lnTo>
                  <a:lnTo>
                    <a:pt x="133" y="283"/>
                  </a:lnTo>
                  <a:lnTo>
                    <a:pt x="159" y="232"/>
                  </a:lnTo>
                  <a:lnTo>
                    <a:pt x="201" y="173"/>
                  </a:lnTo>
                  <a:lnTo>
                    <a:pt x="242" y="118"/>
                  </a:lnTo>
                  <a:lnTo>
                    <a:pt x="298" y="56"/>
                  </a:lnTo>
                  <a:lnTo>
                    <a:pt x="311" y="2"/>
                  </a:lnTo>
                  <a:lnTo>
                    <a:pt x="311" y="2"/>
                  </a:lnTo>
                  <a:close/>
                </a:path>
              </a:pathLst>
            </a:custGeom>
            <a:solidFill>
              <a:srgbClr val="000000"/>
            </a:solidFill>
            <a:ln w="9525">
              <a:noFill/>
              <a:round/>
              <a:headEnd/>
              <a:tailEnd/>
            </a:ln>
          </p:spPr>
          <p:txBody>
            <a:bodyPr/>
            <a:lstStyle/>
            <a:p>
              <a:endParaRPr lang="fr-FR"/>
            </a:p>
          </p:txBody>
        </p:sp>
        <p:sp>
          <p:nvSpPr>
            <p:cNvPr id="371873" name="Freeform 161"/>
            <p:cNvSpPr>
              <a:spLocks/>
            </p:cNvSpPr>
            <p:nvPr/>
          </p:nvSpPr>
          <p:spPr bwMode="auto">
            <a:xfrm>
              <a:off x="605" y="743"/>
              <a:ext cx="13" cy="60"/>
            </a:xfrm>
            <a:custGeom>
              <a:avLst/>
              <a:gdLst/>
              <a:ahLst/>
              <a:cxnLst>
                <a:cxn ang="0">
                  <a:pos x="12" y="12"/>
                </a:cxn>
                <a:cxn ang="0">
                  <a:pos x="17" y="44"/>
                </a:cxn>
                <a:cxn ang="0">
                  <a:pos x="26" y="90"/>
                </a:cxn>
                <a:cxn ang="0">
                  <a:pos x="22" y="139"/>
                </a:cxn>
                <a:cxn ang="0">
                  <a:pos x="12" y="209"/>
                </a:cxn>
                <a:cxn ang="0">
                  <a:pos x="0" y="296"/>
                </a:cxn>
                <a:cxn ang="0">
                  <a:pos x="17" y="260"/>
                </a:cxn>
                <a:cxn ang="0">
                  <a:pos x="42" y="188"/>
                </a:cxn>
                <a:cxn ang="0">
                  <a:pos x="55" y="128"/>
                </a:cxn>
                <a:cxn ang="0">
                  <a:pos x="55" y="71"/>
                </a:cxn>
                <a:cxn ang="0">
                  <a:pos x="47" y="28"/>
                </a:cxn>
                <a:cxn ang="0">
                  <a:pos x="38" y="9"/>
                </a:cxn>
                <a:cxn ang="0">
                  <a:pos x="28" y="0"/>
                </a:cxn>
                <a:cxn ang="0">
                  <a:pos x="12" y="12"/>
                </a:cxn>
                <a:cxn ang="0">
                  <a:pos x="12" y="12"/>
                </a:cxn>
              </a:cxnLst>
              <a:rect l="0" t="0" r="r" b="b"/>
              <a:pathLst>
                <a:path w="55" h="296">
                  <a:moveTo>
                    <a:pt x="12" y="12"/>
                  </a:moveTo>
                  <a:lnTo>
                    <a:pt x="17" y="44"/>
                  </a:lnTo>
                  <a:lnTo>
                    <a:pt x="26" y="90"/>
                  </a:lnTo>
                  <a:lnTo>
                    <a:pt x="22" y="139"/>
                  </a:lnTo>
                  <a:lnTo>
                    <a:pt x="12" y="209"/>
                  </a:lnTo>
                  <a:lnTo>
                    <a:pt x="0" y="296"/>
                  </a:lnTo>
                  <a:lnTo>
                    <a:pt x="17" y="260"/>
                  </a:lnTo>
                  <a:lnTo>
                    <a:pt x="42" y="188"/>
                  </a:lnTo>
                  <a:lnTo>
                    <a:pt x="55" y="128"/>
                  </a:lnTo>
                  <a:lnTo>
                    <a:pt x="55" y="71"/>
                  </a:lnTo>
                  <a:lnTo>
                    <a:pt x="47" y="28"/>
                  </a:lnTo>
                  <a:lnTo>
                    <a:pt x="38" y="9"/>
                  </a:lnTo>
                  <a:lnTo>
                    <a:pt x="28" y="0"/>
                  </a:lnTo>
                  <a:lnTo>
                    <a:pt x="12" y="12"/>
                  </a:lnTo>
                  <a:lnTo>
                    <a:pt x="12" y="12"/>
                  </a:lnTo>
                  <a:close/>
                </a:path>
              </a:pathLst>
            </a:custGeom>
            <a:solidFill>
              <a:srgbClr val="000000"/>
            </a:solidFill>
            <a:ln w="9525">
              <a:noFill/>
              <a:round/>
              <a:headEnd/>
              <a:tailEnd/>
            </a:ln>
          </p:spPr>
          <p:txBody>
            <a:bodyPr/>
            <a:lstStyle/>
            <a:p>
              <a:endParaRPr lang="fr-FR"/>
            </a:p>
          </p:txBody>
        </p:sp>
        <p:sp>
          <p:nvSpPr>
            <p:cNvPr id="371874" name="Freeform 162"/>
            <p:cNvSpPr>
              <a:spLocks/>
            </p:cNvSpPr>
            <p:nvPr/>
          </p:nvSpPr>
          <p:spPr bwMode="auto">
            <a:xfrm>
              <a:off x="667" y="723"/>
              <a:ext cx="96" cy="77"/>
            </a:xfrm>
            <a:custGeom>
              <a:avLst/>
              <a:gdLst/>
              <a:ahLst/>
              <a:cxnLst>
                <a:cxn ang="0">
                  <a:pos x="0" y="30"/>
                </a:cxn>
                <a:cxn ang="0">
                  <a:pos x="58" y="58"/>
                </a:cxn>
                <a:cxn ang="0">
                  <a:pos x="107" y="90"/>
                </a:cxn>
                <a:cxn ang="0">
                  <a:pos x="154" y="133"/>
                </a:cxn>
                <a:cxn ang="0">
                  <a:pos x="209" y="181"/>
                </a:cxn>
                <a:cxn ang="0">
                  <a:pos x="251" y="225"/>
                </a:cxn>
                <a:cxn ang="0">
                  <a:pos x="298" y="290"/>
                </a:cxn>
                <a:cxn ang="0">
                  <a:pos x="315" y="341"/>
                </a:cxn>
                <a:cxn ang="0">
                  <a:pos x="345" y="385"/>
                </a:cxn>
                <a:cxn ang="0">
                  <a:pos x="386" y="355"/>
                </a:cxn>
                <a:cxn ang="0">
                  <a:pos x="364" y="295"/>
                </a:cxn>
                <a:cxn ang="0">
                  <a:pos x="341" y="263"/>
                </a:cxn>
                <a:cxn ang="0">
                  <a:pos x="320" y="225"/>
                </a:cxn>
                <a:cxn ang="0">
                  <a:pos x="298" y="193"/>
                </a:cxn>
                <a:cxn ang="0">
                  <a:pos x="268" y="165"/>
                </a:cxn>
                <a:cxn ang="0">
                  <a:pos x="218" y="123"/>
                </a:cxn>
                <a:cxn ang="0">
                  <a:pos x="166" y="77"/>
                </a:cxn>
                <a:cxn ang="0">
                  <a:pos x="124" y="52"/>
                </a:cxn>
                <a:cxn ang="0">
                  <a:pos x="72" y="25"/>
                </a:cxn>
                <a:cxn ang="0">
                  <a:pos x="22" y="0"/>
                </a:cxn>
                <a:cxn ang="0">
                  <a:pos x="0" y="9"/>
                </a:cxn>
                <a:cxn ang="0">
                  <a:pos x="0" y="30"/>
                </a:cxn>
                <a:cxn ang="0">
                  <a:pos x="0" y="30"/>
                </a:cxn>
              </a:cxnLst>
              <a:rect l="0" t="0" r="r" b="b"/>
              <a:pathLst>
                <a:path w="386" h="385">
                  <a:moveTo>
                    <a:pt x="0" y="30"/>
                  </a:moveTo>
                  <a:lnTo>
                    <a:pt x="58" y="58"/>
                  </a:lnTo>
                  <a:lnTo>
                    <a:pt x="107" y="90"/>
                  </a:lnTo>
                  <a:lnTo>
                    <a:pt x="154" y="133"/>
                  </a:lnTo>
                  <a:lnTo>
                    <a:pt x="209" y="181"/>
                  </a:lnTo>
                  <a:lnTo>
                    <a:pt x="251" y="225"/>
                  </a:lnTo>
                  <a:lnTo>
                    <a:pt x="298" y="290"/>
                  </a:lnTo>
                  <a:lnTo>
                    <a:pt x="315" y="341"/>
                  </a:lnTo>
                  <a:lnTo>
                    <a:pt x="345" y="385"/>
                  </a:lnTo>
                  <a:lnTo>
                    <a:pt x="386" y="355"/>
                  </a:lnTo>
                  <a:lnTo>
                    <a:pt x="364" y="295"/>
                  </a:lnTo>
                  <a:lnTo>
                    <a:pt x="341" y="263"/>
                  </a:lnTo>
                  <a:lnTo>
                    <a:pt x="320" y="225"/>
                  </a:lnTo>
                  <a:lnTo>
                    <a:pt x="298" y="193"/>
                  </a:lnTo>
                  <a:lnTo>
                    <a:pt x="268" y="165"/>
                  </a:lnTo>
                  <a:lnTo>
                    <a:pt x="218" y="123"/>
                  </a:lnTo>
                  <a:lnTo>
                    <a:pt x="166" y="77"/>
                  </a:lnTo>
                  <a:lnTo>
                    <a:pt x="124" y="52"/>
                  </a:lnTo>
                  <a:lnTo>
                    <a:pt x="72" y="25"/>
                  </a:lnTo>
                  <a:lnTo>
                    <a:pt x="22" y="0"/>
                  </a:lnTo>
                  <a:lnTo>
                    <a:pt x="0" y="9"/>
                  </a:lnTo>
                  <a:lnTo>
                    <a:pt x="0" y="30"/>
                  </a:lnTo>
                  <a:lnTo>
                    <a:pt x="0" y="30"/>
                  </a:lnTo>
                  <a:close/>
                </a:path>
              </a:pathLst>
            </a:custGeom>
            <a:solidFill>
              <a:srgbClr val="000000"/>
            </a:solidFill>
            <a:ln w="9525">
              <a:noFill/>
              <a:round/>
              <a:headEnd/>
              <a:tailEnd/>
            </a:ln>
          </p:spPr>
          <p:txBody>
            <a:bodyPr/>
            <a:lstStyle/>
            <a:p>
              <a:endParaRPr lang="fr-FR"/>
            </a:p>
          </p:txBody>
        </p:sp>
        <p:sp>
          <p:nvSpPr>
            <p:cNvPr id="371875" name="Freeform 163"/>
            <p:cNvSpPr>
              <a:spLocks/>
            </p:cNvSpPr>
            <p:nvPr/>
          </p:nvSpPr>
          <p:spPr bwMode="auto">
            <a:xfrm>
              <a:off x="729" y="659"/>
              <a:ext cx="38" cy="107"/>
            </a:xfrm>
            <a:custGeom>
              <a:avLst/>
              <a:gdLst/>
              <a:ahLst/>
              <a:cxnLst>
                <a:cxn ang="0">
                  <a:pos x="114" y="0"/>
                </a:cxn>
                <a:cxn ang="0">
                  <a:pos x="143" y="9"/>
                </a:cxn>
                <a:cxn ang="0">
                  <a:pos x="154" y="44"/>
                </a:cxn>
                <a:cxn ang="0">
                  <a:pos x="154" y="132"/>
                </a:cxn>
                <a:cxn ang="0">
                  <a:pos x="152" y="206"/>
                </a:cxn>
                <a:cxn ang="0">
                  <a:pos x="146" y="262"/>
                </a:cxn>
                <a:cxn ang="0">
                  <a:pos x="138" y="311"/>
                </a:cxn>
                <a:cxn ang="0">
                  <a:pos x="124" y="363"/>
                </a:cxn>
                <a:cxn ang="0">
                  <a:pos x="110" y="401"/>
                </a:cxn>
                <a:cxn ang="0">
                  <a:pos x="91" y="441"/>
                </a:cxn>
                <a:cxn ang="0">
                  <a:pos x="72" y="479"/>
                </a:cxn>
                <a:cxn ang="0">
                  <a:pos x="34" y="538"/>
                </a:cxn>
                <a:cxn ang="0">
                  <a:pos x="0" y="505"/>
                </a:cxn>
                <a:cxn ang="0">
                  <a:pos x="31" y="454"/>
                </a:cxn>
                <a:cxn ang="0">
                  <a:pos x="53" y="406"/>
                </a:cxn>
                <a:cxn ang="0">
                  <a:pos x="72" y="366"/>
                </a:cxn>
                <a:cxn ang="0">
                  <a:pos x="88" y="324"/>
                </a:cxn>
                <a:cxn ang="0">
                  <a:pos x="93" y="266"/>
                </a:cxn>
                <a:cxn ang="0">
                  <a:pos x="102" y="192"/>
                </a:cxn>
                <a:cxn ang="0">
                  <a:pos x="107" y="109"/>
                </a:cxn>
                <a:cxn ang="0">
                  <a:pos x="119" y="51"/>
                </a:cxn>
                <a:cxn ang="0">
                  <a:pos x="114" y="0"/>
                </a:cxn>
                <a:cxn ang="0">
                  <a:pos x="114" y="0"/>
                </a:cxn>
              </a:cxnLst>
              <a:rect l="0" t="0" r="r" b="b"/>
              <a:pathLst>
                <a:path w="154" h="538">
                  <a:moveTo>
                    <a:pt x="114" y="0"/>
                  </a:moveTo>
                  <a:lnTo>
                    <a:pt x="143" y="9"/>
                  </a:lnTo>
                  <a:lnTo>
                    <a:pt x="154" y="44"/>
                  </a:lnTo>
                  <a:lnTo>
                    <a:pt x="154" y="132"/>
                  </a:lnTo>
                  <a:lnTo>
                    <a:pt x="152" y="206"/>
                  </a:lnTo>
                  <a:lnTo>
                    <a:pt x="146" y="262"/>
                  </a:lnTo>
                  <a:lnTo>
                    <a:pt x="138" y="311"/>
                  </a:lnTo>
                  <a:lnTo>
                    <a:pt x="124" y="363"/>
                  </a:lnTo>
                  <a:lnTo>
                    <a:pt x="110" y="401"/>
                  </a:lnTo>
                  <a:lnTo>
                    <a:pt x="91" y="441"/>
                  </a:lnTo>
                  <a:lnTo>
                    <a:pt x="72" y="479"/>
                  </a:lnTo>
                  <a:lnTo>
                    <a:pt x="34" y="538"/>
                  </a:lnTo>
                  <a:lnTo>
                    <a:pt x="0" y="505"/>
                  </a:lnTo>
                  <a:lnTo>
                    <a:pt x="31" y="454"/>
                  </a:lnTo>
                  <a:lnTo>
                    <a:pt x="53" y="406"/>
                  </a:lnTo>
                  <a:lnTo>
                    <a:pt x="72" y="366"/>
                  </a:lnTo>
                  <a:lnTo>
                    <a:pt x="88" y="324"/>
                  </a:lnTo>
                  <a:lnTo>
                    <a:pt x="93" y="266"/>
                  </a:lnTo>
                  <a:lnTo>
                    <a:pt x="102" y="192"/>
                  </a:lnTo>
                  <a:lnTo>
                    <a:pt x="107" y="109"/>
                  </a:lnTo>
                  <a:lnTo>
                    <a:pt x="119" y="51"/>
                  </a:lnTo>
                  <a:lnTo>
                    <a:pt x="114" y="0"/>
                  </a:lnTo>
                  <a:lnTo>
                    <a:pt x="114" y="0"/>
                  </a:lnTo>
                  <a:close/>
                </a:path>
              </a:pathLst>
            </a:custGeom>
            <a:solidFill>
              <a:srgbClr val="000000"/>
            </a:solidFill>
            <a:ln w="9525">
              <a:noFill/>
              <a:round/>
              <a:headEnd/>
              <a:tailEnd/>
            </a:ln>
          </p:spPr>
          <p:txBody>
            <a:bodyPr/>
            <a:lstStyle/>
            <a:p>
              <a:endParaRPr lang="fr-FR"/>
            </a:p>
          </p:txBody>
        </p:sp>
        <p:sp>
          <p:nvSpPr>
            <p:cNvPr id="371876" name="Freeform 164"/>
            <p:cNvSpPr>
              <a:spLocks/>
            </p:cNvSpPr>
            <p:nvPr/>
          </p:nvSpPr>
          <p:spPr bwMode="auto">
            <a:xfrm>
              <a:off x="666" y="785"/>
              <a:ext cx="88" cy="15"/>
            </a:xfrm>
            <a:custGeom>
              <a:avLst/>
              <a:gdLst/>
              <a:ahLst/>
              <a:cxnLst>
                <a:cxn ang="0">
                  <a:pos x="5" y="33"/>
                </a:cxn>
                <a:cxn ang="0">
                  <a:pos x="88" y="12"/>
                </a:cxn>
                <a:cxn ang="0">
                  <a:pos x="154" y="0"/>
                </a:cxn>
                <a:cxn ang="0">
                  <a:pos x="215" y="5"/>
                </a:cxn>
                <a:cxn ang="0">
                  <a:pos x="272" y="19"/>
                </a:cxn>
                <a:cxn ang="0">
                  <a:pos x="322" y="33"/>
                </a:cxn>
                <a:cxn ang="0">
                  <a:pos x="352" y="76"/>
                </a:cxn>
                <a:cxn ang="0">
                  <a:pos x="310" y="63"/>
                </a:cxn>
                <a:cxn ang="0">
                  <a:pos x="261" y="49"/>
                </a:cxn>
                <a:cxn ang="0">
                  <a:pos x="208" y="38"/>
                </a:cxn>
                <a:cxn ang="0">
                  <a:pos x="161" y="42"/>
                </a:cxn>
                <a:cxn ang="0">
                  <a:pos x="93" y="42"/>
                </a:cxn>
                <a:cxn ang="0">
                  <a:pos x="30" y="44"/>
                </a:cxn>
                <a:cxn ang="0">
                  <a:pos x="0" y="47"/>
                </a:cxn>
                <a:cxn ang="0">
                  <a:pos x="5" y="33"/>
                </a:cxn>
                <a:cxn ang="0">
                  <a:pos x="5" y="33"/>
                </a:cxn>
              </a:cxnLst>
              <a:rect l="0" t="0" r="r" b="b"/>
              <a:pathLst>
                <a:path w="352" h="76">
                  <a:moveTo>
                    <a:pt x="5" y="33"/>
                  </a:moveTo>
                  <a:lnTo>
                    <a:pt x="88" y="12"/>
                  </a:lnTo>
                  <a:lnTo>
                    <a:pt x="154" y="0"/>
                  </a:lnTo>
                  <a:lnTo>
                    <a:pt x="215" y="5"/>
                  </a:lnTo>
                  <a:lnTo>
                    <a:pt x="272" y="19"/>
                  </a:lnTo>
                  <a:lnTo>
                    <a:pt x="322" y="33"/>
                  </a:lnTo>
                  <a:lnTo>
                    <a:pt x="352" y="76"/>
                  </a:lnTo>
                  <a:lnTo>
                    <a:pt x="310" y="63"/>
                  </a:lnTo>
                  <a:lnTo>
                    <a:pt x="261" y="49"/>
                  </a:lnTo>
                  <a:lnTo>
                    <a:pt x="208" y="38"/>
                  </a:lnTo>
                  <a:lnTo>
                    <a:pt x="161" y="42"/>
                  </a:lnTo>
                  <a:lnTo>
                    <a:pt x="93" y="42"/>
                  </a:lnTo>
                  <a:lnTo>
                    <a:pt x="30" y="44"/>
                  </a:lnTo>
                  <a:lnTo>
                    <a:pt x="0" y="47"/>
                  </a:lnTo>
                  <a:lnTo>
                    <a:pt x="5" y="33"/>
                  </a:lnTo>
                  <a:lnTo>
                    <a:pt x="5" y="33"/>
                  </a:lnTo>
                  <a:close/>
                </a:path>
              </a:pathLst>
            </a:custGeom>
            <a:solidFill>
              <a:srgbClr val="000000"/>
            </a:solidFill>
            <a:ln w="9525">
              <a:noFill/>
              <a:round/>
              <a:headEnd/>
              <a:tailEnd/>
            </a:ln>
          </p:spPr>
          <p:txBody>
            <a:bodyPr/>
            <a:lstStyle/>
            <a:p>
              <a:endParaRPr lang="fr-FR"/>
            </a:p>
          </p:txBody>
        </p:sp>
        <p:sp>
          <p:nvSpPr>
            <p:cNvPr id="371877" name="Freeform 165"/>
            <p:cNvSpPr>
              <a:spLocks/>
            </p:cNvSpPr>
            <p:nvPr/>
          </p:nvSpPr>
          <p:spPr bwMode="auto">
            <a:xfrm>
              <a:off x="433" y="728"/>
              <a:ext cx="73" cy="88"/>
            </a:xfrm>
            <a:custGeom>
              <a:avLst/>
              <a:gdLst/>
              <a:ahLst/>
              <a:cxnLst>
                <a:cxn ang="0">
                  <a:pos x="0" y="5"/>
                </a:cxn>
                <a:cxn ang="0">
                  <a:pos x="31" y="0"/>
                </a:cxn>
                <a:cxn ang="0">
                  <a:pos x="52" y="21"/>
                </a:cxn>
                <a:cxn ang="0">
                  <a:pos x="83" y="86"/>
                </a:cxn>
                <a:cxn ang="0">
                  <a:pos x="102" y="148"/>
                </a:cxn>
                <a:cxn ang="0">
                  <a:pos x="119" y="205"/>
                </a:cxn>
                <a:cxn ang="0">
                  <a:pos x="135" y="248"/>
                </a:cxn>
                <a:cxn ang="0">
                  <a:pos x="149" y="283"/>
                </a:cxn>
                <a:cxn ang="0">
                  <a:pos x="177" y="321"/>
                </a:cxn>
                <a:cxn ang="0">
                  <a:pos x="210" y="357"/>
                </a:cxn>
                <a:cxn ang="0">
                  <a:pos x="251" y="394"/>
                </a:cxn>
                <a:cxn ang="0">
                  <a:pos x="293" y="438"/>
                </a:cxn>
                <a:cxn ang="0">
                  <a:pos x="262" y="438"/>
                </a:cxn>
                <a:cxn ang="0">
                  <a:pos x="218" y="418"/>
                </a:cxn>
                <a:cxn ang="0">
                  <a:pos x="185" y="389"/>
                </a:cxn>
                <a:cxn ang="0">
                  <a:pos x="147" y="354"/>
                </a:cxn>
                <a:cxn ang="0">
                  <a:pos x="119" y="305"/>
                </a:cxn>
                <a:cxn ang="0">
                  <a:pos x="92" y="265"/>
                </a:cxn>
                <a:cxn ang="0">
                  <a:pos x="69" y="195"/>
                </a:cxn>
                <a:cxn ang="0">
                  <a:pos x="47" y="130"/>
                </a:cxn>
                <a:cxn ang="0">
                  <a:pos x="31" y="72"/>
                </a:cxn>
                <a:cxn ang="0">
                  <a:pos x="12" y="40"/>
                </a:cxn>
                <a:cxn ang="0">
                  <a:pos x="0" y="24"/>
                </a:cxn>
                <a:cxn ang="0">
                  <a:pos x="0" y="5"/>
                </a:cxn>
                <a:cxn ang="0">
                  <a:pos x="0" y="5"/>
                </a:cxn>
              </a:cxnLst>
              <a:rect l="0" t="0" r="r" b="b"/>
              <a:pathLst>
                <a:path w="293" h="438">
                  <a:moveTo>
                    <a:pt x="0" y="5"/>
                  </a:moveTo>
                  <a:lnTo>
                    <a:pt x="31" y="0"/>
                  </a:lnTo>
                  <a:lnTo>
                    <a:pt x="52" y="21"/>
                  </a:lnTo>
                  <a:lnTo>
                    <a:pt x="83" y="86"/>
                  </a:lnTo>
                  <a:lnTo>
                    <a:pt x="102" y="148"/>
                  </a:lnTo>
                  <a:lnTo>
                    <a:pt x="119" y="205"/>
                  </a:lnTo>
                  <a:lnTo>
                    <a:pt x="135" y="248"/>
                  </a:lnTo>
                  <a:lnTo>
                    <a:pt x="149" y="283"/>
                  </a:lnTo>
                  <a:lnTo>
                    <a:pt x="177" y="321"/>
                  </a:lnTo>
                  <a:lnTo>
                    <a:pt x="210" y="357"/>
                  </a:lnTo>
                  <a:lnTo>
                    <a:pt x="251" y="394"/>
                  </a:lnTo>
                  <a:lnTo>
                    <a:pt x="293" y="438"/>
                  </a:lnTo>
                  <a:lnTo>
                    <a:pt x="262" y="438"/>
                  </a:lnTo>
                  <a:lnTo>
                    <a:pt x="218" y="418"/>
                  </a:lnTo>
                  <a:lnTo>
                    <a:pt x="185" y="389"/>
                  </a:lnTo>
                  <a:lnTo>
                    <a:pt x="147" y="354"/>
                  </a:lnTo>
                  <a:lnTo>
                    <a:pt x="119" y="305"/>
                  </a:lnTo>
                  <a:lnTo>
                    <a:pt x="92" y="265"/>
                  </a:lnTo>
                  <a:lnTo>
                    <a:pt x="69" y="195"/>
                  </a:lnTo>
                  <a:lnTo>
                    <a:pt x="47" y="130"/>
                  </a:lnTo>
                  <a:lnTo>
                    <a:pt x="31" y="72"/>
                  </a:lnTo>
                  <a:lnTo>
                    <a:pt x="12" y="40"/>
                  </a:lnTo>
                  <a:lnTo>
                    <a:pt x="0" y="24"/>
                  </a:lnTo>
                  <a:lnTo>
                    <a:pt x="0" y="5"/>
                  </a:lnTo>
                  <a:lnTo>
                    <a:pt x="0" y="5"/>
                  </a:lnTo>
                  <a:close/>
                </a:path>
              </a:pathLst>
            </a:custGeom>
            <a:solidFill>
              <a:srgbClr val="000000"/>
            </a:solidFill>
            <a:ln w="9525">
              <a:noFill/>
              <a:round/>
              <a:headEnd/>
              <a:tailEnd/>
            </a:ln>
          </p:spPr>
          <p:txBody>
            <a:bodyPr/>
            <a:lstStyle/>
            <a:p>
              <a:endParaRPr lang="fr-FR"/>
            </a:p>
          </p:txBody>
        </p:sp>
        <p:sp>
          <p:nvSpPr>
            <p:cNvPr id="371878" name="Freeform 166"/>
            <p:cNvSpPr>
              <a:spLocks/>
            </p:cNvSpPr>
            <p:nvPr/>
          </p:nvSpPr>
          <p:spPr bwMode="auto">
            <a:xfrm>
              <a:off x="441" y="821"/>
              <a:ext cx="51" cy="43"/>
            </a:xfrm>
            <a:custGeom>
              <a:avLst/>
              <a:gdLst/>
              <a:ahLst/>
              <a:cxnLst>
                <a:cxn ang="0">
                  <a:pos x="0" y="215"/>
                </a:cxn>
                <a:cxn ang="0">
                  <a:pos x="39" y="182"/>
                </a:cxn>
                <a:cxn ang="0">
                  <a:pos x="86" y="133"/>
                </a:cxn>
                <a:cxn ang="0">
                  <a:pos x="128" y="78"/>
                </a:cxn>
                <a:cxn ang="0">
                  <a:pos x="161" y="36"/>
                </a:cxn>
                <a:cxn ang="0">
                  <a:pos x="173" y="4"/>
                </a:cxn>
                <a:cxn ang="0">
                  <a:pos x="201" y="0"/>
                </a:cxn>
                <a:cxn ang="0">
                  <a:pos x="204" y="60"/>
                </a:cxn>
                <a:cxn ang="0">
                  <a:pos x="173" y="78"/>
                </a:cxn>
                <a:cxn ang="0">
                  <a:pos x="135" y="117"/>
                </a:cxn>
                <a:cxn ang="0">
                  <a:pos x="105" y="152"/>
                </a:cxn>
                <a:cxn ang="0">
                  <a:pos x="69" y="182"/>
                </a:cxn>
                <a:cxn ang="0">
                  <a:pos x="28" y="215"/>
                </a:cxn>
                <a:cxn ang="0">
                  <a:pos x="0" y="215"/>
                </a:cxn>
                <a:cxn ang="0">
                  <a:pos x="0" y="215"/>
                </a:cxn>
              </a:cxnLst>
              <a:rect l="0" t="0" r="r" b="b"/>
              <a:pathLst>
                <a:path w="204" h="215">
                  <a:moveTo>
                    <a:pt x="0" y="215"/>
                  </a:moveTo>
                  <a:lnTo>
                    <a:pt x="39" y="182"/>
                  </a:lnTo>
                  <a:lnTo>
                    <a:pt x="86" y="133"/>
                  </a:lnTo>
                  <a:lnTo>
                    <a:pt x="128" y="78"/>
                  </a:lnTo>
                  <a:lnTo>
                    <a:pt x="161" y="36"/>
                  </a:lnTo>
                  <a:lnTo>
                    <a:pt x="173" y="4"/>
                  </a:lnTo>
                  <a:lnTo>
                    <a:pt x="201" y="0"/>
                  </a:lnTo>
                  <a:lnTo>
                    <a:pt x="204" y="60"/>
                  </a:lnTo>
                  <a:lnTo>
                    <a:pt x="173" y="78"/>
                  </a:lnTo>
                  <a:lnTo>
                    <a:pt x="135" y="117"/>
                  </a:lnTo>
                  <a:lnTo>
                    <a:pt x="105" y="152"/>
                  </a:lnTo>
                  <a:lnTo>
                    <a:pt x="69" y="182"/>
                  </a:lnTo>
                  <a:lnTo>
                    <a:pt x="28" y="215"/>
                  </a:lnTo>
                  <a:lnTo>
                    <a:pt x="0" y="215"/>
                  </a:lnTo>
                  <a:lnTo>
                    <a:pt x="0" y="215"/>
                  </a:lnTo>
                  <a:close/>
                </a:path>
              </a:pathLst>
            </a:custGeom>
            <a:solidFill>
              <a:srgbClr val="000000"/>
            </a:solidFill>
            <a:ln w="9525">
              <a:noFill/>
              <a:round/>
              <a:headEnd/>
              <a:tailEnd/>
            </a:ln>
          </p:spPr>
          <p:txBody>
            <a:bodyPr/>
            <a:lstStyle/>
            <a:p>
              <a:endParaRPr lang="fr-FR"/>
            </a:p>
          </p:txBody>
        </p:sp>
        <p:sp>
          <p:nvSpPr>
            <p:cNvPr id="371879" name="Freeform 167"/>
            <p:cNvSpPr>
              <a:spLocks/>
            </p:cNvSpPr>
            <p:nvPr/>
          </p:nvSpPr>
          <p:spPr bwMode="auto">
            <a:xfrm>
              <a:off x="600" y="805"/>
              <a:ext cx="58" cy="38"/>
            </a:xfrm>
            <a:custGeom>
              <a:avLst/>
              <a:gdLst/>
              <a:ahLst/>
              <a:cxnLst>
                <a:cxn ang="0">
                  <a:pos x="0" y="30"/>
                </a:cxn>
                <a:cxn ang="0">
                  <a:pos x="58" y="90"/>
                </a:cxn>
                <a:cxn ang="0">
                  <a:pos x="137" y="150"/>
                </a:cxn>
                <a:cxn ang="0">
                  <a:pos x="184" y="179"/>
                </a:cxn>
                <a:cxn ang="0">
                  <a:pos x="203" y="190"/>
                </a:cxn>
                <a:cxn ang="0">
                  <a:pos x="215" y="179"/>
                </a:cxn>
                <a:cxn ang="0">
                  <a:pos x="226" y="120"/>
                </a:cxn>
                <a:cxn ang="0">
                  <a:pos x="231" y="19"/>
                </a:cxn>
                <a:cxn ang="0">
                  <a:pos x="215" y="65"/>
                </a:cxn>
                <a:cxn ang="0">
                  <a:pos x="206" y="98"/>
                </a:cxn>
                <a:cxn ang="0">
                  <a:pos x="187" y="141"/>
                </a:cxn>
                <a:cxn ang="0">
                  <a:pos x="129" y="106"/>
                </a:cxn>
                <a:cxn ang="0">
                  <a:pos x="77" y="58"/>
                </a:cxn>
                <a:cxn ang="0">
                  <a:pos x="33" y="11"/>
                </a:cxn>
                <a:cxn ang="0">
                  <a:pos x="30" y="0"/>
                </a:cxn>
                <a:cxn ang="0">
                  <a:pos x="0" y="30"/>
                </a:cxn>
                <a:cxn ang="0">
                  <a:pos x="0" y="30"/>
                </a:cxn>
              </a:cxnLst>
              <a:rect l="0" t="0" r="r" b="b"/>
              <a:pathLst>
                <a:path w="231" h="190">
                  <a:moveTo>
                    <a:pt x="0" y="30"/>
                  </a:moveTo>
                  <a:lnTo>
                    <a:pt x="58" y="90"/>
                  </a:lnTo>
                  <a:lnTo>
                    <a:pt x="137" y="150"/>
                  </a:lnTo>
                  <a:lnTo>
                    <a:pt x="184" y="179"/>
                  </a:lnTo>
                  <a:lnTo>
                    <a:pt x="203" y="190"/>
                  </a:lnTo>
                  <a:lnTo>
                    <a:pt x="215" y="179"/>
                  </a:lnTo>
                  <a:lnTo>
                    <a:pt x="226" y="120"/>
                  </a:lnTo>
                  <a:lnTo>
                    <a:pt x="231" y="19"/>
                  </a:lnTo>
                  <a:lnTo>
                    <a:pt x="215" y="65"/>
                  </a:lnTo>
                  <a:lnTo>
                    <a:pt x="206" y="98"/>
                  </a:lnTo>
                  <a:lnTo>
                    <a:pt x="187" y="141"/>
                  </a:lnTo>
                  <a:lnTo>
                    <a:pt x="129" y="106"/>
                  </a:lnTo>
                  <a:lnTo>
                    <a:pt x="77" y="58"/>
                  </a:lnTo>
                  <a:lnTo>
                    <a:pt x="33" y="11"/>
                  </a:lnTo>
                  <a:lnTo>
                    <a:pt x="30" y="0"/>
                  </a:lnTo>
                  <a:lnTo>
                    <a:pt x="0" y="30"/>
                  </a:lnTo>
                  <a:lnTo>
                    <a:pt x="0" y="30"/>
                  </a:lnTo>
                  <a:close/>
                </a:path>
              </a:pathLst>
            </a:custGeom>
            <a:solidFill>
              <a:srgbClr val="000000"/>
            </a:solidFill>
            <a:ln w="9525">
              <a:noFill/>
              <a:round/>
              <a:headEnd/>
              <a:tailEnd/>
            </a:ln>
          </p:spPr>
          <p:txBody>
            <a:bodyPr/>
            <a:lstStyle/>
            <a:p>
              <a:endParaRPr lang="fr-FR"/>
            </a:p>
          </p:txBody>
        </p:sp>
        <p:sp>
          <p:nvSpPr>
            <p:cNvPr id="371880" name="Freeform 168"/>
            <p:cNvSpPr>
              <a:spLocks/>
            </p:cNvSpPr>
            <p:nvPr/>
          </p:nvSpPr>
          <p:spPr bwMode="auto">
            <a:xfrm>
              <a:off x="500" y="804"/>
              <a:ext cx="107" cy="90"/>
            </a:xfrm>
            <a:custGeom>
              <a:avLst/>
              <a:gdLst/>
              <a:ahLst/>
              <a:cxnLst>
                <a:cxn ang="0">
                  <a:pos x="0" y="387"/>
                </a:cxn>
                <a:cxn ang="0">
                  <a:pos x="44" y="317"/>
                </a:cxn>
                <a:cxn ang="0">
                  <a:pos x="87" y="257"/>
                </a:cxn>
                <a:cxn ang="0">
                  <a:pos x="132" y="208"/>
                </a:cxn>
                <a:cxn ang="0">
                  <a:pos x="181" y="159"/>
                </a:cxn>
                <a:cxn ang="0">
                  <a:pos x="222" y="122"/>
                </a:cxn>
                <a:cxn ang="0">
                  <a:pos x="278" y="78"/>
                </a:cxn>
                <a:cxn ang="0">
                  <a:pos x="344" y="41"/>
                </a:cxn>
                <a:cxn ang="0">
                  <a:pos x="388" y="16"/>
                </a:cxn>
                <a:cxn ang="0">
                  <a:pos x="423" y="0"/>
                </a:cxn>
                <a:cxn ang="0">
                  <a:pos x="427" y="21"/>
                </a:cxn>
                <a:cxn ang="0">
                  <a:pos x="366" y="55"/>
                </a:cxn>
                <a:cxn ang="0">
                  <a:pos x="314" y="86"/>
                </a:cxn>
                <a:cxn ang="0">
                  <a:pos x="278" y="113"/>
                </a:cxn>
                <a:cxn ang="0">
                  <a:pos x="239" y="146"/>
                </a:cxn>
                <a:cxn ang="0">
                  <a:pos x="203" y="178"/>
                </a:cxn>
                <a:cxn ang="0">
                  <a:pos x="156" y="233"/>
                </a:cxn>
                <a:cxn ang="0">
                  <a:pos x="127" y="264"/>
                </a:cxn>
                <a:cxn ang="0">
                  <a:pos x="94" y="311"/>
                </a:cxn>
                <a:cxn ang="0">
                  <a:pos x="66" y="352"/>
                </a:cxn>
                <a:cxn ang="0">
                  <a:pos x="44" y="395"/>
                </a:cxn>
                <a:cxn ang="0">
                  <a:pos x="25" y="447"/>
                </a:cxn>
                <a:cxn ang="0">
                  <a:pos x="0" y="387"/>
                </a:cxn>
                <a:cxn ang="0">
                  <a:pos x="0" y="387"/>
                </a:cxn>
              </a:cxnLst>
              <a:rect l="0" t="0" r="r" b="b"/>
              <a:pathLst>
                <a:path w="427" h="447">
                  <a:moveTo>
                    <a:pt x="0" y="387"/>
                  </a:moveTo>
                  <a:lnTo>
                    <a:pt x="44" y="317"/>
                  </a:lnTo>
                  <a:lnTo>
                    <a:pt x="87" y="257"/>
                  </a:lnTo>
                  <a:lnTo>
                    <a:pt x="132" y="208"/>
                  </a:lnTo>
                  <a:lnTo>
                    <a:pt x="181" y="159"/>
                  </a:lnTo>
                  <a:lnTo>
                    <a:pt x="222" y="122"/>
                  </a:lnTo>
                  <a:lnTo>
                    <a:pt x="278" y="78"/>
                  </a:lnTo>
                  <a:lnTo>
                    <a:pt x="344" y="41"/>
                  </a:lnTo>
                  <a:lnTo>
                    <a:pt x="388" y="16"/>
                  </a:lnTo>
                  <a:lnTo>
                    <a:pt x="423" y="0"/>
                  </a:lnTo>
                  <a:lnTo>
                    <a:pt x="427" y="21"/>
                  </a:lnTo>
                  <a:lnTo>
                    <a:pt x="366" y="55"/>
                  </a:lnTo>
                  <a:lnTo>
                    <a:pt x="314" y="86"/>
                  </a:lnTo>
                  <a:lnTo>
                    <a:pt x="278" y="113"/>
                  </a:lnTo>
                  <a:lnTo>
                    <a:pt x="239" y="146"/>
                  </a:lnTo>
                  <a:lnTo>
                    <a:pt x="203" y="178"/>
                  </a:lnTo>
                  <a:lnTo>
                    <a:pt x="156" y="233"/>
                  </a:lnTo>
                  <a:lnTo>
                    <a:pt x="127" y="264"/>
                  </a:lnTo>
                  <a:lnTo>
                    <a:pt x="94" y="311"/>
                  </a:lnTo>
                  <a:lnTo>
                    <a:pt x="66" y="352"/>
                  </a:lnTo>
                  <a:lnTo>
                    <a:pt x="44" y="395"/>
                  </a:lnTo>
                  <a:lnTo>
                    <a:pt x="25" y="447"/>
                  </a:lnTo>
                  <a:lnTo>
                    <a:pt x="0" y="387"/>
                  </a:lnTo>
                  <a:lnTo>
                    <a:pt x="0" y="387"/>
                  </a:lnTo>
                  <a:close/>
                </a:path>
              </a:pathLst>
            </a:custGeom>
            <a:solidFill>
              <a:srgbClr val="000000"/>
            </a:solidFill>
            <a:ln w="9525">
              <a:noFill/>
              <a:round/>
              <a:headEnd/>
              <a:tailEnd/>
            </a:ln>
          </p:spPr>
          <p:txBody>
            <a:bodyPr/>
            <a:lstStyle/>
            <a:p>
              <a:endParaRPr lang="fr-FR"/>
            </a:p>
          </p:txBody>
        </p:sp>
        <p:sp>
          <p:nvSpPr>
            <p:cNvPr id="371881" name="Freeform 169"/>
            <p:cNvSpPr>
              <a:spLocks/>
            </p:cNvSpPr>
            <p:nvPr/>
          </p:nvSpPr>
          <p:spPr bwMode="auto">
            <a:xfrm>
              <a:off x="603" y="792"/>
              <a:ext cx="50" cy="18"/>
            </a:xfrm>
            <a:custGeom>
              <a:avLst/>
              <a:gdLst/>
              <a:ahLst/>
              <a:cxnLst>
                <a:cxn ang="0">
                  <a:pos x="201" y="0"/>
                </a:cxn>
                <a:cxn ang="0">
                  <a:pos x="151" y="12"/>
                </a:cxn>
                <a:cxn ang="0">
                  <a:pos x="85" y="28"/>
                </a:cxn>
                <a:cxn ang="0">
                  <a:pos x="43" y="46"/>
                </a:cxn>
                <a:cxn ang="0">
                  <a:pos x="0" y="68"/>
                </a:cxn>
                <a:cxn ang="0">
                  <a:pos x="12" y="90"/>
                </a:cxn>
                <a:cxn ang="0">
                  <a:pos x="57" y="68"/>
                </a:cxn>
                <a:cxn ang="0">
                  <a:pos x="95" y="49"/>
                </a:cxn>
                <a:cxn ang="0">
                  <a:pos x="147" y="36"/>
                </a:cxn>
                <a:cxn ang="0">
                  <a:pos x="201" y="25"/>
                </a:cxn>
                <a:cxn ang="0">
                  <a:pos x="201" y="0"/>
                </a:cxn>
                <a:cxn ang="0">
                  <a:pos x="201" y="0"/>
                </a:cxn>
              </a:cxnLst>
              <a:rect l="0" t="0" r="r" b="b"/>
              <a:pathLst>
                <a:path w="201" h="90">
                  <a:moveTo>
                    <a:pt x="201" y="0"/>
                  </a:moveTo>
                  <a:lnTo>
                    <a:pt x="151" y="12"/>
                  </a:lnTo>
                  <a:lnTo>
                    <a:pt x="85" y="28"/>
                  </a:lnTo>
                  <a:lnTo>
                    <a:pt x="43" y="46"/>
                  </a:lnTo>
                  <a:lnTo>
                    <a:pt x="0" y="68"/>
                  </a:lnTo>
                  <a:lnTo>
                    <a:pt x="12" y="90"/>
                  </a:lnTo>
                  <a:lnTo>
                    <a:pt x="57" y="68"/>
                  </a:lnTo>
                  <a:lnTo>
                    <a:pt x="95" y="49"/>
                  </a:lnTo>
                  <a:lnTo>
                    <a:pt x="147" y="36"/>
                  </a:lnTo>
                  <a:lnTo>
                    <a:pt x="201" y="25"/>
                  </a:lnTo>
                  <a:lnTo>
                    <a:pt x="201" y="0"/>
                  </a:lnTo>
                  <a:lnTo>
                    <a:pt x="201" y="0"/>
                  </a:lnTo>
                  <a:close/>
                </a:path>
              </a:pathLst>
            </a:custGeom>
            <a:solidFill>
              <a:srgbClr val="000000"/>
            </a:solidFill>
            <a:ln w="9525">
              <a:noFill/>
              <a:round/>
              <a:headEnd/>
              <a:tailEnd/>
            </a:ln>
          </p:spPr>
          <p:txBody>
            <a:bodyPr/>
            <a:lstStyle/>
            <a:p>
              <a:endParaRPr lang="fr-FR"/>
            </a:p>
          </p:txBody>
        </p:sp>
        <p:sp>
          <p:nvSpPr>
            <p:cNvPr id="371882" name="Freeform 170"/>
            <p:cNvSpPr>
              <a:spLocks/>
            </p:cNvSpPr>
            <p:nvPr/>
          </p:nvSpPr>
          <p:spPr bwMode="auto">
            <a:xfrm>
              <a:off x="288" y="772"/>
              <a:ext cx="170" cy="80"/>
            </a:xfrm>
            <a:custGeom>
              <a:avLst/>
              <a:gdLst/>
              <a:ahLst/>
              <a:cxnLst>
                <a:cxn ang="0">
                  <a:pos x="677" y="0"/>
                </a:cxn>
                <a:cxn ang="0">
                  <a:pos x="627" y="22"/>
                </a:cxn>
                <a:cxn ang="0">
                  <a:pos x="589" y="49"/>
                </a:cxn>
                <a:cxn ang="0">
                  <a:pos x="550" y="82"/>
                </a:cxn>
                <a:cxn ang="0">
                  <a:pos x="517" y="109"/>
                </a:cxn>
                <a:cxn ang="0">
                  <a:pos x="476" y="144"/>
                </a:cxn>
                <a:cxn ang="0">
                  <a:pos x="443" y="174"/>
                </a:cxn>
                <a:cxn ang="0">
                  <a:pos x="410" y="214"/>
                </a:cxn>
                <a:cxn ang="0">
                  <a:pos x="384" y="241"/>
                </a:cxn>
                <a:cxn ang="0">
                  <a:pos x="351" y="269"/>
                </a:cxn>
                <a:cxn ang="0">
                  <a:pos x="311" y="304"/>
                </a:cxn>
                <a:cxn ang="0">
                  <a:pos x="253" y="336"/>
                </a:cxn>
                <a:cxn ang="0">
                  <a:pos x="206" y="357"/>
                </a:cxn>
                <a:cxn ang="0">
                  <a:pos x="164" y="369"/>
                </a:cxn>
                <a:cxn ang="0">
                  <a:pos x="121" y="369"/>
                </a:cxn>
                <a:cxn ang="0">
                  <a:pos x="79" y="355"/>
                </a:cxn>
                <a:cxn ang="0">
                  <a:pos x="32" y="339"/>
                </a:cxn>
                <a:cxn ang="0">
                  <a:pos x="0" y="339"/>
                </a:cxn>
                <a:cxn ang="0">
                  <a:pos x="13" y="355"/>
                </a:cxn>
                <a:cxn ang="0">
                  <a:pos x="57" y="380"/>
                </a:cxn>
                <a:cxn ang="0">
                  <a:pos x="95" y="396"/>
                </a:cxn>
                <a:cxn ang="0">
                  <a:pos x="126" y="404"/>
                </a:cxn>
                <a:cxn ang="0">
                  <a:pos x="167" y="404"/>
                </a:cxn>
                <a:cxn ang="0">
                  <a:pos x="220" y="390"/>
                </a:cxn>
                <a:cxn ang="0">
                  <a:pos x="272" y="369"/>
                </a:cxn>
                <a:cxn ang="0">
                  <a:pos x="338" y="331"/>
                </a:cxn>
                <a:cxn ang="0">
                  <a:pos x="388" y="295"/>
                </a:cxn>
                <a:cxn ang="0">
                  <a:pos x="421" y="263"/>
                </a:cxn>
                <a:cxn ang="0">
                  <a:pos x="471" y="209"/>
                </a:cxn>
                <a:cxn ang="0">
                  <a:pos x="512" y="168"/>
                </a:cxn>
                <a:cxn ang="0">
                  <a:pos x="564" y="117"/>
                </a:cxn>
                <a:cxn ang="0">
                  <a:pos x="606" y="84"/>
                </a:cxn>
                <a:cxn ang="0">
                  <a:pos x="639" y="65"/>
                </a:cxn>
                <a:cxn ang="0">
                  <a:pos x="680" y="49"/>
                </a:cxn>
                <a:cxn ang="0">
                  <a:pos x="677" y="0"/>
                </a:cxn>
                <a:cxn ang="0">
                  <a:pos x="677" y="0"/>
                </a:cxn>
              </a:cxnLst>
              <a:rect l="0" t="0" r="r" b="b"/>
              <a:pathLst>
                <a:path w="680" h="404">
                  <a:moveTo>
                    <a:pt x="677" y="0"/>
                  </a:moveTo>
                  <a:lnTo>
                    <a:pt x="627" y="22"/>
                  </a:lnTo>
                  <a:lnTo>
                    <a:pt x="589" y="49"/>
                  </a:lnTo>
                  <a:lnTo>
                    <a:pt x="550" y="82"/>
                  </a:lnTo>
                  <a:lnTo>
                    <a:pt x="517" y="109"/>
                  </a:lnTo>
                  <a:lnTo>
                    <a:pt x="476" y="144"/>
                  </a:lnTo>
                  <a:lnTo>
                    <a:pt x="443" y="174"/>
                  </a:lnTo>
                  <a:lnTo>
                    <a:pt x="410" y="214"/>
                  </a:lnTo>
                  <a:lnTo>
                    <a:pt x="384" y="241"/>
                  </a:lnTo>
                  <a:lnTo>
                    <a:pt x="351" y="269"/>
                  </a:lnTo>
                  <a:lnTo>
                    <a:pt x="311" y="304"/>
                  </a:lnTo>
                  <a:lnTo>
                    <a:pt x="253" y="336"/>
                  </a:lnTo>
                  <a:lnTo>
                    <a:pt x="206" y="357"/>
                  </a:lnTo>
                  <a:lnTo>
                    <a:pt x="164" y="369"/>
                  </a:lnTo>
                  <a:lnTo>
                    <a:pt x="121" y="369"/>
                  </a:lnTo>
                  <a:lnTo>
                    <a:pt x="79" y="355"/>
                  </a:lnTo>
                  <a:lnTo>
                    <a:pt x="32" y="339"/>
                  </a:lnTo>
                  <a:lnTo>
                    <a:pt x="0" y="339"/>
                  </a:lnTo>
                  <a:lnTo>
                    <a:pt x="13" y="355"/>
                  </a:lnTo>
                  <a:lnTo>
                    <a:pt x="57" y="380"/>
                  </a:lnTo>
                  <a:lnTo>
                    <a:pt x="95" y="396"/>
                  </a:lnTo>
                  <a:lnTo>
                    <a:pt x="126" y="404"/>
                  </a:lnTo>
                  <a:lnTo>
                    <a:pt x="167" y="404"/>
                  </a:lnTo>
                  <a:lnTo>
                    <a:pt x="220" y="390"/>
                  </a:lnTo>
                  <a:lnTo>
                    <a:pt x="272" y="369"/>
                  </a:lnTo>
                  <a:lnTo>
                    <a:pt x="338" y="331"/>
                  </a:lnTo>
                  <a:lnTo>
                    <a:pt x="388" y="295"/>
                  </a:lnTo>
                  <a:lnTo>
                    <a:pt x="421" y="263"/>
                  </a:lnTo>
                  <a:lnTo>
                    <a:pt x="471" y="209"/>
                  </a:lnTo>
                  <a:lnTo>
                    <a:pt x="512" y="168"/>
                  </a:lnTo>
                  <a:lnTo>
                    <a:pt x="564" y="117"/>
                  </a:lnTo>
                  <a:lnTo>
                    <a:pt x="606" y="84"/>
                  </a:lnTo>
                  <a:lnTo>
                    <a:pt x="639" y="65"/>
                  </a:lnTo>
                  <a:lnTo>
                    <a:pt x="680" y="49"/>
                  </a:lnTo>
                  <a:lnTo>
                    <a:pt x="677" y="0"/>
                  </a:lnTo>
                  <a:lnTo>
                    <a:pt x="677" y="0"/>
                  </a:lnTo>
                  <a:close/>
                </a:path>
              </a:pathLst>
            </a:custGeom>
            <a:solidFill>
              <a:srgbClr val="000000"/>
            </a:solidFill>
            <a:ln w="9525">
              <a:noFill/>
              <a:round/>
              <a:headEnd/>
              <a:tailEnd/>
            </a:ln>
          </p:spPr>
          <p:txBody>
            <a:bodyPr/>
            <a:lstStyle/>
            <a:p>
              <a:endParaRPr lang="fr-FR"/>
            </a:p>
          </p:txBody>
        </p:sp>
        <p:sp>
          <p:nvSpPr>
            <p:cNvPr id="371883" name="Freeform 171"/>
            <p:cNvSpPr>
              <a:spLocks/>
            </p:cNvSpPr>
            <p:nvPr/>
          </p:nvSpPr>
          <p:spPr bwMode="auto">
            <a:xfrm>
              <a:off x="352" y="790"/>
              <a:ext cx="119" cy="68"/>
            </a:xfrm>
            <a:custGeom>
              <a:avLst/>
              <a:gdLst/>
              <a:ahLst/>
              <a:cxnLst>
                <a:cxn ang="0">
                  <a:pos x="459" y="0"/>
                </a:cxn>
                <a:cxn ang="0">
                  <a:pos x="393" y="29"/>
                </a:cxn>
                <a:cxn ang="0">
                  <a:pos x="350" y="56"/>
                </a:cxn>
                <a:cxn ang="0">
                  <a:pos x="308" y="89"/>
                </a:cxn>
                <a:cxn ang="0">
                  <a:pos x="267" y="128"/>
                </a:cxn>
                <a:cxn ang="0">
                  <a:pos x="230" y="159"/>
                </a:cxn>
                <a:cxn ang="0">
                  <a:pos x="187" y="203"/>
                </a:cxn>
                <a:cxn ang="0">
                  <a:pos x="137" y="241"/>
                </a:cxn>
                <a:cxn ang="0">
                  <a:pos x="90" y="281"/>
                </a:cxn>
                <a:cxn ang="0">
                  <a:pos x="38" y="316"/>
                </a:cxn>
                <a:cxn ang="0">
                  <a:pos x="0" y="344"/>
                </a:cxn>
                <a:cxn ang="0">
                  <a:pos x="71" y="322"/>
                </a:cxn>
                <a:cxn ang="0">
                  <a:pos x="145" y="279"/>
                </a:cxn>
                <a:cxn ang="0">
                  <a:pos x="197" y="241"/>
                </a:cxn>
                <a:cxn ang="0">
                  <a:pos x="230" y="214"/>
                </a:cxn>
                <a:cxn ang="0">
                  <a:pos x="267" y="179"/>
                </a:cxn>
                <a:cxn ang="0">
                  <a:pos x="308" y="149"/>
                </a:cxn>
                <a:cxn ang="0">
                  <a:pos x="346" y="108"/>
                </a:cxn>
                <a:cxn ang="0">
                  <a:pos x="385" y="75"/>
                </a:cxn>
                <a:cxn ang="0">
                  <a:pos x="429" y="54"/>
                </a:cxn>
                <a:cxn ang="0">
                  <a:pos x="476" y="33"/>
                </a:cxn>
                <a:cxn ang="0">
                  <a:pos x="459" y="0"/>
                </a:cxn>
                <a:cxn ang="0">
                  <a:pos x="459" y="0"/>
                </a:cxn>
              </a:cxnLst>
              <a:rect l="0" t="0" r="r" b="b"/>
              <a:pathLst>
                <a:path w="476" h="344">
                  <a:moveTo>
                    <a:pt x="459" y="0"/>
                  </a:moveTo>
                  <a:lnTo>
                    <a:pt x="393" y="29"/>
                  </a:lnTo>
                  <a:lnTo>
                    <a:pt x="350" y="56"/>
                  </a:lnTo>
                  <a:lnTo>
                    <a:pt x="308" y="89"/>
                  </a:lnTo>
                  <a:lnTo>
                    <a:pt x="267" y="128"/>
                  </a:lnTo>
                  <a:lnTo>
                    <a:pt x="230" y="159"/>
                  </a:lnTo>
                  <a:lnTo>
                    <a:pt x="187" y="203"/>
                  </a:lnTo>
                  <a:lnTo>
                    <a:pt x="137" y="241"/>
                  </a:lnTo>
                  <a:lnTo>
                    <a:pt x="90" y="281"/>
                  </a:lnTo>
                  <a:lnTo>
                    <a:pt x="38" y="316"/>
                  </a:lnTo>
                  <a:lnTo>
                    <a:pt x="0" y="344"/>
                  </a:lnTo>
                  <a:lnTo>
                    <a:pt x="71" y="322"/>
                  </a:lnTo>
                  <a:lnTo>
                    <a:pt x="145" y="279"/>
                  </a:lnTo>
                  <a:lnTo>
                    <a:pt x="197" y="241"/>
                  </a:lnTo>
                  <a:lnTo>
                    <a:pt x="230" y="214"/>
                  </a:lnTo>
                  <a:lnTo>
                    <a:pt x="267" y="179"/>
                  </a:lnTo>
                  <a:lnTo>
                    <a:pt x="308" y="149"/>
                  </a:lnTo>
                  <a:lnTo>
                    <a:pt x="346" y="108"/>
                  </a:lnTo>
                  <a:lnTo>
                    <a:pt x="385" y="75"/>
                  </a:lnTo>
                  <a:lnTo>
                    <a:pt x="429" y="54"/>
                  </a:lnTo>
                  <a:lnTo>
                    <a:pt x="476" y="33"/>
                  </a:lnTo>
                  <a:lnTo>
                    <a:pt x="459" y="0"/>
                  </a:lnTo>
                  <a:lnTo>
                    <a:pt x="459" y="0"/>
                  </a:lnTo>
                  <a:close/>
                </a:path>
              </a:pathLst>
            </a:custGeom>
            <a:solidFill>
              <a:srgbClr val="000000"/>
            </a:solidFill>
            <a:ln w="9525">
              <a:noFill/>
              <a:round/>
              <a:headEnd/>
              <a:tailEnd/>
            </a:ln>
          </p:spPr>
          <p:txBody>
            <a:bodyPr/>
            <a:lstStyle/>
            <a:p>
              <a:endParaRPr lang="fr-FR"/>
            </a:p>
          </p:txBody>
        </p:sp>
        <p:sp>
          <p:nvSpPr>
            <p:cNvPr id="371884" name="Freeform 172"/>
            <p:cNvSpPr>
              <a:spLocks/>
            </p:cNvSpPr>
            <p:nvPr/>
          </p:nvSpPr>
          <p:spPr bwMode="auto">
            <a:xfrm>
              <a:off x="308" y="817"/>
              <a:ext cx="199" cy="92"/>
            </a:xfrm>
            <a:custGeom>
              <a:avLst/>
              <a:gdLst/>
              <a:ahLst/>
              <a:cxnLst>
                <a:cxn ang="0">
                  <a:pos x="0" y="206"/>
                </a:cxn>
                <a:cxn ang="0">
                  <a:pos x="20" y="194"/>
                </a:cxn>
                <a:cxn ang="0">
                  <a:pos x="53" y="199"/>
                </a:cxn>
                <a:cxn ang="0">
                  <a:pos x="92" y="222"/>
                </a:cxn>
                <a:cxn ang="0">
                  <a:pos x="125" y="243"/>
                </a:cxn>
                <a:cxn ang="0">
                  <a:pos x="168" y="289"/>
                </a:cxn>
                <a:cxn ang="0">
                  <a:pos x="216" y="330"/>
                </a:cxn>
                <a:cxn ang="0">
                  <a:pos x="251" y="354"/>
                </a:cxn>
                <a:cxn ang="0">
                  <a:pos x="284" y="373"/>
                </a:cxn>
                <a:cxn ang="0">
                  <a:pos x="329" y="379"/>
                </a:cxn>
                <a:cxn ang="0">
                  <a:pos x="367" y="365"/>
                </a:cxn>
                <a:cxn ang="0">
                  <a:pos x="417" y="340"/>
                </a:cxn>
                <a:cxn ang="0">
                  <a:pos x="459" y="327"/>
                </a:cxn>
                <a:cxn ang="0">
                  <a:pos x="488" y="333"/>
                </a:cxn>
                <a:cxn ang="0">
                  <a:pos x="532" y="354"/>
                </a:cxn>
                <a:cxn ang="0">
                  <a:pos x="568" y="384"/>
                </a:cxn>
                <a:cxn ang="0">
                  <a:pos x="601" y="405"/>
                </a:cxn>
                <a:cxn ang="0">
                  <a:pos x="632" y="414"/>
                </a:cxn>
                <a:cxn ang="0">
                  <a:pos x="667" y="412"/>
                </a:cxn>
                <a:cxn ang="0">
                  <a:pos x="733" y="382"/>
                </a:cxn>
                <a:cxn ang="0">
                  <a:pos x="750" y="365"/>
                </a:cxn>
                <a:cxn ang="0">
                  <a:pos x="750" y="330"/>
                </a:cxn>
                <a:cxn ang="0">
                  <a:pos x="733" y="271"/>
                </a:cxn>
                <a:cxn ang="0">
                  <a:pos x="726" y="152"/>
                </a:cxn>
                <a:cxn ang="0">
                  <a:pos x="733" y="16"/>
                </a:cxn>
                <a:cxn ang="0">
                  <a:pos x="739" y="0"/>
                </a:cxn>
                <a:cxn ang="0">
                  <a:pos x="769" y="6"/>
                </a:cxn>
                <a:cxn ang="0">
                  <a:pos x="767" y="118"/>
                </a:cxn>
                <a:cxn ang="0">
                  <a:pos x="767" y="171"/>
                </a:cxn>
                <a:cxn ang="0">
                  <a:pos x="769" y="213"/>
                </a:cxn>
                <a:cxn ang="0">
                  <a:pos x="772" y="271"/>
                </a:cxn>
                <a:cxn ang="0">
                  <a:pos x="786" y="324"/>
                </a:cxn>
                <a:cxn ang="0">
                  <a:pos x="795" y="384"/>
                </a:cxn>
                <a:cxn ang="0">
                  <a:pos x="761" y="408"/>
                </a:cxn>
                <a:cxn ang="0">
                  <a:pos x="731" y="417"/>
                </a:cxn>
                <a:cxn ang="0">
                  <a:pos x="705" y="444"/>
                </a:cxn>
                <a:cxn ang="0">
                  <a:pos x="676" y="454"/>
                </a:cxn>
                <a:cxn ang="0">
                  <a:pos x="634" y="460"/>
                </a:cxn>
                <a:cxn ang="0">
                  <a:pos x="599" y="454"/>
                </a:cxn>
                <a:cxn ang="0">
                  <a:pos x="565" y="433"/>
                </a:cxn>
                <a:cxn ang="0">
                  <a:pos x="541" y="417"/>
                </a:cxn>
                <a:cxn ang="0">
                  <a:pos x="511" y="395"/>
                </a:cxn>
                <a:cxn ang="0">
                  <a:pos x="488" y="384"/>
                </a:cxn>
                <a:cxn ang="0">
                  <a:pos x="459" y="384"/>
                </a:cxn>
                <a:cxn ang="0">
                  <a:pos x="431" y="395"/>
                </a:cxn>
                <a:cxn ang="0">
                  <a:pos x="400" y="417"/>
                </a:cxn>
                <a:cxn ang="0">
                  <a:pos x="372" y="424"/>
                </a:cxn>
                <a:cxn ang="0">
                  <a:pos x="336" y="430"/>
                </a:cxn>
                <a:cxn ang="0">
                  <a:pos x="303" y="428"/>
                </a:cxn>
                <a:cxn ang="0">
                  <a:pos x="274" y="422"/>
                </a:cxn>
                <a:cxn ang="0">
                  <a:pos x="216" y="395"/>
                </a:cxn>
                <a:cxn ang="0">
                  <a:pos x="172" y="352"/>
                </a:cxn>
                <a:cxn ang="0">
                  <a:pos x="125" y="308"/>
                </a:cxn>
                <a:cxn ang="0">
                  <a:pos x="95" y="278"/>
                </a:cxn>
                <a:cxn ang="0">
                  <a:pos x="59" y="254"/>
                </a:cxn>
                <a:cxn ang="0">
                  <a:pos x="31" y="238"/>
                </a:cxn>
                <a:cxn ang="0">
                  <a:pos x="7" y="224"/>
                </a:cxn>
                <a:cxn ang="0">
                  <a:pos x="0" y="206"/>
                </a:cxn>
                <a:cxn ang="0">
                  <a:pos x="0" y="206"/>
                </a:cxn>
              </a:cxnLst>
              <a:rect l="0" t="0" r="r" b="b"/>
              <a:pathLst>
                <a:path w="795" h="460">
                  <a:moveTo>
                    <a:pt x="0" y="206"/>
                  </a:moveTo>
                  <a:lnTo>
                    <a:pt x="20" y="194"/>
                  </a:lnTo>
                  <a:lnTo>
                    <a:pt x="53" y="199"/>
                  </a:lnTo>
                  <a:lnTo>
                    <a:pt x="92" y="222"/>
                  </a:lnTo>
                  <a:lnTo>
                    <a:pt x="125" y="243"/>
                  </a:lnTo>
                  <a:lnTo>
                    <a:pt x="168" y="289"/>
                  </a:lnTo>
                  <a:lnTo>
                    <a:pt x="216" y="330"/>
                  </a:lnTo>
                  <a:lnTo>
                    <a:pt x="251" y="354"/>
                  </a:lnTo>
                  <a:lnTo>
                    <a:pt x="284" y="373"/>
                  </a:lnTo>
                  <a:lnTo>
                    <a:pt x="329" y="379"/>
                  </a:lnTo>
                  <a:lnTo>
                    <a:pt x="367" y="365"/>
                  </a:lnTo>
                  <a:lnTo>
                    <a:pt x="417" y="340"/>
                  </a:lnTo>
                  <a:lnTo>
                    <a:pt x="459" y="327"/>
                  </a:lnTo>
                  <a:lnTo>
                    <a:pt x="488" y="333"/>
                  </a:lnTo>
                  <a:lnTo>
                    <a:pt x="532" y="354"/>
                  </a:lnTo>
                  <a:lnTo>
                    <a:pt x="568" y="384"/>
                  </a:lnTo>
                  <a:lnTo>
                    <a:pt x="601" y="405"/>
                  </a:lnTo>
                  <a:lnTo>
                    <a:pt x="632" y="414"/>
                  </a:lnTo>
                  <a:lnTo>
                    <a:pt x="667" y="412"/>
                  </a:lnTo>
                  <a:lnTo>
                    <a:pt x="733" y="382"/>
                  </a:lnTo>
                  <a:lnTo>
                    <a:pt x="750" y="365"/>
                  </a:lnTo>
                  <a:lnTo>
                    <a:pt x="750" y="330"/>
                  </a:lnTo>
                  <a:lnTo>
                    <a:pt x="733" y="271"/>
                  </a:lnTo>
                  <a:lnTo>
                    <a:pt x="726" y="152"/>
                  </a:lnTo>
                  <a:lnTo>
                    <a:pt x="733" y="16"/>
                  </a:lnTo>
                  <a:lnTo>
                    <a:pt x="739" y="0"/>
                  </a:lnTo>
                  <a:lnTo>
                    <a:pt x="769" y="6"/>
                  </a:lnTo>
                  <a:lnTo>
                    <a:pt x="767" y="118"/>
                  </a:lnTo>
                  <a:lnTo>
                    <a:pt x="767" y="171"/>
                  </a:lnTo>
                  <a:lnTo>
                    <a:pt x="769" y="213"/>
                  </a:lnTo>
                  <a:lnTo>
                    <a:pt x="772" y="271"/>
                  </a:lnTo>
                  <a:lnTo>
                    <a:pt x="786" y="324"/>
                  </a:lnTo>
                  <a:lnTo>
                    <a:pt x="795" y="384"/>
                  </a:lnTo>
                  <a:lnTo>
                    <a:pt x="761" y="408"/>
                  </a:lnTo>
                  <a:lnTo>
                    <a:pt x="731" y="417"/>
                  </a:lnTo>
                  <a:lnTo>
                    <a:pt x="705" y="444"/>
                  </a:lnTo>
                  <a:lnTo>
                    <a:pt x="676" y="454"/>
                  </a:lnTo>
                  <a:lnTo>
                    <a:pt x="634" y="460"/>
                  </a:lnTo>
                  <a:lnTo>
                    <a:pt x="599" y="454"/>
                  </a:lnTo>
                  <a:lnTo>
                    <a:pt x="565" y="433"/>
                  </a:lnTo>
                  <a:lnTo>
                    <a:pt x="541" y="417"/>
                  </a:lnTo>
                  <a:lnTo>
                    <a:pt x="511" y="395"/>
                  </a:lnTo>
                  <a:lnTo>
                    <a:pt x="488" y="384"/>
                  </a:lnTo>
                  <a:lnTo>
                    <a:pt x="459" y="384"/>
                  </a:lnTo>
                  <a:lnTo>
                    <a:pt x="431" y="395"/>
                  </a:lnTo>
                  <a:lnTo>
                    <a:pt x="400" y="417"/>
                  </a:lnTo>
                  <a:lnTo>
                    <a:pt x="372" y="424"/>
                  </a:lnTo>
                  <a:lnTo>
                    <a:pt x="336" y="430"/>
                  </a:lnTo>
                  <a:lnTo>
                    <a:pt x="303" y="428"/>
                  </a:lnTo>
                  <a:lnTo>
                    <a:pt x="274" y="422"/>
                  </a:lnTo>
                  <a:lnTo>
                    <a:pt x="216" y="395"/>
                  </a:lnTo>
                  <a:lnTo>
                    <a:pt x="172" y="352"/>
                  </a:lnTo>
                  <a:lnTo>
                    <a:pt x="125" y="308"/>
                  </a:lnTo>
                  <a:lnTo>
                    <a:pt x="95" y="278"/>
                  </a:lnTo>
                  <a:lnTo>
                    <a:pt x="59" y="254"/>
                  </a:lnTo>
                  <a:lnTo>
                    <a:pt x="31" y="238"/>
                  </a:lnTo>
                  <a:lnTo>
                    <a:pt x="7" y="224"/>
                  </a:lnTo>
                  <a:lnTo>
                    <a:pt x="0" y="206"/>
                  </a:lnTo>
                  <a:lnTo>
                    <a:pt x="0" y="206"/>
                  </a:lnTo>
                  <a:close/>
                </a:path>
              </a:pathLst>
            </a:custGeom>
            <a:solidFill>
              <a:srgbClr val="000000"/>
            </a:solidFill>
            <a:ln w="9525">
              <a:noFill/>
              <a:round/>
              <a:headEnd/>
              <a:tailEnd/>
            </a:ln>
          </p:spPr>
          <p:txBody>
            <a:bodyPr/>
            <a:lstStyle/>
            <a:p>
              <a:endParaRPr lang="fr-FR"/>
            </a:p>
          </p:txBody>
        </p:sp>
        <p:sp>
          <p:nvSpPr>
            <p:cNvPr id="371885" name="Freeform 173"/>
            <p:cNvSpPr>
              <a:spLocks/>
            </p:cNvSpPr>
            <p:nvPr/>
          </p:nvSpPr>
          <p:spPr bwMode="auto">
            <a:xfrm>
              <a:off x="480" y="921"/>
              <a:ext cx="35" cy="70"/>
            </a:xfrm>
            <a:custGeom>
              <a:avLst/>
              <a:gdLst/>
              <a:ahLst/>
              <a:cxnLst>
                <a:cxn ang="0">
                  <a:pos x="94" y="14"/>
                </a:cxn>
                <a:cxn ang="0">
                  <a:pos x="92" y="42"/>
                </a:cxn>
                <a:cxn ang="0">
                  <a:pos x="86" y="63"/>
                </a:cxn>
                <a:cxn ang="0">
                  <a:pos x="61" y="102"/>
                </a:cxn>
                <a:cxn ang="0">
                  <a:pos x="37" y="132"/>
                </a:cxn>
                <a:cxn ang="0">
                  <a:pos x="20" y="160"/>
                </a:cxn>
                <a:cxn ang="0">
                  <a:pos x="9" y="190"/>
                </a:cxn>
                <a:cxn ang="0">
                  <a:pos x="0" y="223"/>
                </a:cxn>
                <a:cxn ang="0">
                  <a:pos x="4" y="271"/>
                </a:cxn>
                <a:cxn ang="0">
                  <a:pos x="16" y="318"/>
                </a:cxn>
                <a:cxn ang="0">
                  <a:pos x="28" y="350"/>
                </a:cxn>
                <a:cxn ang="0">
                  <a:pos x="44" y="334"/>
                </a:cxn>
                <a:cxn ang="0">
                  <a:pos x="50" y="310"/>
                </a:cxn>
                <a:cxn ang="0">
                  <a:pos x="39" y="260"/>
                </a:cxn>
                <a:cxn ang="0">
                  <a:pos x="44" y="223"/>
                </a:cxn>
                <a:cxn ang="0">
                  <a:pos x="58" y="193"/>
                </a:cxn>
                <a:cxn ang="0">
                  <a:pos x="89" y="148"/>
                </a:cxn>
                <a:cxn ang="0">
                  <a:pos x="113" y="104"/>
                </a:cxn>
                <a:cxn ang="0">
                  <a:pos x="130" y="74"/>
                </a:cxn>
                <a:cxn ang="0">
                  <a:pos x="136" y="30"/>
                </a:cxn>
                <a:cxn ang="0">
                  <a:pos x="127" y="9"/>
                </a:cxn>
                <a:cxn ang="0">
                  <a:pos x="113" y="0"/>
                </a:cxn>
                <a:cxn ang="0">
                  <a:pos x="94" y="14"/>
                </a:cxn>
                <a:cxn ang="0">
                  <a:pos x="94" y="14"/>
                </a:cxn>
              </a:cxnLst>
              <a:rect l="0" t="0" r="r" b="b"/>
              <a:pathLst>
                <a:path w="136" h="350">
                  <a:moveTo>
                    <a:pt x="94" y="14"/>
                  </a:moveTo>
                  <a:lnTo>
                    <a:pt x="92" y="42"/>
                  </a:lnTo>
                  <a:lnTo>
                    <a:pt x="86" y="63"/>
                  </a:lnTo>
                  <a:lnTo>
                    <a:pt x="61" y="102"/>
                  </a:lnTo>
                  <a:lnTo>
                    <a:pt x="37" y="132"/>
                  </a:lnTo>
                  <a:lnTo>
                    <a:pt x="20" y="160"/>
                  </a:lnTo>
                  <a:lnTo>
                    <a:pt x="9" y="190"/>
                  </a:lnTo>
                  <a:lnTo>
                    <a:pt x="0" y="223"/>
                  </a:lnTo>
                  <a:lnTo>
                    <a:pt x="4" y="271"/>
                  </a:lnTo>
                  <a:lnTo>
                    <a:pt x="16" y="318"/>
                  </a:lnTo>
                  <a:lnTo>
                    <a:pt x="28" y="350"/>
                  </a:lnTo>
                  <a:lnTo>
                    <a:pt x="44" y="334"/>
                  </a:lnTo>
                  <a:lnTo>
                    <a:pt x="50" y="310"/>
                  </a:lnTo>
                  <a:lnTo>
                    <a:pt x="39" y="260"/>
                  </a:lnTo>
                  <a:lnTo>
                    <a:pt x="44" y="223"/>
                  </a:lnTo>
                  <a:lnTo>
                    <a:pt x="58" y="193"/>
                  </a:lnTo>
                  <a:lnTo>
                    <a:pt x="89" y="148"/>
                  </a:lnTo>
                  <a:lnTo>
                    <a:pt x="113" y="104"/>
                  </a:lnTo>
                  <a:lnTo>
                    <a:pt x="130" y="74"/>
                  </a:lnTo>
                  <a:lnTo>
                    <a:pt x="136" y="30"/>
                  </a:lnTo>
                  <a:lnTo>
                    <a:pt x="127" y="9"/>
                  </a:lnTo>
                  <a:lnTo>
                    <a:pt x="113" y="0"/>
                  </a:lnTo>
                  <a:lnTo>
                    <a:pt x="94" y="14"/>
                  </a:lnTo>
                  <a:lnTo>
                    <a:pt x="94" y="14"/>
                  </a:lnTo>
                  <a:close/>
                </a:path>
              </a:pathLst>
            </a:custGeom>
            <a:solidFill>
              <a:srgbClr val="000000"/>
            </a:solidFill>
            <a:ln w="9525">
              <a:noFill/>
              <a:round/>
              <a:headEnd/>
              <a:tailEnd/>
            </a:ln>
          </p:spPr>
          <p:txBody>
            <a:bodyPr/>
            <a:lstStyle/>
            <a:p>
              <a:endParaRPr lang="fr-FR"/>
            </a:p>
          </p:txBody>
        </p:sp>
        <p:sp>
          <p:nvSpPr>
            <p:cNvPr id="371886" name="Freeform 174"/>
            <p:cNvSpPr>
              <a:spLocks/>
            </p:cNvSpPr>
            <p:nvPr/>
          </p:nvSpPr>
          <p:spPr bwMode="auto">
            <a:xfrm>
              <a:off x="499" y="884"/>
              <a:ext cx="24" cy="37"/>
            </a:xfrm>
            <a:custGeom>
              <a:avLst/>
              <a:gdLst/>
              <a:ahLst/>
              <a:cxnLst>
                <a:cxn ang="0">
                  <a:pos x="0" y="59"/>
                </a:cxn>
                <a:cxn ang="0">
                  <a:pos x="14" y="100"/>
                </a:cxn>
                <a:cxn ang="0">
                  <a:pos x="24" y="132"/>
                </a:cxn>
                <a:cxn ang="0">
                  <a:pos x="38" y="157"/>
                </a:cxn>
                <a:cxn ang="0">
                  <a:pos x="61" y="176"/>
                </a:cxn>
                <a:cxn ang="0">
                  <a:pos x="88" y="188"/>
                </a:cxn>
                <a:cxn ang="0">
                  <a:pos x="94" y="165"/>
                </a:cxn>
                <a:cxn ang="0">
                  <a:pos x="78" y="135"/>
                </a:cxn>
                <a:cxn ang="0">
                  <a:pos x="55" y="79"/>
                </a:cxn>
                <a:cxn ang="0">
                  <a:pos x="33" y="0"/>
                </a:cxn>
                <a:cxn ang="0">
                  <a:pos x="0" y="59"/>
                </a:cxn>
                <a:cxn ang="0">
                  <a:pos x="0" y="59"/>
                </a:cxn>
              </a:cxnLst>
              <a:rect l="0" t="0" r="r" b="b"/>
              <a:pathLst>
                <a:path w="94" h="188">
                  <a:moveTo>
                    <a:pt x="0" y="59"/>
                  </a:moveTo>
                  <a:lnTo>
                    <a:pt x="14" y="100"/>
                  </a:lnTo>
                  <a:lnTo>
                    <a:pt x="24" y="132"/>
                  </a:lnTo>
                  <a:lnTo>
                    <a:pt x="38" y="157"/>
                  </a:lnTo>
                  <a:lnTo>
                    <a:pt x="61" y="176"/>
                  </a:lnTo>
                  <a:lnTo>
                    <a:pt x="88" y="188"/>
                  </a:lnTo>
                  <a:lnTo>
                    <a:pt x="94" y="165"/>
                  </a:lnTo>
                  <a:lnTo>
                    <a:pt x="78" y="135"/>
                  </a:lnTo>
                  <a:lnTo>
                    <a:pt x="55" y="79"/>
                  </a:lnTo>
                  <a:lnTo>
                    <a:pt x="33" y="0"/>
                  </a:lnTo>
                  <a:lnTo>
                    <a:pt x="0" y="59"/>
                  </a:lnTo>
                  <a:lnTo>
                    <a:pt x="0" y="59"/>
                  </a:lnTo>
                  <a:close/>
                </a:path>
              </a:pathLst>
            </a:custGeom>
            <a:solidFill>
              <a:srgbClr val="000000"/>
            </a:solidFill>
            <a:ln w="9525">
              <a:noFill/>
              <a:round/>
              <a:headEnd/>
              <a:tailEnd/>
            </a:ln>
          </p:spPr>
          <p:txBody>
            <a:bodyPr/>
            <a:lstStyle/>
            <a:p>
              <a:endParaRPr lang="fr-FR"/>
            </a:p>
          </p:txBody>
        </p:sp>
        <p:sp>
          <p:nvSpPr>
            <p:cNvPr id="371887" name="Freeform 175"/>
            <p:cNvSpPr>
              <a:spLocks/>
            </p:cNvSpPr>
            <p:nvPr/>
          </p:nvSpPr>
          <p:spPr bwMode="auto">
            <a:xfrm>
              <a:off x="482" y="883"/>
              <a:ext cx="328" cy="130"/>
            </a:xfrm>
            <a:custGeom>
              <a:avLst/>
              <a:gdLst/>
              <a:ahLst/>
              <a:cxnLst>
                <a:cxn ang="0">
                  <a:pos x="0" y="606"/>
                </a:cxn>
                <a:cxn ang="0">
                  <a:pos x="24" y="653"/>
                </a:cxn>
                <a:cxn ang="0">
                  <a:pos x="74" y="623"/>
                </a:cxn>
                <a:cxn ang="0">
                  <a:pos x="143" y="623"/>
                </a:cxn>
                <a:cxn ang="0">
                  <a:pos x="228" y="634"/>
                </a:cxn>
                <a:cxn ang="0">
                  <a:pos x="339" y="606"/>
                </a:cxn>
                <a:cxn ang="0">
                  <a:pos x="469" y="520"/>
                </a:cxn>
                <a:cxn ang="0">
                  <a:pos x="614" y="398"/>
                </a:cxn>
                <a:cxn ang="0">
                  <a:pos x="741" y="282"/>
                </a:cxn>
                <a:cxn ang="0">
                  <a:pos x="840" y="211"/>
                </a:cxn>
                <a:cxn ang="0">
                  <a:pos x="934" y="157"/>
                </a:cxn>
                <a:cxn ang="0">
                  <a:pos x="1058" y="106"/>
                </a:cxn>
                <a:cxn ang="0">
                  <a:pos x="1165" y="65"/>
                </a:cxn>
                <a:cxn ang="0">
                  <a:pos x="1268" y="30"/>
                </a:cxn>
                <a:cxn ang="0">
                  <a:pos x="1292" y="0"/>
                </a:cxn>
                <a:cxn ang="0">
                  <a:pos x="1143" y="27"/>
                </a:cxn>
                <a:cxn ang="0">
                  <a:pos x="1025" y="62"/>
                </a:cxn>
                <a:cxn ang="0">
                  <a:pos x="906" y="117"/>
                </a:cxn>
                <a:cxn ang="0">
                  <a:pos x="824" y="166"/>
                </a:cxn>
                <a:cxn ang="0">
                  <a:pos x="741" y="227"/>
                </a:cxn>
                <a:cxn ang="0">
                  <a:pos x="653" y="296"/>
                </a:cxn>
                <a:cxn ang="0">
                  <a:pos x="575" y="370"/>
                </a:cxn>
                <a:cxn ang="0">
                  <a:pos x="495" y="442"/>
                </a:cxn>
                <a:cxn ang="0">
                  <a:pos x="419" y="504"/>
                </a:cxn>
                <a:cxn ang="0">
                  <a:pos x="344" y="553"/>
                </a:cxn>
                <a:cxn ang="0">
                  <a:pos x="284" y="585"/>
                </a:cxn>
                <a:cxn ang="0">
                  <a:pos x="199" y="593"/>
                </a:cxn>
                <a:cxn ang="0">
                  <a:pos x="135" y="569"/>
                </a:cxn>
                <a:cxn ang="0">
                  <a:pos x="93" y="563"/>
                </a:cxn>
                <a:cxn ang="0">
                  <a:pos x="64" y="598"/>
                </a:cxn>
                <a:cxn ang="0">
                  <a:pos x="38" y="576"/>
                </a:cxn>
                <a:cxn ang="0">
                  <a:pos x="0" y="563"/>
                </a:cxn>
              </a:cxnLst>
              <a:rect l="0" t="0" r="r" b="b"/>
              <a:pathLst>
                <a:path w="1314" h="653">
                  <a:moveTo>
                    <a:pt x="0" y="563"/>
                  </a:moveTo>
                  <a:lnTo>
                    <a:pt x="0" y="606"/>
                  </a:lnTo>
                  <a:lnTo>
                    <a:pt x="5" y="644"/>
                  </a:lnTo>
                  <a:lnTo>
                    <a:pt x="24" y="653"/>
                  </a:lnTo>
                  <a:lnTo>
                    <a:pt x="58" y="646"/>
                  </a:lnTo>
                  <a:lnTo>
                    <a:pt x="74" y="623"/>
                  </a:lnTo>
                  <a:lnTo>
                    <a:pt x="93" y="609"/>
                  </a:lnTo>
                  <a:lnTo>
                    <a:pt x="143" y="623"/>
                  </a:lnTo>
                  <a:lnTo>
                    <a:pt x="178" y="628"/>
                  </a:lnTo>
                  <a:lnTo>
                    <a:pt x="228" y="634"/>
                  </a:lnTo>
                  <a:lnTo>
                    <a:pt x="289" y="625"/>
                  </a:lnTo>
                  <a:lnTo>
                    <a:pt x="339" y="606"/>
                  </a:lnTo>
                  <a:lnTo>
                    <a:pt x="400" y="571"/>
                  </a:lnTo>
                  <a:lnTo>
                    <a:pt x="469" y="520"/>
                  </a:lnTo>
                  <a:lnTo>
                    <a:pt x="547" y="454"/>
                  </a:lnTo>
                  <a:lnTo>
                    <a:pt x="614" y="398"/>
                  </a:lnTo>
                  <a:lnTo>
                    <a:pt x="686" y="326"/>
                  </a:lnTo>
                  <a:lnTo>
                    <a:pt x="741" y="282"/>
                  </a:lnTo>
                  <a:lnTo>
                    <a:pt x="783" y="249"/>
                  </a:lnTo>
                  <a:lnTo>
                    <a:pt x="840" y="211"/>
                  </a:lnTo>
                  <a:lnTo>
                    <a:pt x="890" y="179"/>
                  </a:lnTo>
                  <a:lnTo>
                    <a:pt x="934" y="157"/>
                  </a:lnTo>
                  <a:lnTo>
                    <a:pt x="992" y="127"/>
                  </a:lnTo>
                  <a:lnTo>
                    <a:pt x="1058" y="106"/>
                  </a:lnTo>
                  <a:lnTo>
                    <a:pt x="1107" y="87"/>
                  </a:lnTo>
                  <a:lnTo>
                    <a:pt x="1165" y="65"/>
                  </a:lnTo>
                  <a:lnTo>
                    <a:pt x="1226" y="43"/>
                  </a:lnTo>
                  <a:lnTo>
                    <a:pt x="1268" y="30"/>
                  </a:lnTo>
                  <a:lnTo>
                    <a:pt x="1314" y="11"/>
                  </a:lnTo>
                  <a:lnTo>
                    <a:pt x="1292" y="0"/>
                  </a:lnTo>
                  <a:lnTo>
                    <a:pt x="1223" y="8"/>
                  </a:lnTo>
                  <a:lnTo>
                    <a:pt x="1143" y="27"/>
                  </a:lnTo>
                  <a:lnTo>
                    <a:pt x="1091" y="38"/>
                  </a:lnTo>
                  <a:lnTo>
                    <a:pt x="1025" y="62"/>
                  </a:lnTo>
                  <a:lnTo>
                    <a:pt x="958" y="92"/>
                  </a:lnTo>
                  <a:lnTo>
                    <a:pt x="906" y="117"/>
                  </a:lnTo>
                  <a:lnTo>
                    <a:pt x="868" y="141"/>
                  </a:lnTo>
                  <a:lnTo>
                    <a:pt x="824" y="166"/>
                  </a:lnTo>
                  <a:lnTo>
                    <a:pt x="783" y="194"/>
                  </a:lnTo>
                  <a:lnTo>
                    <a:pt x="741" y="227"/>
                  </a:lnTo>
                  <a:lnTo>
                    <a:pt x="694" y="263"/>
                  </a:lnTo>
                  <a:lnTo>
                    <a:pt x="653" y="296"/>
                  </a:lnTo>
                  <a:lnTo>
                    <a:pt x="614" y="335"/>
                  </a:lnTo>
                  <a:lnTo>
                    <a:pt x="575" y="370"/>
                  </a:lnTo>
                  <a:lnTo>
                    <a:pt x="540" y="403"/>
                  </a:lnTo>
                  <a:lnTo>
                    <a:pt x="495" y="442"/>
                  </a:lnTo>
                  <a:lnTo>
                    <a:pt x="455" y="477"/>
                  </a:lnTo>
                  <a:lnTo>
                    <a:pt x="419" y="504"/>
                  </a:lnTo>
                  <a:lnTo>
                    <a:pt x="377" y="530"/>
                  </a:lnTo>
                  <a:lnTo>
                    <a:pt x="344" y="553"/>
                  </a:lnTo>
                  <a:lnTo>
                    <a:pt x="315" y="571"/>
                  </a:lnTo>
                  <a:lnTo>
                    <a:pt x="284" y="585"/>
                  </a:lnTo>
                  <a:lnTo>
                    <a:pt x="239" y="595"/>
                  </a:lnTo>
                  <a:lnTo>
                    <a:pt x="199" y="593"/>
                  </a:lnTo>
                  <a:lnTo>
                    <a:pt x="163" y="585"/>
                  </a:lnTo>
                  <a:lnTo>
                    <a:pt x="135" y="569"/>
                  </a:lnTo>
                  <a:lnTo>
                    <a:pt x="114" y="558"/>
                  </a:lnTo>
                  <a:lnTo>
                    <a:pt x="93" y="563"/>
                  </a:lnTo>
                  <a:lnTo>
                    <a:pt x="80" y="579"/>
                  </a:lnTo>
                  <a:lnTo>
                    <a:pt x="64" y="598"/>
                  </a:lnTo>
                  <a:lnTo>
                    <a:pt x="38" y="611"/>
                  </a:lnTo>
                  <a:lnTo>
                    <a:pt x="38" y="576"/>
                  </a:lnTo>
                  <a:lnTo>
                    <a:pt x="24" y="563"/>
                  </a:lnTo>
                  <a:lnTo>
                    <a:pt x="0" y="563"/>
                  </a:lnTo>
                  <a:lnTo>
                    <a:pt x="0" y="563"/>
                  </a:lnTo>
                  <a:close/>
                </a:path>
              </a:pathLst>
            </a:custGeom>
            <a:solidFill>
              <a:srgbClr val="000000"/>
            </a:solidFill>
            <a:ln w="9525">
              <a:noFill/>
              <a:round/>
              <a:headEnd/>
              <a:tailEnd/>
            </a:ln>
          </p:spPr>
          <p:txBody>
            <a:bodyPr/>
            <a:lstStyle/>
            <a:p>
              <a:endParaRPr lang="fr-FR"/>
            </a:p>
          </p:txBody>
        </p:sp>
        <p:sp>
          <p:nvSpPr>
            <p:cNvPr id="371888" name="Freeform 176"/>
            <p:cNvSpPr>
              <a:spLocks/>
            </p:cNvSpPr>
            <p:nvPr/>
          </p:nvSpPr>
          <p:spPr bwMode="auto">
            <a:xfrm>
              <a:off x="751" y="786"/>
              <a:ext cx="128" cy="115"/>
            </a:xfrm>
            <a:custGeom>
              <a:avLst/>
              <a:gdLst/>
              <a:ahLst/>
              <a:cxnLst>
                <a:cxn ang="0">
                  <a:pos x="0" y="81"/>
                </a:cxn>
                <a:cxn ang="0">
                  <a:pos x="45" y="54"/>
                </a:cxn>
                <a:cxn ang="0">
                  <a:pos x="105" y="21"/>
                </a:cxn>
                <a:cxn ang="0">
                  <a:pos x="159" y="5"/>
                </a:cxn>
                <a:cxn ang="0">
                  <a:pos x="209" y="0"/>
                </a:cxn>
                <a:cxn ang="0">
                  <a:pos x="259" y="0"/>
                </a:cxn>
                <a:cxn ang="0">
                  <a:pos x="289" y="5"/>
                </a:cxn>
                <a:cxn ang="0">
                  <a:pos x="336" y="21"/>
                </a:cxn>
                <a:cxn ang="0">
                  <a:pos x="386" y="51"/>
                </a:cxn>
                <a:cxn ang="0">
                  <a:pos x="419" y="81"/>
                </a:cxn>
                <a:cxn ang="0">
                  <a:pos x="447" y="116"/>
                </a:cxn>
                <a:cxn ang="0">
                  <a:pos x="476" y="167"/>
                </a:cxn>
                <a:cxn ang="0">
                  <a:pos x="499" y="230"/>
                </a:cxn>
                <a:cxn ang="0">
                  <a:pos x="516" y="332"/>
                </a:cxn>
                <a:cxn ang="0">
                  <a:pos x="516" y="422"/>
                </a:cxn>
                <a:cxn ang="0">
                  <a:pos x="516" y="573"/>
                </a:cxn>
                <a:cxn ang="0">
                  <a:pos x="497" y="559"/>
                </a:cxn>
                <a:cxn ang="0">
                  <a:pos x="476" y="546"/>
                </a:cxn>
                <a:cxn ang="0">
                  <a:pos x="471" y="506"/>
                </a:cxn>
                <a:cxn ang="0">
                  <a:pos x="471" y="422"/>
                </a:cxn>
                <a:cxn ang="0">
                  <a:pos x="469" y="346"/>
                </a:cxn>
                <a:cxn ang="0">
                  <a:pos x="455" y="253"/>
                </a:cxn>
                <a:cxn ang="0">
                  <a:pos x="433" y="189"/>
                </a:cxn>
                <a:cxn ang="0">
                  <a:pos x="419" y="151"/>
                </a:cxn>
                <a:cxn ang="0">
                  <a:pos x="391" y="116"/>
                </a:cxn>
                <a:cxn ang="0">
                  <a:pos x="355" y="89"/>
                </a:cxn>
                <a:cxn ang="0">
                  <a:pos x="301" y="67"/>
                </a:cxn>
                <a:cxn ang="0">
                  <a:pos x="256" y="62"/>
                </a:cxn>
                <a:cxn ang="0">
                  <a:pos x="204" y="65"/>
                </a:cxn>
                <a:cxn ang="0">
                  <a:pos x="147" y="75"/>
                </a:cxn>
                <a:cxn ang="0">
                  <a:pos x="97" y="91"/>
                </a:cxn>
                <a:cxn ang="0">
                  <a:pos x="52" y="102"/>
                </a:cxn>
                <a:cxn ang="0">
                  <a:pos x="12" y="100"/>
                </a:cxn>
                <a:cxn ang="0">
                  <a:pos x="0" y="81"/>
                </a:cxn>
                <a:cxn ang="0">
                  <a:pos x="0" y="81"/>
                </a:cxn>
              </a:cxnLst>
              <a:rect l="0" t="0" r="r" b="b"/>
              <a:pathLst>
                <a:path w="516" h="573">
                  <a:moveTo>
                    <a:pt x="0" y="81"/>
                  </a:moveTo>
                  <a:lnTo>
                    <a:pt x="45" y="54"/>
                  </a:lnTo>
                  <a:lnTo>
                    <a:pt x="105" y="21"/>
                  </a:lnTo>
                  <a:lnTo>
                    <a:pt x="159" y="5"/>
                  </a:lnTo>
                  <a:lnTo>
                    <a:pt x="209" y="0"/>
                  </a:lnTo>
                  <a:lnTo>
                    <a:pt x="259" y="0"/>
                  </a:lnTo>
                  <a:lnTo>
                    <a:pt x="289" y="5"/>
                  </a:lnTo>
                  <a:lnTo>
                    <a:pt x="336" y="21"/>
                  </a:lnTo>
                  <a:lnTo>
                    <a:pt x="386" y="51"/>
                  </a:lnTo>
                  <a:lnTo>
                    <a:pt x="419" y="81"/>
                  </a:lnTo>
                  <a:lnTo>
                    <a:pt x="447" y="116"/>
                  </a:lnTo>
                  <a:lnTo>
                    <a:pt x="476" y="167"/>
                  </a:lnTo>
                  <a:lnTo>
                    <a:pt x="499" y="230"/>
                  </a:lnTo>
                  <a:lnTo>
                    <a:pt x="516" y="332"/>
                  </a:lnTo>
                  <a:lnTo>
                    <a:pt x="516" y="422"/>
                  </a:lnTo>
                  <a:lnTo>
                    <a:pt x="516" y="573"/>
                  </a:lnTo>
                  <a:lnTo>
                    <a:pt x="497" y="559"/>
                  </a:lnTo>
                  <a:lnTo>
                    <a:pt x="476" y="546"/>
                  </a:lnTo>
                  <a:lnTo>
                    <a:pt x="471" y="506"/>
                  </a:lnTo>
                  <a:lnTo>
                    <a:pt x="471" y="422"/>
                  </a:lnTo>
                  <a:lnTo>
                    <a:pt x="469" y="346"/>
                  </a:lnTo>
                  <a:lnTo>
                    <a:pt x="455" y="253"/>
                  </a:lnTo>
                  <a:lnTo>
                    <a:pt x="433" y="189"/>
                  </a:lnTo>
                  <a:lnTo>
                    <a:pt x="419" y="151"/>
                  </a:lnTo>
                  <a:lnTo>
                    <a:pt x="391" y="116"/>
                  </a:lnTo>
                  <a:lnTo>
                    <a:pt x="355" y="89"/>
                  </a:lnTo>
                  <a:lnTo>
                    <a:pt x="301" y="67"/>
                  </a:lnTo>
                  <a:lnTo>
                    <a:pt x="256" y="62"/>
                  </a:lnTo>
                  <a:lnTo>
                    <a:pt x="204" y="65"/>
                  </a:lnTo>
                  <a:lnTo>
                    <a:pt x="147" y="75"/>
                  </a:lnTo>
                  <a:lnTo>
                    <a:pt x="97" y="91"/>
                  </a:lnTo>
                  <a:lnTo>
                    <a:pt x="52" y="102"/>
                  </a:lnTo>
                  <a:lnTo>
                    <a:pt x="12" y="100"/>
                  </a:lnTo>
                  <a:lnTo>
                    <a:pt x="0" y="81"/>
                  </a:lnTo>
                  <a:lnTo>
                    <a:pt x="0" y="81"/>
                  </a:lnTo>
                  <a:close/>
                </a:path>
              </a:pathLst>
            </a:custGeom>
            <a:solidFill>
              <a:srgbClr val="000000"/>
            </a:solidFill>
            <a:ln w="9525">
              <a:noFill/>
              <a:round/>
              <a:headEnd/>
              <a:tailEnd/>
            </a:ln>
          </p:spPr>
          <p:txBody>
            <a:bodyPr/>
            <a:lstStyle/>
            <a:p>
              <a:endParaRPr lang="fr-FR"/>
            </a:p>
          </p:txBody>
        </p:sp>
        <p:sp>
          <p:nvSpPr>
            <p:cNvPr id="371889" name="Freeform 177"/>
            <p:cNvSpPr>
              <a:spLocks/>
            </p:cNvSpPr>
            <p:nvPr/>
          </p:nvSpPr>
          <p:spPr bwMode="auto">
            <a:xfrm>
              <a:off x="800" y="887"/>
              <a:ext cx="52" cy="37"/>
            </a:xfrm>
            <a:custGeom>
              <a:avLst/>
              <a:gdLst/>
              <a:ahLst/>
              <a:cxnLst>
                <a:cxn ang="0">
                  <a:pos x="3" y="5"/>
                </a:cxn>
                <a:cxn ang="0">
                  <a:pos x="0" y="42"/>
                </a:cxn>
                <a:cxn ang="0">
                  <a:pos x="30" y="77"/>
                </a:cxn>
                <a:cxn ang="0">
                  <a:pos x="60" y="113"/>
                </a:cxn>
                <a:cxn ang="0">
                  <a:pos x="72" y="146"/>
                </a:cxn>
                <a:cxn ang="0">
                  <a:pos x="93" y="172"/>
                </a:cxn>
                <a:cxn ang="0">
                  <a:pos x="119" y="183"/>
                </a:cxn>
                <a:cxn ang="0">
                  <a:pos x="149" y="186"/>
                </a:cxn>
                <a:cxn ang="0">
                  <a:pos x="164" y="169"/>
                </a:cxn>
                <a:cxn ang="0">
                  <a:pos x="201" y="146"/>
                </a:cxn>
                <a:cxn ang="0">
                  <a:pos x="211" y="113"/>
                </a:cxn>
                <a:cxn ang="0">
                  <a:pos x="182" y="116"/>
                </a:cxn>
                <a:cxn ang="0">
                  <a:pos x="159" y="118"/>
                </a:cxn>
                <a:cxn ang="0">
                  <a:pos x="129" y="121"/>
                </a:cxn>
                <a:cxn ang="0">
                  <a:pos x="107" y="102"/>
                </a:cxn>
                <a:cxn ang="0">
                  <a:pos x="74" y="65"/>
                </a:cxn>
                <a:cxn ang="0">
                  <a:pos x="52" y="28"/>
                </a:cxn>
                <a:cxn ang="0">
                  <a:pos x="19" y="0"/>
                </a:cxn>
                <a:cxn ang="0">
                  <a:pos x="3" y="5"/>
                </a:cxn>
                <a:cxn ang="0">
                  <a:pos x="3" y="5"/>
                </a:cxn>
              </a:cxnLst>
              <a:rect l="0" t="0" r="r" b="b"/>
              <a:pathLst>
                <a:path w="211" h="186">
                  <a:moveTo>
                    <a:pt x="3" y="5"/>
                  </a:moveTo>
                  <a:lnTo>
                    <a:pt x="0" y="42"/>
                  </a:lnTo>
                  <a:lnTo>
                    <a:pt x="30" y="77"/>
                  </a:lnTo>
                  <a:lnTo>
                    <a:pt x="60" y="113"/>
                  </a:lnTo>
                  <a:lnTo>
                    <a:pt x="72" y="146"/>
                  </a:lnTo>
                  <a:lnTo>
                    <a:pt x="93" y="172"/>
                  </a:lnTo>
                  <a:lnTo>
                    <a:pt x="119" y="183"/>
                  </a:lnTo>
                  <a:lnTo>
                    <a:pt x="149" y="186"/>
                  </a:lnTo>
                  <a:lnTo>
                    <a:pt x="164" y="169"/>
                  </a:lnTo>
                  <a:lnTo>
                    <a:pt x="201" y="146"/>
                  </a:lnTo>
                  <a:lnTo>
                    <a:pt x="211" y="113"/>
                  </a:lnTo>
                  <a:lnTo>
                    <a:pt x="182" y="116"/>
                  </a:lnTo>
                  <a:lnTo>
                    <a:pt x="159" y="118"/>
                  </a:lnTo>
                  <a:lnTo>
                    <a:pt x="129" y="121"/>
                  </a:lnTo>
                  <a:lnTo>
                    <a:pt x="107" y="102"/>
                  </a:lnTo>
                  <a:lnTo>
                    <a:pt x="74" y="65"/>
                  </a:lnTo>
                  <a:lnTo>
                    <a:pt x="52" y="28"/>
                  </a:lnTo>
                  <a:lnTo>
                    <a:pt x="19" y="0"/>
                  </a:lnTo>
                  <a:lnTo>
                    <a:pt x="3" y="5"/>
                  </a:lnTo>
                  <a:lnTo>
                    <a:pt x="3" y="5"/>
                  </a:lnTo>
                  <a:close/>
                </a:path>
              </a:pathLst>
            </a:custGeom>
            <a:solidFill>
              <a:srgbClr val="000000"/>
            </a:solidFill>
            <a:ln w="9525">
              <a:noFill/>
              <a:round/>
              <a:headEnd/>
              <a:tailEnd/>
            </a:ln>
          </p:spPr>
          <p:txBody>
            <a:bodyPr/>
            <a:lstStyle/>
            <a:p>
              <a:endParaRPr lang="fr-FR"/>
            </a:p>
          </p:txBody>
        </p:sp>
        <p:sp>
          <p:nvSpPr>
            <p:cNvPr id="371890" name="Freeform 178"/>
            <p:cNvSpPr>
              <a:spLocks/>
            </p:cNvSpPr>
            <p:nvPr/>
          </p:nvSpPr>
          <p:spPr bwMode="auto">
            <a:xfrm>
              <a:off x="843" y="878"/>
              <a:ext cx="60" cy="51"/>
            </a:xfrm>
            <a:custGeom>
              <a:avLst/>
              <a:gdLst/>
              <a:ahLst/>
              <a:cxnLst>
                <a:cxn ang="0">
                  <a:pos x="215" y="0"/>
                </a:cxn>
                <a:cxn ang="0">
                  <a:pos x="182" y="46"/>
                </a:cxn>
                <a:cxn ang="0">
                  <a:pos x="149" y="84"/>
                </a:cxn>
                <a:cxn ang="0">
                  <a:pos x="102" y="137"/>
                </a:cxn>
                <a:cxn ang="0">
                  <a:pos x="63" y="167"/>
                </a:cxn>
                <a:cxn ang="0">
                  <a:pos x="38" y="200"/>
                </a:cxn>
                <a:cxn ang="0">
                  <a:pos x="0" y="227"/>
                </a:cxn>
                <a:cxn ang="0">
                  <a:pos x="9" y="246"/>
                </a:cxn>
                <a:cxn ang="0">
                  <a:pos x="25" y="255"/>
                </a:cxn>
                <a:cxn ang="0">
                  <a:pos x="49" y="243"/>
                </a:cxn>
                <a:cxn ang="0">
                  <a:pos x="113" y="183"/>
                </a:cxn>
                <a:cxn ang="0">
                  <a:pos x="168" y="130"/>
                </a:cxn>
                <a:cxn ang="0">
                  <a:pos x="212" y="81"/>
                </a:cxn>
                <a:cxn ang="0">
                  <a:pos x="237" y="35"/>
                </a:cxn>
                <a:cxn ang="0">
                  <a:pos x="237" y="2"/>
                </a:cxn>
                <a:cxn ang="0">
                  <a:pos x="215" y="0"/>
                </a:cxn>
                <a:cxn ang="0">
                  <a:pos x="215" y="0"/>
                </a:cxn>
              </a:cxnLst>
              <a:rect l="0" t="0" r="r" b="b"/>
              <a:pathLst>
                <a:path w="237" h="255">
                  <a:moveTo>
                    <a:pt x="215" y="0"/>
                  </a:moveTo>
                  <a:lnTo>
                    <a:pt x="182" y="46"/>
                  </a:lnTo>
                  <a:lnTo>
                    <a:pt x="149" y="84"/>
                  </a:lnTo>
                  <a:lnTo>
                    <a:pt x="102" y="137"/>
                  </a:lnTo>
                  <a:lnTo>
                    <a:pt x="63" y="167"/>
                  </a:lnTo>
                  <a:lnTo>
                    <a:pt x="38" y="200"/>
                  </a:lnTo>
                  <a:lnTo>
                    <a:pt x="0" y="227"/>
                  </a:lnTo>
                  <a:lnTo>
                    <a:pt x="9" y="246"/>
                  </a:lnTo>
                  <a:lnTo>
                    <a:pt x="25" y="255"/>
                  </a:lnTo>
                  <a:lnTo>
                    <a:pt x="49" y="243"/>
                  </a:lnTo>
                  <a:lnTo>
                    <a:pt x="113" y="183"/>
                  </a:lnTo>
                  <a:lnTo>
                    <a:pt x="168" y="130"/>
                  </a:lnTo>
                  <a:lnTo>
                    <a:pt x="212" y="81"/>
                  </a:lnTo>
                  <a:lnTo>
                    <a:pt x="237" y="35"/>
                  </a:lnTo>
                  <a:lnTo>
                    <a:pt x="237" y="2"/>
                  </a:lnTo>
                  <a:lnTo>
                    <a:pt x="215" y="0"/>
                  </a:lnTo>
                  <a:lnTo>
                    <a:pt x="215" y="0"/>
                  </a:lnTo>
                  <a:close/>
                </a:path>
              </a:pathLst>
            </a:custGeom>
            <a:solidFill>
              <a:srgbClr val="000000"/>
            </a:solidFill>
            <a:ln w="9525">
              <a:noFill/>
              <a:round/>
              <a:headEnd/>
              <a:tailEnd/>
            </a:ln>
          </p:spPr>
          <p:txBody>
            <a:bodyPr/>
            <a:lstStyle/>
            <a:p>
              <a:endParaRPr lang="fr-FR"/>
            </a:p>
          </p:txBody>
        </p:sp>
        <p:sp>
          <p:nvSpPr>
            <p:cNvPr id="371891" name="Freeform 179"/>
            <p:cNvSpPr>
              <a:spLocks/>
            </p:cNvSpPr>
            <p:nvPr/>
          </p:nvSpPr>
          <p:spPr bwMode="auto">
            <a:xfrm>
              <a:off x="476" y="1040"/>
              <a:ext cx="305" cy="57"/>
            </a:xfrm>
            <a:custGeom>
              <a:avLst/>
              <a:gdLst/>
              <a:ahLst/>
              <a:cxnLst>
                <a:cxn ang="0">
                  <a:pos x="0" y="114"/>
                </a:cxn>
                <a:cxn ang="0">
                  <a:pos x="9" y="97"/>
                </a:cxn>
                <a:cxn ang="0">
                  <a:pos x="47" y="72"/>
                </a:cxn>
                <a:cxn ang="0">
                  <a:pos x="135" y="44"/>
                </a:cxn>
                <a:cxn ang="0">
                  <a:pos x="234" y="24"/>
                </a:cxn>
                <a:cxn ang="0">
                  <a:pos x="317" y="11"/>
                </a:cxn>
                <a:cxn ang="0">
                  <a:pos x="402" y="0"/>
                </a:cxn>
                <a:cxn ang="0">
                  <a:pos x="496" y="0"/>
                </a:cxn>
                <a:cxn ang="0">
                  <a:pos x="590" y="5"/>
                </a:cxn>
                <a:cxn ang="0">
                  <a:pos x="683" y="11"/>
                </a:cxn>
                <a:cxn ang="0">
                  <a:pos x="747" y="19"/>
                </a:cxn>
                <a:cxn ang="0">
                  <a:pos x="782" y="32"/>
                </a:cxn>
                <a:cxn ang="0">
                  <a:pos x="815" y="65"/>
                </a:cxn>
                <a:cxn ang="0">
                  <a:pos x="851" y="81"/>
                </a:cxn>
                <a:cxn ang="0">
                  <a:pos x="955" y="111"/>
                </a:cxn>
                <a:cxn ang="0">
                  <a:pos x="1066" y="148"/>
                </a:cxn>
                <a:cxn ang="0">
                  <a:pos x="1154" y="181"/>
                </a:cxn>
                <a:cxn ang="0">
                  <a:pos x="1215" y="216"/>
                </a:cxn>
                <a:cxn ang="0">
                  <a:pos x="1223" y="243"/>
                </a:cxn>
                <a:cxn ang="0">
                  <a:pos x="1210" y="262"/>
                </a:cxn>
                <a:cxn ang="0">
                  <a:pos x="1165" y="260"/>
                </a:cxn>
                <a:cxn ang="0">
                  <a:pos x="1078" y="251"/>
                </a:cxn>
                <a:cxn ang="0">
                  <a:pos x="964" y="235"/>
                </a:cxn>
                <a:cxn ang="0">
                  <a:pos x="912" y="232"/>
                </a:cxn>
                <a:cxn ang="0">
                  <a:pos x="863" y="260"/>
                </a:cxn>
                <a:cxn ang="0">
                  <a:pos x="796" y="281"/>
                </a:cxn>
                <a:cxn ang="0">
                  <a:pos x="719" y="287"/>
                </a:cxn>
                <a:cxn ang="0">
                  <a:pos x="642" y="283"/>
                </a:cxn>
                <a:cxn ang="0">
                  <a:pos x="557" y="278"/>
                </a:cxn>
                <a:cxn ang="0">
                  <a:pos x="477" y="262"/>
                </a:cxn>
                <a:cxn ang="0">
                  <a:pos x="404" y="238"/>
                </a:cxn>
                <a:cxn ang="0">
                  <a:pos x="347" y="206"/>
                </a:cxn>
                <a:cxn ang="0">
                  <a:pos x="333" y="176"/>
                </a:cxn>
                <a:cxn ang="0">
                  <a:pos x="314" y="151"/>
                </a:cxn>
                <a:cxn ang="0">
                  <a:pos x="257" y="137"/>
                </a:cxn>
                <a:cxn ang="0">
                  <a:pos x="158" y="132"/>
                </a:cxn>
                <a:cxn ang="0">
                  <a:pos x="97" y="130"/>
                </a:cxn>
                <a:cxn ang="0">
                  <a:pos x="49" y="141"/>
                </a:cxn>
                <a:cxn ang="0">
                  <a:pos x="19" y="132"/>
                </a:cxn>
                <a:cxn ang="0">
                  <a:pos x="0" y="114"/>
                </a:cxn>
                <a:cxn ang="0">
                  <a:pos x="0" y="114"/>
                </a:cxn>
              </a:cxnLst>
              <a:rect l="0" t="0" r="r" b="b"/>
              <a:pathLst>
                <a:path w="1223" h="287">
                  <a:moveTo>
                    <a:pt x="0" y="114"/>
                  </a:moveTo>
                  <a:lnTo>
                    <a:pt x="9" y="97"/>
                  </a:lnTo>
                  <a:lnTo>
                    <a:pt x="47" y="72"/>
                  </a:lnTo>
                  <a:lnTo>
                    <a:pt x="135" y="44"/>
                  </a:lnTo>
                  <a:lnTo>
                    <a:pt x="234" y="24"/>
                  </a:lnTo>
                  <a:lnTo>
                    <a:pt x="317" y="11"/>
                  </a:lnTo>
                  <a:lnTo>
                    <a:pt x="402" y="0"/>
                  </a:lnTo>
                  <a:lnTo>
                    <a:pt x="496" y="0"/>
                  </a:lnTo>
                  <a:lnTo>
                    <a:pt x="590" y="5"/>
                  </a:lnTo>
                  <a:lnTo>
                    <a:pt x="683" y="11"/>
                  </a:lnTo>
                  <a:lnTo>
                    <a:pt x="747" y="19"/>
                  </a:lnTo>
                  <a:lnTo>
                    <a:pt x="782" y="32"/>
                  </a:lnTo>
                  <a:lnTo>
                    <a:pt x="815" y="65"/>
                  </a:lnTo>
                  <a:lnTo>
                    <a:pt x="851" y="81"/>
                  </a:lnTo>
                  <a:lnTo>
                    <a:pt x="955" y="111"/>
                  </a:lnTo>
                  <a:lnTo>
                    <a:pt x="1066" y="148"/>
                  </a:lnTo>
                  <a:lnTo>
                    <a:pt x="1154" y="181"/>
                  </a:lnTo>
                  <a:lnTo>
                    <a:pt x="1215" y="216"/>
                  </a:lnTo>
                  <a:lnTo>
                    <a:pt x="1223" y="243"/>
                  </a:lnTo>
                  <a:lnTo>
                    <a:pt x="1210" y="262"/>
                  </a:lnTo>
                  <a:lnTo>
                    <a:pt x="1165" y="260"/>
                  </a:lnTo>
                  <a:lnTo>
                    <a:pt x="1078" y="251"/>
                  </a:lnTo>
                  <a:lnTo>
                    <a:pt x="964" y="235"/>
                  </a:lnTo>
                  <a:lnTo>
                    <a:pt x="912" y="232"/>
                  </a:lnTo>
                  <a:lnTo>
                    <a:pt x="863" y="260"/>
                  </a:lnTo>
                  <a:lnTo>
                    <a:pt x="796" y="281"/>
                  </a:lnTo>
                  <a:lnTo>
                    <a:pt x="719" y="287"/>
                  </a:lnTo>
                  <a:lnTo>
                    <a:pt x="642" y="283"/>
                  </a:lnTo>
                  <a:lnTo>
                    <a:pt x="557" y="278"/>
                  </a:lnTo>
                  <a:lnTo>
                    <a:pt x="477" y="262"/>
                  </a:lnTo>
                  <a:lnTo>
                    <a:pt x="404" y="238"/>
                  </a:lnTo>
                  <a:lnTo>
                    <a:pt x="347" y="206"/>
                  </a:lnTo>
                  <a:lnTo>
                    <a:pt x="333" y="176"/>
                  </a:lnTo>
                  <a:lnTo>
                    <a:pt x="314" y="151"/>
                  </a:lnTo>
                  <a:lnTo>
                    <a:pt x="257" y="137"/>
                  </a:lnTo>
                  <a:lnTo>
                    <a:pt x="158" y="132"/>
                  </a:lnTo>
                  <a:lnTo>
                    <a:pt x="97" y="130"/>
                  </a:lnTo>
                  <a:lnTo>
                    <a:pt x="49" y="141"/>
                  </a:lnTo>
                  <a:lnTo>
                    <a:pt x="19" y="132"/>
                  </a:lnTo>
                  <a:lnTo>
                    <a:pt x="0" y="114"/>
                  </a:lnTo>
                  <a:lnTo>
                    <a:pt x="0" y="114"/>
                  </a:lnTo>
                  <a:close/>
                </a:path>
              </a:pathLst>
            </a:custGeom>
            <a:solidFill>
              <a:srgbClr val="000000"/>
            </a:solidFill>
            <a:ln w="9525">
              <a:no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4DDE48A2-B2C3-4741-967E-8504D3350F91}" type="slidenum">
              <a:rPr lang="fr-FR"/>
              <a:pPr/>
              <a:t>116</a:t>
            </a:fld>
            <a:endParaRPr lang="fr-FR"/>
          </a:p>
        </p:txBody>
      </p:sp>
      <p:sp>
        <p:nvSpPr>
          <p:cNvPr id="390146" name="Rectangle 2"/>
          <p:cNvSpPr>
            <a:spLocks noGrp="1" noChangeArrowheads="1"/>
          </p:cNvSpPr>
          <p:nvPr>
            <p:ph type="title"/>
          </p:nvPr>
        </p:nvSpPr>
        <p:spPr/>
        <p:txBody>
          <a:bodyPr/>
          <a:lstStyle/>
          <a:p>
            <a:r>
              <a:rPr lang="fr-FR" b="1"/>
              <a:t>Généralités</a:t>
            </a:r>
          </a:p>
        </p:txBody>
      </p:sp>
      <p:sp>
        <p:nvSpPr>
          <p:cNvPr id="390147" name="Rectangle 3"/>
          <p:cNvSpPr>
            <a:spLocks noGrp="1" noChangeArrowheads="1"/>
          </p:cNvSpPr>
          <p:nvPr>
            <p:ph type="body" idx="1"/>
          </p:nvPr>
        </p:nvSpPr>
        <p:spPr/>
        <p:txBody>
          <a:bodyPr/>
          <a:lstStyle/>
          <a:p>
            <a:pPr>
              <a:spcBef>
                <a:spcPts val="500"/>
              </a:spcBef>
              <a:spcAft>
                <a:spcPts val="500"/>
              </a:spcAft>
            </a:pPr>
            <a:r>
              <a:rPr lang="fr-FR"/>
              <a:t>Pour définir une règle de style il faut : </a:t>
            </a:r>
          </a:p>
          <a:p>
            <a:pPr lvl="1">
              <a:spcBef>
                <a:spcPts val="500"/>
              </a:spcBef>
              <a:spcAft>
                <a:spcPts val="500"/>
              </a:spcAft>
            </a:pPr>
            <a:r>
              <a:rPr lang="fr-FR"/>
              <a:t>1. décrire le squelette ou arbre du document 		</a:t>
            </a:r>
          </a:p>
          <a:p>
            <a:pPr lvl="1">
              <a:spcBef>
                <a:spcPts val="500"/>
              </a:spcBef>
              <a:spcAft>
                <a:spcPts val="500"/>
              </a:spcAft>
            </a:pPr>
            <a:r>
              <a:rPr lang="fr-FR"/>
              <a:t>2. décrire le style que l'on veut appliquer à chaque articulation du squelette ou à chaque de nœud de l'arbre</a:t>
            </a:r>
          </a:p>
          <a:p>
            <a:pPr>
              <a:spcBef>
                <a:spcPts val="500"/>
              </a:spcBef>
              <a:spcAft>
                <a:spcPts val="500"/>
              </a:spcAft>
            </a:pPr>
            <a:r>
              <a:rPr lang="fr-FR"/>
              <a:t>un document XML est une structure arborescente</a:t>
            </a:r>
          </a:p>
          <a:p>
            <a:pPr lvl="1">
              <a:spcBef>
                <a:spcPts val="500"/>
              </a:spcBef>
              <a:spcAft>
                <a:spcPts val="500"/>
              </a:spcAft>
              <a:buFont typeface="Wingdings" pitchFamily="2" charset="2"/>
              <a:buNone/>
            </a:pPr>
            <a:r>
              <a:rPr lang="fr-FR"/>
              <a:t>	</a:t>
            </a:r>
          </a:p>
        </p:txBody>
      </p:sp>
      <p:pic>
        <p:nvPicPr>
          <p:cNvPr id="390148" name="Picture 4"/>
          <p:cNvPicPr>
            <a:picLocks noChangeAspect="1" noChangeArrowheads="1"/>
          </p:cNvPicPr>
          <p:nvPr/>
        </p:nvPicPr>
        <p:blipFill>
          <a:blip r:embed="rId2" cstate="print"/>
          <a:srcRect/>
          <a:stretch>
            <a:fillRect/>
          </a:stretch>
        </p:blipFill>
        <p:spPr bwMode="auto">
          <a:xfrm>
            <a:off x="2209800" y="2835275"/>
            <a:ext cx="4876800" cy="3627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numéro de diapositive 3"/>
          <p:cNvSpPr>
            <a:spLocks noGrp="1"/>
          </p:cNvSpPr>
          <p:nvPr>
            <p:ph type="sldNum" sz="quarter" idx="10"/>
          </p:nvPr>
        </p:nvSpPr>
        <p:spPr/>
        <p:txBody>
          <a:bodyPr/>
          <a:lstStyle/>
          <a:p>
            <a:fld id="{4DE21A8D-F232-451E-AEF5-2B039BCFE657}" type="slidenum">
              <a:rPr lang="fr-FR"/>
              <a:pPr/>
              <a:t>117</a:t>
            </a:fld>
            <a:endParaRPr lang="fr-FR"/>
          </a:p>
        </p:txBody>
      </p:sp>
      <p:sp>
        <p:nvSpPr>
          <p:cNvPr id="345090" name="Rectangle 2"/>
          <p:cNvSpPr>
            <a:spLocks noGrp="1" noChangeArrowheads="1"/>
          </p:cNvSpPr>
          <p:nvPr>
            <p:ph type="title"/>
          </p:nvPr>
        </p:nvSpPr>
        <p:spPr/>
        <p:txBody>
          <a:bodyPr/>
          <a:lstStyle/>
          <a:p>
            <a:r>
              <a:rPr lang="fr-FR" altLang="ko-KR">
                <a:ea typeface="굴림" pitchFamily="50" charset="-127"/>
              </a:rPr>
              <a:t>XSL</a:t>
            </a:r>
            <a:endParaRPr lang="fr-FR">
              <a:ea typeface="굴림" pitchFamily="50" charset="-127"/>
            </a:endParaRPr>
          </a:p>
        </p:txBody>
      </p:sp>
      <p:sp>
        <p:nvSpPr>
          <p:cNvPr id="345091" name="Rectangle 3"/>
          <p:cNvSpPr>
            <a:spLocks noGrp="1" noChangeArrowheads="1"/>
          </p:cNvSpPr>
          <p:nvPr>
            <p:ph type="body" idx="1"/>
          </p:nvPr>
        </p:nvSpPr>
        <p:spPr/>
        <p:txBody>
          <a:bodyPr/>
          <a:lstStyle/>
          <a:p>
            <a:r>
              <a:rPr lang="fr-FR" altLang="ko-KR" dirty="0">
                <a:ea typeface="굴림" pitchFamily="50" charset="-127"/>
              </a:rPr>
              <a:t>Les feuilles de style</a:t>
            </a:r>
          </a:p>
          <a:p>
            <a:pPr lvl="1"/>
            <a:r>
              <a:rPr lang="fr-FR" altLang="ko-KR" dirty="0">
                <a:ea typeface="굴림" pitchFamily="50" charset="-127"/>
              </a:rPr>
              <a:t>La base d’une feuille  XSL est la </a:t>
            </a:r>
            <a:r>
              <a:rPr lang="fr-FR" altLang="ko-KR" i="1" dirty="0">
                <a:ea typeface="굴림" pitchFamily="50" charset="-127"/>
              </a:rPr>
              <a:t>construction </a:t>
            </a:r>
            <a:r>
              <a:rPr lang="fr-FR" altLang="ko-KR" i="1" dirty="0" err="1">
                <a:ea typeface="굴림" pitchFamily="50" charset="-127"/>
              </a:rPr>
              <a:t>rule</a:t>
            </a:r>
            <a:endParaRPr lang="fr-FR" altLang="ko-KR" dirty="0">
              <a:ea typeface="굴림" pitchFamily="50" charset="-127"/>
            </a:endParaRPr>
          </a:p>
          <a:p>
            <a:pPr lvl="1"/>
            <a:r>
              <a:rPr lang="fr-FR" altLang="ko-KR" dirty="0">
                <a:ea typeface="굴림" pitchFamily="50" charset="-127"/>
              </a:rPr>
              <a:t>La </a:t>
            </a:r>
            <a:r>
              <a:rPr lang="fr-FR" altLang="ko-KR" i="1" dirty="0">
                <a:ea typeface="굴림" pitchFamily="50" charset="-127"/>
              </a:rPr>
              <a:t>construction </a:t>
            </a:r>
            <a:r>
              <a:rPr lang="fr-FR" altLang="ko-KR" i="1" dirty="0" err="1">
                <a:ea typeface="굴림" pitchFamily="50" charset="-127"/>
              </a:rPr>
              <a:t>rule</a:t>
            </a:r>
            <a:r>
              <a:rPr lang="fr-FR" altLang="ko-KR" dirty="0">
                <a:ea typeface="굴림" pitchFamily="50" charset="-127"/>
              </a:rPr>
              <a:t> </a:t>
            </a:r>
            <a:r>
              <a:rPr lang="fr-FR" altLang="ko-KR" dirty="0" err="1">
                <a:ea typeface="굴림" pitchFamily="50" charset="-127"/>
              </a:rPr>
              <a:t>décit</a:t>
            </a:r>
            <a:r>
              <a:rPr lang="fr-FR" altLang="ko-KR" dirty="0">
                <a:ea typeface="굴림" pitchFamily="50" charset="-127"/>
              </a:rPr>
              <a:t> comment un élément XML est traduit en donnée affichable </a:t>
            </a:r>
          </a:p>
          <a:p>
            <a:pPr lvl="1"/>
            <a:r>
              <a:rPr lang="fr-FR" altLang="ko-KR" dirty="0">
                <a:ea typeface="굴림" pitchFamily="50" charset="-127"/>
              </a:rPr>
              <a:t>La construction </a:t>
            </a:r>
            <a:r>
              <a:rPr lang="fr-FR" altLang="ko-KR" dirty="0" err="1">
                <a:ea typeface="굴림" pitchFamily="50" charset="-127"/>
              </a:rPr>
              <a:t>rule</a:t>
            </a:r>
            <a:r>
              <a:rPr lang="fr-FR" altLang="ko-KR" dirty="0">
                <a:ea typeface="굴림" pitchFamily="50" charset="-127"/>
              </a:rPr>
              <a:t> </a:t>
            </a:r>
            <a:r>
              <a:rPr lang="fr-FR" altLang="ko-KR" dirty="0" smtClean="0">
                <a:ea typeface="굴림" pitchFamily="50" charset="-127"/>
              </a:rPr>
              <a:t>est </a:t>
            </a:r>
            <a:r>
              <a:rPr lang="fr-FR" altLang="ko-KR" dirty="0">
                <a:ea typeface="굴림" pitchFamily="50" charset="-127"/>
              </a:rPr>
              <a:t>en 2 parties : </a:t>
            </a:r>
          </a:p>
          <a:p>
            <a:pPr lvl="2"/>
            <a:r>
              <a:rPr lang="fr-FR" altLang="ko-KR" dirty="0">
                <a:ea typeface="굴림" pitchFamily="50" charset="-127"/>
              </a:rPr>
              <a:t>La </a:t>
            </a:r>
            <a:r>
              <a:rPr lang="fr-FR" altLang="ko-KR" b="1" i="1" dirty="0">
                <a:ea typeface="굴림" pitchFamily="50" charset="-127"/>
              </a:rPr>
              <a:t>pattern</a:t>
            </a:r>
            <a:r>
              <a:rPr lang="fr-FR" altLang="ko-KR" dirty="0">
                <a:ea typeface="굴림" pitchFamily="50" charset="-127"/>
              </a:rPr>
              <a:t> qui identifie l’ élément XML source</a:t>
            </a:r>
          </a:p>
          <a:p>
            <a:pPr lvl="2"/>
            <a:r>
              <a:rPr lang="fr-FR" altLang="ko-KR" dirty="0">
                <a:ea typeface="굴림" pitchFamily="50" charset="-127"/>
              </a:rPr>
              <a:t>Et l’</a:t>
            </a:r>
            <a:r>
              <a:rPr lang="fr-FR" altLang="ko-KR" b="1" i="1" dirty="0">
                <a:ea typeface="굴림" pitchFamily="50" charset="-127"/>
              </a:rPr>
              <a:t>action</a:t>
            </a:r>
            <a:r>
              <a:rPr lang="fr-FR" altLang="ko-KR" dirty="0">
                <a:ea typeface="굴림" pitchFamily="50" charset="-127"/>
              </a:rPr>
              <a:t> qui d’écrit « que faire » avec les éléments correspondant à cette Pattern.</a:t>
            </a:r>
          </a:p>
          <a:p>
            <a:endParaRPr lang="fr-FR" dirty="0"/>
          </a:p>
        </p:txBody>
      </p:sp>
      <p:sp>
        <p:nvSpPr>
          <p:cNvPr id="345092" name="Line 4"/>
          <p:cNvSpPr>
            <a:spLocks noChangeShapeType="1"/>
          </p:cNvSpPr>
          <p:nvPr/>
        </p:nvSpPr>
        <p:spPr bwMode="auto">
          <a:xfrm flipH="1">
            <a:off x="7610475" y="4260850"/>
            <a:ext cx="204788" cy="295275"/>
          </a:xfrm>
          <a:prstGeom prst="line">
            <a:avLst/>
          </a:prstGeom>
          <a:noFill/>
          <a:ln w="9525">
            <a:solidFill>
              <a:schemeClr val="tx1"/>
            </a:solidFill>
            <a:round/>
            <a:headEnd/>
            <a:tailEnd/>
          </a:ln>
          <a:effectLst/>
        </p:spPr>
        <p:txBody>
          <a:bodyPr wrap="none" anchor="ctr"/>
          <a:lstStyle/>
          <a:p>
            <a:endParaRPr lang="fr-FR"/>
          </a:p>
        </p:txBody>
      </p:sp>
      <p:sp>
        <p:nvSpPr>
          <p:cNvPr id="345093" name="Line 5"/>
          <p:cNvSpPr>
            <a:spLocks noChangeShapeType="1"/>
          </p:cNvSpPr>
          <p:nvPr/>
        </p:nvSpPr>
        <p:spPr bwMode="auto">
          <a:xfrm>
            <a:off x="7939088" y="4265613"/>
            <a:ext cx="204787" cy="295275"/>
          </a:xfrm>
          <a:prstGeom prst="line">
            <a:avLst/>
          </a:prstGeom>
          <a:noFill/>
          <a:ln w="9525">
            <a:solidFill>
              <a:schemeClr val="tx1"/>
            </a:solidFill>
            <a:round/>
            <a:headEnd/>
            <a:tailEnd/>
          </a:ln>
          <a:effectLst/>
        </p:spPr>
        <p:txBody>
          <a:bodyPr wrap="none" anchor="ctr"/>
          <a:lstStyle/>
          <a:p>
            <a:endParaRPr lang="fr-FR"/>
          </a:p>
        </p:txBody>
      </p:sp>
      <p:sp>
        <p:nvSpPr>
          <p:cNvPr id="345094" name="Line 6"/>
          <p:cNvSpPr>
            <a:spLocks noChangeShapeType="1"/>
          </p:cNvSpPr>
          <p:nvPr/>
        </p:nvSpPr>
        <p:spPr bwMode="auto">
          <a:xfrm>
            <a:off x="7624763" y="4737100"/>
            <a:ext cx="204787" cy="295275"/>
          </a:xfrm>
          <a:prstGeom prst="line">
            <a:avLst/>
          </a:prstGeom>
          <a:noFill/>
          <a:ln w="9525">
            <a:solidFill>
              <a:schemeClr val="tx1"/>
            </a:solidFill>
            <a:round/>
            <a:headEnd/>
            <a:tailEnd/>
          </a:ln>
          <a:effectLst/>
        </p:spPr>
        <p:txBody>
          <a:bodyPr wrap="none" anchor="ctr"/>
          <a:lstStyle/>
          <a:p>
            <a:endParaRPr lang="fr-FR"/>
          </a:p>
        </p:txBody>
      </p:sp>
      <p:sp>
        <p:nvSpPr>
          <p:cNvPr id="345095" name="Line 7"/>
          <p:cNvSpPr>
            <a:spLocks noChangeShapeType="1"/>
          </p:cNvSpPr>
          <p:nvPr/>
        </p:nvSpPr>
        <p:spPr bwMode="auto">
          <a:xfrm flipH="1">
            <a:off x="7315200" y="4751388"/>
            <a:ext cx="204788" cy="295275"/>
          </a:xfrm>
          <a:prstGeom prst="line">
            <a:avLst/>
          </a:prstGeom>
          <a:noFill/>
          <a:ln w="9525">
            <a:solidFill>
              <a:schemeClr val="tx1"/>
            </a:solidFill>
            <a:round/>
            <a:headEnd/>
            <a:tailEnd/>
          </a:ln>
          <a:effectLst/>
        </p:spPr>
        <p:txBody>
          <a:bodyPr wrap="none" anchor="ctr"/>
          <a:lstStyle/>
          <a:p>
            <a:endParaRPr lang="fr-FR"/>
          </a:p>
        </p:txBody>
      </p:sp>
      <p:grpSp>
        <p:nvGrpSpPr>
          <p:cNvPr id="345096" name="Group 8"/>
          <p:cNvGrpSpPr>
            <a:grpSpLocks/>
          </p:cNvGrpSpPr>
          <p:nvPr/>
        </p:nvGrpSpPr>
        <p:grpSpPr bwMode="auto">
          <a:xfrm>
            <a:off x="7153275" y="3973513"/>
            <a:ext cx="1152525" cy="1304925"/>
            <a:chOff x="1412" y="1140"/>
            <a:chExt cx="726" cy="822"/>
          </a:xfrm>
        </p:grpSpPr>
        <p:sp>
          <p:nvSpPr>
            <p:cNvPr id="345097" name="Oval 9"/>
            <p:cNvSpPr>
              <a:spLocks noChangeArrowheads="1"/>
            </p:cNvSpPr>
            <p:nvPr/>
          </p:nvSpPr>
          <p:spPr bwMode="auto">
            <a:xfrm>
              <a:off x="1766" y="1140"/>
              <a:ext cx="204" cy="207"/>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1600" b="1">
                <a:solidFill>
                  <a:schemeClr val="bg2"/>
                </a:solidFill>
                <a:latin typeface="Arial" pitchFamily="34" charset="0"/>
              </a:endParaRPr>
            </a:p>
          </p:txBody>
        </p:sp>
        <p:sp>
          <p:nvSpPr>
            <p:cNvPr id="345098" name="Oval 10"/>
            <p:cNvSpPr>
              <a:spLocks noChangeArrowheads="1"/>
            </p:cNvSpPr>
            <p:nvPr/>
          </p:nvSpPr>
          <p:spPr bwMode="auto">
            <a:xfrm>
              <a:off x="1568" y="1458"/>
              <a:ext cx="204" cy="207"/>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sp>
          <p:nvSpPr>
            <p:cNvPr id="345099" name="Oval 11"/>
            <p:cNvSpPr>
              <a:spLocks noChangeArrowheads="1"/>
            </p:cNvSpPr>
            <p:nvPr/>
          </p:nvSpPr>
          <p:spPr bwMode="auto">
            <a:xfrm>
              <a:off x="1934" y="1458"/>
              <a:ext cx="204" cy="207"/>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1600" b="1">
                <a:solidFill>
                  <a:schemeClr val="bg2"/>
                </a:solidFill>
                <a:latin typeface="Arial" pitchFamily="34" charset="0"/>
              </a:endParaRPr>
            </a:p>
          </p:txBody>
        </p:sp>
        <p:sp>
          <p:nvSpPr>
            <p:cNvPr id="345100" name="Oval 12"/>
            <p:cNvSpPr>
              <a:spLocks noChangeArrowheads="1"/>
            </p:cNvSpPr>
            <p:nvPr/>
          </p:nvSpPr>
          <p:spPr bwMode="auto">
            <a:xfrm>
              <a:off x="1757" y="1755"/>
              <a:ext cx="204" cy="207"/>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sp>
          <p:nvSpPr>
            <p:cNvPr id="345101" name="Oval 13"/>
            <p:cNvSpPr>
              <a:spLocks noChangeArrowheads="1"/>
            </p:cNvSpPr>
            <p:nvPr/>
          </p:nvSpPr>
          <p:spPr bwMode="auto">
            <a:xfrm>
              <a:off x="1412" y="1755"/>
              <a:ext cx="204" cy="207"/>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grpSp>
      <p:sp>
        <p:nvSpPr>
          <p:cNvPr id="345102" name="Line 14"/>
          <p:cNvSpPr>
            <a:spLocks noChangeShapeType="1"/>
          </p:cNvSpPr>
          <p:nvPr/>
        </p:nvSpPr>
        <p:spPr bwMode="auto">
          <a:xfrm flipH="1">
            <a:off x="6796088" y="5649913"/>
            <a:ext cx="204787" cy="295275"/>
          </a:xfrm>
          <a:prstGeom prst="line">
            <a:avLst/>
          </a:prstGeom>
          <a:noFill/>
          <a:ln w="9525">
            <a:solidFill>
              <a:schemeClr val="tx1"/>
            </a:solidFill>
            <a:round/>
            <a:headEnd/>
            <a:tailEnd/>
          </a:ln>
          <a:effectLst/>
        </p:spPr>
        <p:txBody>
          <a:bodyPr wrap="none" anchor="ctr"/>
          <a:lstStyle/>
          <a:p>
            <a:endParaRPr lang="fr-FR"/>
          </a:p>
        </p:txBody>
      </p:sp>
      <p:sp>
        <p:nvSpPr>
          <p:cNvPr id="345103" name="Line 15"/>
          <p:cNvSpPr>
            <a:spLocks noChangeShapeType="1"/>
          </p:cNvSpPr>
          <p:nvPr/>
        </p:nvSpPr>
        <p:spPr bwMode="auto">
          <a:xfrm>
            <a:off x="7177088" y="5649913"/>
            <a:ext cx="204787" cy="295275"/>
          </a:xfrm>
          <a:prstGeom prst="line">
            <a:avLst/>
          </a:prstGeom>
          <a:noFill/>
          <a:ln w="9525">
            <a:solidFill>
              <a:schemeClr val="tx1"/>
            </a:solidFill>
            <a:round/>
            <a:headEnd/>
            <a:tailEnd/>
          </a:ln>
          <a:effectLst/>
        </p:spPr>
        <p:txBody>
          <a:bodyPr wrap="none" anchor="ctr"/>
          <a:lstStyle/>
          <a:p>
            <a:endParaRPr lang="fr-FR"/>
          </a:p>
        </p:txBody>
      </p:sp>
      <p:sp>
        <p:nvSpPr>
          <p:cNvPr id="345107" name="Oval 19"/>
          <p:cNvSpPr>
            <a:spLocks noChangeArrowheads="1"/>
          </p:cNvSpPr>
          <p:nvPr/>
        </p:nvSpPr>
        <p:spPr bwMode="auto">
          <a:xfrm>
            <a:off x="6953250" y="5335588"/>
            <a:ext cx="323850" cy="328612"/>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1600" b="1">
              <a:solidFill>
                <a:schemeClr val="bg2"/>
              </a:solidFill>
              <a:latin typeface="Arial" pitchFamily="34" charset="0"/>
            </a:endParaRPr>
          </a:p>
        </p:txBody>
      </p:sp>
      <p:sp>
        <p:nvSpPr>
          <p:cNvPr id="345108" name="Oval 20"/>
          <p:cNvSpPr>
            <a:spLocks noChangeArrowheads="1"/>
          </p:cNvSpPr>
          <p:nvPr/>
        </p:nvSpPr>
        <p:spPr bwMode="auto">
          <a:xfrm>
            <a:off x="6638925" y="5840413"/>
            <a:ext cx="323850" cy="328612"/>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sp>
        <p:nvSpPr>
          <p:cNvPr id="345109" name="Oval 21"/>
          <p:cNvSpPr>
            <a:spLocks noChangeArrowheads="1"/>
          </p:cNvSpPr>
          <p:nvPr/>
        </p:nvSpPr>
        <p:spPr bwMode="auto">
          <a:xfrm>
            <a:off x="7219950" y="5840413"/>
            <a:ext cx="323850" cy="328612"/>
          </a:xfrm>
          <a:prstGeom prst="ellipse">
            <a:avLst/>
          </a:prstGeom>
          <a:gradFill rotWithShape="0">
            <a:gsLst>
              <a:gs pos="0">
                <a:srgbClr val="00FFFF"/>
              </a:gs>
              <a:gs pos="100000">
                <a:srgbClr val="00FFFF">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1600" b="1">
              <a:solidFill>
                <a:schemeClr val="bg2"/>
              </a:solidFill>
              <a:latin typeface="Arial" pitchFamily="34" charset="0"/>
            </a:endParaRPr>
          </a:p>
        </p:txBody>
      </p:sp>
      <p:sp>
        <p:nvSpPr>
          <p:cNvPr id="345112" name="Line 24"/>
          <p:cNvSpPr>
            <a:spLocks noChangeShapeType="1"/>
          </p:cNvSpPr>
          <p:nvPr/>
        </p:nvSpPr>
        <p:spPr bwMode="auto">
          <a:xfrm flipH="1">
            <a:off x="7153275" y="5268913"/>
            <a:ext cx="52388" cy="76200"/>
          </a:xfrm>
          <a:prstGeom prst="line">
            <a:avLst/>
          </a:prstGeom>
          <a:noFill/>
          <a:ln w="9525">
            <a:solidFill>
              <a:schemeClr val="tx1"/>
            </a:solidFill>
            <a:round/>
            <a:headEnd/>
            <a:tailEnd/>
          </a:ln>
          <a:effectLst/>
        </p:spPr>
        <p:txBody>
          <a:bodyPr wrap="none" anchor="ctr"/>
          <a:lstStyle/>
          <a:p>
            <a:endParaRPr lang="fr-FR"/>
          </a:p>
        </p:txBody>
      </p:sp>
      <p:sp>
        <p:nvSpPr>
          <p:cNvPr id="345113" name="Line 25"/>
          <p:cNvSpPr>
            <a:spLocks noChangeShapeType="1"/>
          </p:cNvSpPr>
          <p:nvPr/>
        </p:nvSpPr>
        <p:spPr bwMode="auto">
          <a:xfrm flipH="1">
            <a:off x="1514475" y="4870450"/>
            <a:ext cx="204788" cy="295275"/>
          </a:xfrm>
          <a:prstGeom prst="line">
            <a:avLst/>
          </a:prstGeom>
          <a:noFill/>
          <a:ln w="9525">
            <a:solidFill>
              <a:schemeClr val="tx1"/>
            </a:solidFill>
            <a:round/>
            <a:headEnd/>
            <a:tailEnd/>
          </a:ln>
          <a:effectLst/>
        </p:spPr>
        <p:txBody>
          <a:bodyPr wrap="none" anchor="ctr"/>
          <a:lstStyle/>
          <a:p>
            <a:endParaRPr lang="fr-FR"/>
          </a:p>
        </p:txBody>
      </p:sp>
      <p:sp>
        <p:nvSpPr>
          <p:cNvPr id="345114" name="Line 26"/>
          <p:cNvSpPr>
            <a:spLocks noChangeShapeType="1"/>
          </p:cNvSpPr>
          <p:nvPr/>
        </p:nvSpPr>
        <p:spPr bwMode="auto">
          <a:xfrm>
            <a:off x="1819275" y="4887913"/>
            <a:ext cx="228600" cy="282575"/>
          </a:xfrm>
          <a:prstGeom prst="line">
            <a:avLst/>
          </a:prstGeom>
          <a:noFill/>
          <a:ln w="9525">
            <a:solidFill>
              <a:schemeClr val="tx1"/>
            </a:solidFill>
            <a:round/>
            <a:headEnd/>
            <a:tailEnd/>
          </a:ln>
          <a:effectLst/>
        </p:spPr>
        <p:txBody>
          <a:bodyPr wrap="none" anchor="ctr"/>
          <a:lstStyle/>
          <a:p>
            <a:endParaRPr lang="fr-FR"/>
          </a:p>
        </p:txBody>
      </p:sp>
      <p:sp>
        <p:nvSpPr>
          <p:cNvPr id="345115" name="Line 27"/>
          <p:cNvSpPr>
            <a:spLocks noChangeShapeType="1"/>
          </p:cNvSpPr>
          <p:nvPr/>
        </p:nvSpPr>
        <p:spPr bwMode="auto">
          <a:xfrm>
            <a:off x="1528763" y="5346700"/>
            <a:ext cx="204787" cy="295275"/>
          </a:xfrm>
          <a:prstGeom prst="line">
            <a:avLst/>
          </a:prstGeom>
          <a:noFill/>
          <a:ln w="9525">
            <a:solidFill>
              <a:schemeClr val="tx1"/>
            </a:solidFill>
            <a:round/>
            <a:headEnd/>
            <a:tailEnd/>
          </a:ln>
          <a:effectLst/>
        </p:spPr>
        <p:txBody>
          <a:bodyPr wrap="none" anchor="ctr"/>
          <a:lstStyle/>
          <a:p>
            <a:endParaRPr lang="fr-FR"/>
          </a:p>
        </p:txBody>
      </p:sp>
      <p:sp>
        <p:nvSpPr>
          <p:cNvPr id="345116" name="Line 28"/>
          <p:cNvSpPr>
            <a:spLocks noChangeShapeType="1"/>
          </p:cNvSpPr>
          <p:nvPr/>
        </p:nvSpPr>
        <p:spPr bwMode="auto">
          <a:xfrm flipH="1">
            <a:off x="1219200" y="5360988"/>
            <a:ext cx="204788" cy="295275"/>
          </a:xfrm>
          <a:prstGeom prst="line">
            <a:avLst/>
          </a:prstGeom>
          <a:noFill/>
          <a:ln w="9525">
            <a:solidFill>
              <a:schemeClr val="tx1"/>
            </a:solidFill>
            <a:round/>
            <a:headEnd/>
            <a:tailEnd/>
          </a:ln>
          <a:effectLst/>
        </p:spPr>
        <p:txBody>
          <a:bodyPr wrap="none" anchor="ctr"/>
          <a:lstStyle/>
          <a:p>
            <a:endParaRPr lang="fr-FR"/>
          </a:p>
        </p:txBody>
      </p:sp>
      <p:grpSp>
        <p:nvGrpSpPr>
          <p:cNvPr id="345117" name="Group 29"/>
          <p:cNvGrpSpPr>
            <a:grpSpLocks/>
          </p:cNvGrpSpPr>
          <p:nvPr/>
        </p:nvGrpSpPr>
        <p:grpSpPr bwMode="auto">
          <a:xfrm>
            <a:off x="1057275" y="4583113"/>
            <a:ext cx="1152525" cy="1304925"/>
            <a:chOff x="1412" y="1140"/>
            <a:chExt cx="726" cy="822"/>
          </a:xfrm>
        </p:grpSpPr>
        <p:sp>
          <p:nvSpPr>
            <p:cNvPr id="345118" name="Oval 30"/>
            <p:cNvSpPr>
              <a:spLocks noChangeArrowheads="1"/>
            </p:cNvSpPr>
            <p:nvPr/>
          </p:nvSpPr>
          <p:spPr bwMode="auto">
            <a:xfrm>
              <a:off x="1766" y="1140"/>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1600" b="1">
                <a:solidFill>
                  <a:schemeClr val="bg2"/>
                </a:solidFill>
                <a:latin typeface="Arial" pitchFamily="34" charset="0"/>
              </a:endParaRPr>
            </a:p>
          </p:txBody>
        </p:sp>
        <p:sp>
          <p:nvSpPr>
            <p:cNvPr id="345119" name="Oval 31"/>
            <p:cNvSpPr>
              <a:spLocks noChangeArrowheads="1"/>
            </p:cNvSpPr>
            <p:nvPr/>
          </p:nvSpPr>
          <p:spPr bwMode="auto">
            <a:xfrm>
              <a:off x="1568" y="1458"/>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sp>
          <p:nvSpPr>
            <p:cNvPr id="345120" name="Oval 32"/>
            <p:cNvSpPr>
              <a:spLocks noChangeArrowheads="1"/>
            </p:cNvSpPr>
            <p:nvPr/>
          </p:nvSpPr>
          <p:spPr bwMode="auto">
            <a:xfrm>
              <a:off x="1934" y="1458"/>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1600" b="1">
                <a:solidFill>
                  <a:schemeClr val="bg2"/>
                </a:solidFill>
                <a:latin typeface="Arial" pitchFamily="34" charset="0"/>
              </a:endParaRPr>
            </a:p>
          </p:txBody>
        </p:sp>
        <p:sp>
          <p:nvSpPr>
            <p:cNvPr id="345121" name="Oval 33"/>
            <p:cNvSpPr>
              <a:spLocks noChangeArrowheads="1"/>
            </p:cNvSpPr>
            <p:nvPr/>
          </p:nvSpPr>
          <p:spPr bwMode="auto">
            <a:xfrm>
              <a:off x="1757" y="1755"/>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sp>
          <p:nvSpPr>
            <p:cNvPr id="345122" name="Oval 34"/>
            <p:cNvSpPr>
              <a:spLocks noChangeArrowheads="1"/>
            </p:cNvSpPr>
            <p:nvPr/>
          </p:nvSpPr>
          <p:spPr bwMode="auto">
            <a:xfrm>
              <a:off x="1412" y="1755"/>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endParaRPr kumimoji="0" lang="en-US" sz="2400" b="1">
                <a:latin typeface="Arial" pitchFamily="34" charset="0"/>
              </a:endParaRPr>
            </a:p>
          </p:txBody>
        </p:sp>
      </p:grpSp>
      <p:sp>
        <p:nvSpPr>
          <p:cNvPr id="345124" name="Rectangle 36"/>
          <p:cNvSpPr>
            <a:spLocks noChangeArrowheads="1"/>
          </p:cNvSpPr>
          <p:nvPr/>
        </p:nvSpPr>
        <p:spPr bwMode="auto">
          <a:xfrm>
            <a:off x="3865563" y="4964113"/>
            <a:ext cx="1143000" cy="381000"/>
          </a:xfrm>
          <a:prstGeom prst="rect">
            <a:avLst/>
          </a:prstGeom>
          <a:gradFill rotWithShape="0">
            <a:gsLst>
              <a:gs pos="0">
                <a:srgbClr val="CCCC00"/>
              </a:gs>
              <a:gs pos="100000">
                <a:srgbClr val="CCCC00">
                  <a:gamma/>
                  <a:shade val="46275"/>
                  <a:invGamma/>
                </a:srgbClr>
              </a:gs>
            </a:gsLst>
            <a:lin ang="2700000" scaled="1"/>
          </a:gradFill>
          <a:ln w="12700">
            <a:solidFill>
              <a:schemeClr val="bg1"/>
            </a:solidFill>
            <a:miter lim="800000"/>
            <a:headEnd/>
            <a:tailEnd/>
          </a:ln>
          <a:effectLst/>
        </p:spPr>
        <p:txBody>
          <a:bodyPr wrap="none" lIns="90000" tIns="46800" rIns="90000" bIns="46800" anchor="ctr"/>
          <a:lstStyle/>
          <a:p>
            <a:r>
              <a:rPr lang="fr-FR">
                <a:latin typeface="Arial" pitchFamily="34" charset="0"/>
              </a:rPr>
              <a:t>Pattern</a:t>
            </a:r>
          </a:p>
        </p:txBody>
      </p:sp>
      <p:sp>
        <p:nvSpPr>
          <p:cNvPr id="345125" name="Rectangle 37"/>
          <p:cNvSpPr>
            <a:spLocks noChangeArrowheads="1"/>
          </p:cNvSpPr>
          <p:nvPr/>
        </p:nvSpPr>
        <p:spPr bwMode="auto">
          <a:xfrm>
            <a:off x="3865563" y="5421313"/>
            <a:ext cx="1143000" cy="381000"/>
          </a:xfrm>
          <a:prstGeom prst="rect">
            <a:avLst/>
          </a:prstGeom>
          <a:gradFill rotWithShape="0">
            <a:gsLst>
              <a:gs pos="0">
                <a:srgbClr val="00CCFF"/>
              </a:gs>
              <a:gs pos="100000">
                <a:srgbClr val="00CCFF">
                  <a:gamma/>
                  <a:shade val="46275"/>
                  <a:invGamma/>
                </a:srgbClr>
              </a:gs>
            </a:gsLst>
            <a:lin ang="2700000" scaled="1"/>
          </a:gradFill>
          <a:ln w="12700">
            <a:solidFill>
              <a:schemeClr val="bg1"/>
            </a:solidFill>
            <a:miter lim="800000"/>
            <a:headEnd/>
            <a:tailEnd/>
          </a:ln>
          <a:effectLst/>
        </p:spPr>
        <p:txBody>
          <a:bodyPr wrap="none" lIns="90000" tIns="46800" rIns="90000" bIns="46800" anchor="ctr"/>
          <a:lstStyle/>
          <a:p>
            <a:r>
              <a:rPr lang="fr-FR">
                <a:latin typeface="Arial" pitchFamily="34" charset="0"/>
              </a:rPr>
              <a:t>Action</a:t>
            </a:r>
          </a:p>
        </p:txBody>
      </p:sp>
      <p:sp>
        <p:nvSpPr>
          <p:cNvPr id="345126" name="Rectangle 38"/>
          <p:cNvSpPr>
            <a:spLocks noChangeArrowheads="1"/>
          </p:cNvSpPr>
          <p:nvPr/>
        </p:nvSpPr>
        <p:spPr bwMode="auto">
          <a:xfrm>
            <a:off x="3267075" y="4506913"/>
            <a:ext cx="2286000" cy="1524000"/>
          </a:xfrm>
          <a:prstGeom prst="rect">
            <a:avLst/>
          </a:prstGeom>
          <a:noFill/>
          <a:ln w="19050">
            <a:solidFill>
              <a:schemeClr val="tx1"/>
            </a:solidFill>
            <a:miter lim="800000"/>
            <a:headEnd/>
            <a:tailEnd/>
          </a:ln>
          <a:effectLst/>
        </p:spPr>
        <p:txBody>
          <a:bodyPr wrap="none" lIns="90000" tIns="46800" rIns="90000" bIns="46800" anchor="ctr"/>
          <a:lstStyle/>
          <a:p>
            <a:endParaRPr lang="fr-FR"/>
          </a:p>
        </p:txBody>
      </p:sp>
      <p:sp>
        <p:nvSpPr>
          <p:cNvPr id="345127" name="Rectangle 39"/>
          <p:cNvSpPr>
            <a:spLocks noChangeArrowheads="1"/>
          </p:cNvSpPr>
          <p:nvPr/>
        </p:nvSpPr>
        <p:spPr bwMode="auto">
          <a:xfrm>
            <a:off x="3419475" y="4583113"/>
            <a:ext cx="644525" cy="304800"/>
          </a:xfrm>
          <a:prstGeom prst="rect">
            <a:avLst/>
          </a:prstGeom>
          <a:noFill/>
          <a:ln w="12700">
            <a:noFill/>
            <a:miter lim="800000"/>
            <a:headEnd/>
            <a:tailEnd/>
          </a:ln>
          <a:effectLst/>
        </p:spPr>
        <p:txBody>
          <a:bodyPr wrap="none" lIns="90000" tIns="46800" rIns="90000" bIns="46800">
            <a:spAutoFit/>
          </a:bodyPr>
          <a:lstStyle/>
          <a:p>
            <a:r>
              <a:rPr lang="fr-FR" sz="1400">
                <a:latin typeface="Arial" pitchFamily="34" charset="0"/>
              </a:rPr>
              <a:t>Règle</a:t>
            </a:r>
          </a:p>
        </p:txBody>
      </p:sp>
      <p:sp>
        <p:nvSpPr>
          <p:cNvPr id="345128" name="Line 40"/>
          <p:cNvSpPr>
            <a:spLocks noChangeShapeType="1"/>
          </p:cNvSpPr>
          <p:nvPr/>
        </p:nvSpPr>
        <p:spPr bwMode="auto">
          <a:xfrm flipH="1">
            <a:off x="2200275" y="5116513"/>
            <a:ext cx="1676400" cy="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
        <p:nvSpPr>
          <p:cNvPr id="345129" name="Line 41"/>
          <p:cNvSpPr>
            <a:spLocks noChangeShapeType="1"/>
          </p:cNvSpPr>
          <p:nvPr/>
        </p:nvSpPr>
        <p:spPr bwMode="auto">
          <a:xfrm flipH="1">
            <a:off x="5019675" y="5573713"/>
            <a:ext cx="1676400" cy="0"/>
          </a:xfrm>
          <a:prstGeom prst="line">
            <a:avLst/>
          </a:prstGeom>
          <a:noFill/>
          <a:ln w="28575">
            <a:solidFill>
              <a:schemeClr val="tx1"/>
            </a:solidFill>
            <a:round/>
            <a:headEnd type="triangle" w="med" len="med"/>
            <a:tailEnd/>
          </a:ln>
          <a:effectLst/>
        </p:spPr>
        <p:txBody>
          <a:bodyPr wrap="none" lIns="90000" tIns="46800" rIns="90000" bIns="46800" anchor="ctr"/>
          <a:lstStyle/>
          <a:p>
            <a:endParaRPr lang="fr-FR"/>
          </a:p>
        </p:txBody>
      </p:sp>
      <p:sp>
        <p:nvSpPr>
          <p:cNvPr id="345131" name="Freeform 43"/>
          <p:cNvSpPr>
            <a:spLocks/>
          </p:cNvSpPr>
          <p:nvPr/>
        </p:nvSpPr>
        <p:spPr bwMode="auto">
          <a:xfrm>
            <a:off x="6472238" y="5248275"/>
            <a:ext cx="1319212" cy="1152525"/>
          </a:xfrm>
          <a:custGeom>
            <a:avLst/>
            <a:gdLst/>
            <a:ahLst/>
            <a:cxnLst>
              <a:cxn ang="0">
                <a:pos x="27" y="466"/>
              </a:cxn>
              <a:cxn ang="0">
                <a:pos x="418" y="715"/>
              </a:cxn>
              <a:cxn ang="0">
                <a:pos x="813" y="397"/>
              </a:cxn>
              <a:cxn ang="0">
                <a:pos x="525" y="61"/>
              </a:cxn>
              <a:cxn ang="0">
                <a:pos x="269" y="68"/>
              </a:cxn>
              <a:cxn ang="0">
                <a:pos x="27" y="466"/>
              </a:cxn>
            </a:cxnLst>
            <a:rect l="0" t="0" r="r" b="b"/>
            <a:pathLst>
              <a:path w="831" h="726">
                <a:moveTo>
                  <a:pt x="27" y="466"/>
                </a:moveTo>
                <a:cubicBezTo>
                  <a:pt x="52" y="574"/>
                  <a:pt x="287" y="726"/>
                  <a:pt x="418" y="715"/>
                </a:cubicBezTo>
                <a:cubicBezTo>
                  <a:pt x="549" y="704"/>
                  <a:pt x="795" y="506"/>
                  <a:pt x="813" y="397"/>
                </a:cubicBezTo>
                <a:cubicBezTo>
                  <a:pt x="831" y="288"/>
                  <a:pt x="616" y="116"/>
                  <a:pt x="525" y="61"/>
                </a:cubicBezTo>
                <a:cubicBezTo>
                  <a:pt x="434" y="6"/>
                  <a:pt x="352" y="0"/>
                  <a:pt x="269" y="68"/>
                </a:cubicBezTo>
                <a:cubicBezTo>
                  <a:pt x="186" y="136"/>
                  <a:pt x="0" y="331"/>
                  <a:pt x="27" y="466"/>
                </a:cubicBezTo>
                <a:close/>
              </a:path>
            </a:pathLst>
          </a:custGeom>
          <a:noFill/>
          <a:ln w="28575" cap="flat" cmpd="sng">
            <a:solidFill>
              <a:schemeClr val="tx1"/>
            </a:solidFill>
            <a:prstDash val="dash"/>
            <a:round/>
            <a:headEnd/>
            <a:tailEnd/>
          </a:ln>
          <a:effectLst/>
        </p:spPr>
        <p:txBody>
          <a:bodyPr wrap="none" lIns="90000" tIns="46800" rIns="90000" bIns="46800" anchor="ctr"/>
          <a:lstStyle/>
          <a:p>
            <a:endParaRPr lang="fr-FR"/>
          </a:p>
        </p:txBody>
      </p:sp>
      <p:sp>
        <p:nvSpPr>
          <p:cNvPr id="345132" name="Rectangle 44"/>
          <p:cNvSpPr>
            <a:spLocks noChangeArrowheads="1"/>
          </p:cNvSpPr>
          <p:nvPr/>
        </p:nvSpPr>
        <p:spPr bwMode="auto">
          <a:xfrm>
            <a:off x="1447800" y="3429000"/>
            <a:ext cx="650875" cy="366713"/>
          </a:xfrm>
          <a:prstGeom prst="rect">
            <a:avLst/>
          </a:prstGeom>
          <a:noFill/>
          <a:ln w="12700">
            <a:noFill/>
            <a:miter lim="800000"/>
            <a:headEnd/>
            <a:tailEnd/>
          </a:ln>
          <a:effectLst/>
        </p:spPr>
        <p:txBody>
          <a:bodyPr wrap="none" lIns="90000" tIns="46800" rIns="90000" bIns="46800">
            <a:spAutoFit/>
          </a:bodyPr>
          <a:lstStyle/>
          <a:p>
            <a:r>
              <a:rPr lang="fr-FR">
                <a:latin typeface="Arial" pitchFamily="34" charset="0"/>
              </a:rPr>
              <a:t>XML</a:t>
            </a:r>
          </a:p>
        </p:txBody>
      </p:sp>
      <p:sp>
        <p:nvSpPr>
          <p:cNvPr id="345133" name="Rectangle 45"/>
          <p:cNvSpPr>
            <a:spLocks noChangeArrowheads="1"/>
          </p:cNvSpPr>
          <p:nvPr/>
        </p:nvSpPr>
        <p:spPr bwMode="auto">
          <a:xfrm>
            <a:off x="4133850" y="3429000"/>
            <a:ext cx="612775" cy="366713"/>
          </a:xfrm>
          <a:prstGeom prst="rect">
            <a:avLst/>
          </a:prstGeom>
          <a:noFill/>
          <a:ln w="12700">
            <a:noFill/>
            <a:miter lim="800000"/>
            <a:headEnd/>
            <a:tailEnd/>
          </a:ln>
          <a:effectLst/>
        </p:spPr>
        <p:txBody>
          <a:bodyPr wrap="none" lIns="90000" tIns="46800" rIns="90000" bIns="46800">
            <a:spAutoFit/>
          </a:bodyPr>
          <a:lstStyle/>
          <a:p>
            <a:r>
              <a:rPr lang="fr-FR">
                <a:latin typeface="Arial" pitchFamily="34" charset="0"/>
              </a:rPr>
              <a:t>XSL</a:t>
            </a:r>
          </a:p>
        </p:txBody>
      </p:sp>
      <p:sp>
        <p:nvSpPr>
          <p:cNvPr id="345134" name="Rectangle 46"/>
          <p:cNvSpPr>
            <a:spLocks noChangeArrowheads="1"/>
          </p:cNvSpPr>
          <p:nvPr/>
        </p:nvSpPr>
        <p:spPr bwMode="auto">
          <a:xfrm>
            <a:off x="7426325" y="3505200"/>
            <a:ext cx="803275" cy="366713"/>
          </a:xfrm>
          <a:prstGeom prst="rect">
            <a:avLst/>
          </a:prstGeom>
          <a:noFill/>
          <a:ln w="12700">
            <a:noFill/>
            <a:miter lim="800000"/>
            <a:headEnd/>
            <a:tailEnd/>
          </a:ln>
          <a:effectLst/>
        </p:spPr>
        <p:txBody>
          <a:bodyPr wrap="none" lIns="90000" tIns="46800" rIns="90000" bIns="46800">
            <a:spAutoFit/>
          </a:bodyPr>
          <a:lstStyle/>
          <a:p>
            <a:r>
              <a:rPr lang="fr-FR">
                <a:latin typeface="Arial" pitchFamily="34" charset="0"/>
              </a:rPr>
              <a:t>HTML</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3"/>
          <p:cNvSpPr>
            <a:spLocks noGrp="1"/>
          </p:cNvSpPr>
          <p:nvPr>
            <p:ph type="sldNum" sz="quarter" idx="10"/>
          </p:nvPr>
        </p:nvSpPr>
        <p:spPr/>
        <p:txBody>
          <a:bodyPr/>
          <a:lstStyle/>
          <a:p>
            <a:fld id="{DCF9CB46-47D2-4056-AA3C-9AFD6794A34C}" type="slidenum">
              <a:rPr lang="fr-FR"/>
              <a:pPr/>
              <a:t>118</a:t>
            </a:fld>
            <a:endParaRPr lang="fr-FR"/>
          </a:p>
        </p:txBody>
      </p:sp>
      <p:sp>
        <p:nvSpPr>
          <p:cNvPr id="424998" name="AutoShape 38"/>
          <p:cNvSpPr>
            <a:spLocks noChangeArrowheads="1"/>
          </p:cNvSpPr>
          <p:nvPr/>
        </p:nvSpPr>
        <p:spPr bwMode="auto">
          <a:xfrm>
            <a:off x="2590800" y="3962400"/>
            <a:ext cx="685800" cy="685800"/>
          </a:xfrm>
          <a:prstGeom prst="notchedRightArrow">
            <a:avLst>
              <a:gd name="adj1" fmla="val 50000"/>
              <a:gd name="adj2" fmla="val 25000"/>
            </a:avLst>
          </a:prstGeom>
          <a:gradFill rotWithShape="0">
            <a:gsLst>
              <a:gs pos="0">
                <a:srgbClr val="CCCC00"/>
              </a:gs>
              <a:gs pos="100000">
                <a:srgbClr val="CCCC00">
                  <a:gamma/>
                  <a:shade val="46275"/>
                  <a:invGamma/>
                </a:srgbClr>
              </a:gs>
            </a:gsLst>
            <a:lin ang="2700000" scaled="1"/>
          </a:gradFill>
          <a:ln w="12700">
            <a:solidFill>
              <a:schemeClr val="bg1"/>
            </a:solidFill>
            <a:miter lim="800000"/>
            <a:headEnd/>
            <a:tailEnd/>
          </a:ln>
          <a:effectLst/>
        </p:spPr>
        <p:txBody>
          <a:bodyPr wrap="none" lIns="90000" tIns="46800" rIns="90000" bIns="46800" anchor="ctr"/>
          <a:lstStyle/>
          <a:p>
            <a:endParaRPr lang="fr-FR"/>
          </a:p>
        </p:txBody>
      </p:sp>
      <p:sp>
        <p:nvSpPr>
          <p:cNvPr id="424995" name="Freeform 35"/>
          <p:cNvSpPr>
            <a:spLocks/>
          </p:cNvSpPr>
          <p:nvPr/>
        </p:nvSpPr>
        <p:spPr bwMode="auto">
          <a:xfrm>
            <a:off x="2971800" y="914400"/>
            <a:ext cx="2133600" cy="5715000"/>
          </a:xfrm>
          <a:custGeom>
            <a:avLst/>
            <a:gdLst/>
            <a:ahLst/>
            <a:cxnLst>
              <a:cxn ang="0">
                <a:pos x="0" y="480"/>
              </a:cxn>
              <a:cxn ang="0">
                <a:pos x="4848" y="0"/>
              </a:cxn>
              <a:cxn ang="0">
                <a:pos x="4896" y="2064"/>
              </a:cxn>
              <a:cxn ang="0">
                <a:pos x="96" y="2208"/>
              </a:cxn>
              <a:cxn ang="0">
                <a:pos x="0" y="480"/>
              </a:cxn>
            </a:cxnLst>
            <a:rect l="0" t="0" r="r" b="b"/>
            <a:pathLst>
              <a:path w="4896" h="2208">
                <a:moveTo>
                  <a:pt x="0" y="480"/>
                </a:moveTo>
                <a:lnTo>
                  <a:pt x="4848" y="0"/>
                </a:lnTo>
                <a:lnTo>
                  <a:pt x="4896" y="2064"/>
                </a:lnTo>
                <a:lnTo>
                  <a:pt x="96" y="2208"/>
                </a:lnTo>
                <a:lnTo>
                  <a:pt x="0" y="480"/>
                </a:lnTo>
                <a:close/>
              </a:path>
            </a:pathLst>
          </a:custGeom>
          <a:solidFill>
            <a:schemeClr val="accent3">
              <a:lumMod val="60000"/>
              <a:lumOff val="40000"/>
              <a:alpha val="50000"/>
            </a:schemeClr>
          </a:solidFill>
          <a:ln w="9525">
            <a:noFill/>
            <a:round/>
            <a:headEnd/>
            <a:tailEnd/>
          </a:ln>
          <a:effectLst/>
        </p:spPr>
        <p:txBody>
          <a:bodyPr/>
          <a:lstStyle/>
          <a:p>
            <a:endParaRPr lang="fr-FR"/>
          </a:p>
        </p:txBody>
      </p:sp>
      <p:sp>
        <p:nvSpPr>
          <p:cNvPr id="424962" name="Rectangle 2"/>
          <p:cNvSpPr>
            <a:spLocks noGrp="1" noChangeArrowheads="1"/>
          </p:cNvSpPr>
          <p:nvPr>
            <p:ph type="title"/>
          </p:nvPr>
        </p:nvSpPr>
        <p:spPr/>
        <p:txBody>
          <a:bodyPr/>
          <a:lstStyle/>
          <a:p>
            <a:r>
              <a:rPr lang="fr-FR"/>
              <a:t>exemple</a:t>
            </a:r>
          </a:p>
        </p:txBody>
      </p:sp>
      <p:grpSp>
        <p:nvGrpSpPr>
          <p:cNvPr id="424979" name="Group 19"/>
          <p:cNvGrpSpPr>
            <a:grpSpLocks/>
          </p:cNvGrpSpPr>
          <p:nvPr/>
        </p:nvGrpSpPr>
        <p:grpSpPr bwMode="auto">
          <a:xfrm>
            <a:off x="3124200" y="1828800"/>
            <a:ext cx="1390650" cy="1304925"/>
            <a:chOff x="384" y="1824"/>
            <a:chExt cx="876" cy="822"/>
          </a:xfrm>
        </p:grpSpPr>
        <p:sp>
          <p:nvSpPr>
            <p:cNvPr id="424964" name="Line 4"/>
            <p:cNvSpPr>
              <a:spLocks noChangeShapeType="1"/>
            </p:cNvSpPr>
            <p:nvPr/>
          </p:nvSpPr>
          <p:spPr bwMode="auto">
            <a:xfrm flipH="1">
              <a:off x="672" y="2005"/>
              <a:ext cx="129" cy="186"/>
            </a:xfrm>
            <a:prstGeom prst="line">
              <a:avLst/>
            </a:prstGeom>
            <a:noFill/>
            <a:ln w="9525">
              <a:solidFill>
                <a:schemeClr val="tx1"/>
              </a:solidFill>
              <a:round/>
              <a:headEnd/>
              <a:tailEnd/>
            </a:ln>
            <a:effectLst/>
          </p:spPr>
          <p:txBody>
            <a:bodyPr wrap="none" anchor="ctr"/>
            <a:lstStyle/>
            <a:p>
              <a:endParaRPr lang="fr-FR"/>
            </a:p>
          </p:txBody>
        </p:sp>
        <p:sp>
          <p:nvSpPr>
            <p:cNvPr id="424965" name="Line 5"/>
            <p:cNvSpPr>
              <a:spLocks noChangeShapeType="1"/>
            </p:cNvSpPr>
            <p:nvPr/>
          </p:nvSpPr>
          <p:spPr bwMode="auto">
            <a:xfrm>
              <a:off x="933" y="1968"/>
              <a:ext cx="240" cy="226"/>
            </a:xfrm>
            <a:prstGeom prst="line">
              <a:avLst/>
            </a:prstGeom>
            <a:noFill/>
            <a:ln w="9525">
              <a:solidFill>
                <a:schemeClr val="tx1"/>
              </a:solidFill>
              <a:round/>
              <a:headEnd/>
              <a:tailEnd/>
            </a:ln>
            <a:effectLst/>
          </p:spPr>
          <p:txBody>
            <a:bodyPr wrap="none" anchor="ctr"/>
            <a:lstStyle/>
            <a:p>
              <a:endParaRPr lang="fr-FR"/>
            </a:p>
          </p:txBody>
        </p:sp>
        <p:sp>
          <p:nvSpPr>
            <p:cNvPr id="424966" name="Line 6"/>
            <p:cNvSpPr>
              <a:spLocks noChangeShapeType="1"/>
            </p:cNvSpPr>
            <p:nvPr/>
          </p:nvSpPr>
          <p:spPr bwMode="auto">
            <a:xfrm>
              <a:off x="681" y="2305"/>
              <a:ext cx="129" cy="186"/>
            </a:xfrm>
            <a:prstGeom prst="line">
              <a:avLst/>
            </a:prstGeom>
            <a:noFill/>
            <a:ln w="9525">
              <a:solidFill>
                <a:schemeClr val="tx1"/>
              </a:solidFill>
              <a:round/>
              <a:headEnd/>
              <a:tailEnd/>
            </a:ln>
            <a:effectLst/>
          </p:spPr>
          <p:txBody>
            <a:bodyPr wrap="none" anchor="ctr"/>
            <a:lstStyle/>
            <a:p>
              <a:endParaRPr lang="fr-FR"/>
            </a:p>
          </p:txBody>
        </p:sp>
        <p:sp>
          <p:nvSpPr>
            <p:cNvPr id="424967" name="Line 7"/>
            <p:cNvSpPr>
              <a:spLocks noChangeShapeType="1"/>
            </p:cNvSpPr>
            <p:nvPr/>
          </p:nvSpPr>
          <p:spPr bwMode="auto">
            <a:xfrm flipH="1">
              <a:off x="486" y="2314"/>
              <a:ext cx="129" cy="186"/>
            </a:xfrm>
            <a:prstGeom prst="line">
              <a:avLst/>
            </a:prstGeom>
            <a:noFill/>
            <a:ln w="9525">
              <a:solidFill>
                <a:schemeClr val="tx1"/>
              </a:solidFill>
              <a:round/>
              <a:headEnd/>
              <a:tailEnd/>
            </a:ln>
            <a:effectLst/>
          </p:spPr>
          <p:txBody>
            <a:bodyPr wrap="none" anchor="ctr"/>
            <a:lstStyle/>
            <a:p>
              <a:endParaRPr lang="fr-FR"/>
            </a:p>
          </p:txBody>
        </p:sp>
        <p:sp>
          <p:nvSpPr>
            <p:cNvPr id="424969" name="Oval 9"/>
            <p:cNvSpPr>
              <a:spLocks noChangeArrowheads="1"/>
            </p:cNvSpPr>
            <p:nvPr/>
          </p:nvSpPr>
          <p:spPr bwMode="auto">
            <a:xfrm>
              <a:off x="741" y="1824"/>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dirty="0">
                  <a:latin typeface="Arial" pitchFamily="34" charset="0"/>
                </a:rPr>
                <a:t>v</a:t>
              </a:r>
              <a:r>
                <a:rPr kumimoji="0" lang="fr-FR" sz="1400" b="1" dirty="0" smtClean="0">
                  <a:latin typeface="Arial" pitchFamily="34" charset="0"/>
                </a:rPr>
                <a:t>oiture</a:t>
              </a:r>
              <a:endParaRPr kumimoji="0" lang="fr-FR" sz="1400" b="1" dirty="0">
                <a:latin typeface="Arial" pitchFamily="34" charset="0"/>
              </a:endParaRPr>
            </a:p>
          </p:txBody>
        </p:sp>
        <p:sp>
          <p:nvSpPr>
            <p:cNvPr id="424970" name="Oval 10"/>
            <p:cNvSpPr>
              <a:spLocks noChangeArrowheads="1"/>
            </p:cNvSpPr>
            <p:nvPr/>
          </p:nvSpPr>
          <p:spPr bwMode="auto">
            <a:xfrm>
              <a:off x="576" y="2142"/>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dirty="0">
                  <a:latin typeface="Arial" pitchFamily="34" charset="0"/>
                </a:rPr>
                <a:t>r</a:t>
              </a:r>
              <a:r>
                <a:rPr kumimoji="0" lang="fr-FR" sz="1400" b="1" dirty="0" smtClean="0">
                  <a:latin typeface="Arial" pitchFamily="34" charset="0"/>
                </a:rPr>
                <a:t>oue</a:t>
              </a:r>
              <a:endParaRPr kumimoji="0" lang="fr-FR" sz="1400" b="1" dirty="0">
                <a:latin typeface="Arial" pitchFamily="34" charset="0"/>
              </a:endParaRPr>
            </a:p>
          </p:txBody>
        </p:sp>
        <p:sp>
          <p:nvSpPr>
            <p:cNvPr id="424971" name="Oval 11"/>
            <p:cNvSpPr>
              <a:spLocks noChangeArrowheads="1"/>
            </p:cNvSpPr>
            <p:nvPr/>
          </p:nvSpPr>
          <p:spPr bwMode="auto">
            <a:xfrm>
              <a:off x="1056" y="2160"/>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a:latin typeface="Arial" pitchFamily="34" charset="0"/>
                </a:rPr>
                <a:t>marque</a:t>
              </a:r>
            </a:p>
          </p:txBody>
        </p:sp>
        <p:sp>
          <p:nvSpPr>
            <p:cNvPr id="424972" name="Oval 12"/>
            <p:cNvSpPr>
              <a:spLocks noChangeArrowheads="1"/>
            </p:cNvSpPr>
            <p:nvPr/>
          </p:nvSpPr>
          <p:spPr bwMode="auto">
            <a:xfrm>
              <a:off x="729" y="2439"/>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a:latin typeface="Arial" pitchFamily="34" charset="0"/>
                </a:rPr>
                <a:t>type</a:t>
              </a:r>
            </a:p>
          </p:txBody>
        </p:sp>
        <p:sp>
          <p:nvSpPr>
            <p:cNvPr id="424973" name="Oval 13"/>
            <p:cNvSpPr>
              <a:spLocks noChangeArrowheads="1"/>
            </p:cNvSpPr>
            <p:nvPr/>
          </p:nvSpPr>
          <p:spPr bwMode="auto">
            <a:xfrm>
              <a:off x="384" y="2439"/>
              <a:ext cx="204" cy="207"/>
            </a:xfrm>
            <a:prstGeom prst="ellipse">
              <a:avLst/>
            </a:prstGeom>
            <a:gradFill rotWithShape="0">
              <a:gsLst>
                <a:gs pos="0">
                  <a:srgbClr val="CCCC00"/>
                </a:gs>
                <a:gs pos="100000">
                  <a:srgbClr val="CCCC00">
                    <a:gamma/>
                    <a:shade val="46275"/>
                    <a:invGamma/>
                  </a:srgbClr>
                </a:gs>
              </a:gsLst>
              <a:lin ang="2700000" scaled="1"/>
            </a:gradFill>
            <a:ln w="9525">
              <a:solidFill>
                <a:schemeClr val="tx1"/>
              </a:solidFill>
              <a:round/>
              <a:headEnd/>
              <a:tailEnd/>
            </a:ln>
            <a:effectLst/>
          </p:spPr>
          <p:txBody>
            <a:bodyPr wrap="none" anchor="ctr"/>
            <a:lstStyle/>
            <a:p>
              <a:pPr eaLnBrk="0" latinLnBrk="0" hangingPunct="0"/>
              <a:r>
                <a:rPr kumimoji="0" lang="fr-FR" sz="1400" b="1">
                  <a:latin typeface="Arial" pitchFamily="34" charset="0"/>
                </a:rPr>
                <a:t>taille</a:t>
              </a:r>
            </a:p>
          </p:txBody>
        </p:sp>
      </p:grpSp>
      <p:sp>
        <p:nvSpPr>
          <p:cNvPr id="424976" name="Rectangle 16"/>
          <p:cNvSpPr>
            <a:spLocks noChangeArrowheads="1"/>
          </p:cNvSpPr>
          <p:nvPr/>
        </p:nvSpPr>
        <p:spPr bwMode="auto">
          <a:xfrm>
            <a:off x="914400" y="609600"/>
            <a:ext cx="2322513" cy="1552575"/>
          </a:xfrm>
          <a:prstGeom prst="rect">
            <a:avLst/>
          </a:prstGeom>
          <a:noFill/>
          <a:ln w="12700">
            <a:noFill/>
            <a:miter lim="800000"/>
            <a:headEnd/>
            <a:tailEnd/>
          </a:ln>
          <a:effectLst/>
        </p:spPr>
        <p:txBody>
          <a:bodyPr wrap="none" lIns="90000" tIns="46800" rIns="90000" bIns="46800">
            <a:spAutoFit/>
          </a:bodyPr>
          <a:lstStyle/>
          <a:p>
            <a:pPr algn="l"/>
            <a:r>
              <a:rPr kumimoji="0" lang="fr-FR" sz="1200" b="1" u="sng">
                <a:latin typeface="Arial" pitchFamily="34" charset="0"/>
              </a:rPr>
              <a:t>XML</a:t>
            </a:r>
          </a:p>
          <a:p>
            <a:pPr algn="l"/>
            <a:r>
              <a:rPr kumimoji="0" lang="fr-FR" sz="1200" b="1">
                <a:latin typeface="Arial" pitchFamily="34" charset="0"/>
              </a:rPr>
              <a:t>&lt;voiture&gt;</a:t>
            </a:r>
          </a:p>
          <a:p>
            <a:pPr algn="l"/>
            <a:r>
              <a:rPr kumimoji="0" lang="fr-FR" sz="1200" b="1">
                <a:latin typeface="Arial" pitchFamily="34" charset="0"/>
              </a:rPr>
              <a:t>  &lt;marque&gt;Renault&lt;/marque&gt;</a:t>
            </a:r>
          </a:p>
          <a:p>
            <a:pPr algn="l"/>
            <a:r>
              <a:rPr kumimoji="0" lang="fr-FR" sz="1200" b="1">
                <a:latin typeface="Arial" pitchFamily="34" charset="0"/>
              </a:rPr>
              <a:t>  &lt;roue&gt;</a:t>
            </a:r>
          </a:p>
          <a:p>
            <a:pPr algn="l"/>
            <a:r>
              <a:rPr kumimoji="0" lang="fr-FR" sz="1200" b="1">
                <a:latin typeface="Arial" pitchFamily="34" charset="0"/>
              </a:rPr>
              <a:t>    &lt;taille&gt;11&lt;/taille&gt;</a:t>
            </a:r>
          </a:p>
          <a:p>
            <a:pPr algn="l"/>
            <a:r>
              <a:rPr kumimoji="0" lang="fr-FR" sz="1200" b="1">
                <a:latin typeface="Arial" pitchFamily="34" charset="0"/>
              </a:rPr>
              <a:t>    &lt;type&gt;Hivers&lt;/type&gt;</a:t>
            </a:r>
          </a:p>
          <a:p>
            <a:pPr algn="l"/>
            <a:r>
              <a:rPr kumimoji="0" lang="fr-FR" sz="1200" b="1">
                <a:latin typeface="Arial" pitchFamily="34" charset="0"/>
              </a:rPr>
              <a:t>  &lt;/roue&gt;</a:t>
            </a:r>
          </a:p>
          <a:p>
            <a:pPr algn="l"/>
            <a:r>
              <a:rPr kumimoji="0" lang="fr-FR" sz="1200" b="1">
                <a:latin typeface="Arial" pitchFamily="34" charset="0"/>
              </a:rPr>
              <a:t>&lt;/voiture&gt;</a:t>
            </a:r>
          </a:p>
        </p:txBody>
      </p:sp>
      <p:grpSp>
        <p:nvGrpSpPr>
          <p:cNvPr id="424993" name="Group 33"/>
          <p:cNvGrpSpPr>
            <a:grpSpLocks/>
          </p:cNvGrpSpPr>
          <p:nvPr/>
        </p:nvGrpSpPr>
        <p:grpSpPr bwMode="auto">
          <a:xfrm>
            <a:off x="152400" y="2057400"/>
            <a:ext cx="3276600" cy="5121275"/>
            <a:chOff x="480" y="1196"/>
            <a:chExt cx="2064" cy="3226"/>
          </a:xfrm>
        </p:grpSpPr>
        <p:sp>
          <p:nvSpPr>
            <p:cNvPr id="424981" name="Rectangle 21"/>
            <p:cNvSpPr>
              <a:spLocks noChangeArrowheads="1"/>
            </p:cNvSpPr>
            <p:nvPr/>
          </p:nvSpPr>
          <p:spPr bwMode="auto">
            <a:xfrm>
              <a:off x="480" y="1953"/>
              <a:ext cx="1488" cy="643"/>
            </a:xfrm>
            <a:prstGeom prst="rect">
              <a:avLst/>
            </a:prstGeom>
            <a:solidFill>
              <a:schemeClr val="hlink">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4982" name="Rectangle 22"/>
            <p:cNvSpPr>
              <a:spLocks noChangeArrowheads="1"/>
            </p:cNvSpPr>
            <p:nvPr/>
          </p:nvSpPr>
          <p:spPr bwMode="auto">
            <a:xfrm>
              <a:off x="480" y="2645"/>
              <a:ext cx="1488" cy="494"/>
            </a:xfrm>
            <a:prstGeom prst="rect">
              <a:avLst/>
            </a:prstGeom>
            <a:solidFill>
              <a:srgbClr val="6699FF">
                <a:alpha val="50000"/>
              </a:srgbClr>
            </a:solidFill>
            <a:ln w="12700">
              <a:solidFill>
                <a:srgbClr val="6699FF"/>
              </a:solidFill>
              <a:miter lim="800000"/>
              <a:headEnd/>
              <a:tailEnd/>
            </a:ln>
            <a:effectLst/>
          </p:spPr>
          <p:txBody>
            <a:bodyPr wrap="none" lIns="90000" tIns="46800" rIns="90000" bIns="46800" anchor="ctr"/>
            <a:lstStyle/>
            <a:p>
              <a:endParaRPr lang="fr-FR"/>
            </a:p>
          </p:txBody>
        </p:sp>
        <p:sp>
          <p:nvSpPr>
            <p:cNvPr id="424983" name="Rectangle 23"/>
            <p:cNvSpPr>
              <a:spLocks noChangeArrowheads="1"/>
            </p:cNvSpPr>
            <p:nvPr/>
          </p:nvSpPr>
          <p:spPr bwMode="auto">
            <a:xfrm>
              <a:off x="480" y="3238"/>
              <a:ext cx="1488" cy="445"/>
            </a:xfrm>
            <a:prstGeom prst="rect">
              <a:avLst/>
            </a:prstGeom>
            <a:solidFill>
              <a:schemeClr val="accent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4984" name="Rectangle 24"/>
            <p:cNvSpPr>
              <a:spLocks noChangeArrowheads="1"/>
            </p:cNvSpPr>
            <p:nvPr/>
          </p:nvSpPr>
          <p:spPr bwMode="auto">
            <a:xfrm>
              <a:off x="480" y="3732"/>
              <a:ext cx="1488" cy="445"/>
            </a:xfrm>
            <a:prstGeom prst="rect">
              <a:avLst/>
            </a:prstGeom>
            <a:solidFill>
              <a:srgbClr val="CCCC00">
                <a:alpha val="50000"/>
              </a:srgbClr>
            </a:solidFill>
            <a:ln w="12700">
              <a:solidFill>
                <a:srgbClr val="6699FF"/>
              </a:solidFill>
              <a:miter lim="800000"/>
              <a:headEnd/>
              <a:tailEnd/>
            </a:ln>
            <a:effectLst/>
          </p:spPr>
          <p:txBody>
            <a:bodyPr wrap="none" lIns="90000" tIns="46800" rIns="90000" bIns="46800" anchor="ctr"/>
            <a:lstStyle/>
            <a:p>
              <a:endParaRPr lang="fr-FR"/>
            </a:p>
          </p:txBody>
        </p:sp>
        <p:sp>
          <p:nvSpPr>
            <p:cNvPr id="424985" name="Rectangle 25"/>
            <p:cNvSpPr>
              <a:spLocks noChangeArrowheads="1"/>
            </p:cNvSpPr>
            <p:nvPr/>
          </p:nvSpPr>
          <p:spPr bwMode="auto">
            <a:xfrm>
              <a:off x="480" y="1360"/>
              <a:ext cx="1488" cy="544"/>
            </a:xfrm>
            <a:prstGeom prst="rect">
              <a:avLst/>
            </a:prstGeom>
            <a:solidFill>
              <a:srgbClr val="E91D1D">
                <a:alpha val="50000"/>
              </a:srgbClr>
            </a:solidFill>
            <a:ln w="12700">
              <a:solidFill>
                <a:srgbClr val="6699FF"/>
              </a:solidFill>
              <a:miter lim="800000"/>
              <a:headEnd/>
              <a:tailEnd/>
            </a:ln>
            <a:effectLst/>
          </p:spPr>
          <p:txBody>
            <a:bodyPr wrap="none" lIns="90000" tIns="46800" rIns="90000" bIns="46800" anchor="ctr"/>
            <a:lstStyle/>
            <a:p>
              <a:endParaRPr lang="fr-FR"/>
            </a:p>
          </p:txBody>
        </p:sp>
        <p:sp>
          <p:nvSpPr>
            <p:cNvPr id="424978" name="Rectangle 18"/>
            <p:cNvSpPr>
              <a:spLocks noChangeArrowheads="1"/>
            </p:cNvSpPr>
            <p:nvPr/>
          </p:nvSpPr>
          <p:spPr bwMode="auto">
            <a:xfrm>
              <a:off x="480" y="1196"/>
              <a:ext cx="2064" cy="3226"/>
            </a:xfrm>
            <a:prstGeom prst="rect">
              <a:avLst/>
            </a:prstGeom>
            <a:noFill/>
            <a:ln w="12700">
              <a:noFill/>
              <a:miter lim="800000"/>
              <a:headEnd/>
              <a:tailEnd/>
            </a:ln>
            <a:effectLst/>
          </p:spPr>
          <p:txBody>
            <a:bodyPr lIns="90000" tIns="46800" rIns="90000" bIns="46800">
              <a:spAutoFit/>
            </a:bodyPr>
            <a:lstStyle/>
            <a:p>
              <a:pPr algn="l"/>
              <a:r>
                <a:rPr kumimoji="0" lang="fr-FR" sz="1000" b="1" u="sng">
                  <a:latin typeface="Arial" pitchFamily="34" charset="0"/>
                </a:rPr>
                <a:t>XSL</a:t>
              </a:r>
            </a:p>
            <a:p>
              <a:pPr algn="l"/>
              <a:endParaRPr kumimoji="0" lang="fr-FR" sz="1000" b="1" u="sng">
                <a:latin typeface="Arial" pitchFamily="34" charset="0"/>
              </a:endParaRPr>
            </a:p>
            <a:p>
              <a:pPr algn="l"/>
              <a:r>
                <a:rPr kumimoji="0" lang="fr-FR" sz="1000" b="1">
                  <a:latin typeface="Arial" pitchFamily="34" charset="0"/>
                </a:rPr>
                <a:t>&lt;quand tu vois “voiture”&gt;</a:t>
              </a:r>
            </a:p>
            <a:p>
              <a:pPr algn="l"/>
              <a:r>
                <a:rPr kumimoji="0" lang="fr-FR" sz="1000" b="1">
                  <a:latin typeface="Arial" pitchFamily="34" charset="0"/>
                </a:rPr>
                <a:t>Affiche &lt;v&gt;</a:t>
              </a:r>
            </a:p>
            <a:p>
              <a:pPr algn="l"/>
              <a:r>
                <a:rPr kumimoji="0" lang="fr-FR" sz="1000" b="1">
                  <a:latin typeface="Arial" pitchFamily="34" charset="0"/>
                </a:rPr>
                <a:t>&lt;applique les règles des nœuds fils&gt;</a:t>
              </a:r>
            </a:p>
            <a:p>
              <a:pPr algn="l"/>
              <a:r>
                <a:rPr kumimoji="0" lang="fr-FR" sz="1000" b="1">
                  <a:latin typeface="Arial" pitchFamily="34" charset="0"/>
                </a:rPr>
                <a:t>Affiche &lt;/v&gt;</a:t>
              </a:r>
            </a:p>
            <a:p>
              <a:pPr algn="l"/>
              <a:r>
                <a:rPr kumimoji="0" lang="fr-FR" sz="1000" b="1">
                  <a:latin typeface="Arial" pitchFamily="34" charset="0"/>
                </a:rPr>
                <a:t>&lt;/quand tu vois “voiture”&gt;</a:t>
              </a:r>
            </a:p>
            <a:p>
              <a:pPr algn="l"/>
              <a:endParaRPr kumimoji="0" lang="fr-FR" sz="1000" b="1">
                <a:latin typeface="Arial" pitchFamily="34" charset="0"/>
              </a:endParaRPr>
            </a:p>
            <a:p>
              <a:pPr algn="l"/>
              <a:r>
                <a:rPr kumimoji="0" lang="fr-FR" sz="1000" b="1">
                  <a:latin typeface="Arial" pitchFamily="34" charset="0"/>
                </a:rPr>
                <a:t>&lt;quand tu vois “marque”&gt;</a:t>
              </a:r>
            </a:p>
            <a:p>
              <a:pPr algn="l"/>
              <a:r>
                <a:rPr kumimoji="0" lang="fr-FR" sz="1000" b="1">
                  <a:latin typeface="Arial" pitchFamily="34" charset="0"/>
                </a:rPr>
                <a:t>Affiche &lt;m&gt;</a:t>
              </a:r>
            </a:p>
            <a:p>
              <a:pPr algn="l"/>
              <a:r>
                <a:rPr kumimoji="0" lang="fr-FR" sz="1000" b="1">
                  <a:latin typeface="Arial" pitchFamily="34" charset="0"/>
                </a:rPr>
                <a:t>Marque : &lt;affiche la valeur&gt;</a:t>
              </a:r>
            </a:p>
            <a:p>
              <a:pPr algn="l"/>
              <a:r>
                <a:rPr kumimoji="0" lang="fr-FR" sz="1000" b="1">
                  <a:latin typeface="Arial" pitchFamily="34" charset="0"/>
                </a:rPr>
                <a:t>&lt;applique les règles des nœuds fils&gt;</a:t>
              </a:r>
            </a:p>
            <a:p>
              <a:pPr algn="l"/>
              <a:r>
                <a:rPr kumimoji="0" lang="fr-FR" sz="1000" b="1">
                  <a:latin typeface="Arial" pitchFamily="34" charset="0"/>
                </a:rPr>
                <a:t>Affiche &lt;/m&gt;</a:t>
              </a:r>
            </a:p>
            <a:p>
              <a:pPr algn="l"/>
              <a:r>
                <a:rPr kumimoji="0" lang="fr-FR" sz="1000" b="1">
                  <a:latin typeface="Arial" pitchFamily="34" charset="0"/>
                </a:rPr>
                <a:t>&lt;/quand tu vois “marque”&gt;</a:t>
              </a:r>
            </a:p>
            <a:p>
              <a:pPr algn="l"/>
              <a:endParaRPr kumimoji="0" lang="fr-FR" sz="1000" b="1">
                <a:latin typeface="Arial" pitchFamily="34" charset="0"/>
              </a:endParaRPr>
            </a:p>
            <a:p>
              <a:pPr algn="l"/>
              <a:r>
                <a:rPr kumimoji="0" lang="fr-FR" sz="1000" b="1">
                  <a:latin typeface="Arial" pitchFamily="34" charset="0"/>
                </a:rPr>
                <a:t>&lt;quand tu vois “roue”&gt;</a:t>
              </a:r>
            </a:p>
            <a:p>
              <a:pPr algn="l"/>
              <a:r>
                <a:rPr kumimoji="0" lang="fr-FR" sz="1000" b="1">
                  <a:latin typeface="Arial" pitchFamily="34" charset="0"/>
                </a:rPr>
                <a:t>Affiche &lt;r&gt;</a:t>
              </a:r>
            </a:p>
            <a:p>
              <a:pPr algn="l"/>
              <a:r>
                <a:rPr kumimoji="0" lang="fr-FR" sz="1000" b="1">
                  <a:latin typeface="Arial" pitchFamily="34" charset="0"/>
                </a:rPr>
                <a:t>&lt;applique les règles des nœuds fils&gt;</a:t>
              </a:r>
            </a:p>
            <a:p>
              <a:pPr algn="l"/>
              <a:r>
                <a:rPr kumimoji="0" lang="fr-FR" sz="1000" b="1">
                  <a:latin typeface="Arial" pitchFamily="34" charset="0"/>
                </a:rPr>
                <a:t>Affiche &lt;/r&gt;</a:t>
              </a:r>
            </a:p>
            <a:p>
              <a:pPr algn="l"/>
              <a:r>
                <a:rPr kumimoji="0" lang="fr-FR" sz="1000" b="1">
                  <a:latin typeface="Arial" pitchFamily="34" charset="0"/>
                </a:rPr>
                <a:t>&lt;/quand tu vois “roue”&gt;</a:t>
              </a:r>
            </a:p>
            <a:p>
              <a:pPr algn="l"/>
              <a:endParaRPr kumimoji="0" lang="fr-FR" sz="1000" b="1">
                <a:latin typeface="Arial" pitchFamily="34" charset="0"/>
              </a:endParaRPr>
            </a:p>
            <a:p>
              <a:pPr algn="l"/>
              <a:r>
                <a:rPr kumimoji="0" lang="fr-FR" sz="1000" b="1">
                  <a:latin typeface="Arial" pitchFamily="34" charset="0"/>
                </a:rPr>
                <a:t>&lt;quand tu vois “taille”&gt;</a:t>
              </a:r>
            </a:p>
            <a:p>
              <a:pPr algn="l"/>
              <a:r>
                <a:rPr kumimoji="0" lang="fr-FR" sz="1000" b="1">
                  <a:latin typeface="Arial" pitchFamily="34" charset="0"/>
                </a:rPr>
                <a:t>Taille : &lt;affiche la valeur&gt;</a:t>
              </a:r>
            </a:p>
            <a:p>
              <a:pPr algn="l"/>
              <a:r>
                <a:rPr kumimoji="0" lang="fr-FR" sz="1000" b="1">
                  <a:latin typeface="Arial" pitchFamily="34" charset="0"/>
                </a:rPr>
                <a:t>&lt;applique les règles des nœuds fils&gt;</a:t>
              </a:r>
            </a:p>
            <a:p>
              <a:pPr algn="l"/>
              <a:r>
                <a:rPr kumimoji="0" lang="fr-FR" sz="1000" b="1">
                  <a:latin typeface="Arial" pitchFamily="34" charset="0"/>
                </a:rPr>
                <a:t>&lt;/quand tu vois “taille”&gt;</a:t>
              </a:r>
            </a:p>
            <a:p>
              <a:pPr algn="l"/>
              <a:endParaRPr kumimoji="0" lang="fr-FR" sz="1000" b="1">
                <a:latin typeface="Arial" pitchFamily="34" charset="0"/>
              </a:endParaRPr>
            </a:p>
            <a:p>
              <a:pPr algn="l"/>
              <a:r>
                <a:rPr kumimoji="0" lang="fr-FR" sz="1000" b="1">
                  <a:latin typeface="Arial" pitchFamily="34" charset="0"/>
                </a:rPr>
                <a:t>&lt;quand tu vois “type”&gt;</a:t>
              </a:r>
            </a:p>
            <a:p>
              <a:pPr algn="l"/>
              <a:r>
                <a:rPr kumimoji="0" lang="fr-FR" sz="1000" b="1">
                  <a:latin typeface="Arial" pitchFamily="34" charset="0"/>
                </a:rPr>
                <a:t>Type : &lt;affiche la valeur&gt;</a:t>
              </a:r>
            </a:p>
            <a:p>
              <a:pPr algn="l"/>
              <a:r>
                <a:rPr kumimoji="0" lang="fr-FR" sz="1000" b="1">
                  <a:latin typeface="Arial" pitchFamily="34" charset="0"/>
                </a:rPr>
                <a:t>&lt;applique les règles des nœuds fils&gt;</a:t>
              </a:r>
            </a:p>
            <a:p>
              <a:pPr algn="l"/>
              <a:r>
                <a:rPr kumimoji="0" lang="fr-FR" sz="1000" b="1">
                  <a:latin typeface="Arial" pitchFamily="34" charset="0"/>
                </a:rPr>
                <a:t>&lt;/quand tu vois “roue”&gt;</a:t>
              </a:r>
            </a:p>
            <a:p>
              <a:pPr algn="l"/>
              <a:endParaRPr kumimoji="0" lang="fr-FR" sz="1000" b="1">
                <a:latin typeface="Arial" pitchFamily="34" charset="0"/>
              </a:endParaRPr>
            </a:p>
            <a:p>
              <a:pPr algn="l"/>
              <a:endParaRPr kumimoji="0" lang="fr-FR" sz="1000" b="1">
                <a:latin typeface="Arial" pitchFamily="34" charset="0"/>
              </a:endParaRPr>
            </a:p>
            <a:p>
              <a:pPr algn="l"/>
              <a:endParaRPr kumimoji="0" lang="fr-FR" sz="1000" b="1">
                <a:latin typeface="Arial" pitchFamily="34" charset="0"/>
              </a:endParaRPr>
            </a:p>
          </p:txBody>
        </p:sp>
      </p:grpSp>
      <p:grpSp>
        <p:nvGrpSpPr>
          <p:cNvPr id="424992" name="Group 32"/>
          <p:cNvGrpSpPr>
            <a:grpSpLocks/>
          </p:cNvGrpSpPr>
          <p:nvPr/>
        </p:nvGrpSpPr>
        <p:grpSpPr bwMode="auto">
          <a:xfrm>
            <a:off x="5562600" y="2057400"/>
            <a:ext cx="3114675" cy="4191000"/>
            <a:chOff x="3456" y="624"/>
            <a:chExt cx="1962" cy="2640"/>
          </a:xfrm>
        </p:grpSpPr>
        <p:sp>
          <p:nvSpPr>
            <p:cNvPr id="424990" name="Rectangle 30"/>
            <p:cNvSpPr>
              <a:spLocks noChangeArrowheads="1"/>
            </p:cNvSpPr>
            <p:nvPr/>
          </p:nvSpPr>
          <p:spPr bwMode="auto">
            <a:xfrm>
              <a:off x="3456" y="864"/>
              <a:ext cx="1920" cy="2400"/>
            </a:xfrm>
            <a:prstGeom prst="rect">
              <a:avLst/>
            </a:prstGeom>
            <a:solidFill>
              <a:srgbClr val="E91D1D">
                <a:alpha val="50000"/>
              </a:srgbClr>
            </a:solidFill>
            <a:ln w="12700">
              <a:solidFill>
                <a:srgbClr val="6699FF"/>
              </a:solidFill>
              <a:miter lim="800000"/>
              <a:headEnd/>
              <a:tailEnd/>
            </a:ln>
            <a:effectLst/>
          </p:spPr>
          <p:txBody>
            <a:bodyPr wrap="none" lIns="90000" tIns="46800" rIns="90000" bIns="46800" anchor="ctr"/>
            <a:lstStyle/>
            <a:p>
              <a:endParaRPr lang="fr-FR"/>
            </a:p>
          </p:txBody>
        </p:sp>
        <p:sp>
          <p:nvSpPr>
            <p:cNvPr id="424986" name="Rectangle 26"/>
            <p:cNvSpPr>
              <a:spLocks noChangeArrowheads="1"/>
            </p:cNvSpPr>
            <p:nvPr/>
          </p:nvSpPr>
          <p:spPr bwMode="auto">
            <a:xfrm>
              <a:off x="3531" y="1200"/>
              <a:ext cx="1824" cy="288"/>
            </a:xfrm>
            <a:prstGeom prst="rect">
              <a:avLst/>
            </a:prstGeom>
            <a:solidFill>
              <a:schemeClr val="hlink">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4987" name="Rectangle 27"/>
            <p:cNvSpPr>
              <a:spLocks noChangeArrowheads="1"/>
            </p:cNvSpPr>
            <p:nvPr/>
          </p:nvSpPr>
          <p:spPr bwMode="auto">
            <a:xfrm>
              <a:off x="3504" y="1632"/>
              <a:ext cx="1488" cy="1248"/>
            </a:xfrm>
            <a:prstGeom prst="rect">
              <a:avLst/>
            </a:prstGeom>
            <a:solidFill>
              <a:srgbClr val="6699FF">
                <a:alpha val="50000"/>
              </a:srgbClr>
            </a:solidFill>
            <a:ln w="12700">
              <a:solidFill>
                <a:srgbClr val="6699FF"/>
              </a:solidFill>
              <a:miter lim="800000"/>
              <a:headEnd/>
              <a:tailEnd/>
            </a:ln>
            <a:effectLst/>
          </p:spPr>
          <p:txBody>
            <a:bodyPr wrap="none" lIns="90000" tIns="46800" rIns="90000" bIns="46800" anchor="ctr"/>
            <a:lstStyle/>
            <a:p>
              <a:endParaRPr lang="fr-FR"/>
            </a:p>
          </p:txBody>
        </p:sp>
        <p:sp>
          <p:nvSpPr>
            <p:cNvPr id="424988" name="Rectangle 28"/>
            <p:cNvSpPr>
              <a:spLocks noChangeArrowheads="1"/>
            </p:cNvSpPr>
            <p:nvPr/>
          </p:nvSpPr>
          <p:spPr bwMode="auto">
            <a:xfrm>
              <a:off x="3600" y="1982"/>
              <a:ext cx="864" cy="178"/>
            </a:xfrm>
            <a:prstGeom prst="rect">
              <a:avLst/>
            </a:prstGeom>
            <a:solidFill>
              <a:schemeClr val="accent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4989" name="Rectangle 29"/>
            <p:cNvSpPr>
              <a:spLocks noChangeArrowheads="1"/>
            </p:cNvSpPr>
            <p:nvPr/>
          </p:nvSpPr>
          <p:spPr bwMode="auto">
            <a:xfrm>
              <a:off x="3600" y="2256"/>
              <a:ext cx="1008" cy="288"/>
            </a:xfrm>
            <a:prstGeom prst="rect">
              <a:avLst/>
            </a:prstGeom>
            <a:solidFill>
              <a:srgbClr val="CCCC00">
                <a:alpha val="50000"/>
              </a:srgbClr>
            </a:solidFill>
            <a:ln w="12700">
              <a:solidFill>
                <a:srgbClr val="6699FF"/>
              </a:solidFill>
              <a:miter lim="800000"/>
              <a:headEnd/>
              <a:tailEnd/>
            </a:ln>
            <a:effectLst/>
          </p:spPr>
          <p:txBody>
            <a:bodyPr wrap="none" lIns="90000" tIns="46800" rIns="90000" bIns="46800" anchor="ctr"/>
            <a:lstStyle/>
            <a:p>
              <a:endParaRPr lang="fr-FR"/>
            </a:p>
          </p:txBody>
        </p:sp>
        <p:sp>
          <p:nvSpPr>
            <p:cNvPr id="424980" name="Rectangle 20"/>
            <p:cNvSpPr>
              <a:spLocks noChangeArrowheads="1"/>
            </p:cNvSpPr>
            <p:nvPr/>
          </p:nvSpPr>
          <p:spPr bwMode="auto">
            <a:xfrm>
              <a:off x="3504" y="624"/>
              <a:ext cx="1914" cy="2595"/>
            </a:xfrm>
            <a:prstGeom prst="rect">
              <a:avLst/>
            </a:prstGeom>
            <a:noFill/>
            <a:ln w="12700">
              <a:noFill/>
              <a:miter lim="800000"/>
              <a:headEnd/>
              <a:tailEnd/>
            </a:ln>
            <a:effectLst/>
          </p:spPr>
          <p:txBody>
            <a:bodyPr wrap="none" lIns="90000" tIns="46800" rIns="90000" bIns="46800">
              <a:spAutoFit/>
            </a:bodyPr>
            <a:lstStyle/>
            <a:p>
              <a:pPr algn="l"/>
              <a:r>
                <a:rPr kumimoji="0" lang="fr-FR" sz="1200" b="1" u="sng">
                  <a:latin typeface="Arial" pitchFamily="34" charset="0"/>
                </a:rPr>
                <a:t>Résultat de la transformation :</a:t>
              </a:r>
            </a:p>
            <a:p>
              <a:pPr algn="l"/>
              <a:endParaRPr kumimoji="0" lang="fr-FR" b="1">
                <a:latin typeface="Arial" pitchFamily="34" charset="0"/>
              </a:endParaRPr>
            </a:p>
            <a:p>
              <a:pPr algn="l"/>
              <a:r>
                <a:rPr kumimoji="0" lang="fr-FR" b="1">
                  <a:latin typeface="Arial" pitchFamily="34" charset="0"/>
                </a:rPr>
                <a:t>&lt;v&gt;</a:t>
              </a:r>
            </a:p>
            <a:p>
              <a:pPr algn="l"/>
              <a:endParaRPr kumimoji="0" lang="fr-FR" b="1">
                <a:latin typeface="Arial" pitchFamily="34" charset="0"/>
              </a:endParaRPr>
            </a:p>
            <a:p>
              <a:pPr algn="l"/>
              <a:r>
                <a:rPr kumimoji="0" lang="fr-FR" b="1">
                  <a:latin typeface="Arial" pitchFamily="34" charset="0"/>
                </a:rPr>
                <a:t>&lt;m&gt;Marque : Renault&lt;/m&gt;</a:t>
              </a:r>
            </a:p>
            <a:p>
              <a:pPr algn="l"/>
              <a:endParaRPr kumimoji="0" lang="fr-FR" b="1">
                <a:latin typeface="Arial" pitchFamily="34" charset="0"/>
              </a:endParaRPr>
            </a:p>
            <a:p>
              <a:pPr algn="l"/>
              <a:r>
                <a:rPr kumimoji="0" lang="fr-FR" b="1">
                  <a:latin typeface="Arial" pitchFamily="34" charset="0"/>
                </a:rPr>
                <a:t>&lt;r&gt;</a:t>
              </a:r>
            </a:p>
            <a:p>
              <a:pPr algn="l"/>
              <a:endParaRPr kumimoji="0" lang="fr-FR" b="1">
                <a:latin typeface="Arial" pitchFamily="34" charset="0"/>
              </a:endParaRPr>
            </a:p>
            <a:p>
              <a:pPr algn="l"/>
              <a:r>
                <a:rPr kumimoji="0" lang="fr-FR" b="1">
                  <a:latin typeface="Arial" pitchFamily="34" charset="0"/>
                </a:rPr>
                <a:t>   taille : 11</a:t>
              </a:r>
            </a:p>
            <a:p>
              <a:pPr algn="l"/>
              <a:endParaRPr kumimoji="0" lang="fr-FR" b="1">
                <a:latin typeface="Arial" pitchFamily="34" charset="0"/>
              </a:endParaRPr>
            </a:p>
            <a:p>
              <a:pPr algn="l"/>
              <a:r>
                <a:rPr kumimoji="0" lang="fr-FR" b="1">
                  <a:latin typeface="Arial" pitchFamily="34" charset="0"/>
                </a:rPr>
                <a:t>   type : hivers</a:t>
              </a:r>
            </a:p>
            <a:p>
              <a:pPr algn="l"/>
              <a:endParaRPr kumimoji="0" lang="fr-FR" b="1">
                <a:latin typeface="Arial" pitchFamily="34" charset="0"/>
              </a:endParaRPr>
            </a:p>
            <a:p>
              <a:pPr algn="l"/>
              <a:r>
                <a:rPr kumimoji="0" lang="fr-FR" b="1">
                  <a:latin typeface="Arial" pitchFamily="34" charset="0"/>
                </a:rPr>
                <a:t>&lt;/r&gt;</a:t>
              </a:r>
            </a:p>
            <a:p>
              <a:pPr algn="l"/>
              <a:endParaRPr kumimoji="0" lang="fr-FR" b="1">
                <a:latin typeface="Arial" pitchFamily="34" charset="0"/>
              </a:endParaRPr>
            </a:p>
            <a:p>
              <a:pPr algn="l"/>
              <a:r>
                <a:rPr kumimoji="0" lang="fr-FR" b="1">
                  <a:latin typeface="Arial" pitchFamily="34" charset="0"/>
                </a:rPr>
                <a:t>&lt;/v&gt;</a:t>
              </a:r>
            </a:p>
          </p:txBody>
        </p:sp>
      </p:grpSp>
      <p:sp>
        <p:nvSpPr>
          <p:cNvPr id="424996" name="Rectangle 36"/>
          <p:cNvSpPr>
            <a:spLocks noChangeArrowheads="1"/>
          </p:cNvSpPr>
          <p:nvPr/>
        </p:nvSpPr>
        <p:spPr bwMode="auto">
          <a:xfrm>
            <a:off x="1828800" y="5257800"/>
            <a:ext cx="4572000" cy="703263"/>
          </a:xfrm>
          <a:prstGeom prst="rect">
            <a:avLst/>
          </a:prstGeom>
          <a:noFill/>
          <a:ln w="12700">
            <a:noFill/>
            <a:miter lim="800000"/>
            <a:headEnd/>
            <a:tailEnd/>
          </a:ln>
          <a:effectLst/>
        </p:spPr>
        <p:txBody>
          <a:bodyPr lIns="90000" tIns="46800" rIns="90000" bIns="46800">
            <a:spAutoFit/>
          </a:bodyPr>
          <a:lstStyle/>
          <a:p>
            <a:pPr latinLnBrk="0">
              <a:spcBef>
                <a:spcPct val="50000"/>
              </a:spcBef>
            </a:pPr>
            <a:r>
              <a:rPr kumimoji="0" lang="fr-FR" sz="1600" b="1">
                <a:latin typeface="Arial" pitchFamily="34" charset="0"/>
              </a:rPr>
              <a:t>Processeur </a:t>
            </a:r>
          </a:p>
          <a:p>
            <a:pPr latinLnBrk="0">
              <a:spcBef>
                <a:spcPct val="50000"/>
              </a:spcBef>
            </a:pPr>
            <a:r>
              <a:rPr kumimoji="0" lang="fr-FR" sz="1600" b="1">
                <a:latin typeface="Arial" pitchFamily="34" charset="0"/>
              </a:rPr>
              <a:t>XSLT</a:t>
            </a:r>
          </a:p>
        </p:txBody>
      </p:sp>
      <p:sp>
        <p:nvSpPr>
          <p:cNvPr id="424999" name="AutoShape 39"/>
          <p:cNvSpPr>
            <a:spLocks noChangeArrowheads="1"/>
          </p:cNvSpPr>
          <p:nvPr/>
        </p:nvSpPr>
        <p:spPr bwMode="auto">
          <a:xfrm rot="3026953">
            <a:off x="2819400" y="1295400"/>
            <a:ext cx="685800" cy="685800"/>
          </a:xfrm>
          <a:prstGeom prst="notchedRightArrow">
            <a:avLst>
              <a:gd name="adj1" fmla="val 50000"/>
              <a:gd name="adj2" fmla="val 25000"/>
            </a:avLst>
          </a:prstGeom>
          <a:gradFill rotWithShape="0">
            <a:gsLst>
              <a:gs pos="0">
                <a:srgbClr val="CCCC00"/>
              </a:gs>
              <a:gs pos="100000">
                <a:srgbClr val="CCCC00">
                  <a:gamma/>
                  <a:shade val="46275"/>
                  <a:invGamma/>
                </a:srgbClr>
              </a:gs>
            </a:gsLst>
            <a:lin ang="2700000" scaled="1"/>
          </a:gradFill>
          <a:ln w="12700">
            <a:solidFill>
              <a:schemeClr val="bg1"/>
            </a:solidFill>
            <a:miter lim="800000"/>
            <a:headEnd/>
            <a:tailEnd/>
          </a:ln>
          <a:effectLst/>
        </p:spPr>
        <p:txBody>
          <a:bodyPr wrap="none" lIns="90000" tIns="46800" rIns="90000" bIns="46800" anchor="ctr"/>
          <a:lstStyle/>
          <a:p>
            <a:endParaRPr lang="fr-FR"/>
          </a:p>
        </p:txBody>
      </p:sp>
      <p:sp>
        <p:nvSpPr>
          <p:cNvPr id="425000" name="AutoShape 40"/>
          <p:cNvSpPr>
            <a:spLocks noChangeArrowheads="1"/>
          </p:cNvSpPr>
          <p:nvPr/>
        </p:nvSpPr>
        <p:spPr bwMode="auto">
          <a:xfrm>
            <a:off x="4800600" y="3505200"/>
            <a:ext cx="685800" cy="685800"/>
          </a:xfrm>
          <a:prstGeom prst="notchedRightArrow">
            <a:avLst>
              <a:gd name="adj1" fmla="val 50000"/>
              <a:gd name="adj2" fmla="val 25000"/>
            </a:avLst>
          </a:prstGeom>
          <a:gradFill rotWithShape="0">
            <a:gsLst>
              <a:gs pos="0">
                <a:srgbClr val="CCCC00"/>
              </a:gs>
              <a:gs pos="100000">
                <a:srgbClr val="CCCC00">
                  <a:gamma/>
                  <a:shade val="46275"/>
                  <a:invGamma/>
                </a:srgbClr>
              </a:gs>
            </a:gsLst>
            <a:lin ang="2700000" scaled="1"/>
          </a:gradFill>
          <a:ln w="12700">
            <a:solidFill>
              <a:schemeClr val="bg1"/>
            </a:solidFill>
            <a:miter lim="800000"/>
            <a:headEnd/>
            <a:tailEn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fld id="{AFC5256B-B42D-4209-B535-E2FBEE6DEACD}" type="slidenum">
              <a:rPr lang="fr-FR"/>
              <a:pPr/>
              <a:t>119</a:t>
            </a:fld>
            <a:endParaRPr lang="fr-FR"/>
          </a:p>
        </p:txBody>
      </p:sp>
      <p:sp>
        <p:nvSpPr>
          <p:cNvPr id="400386" name="Rectangle 2"/>
          <p:cNvSpPr>
            <a:spLocks noGrp="1" noChangeArrowheads="1"/>
          </p:cNvSpPr>
          <p:nvPr>
            <p:ph type="title"/>
          </p:nvPr>
        </p:nvSpPr>
        <p:spPr/>
        <p:txBody>
          <a:bodyPr/>
          <a:lstStyle/>
          <a:p>
            <a:r>
              <a:rPr lang="fr-FR"/>
              <a:t>Structure d’un document XSL</a:t>
            </a:r>
          </a:p>
        </p:txBody>
      </p:sp>
      <p:sp>
        <p:nvSpPr>
          <p:cNvPr id="400387" name="Rectangle 3"/>
          <p:cNvSpPr>
            <a:spLocks noChangeArrowheads="1"/>
          </p:cNvSpPr>
          <p:nvPr/>
        </p:nvSpPr>
        <p:spPr bwMode="auto">
          <a:xfrm>
            <a:off x="2917825" y="1666875"/>
            <a:ext cx="2011363"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xsl:stylesheet</a:t>
            </a:r>
          </a:p>
        </p:txBody>
      </p:sp>
      <p:sp>
        <p:nvSpPr>
          <p:cNvPr id="400388" name="Rectangle 4"/>
          <p:cNvSpPr>
            <a:spLocks noChangeArrowheads="1"/>
          </p:cNvSpPr>
          <p:nvPr/>
        </p:nvSpPr>
        <p:spPr bwMode="auto">
          <a:xfrm>
            <a:off x="444500" y="2849563"/>
            <a:ext cx="2976563" cy="819150"/>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template rule for the </a:t>
            </a:r>
          </a:p>
          <a:p>
            <a:pPr algn="l" eaLnBrk="0" latinLnBrk="0" hangingPunct="0"/>
            <a:r>
              <a:rPr kumimoji="0" lang="fr-FR" sz="2400">
                <a:latin typeface="Arial" pitchFamily="34" charset="0"/>
              </a:rPr>
              <a:t>document</a:t>
            </a:r>
          </a:p>
        </p:txBody>
      </p:sp>
      <p:sp>
        <p:nvSpPr>
          <p:cNvPr id="400389" name="Line 5"/>
          <p:cNvSpPr>
            <a:spLocks noChangeShapeType="1"/>
          </p:cNvSpPr>
          <p:nvPr/>
        </p:nvSpPr>
        <p:spPr bwMode="auto">
          <a:xfrm flipH="1">
            <a:off x="2405063" y="2063750"/>
            <a:ext cx="652462" cy="808038"/>
          </a:xfrm>
          <a:prstGeom prst="line">
            <a:avLst/>
          </a:prstGeom>
          <a:noFill/>
          <a:ln w="12700">
            <a:solidFill>
              <a:schemeClr val="tx1"/>
            </a:solidFill>
            <a:round/>
            <a:headEnd/>
            <a:tailEnd/>
          </a:ln>
          <a:effectLst/>
        </p:spPr>
        <p:txBody>
          <a:bodyPr/>
          <a:lstStyle/>
          <a:p>
            <a:endParaRPr lang="fr-FR"/>
          </a:p>
        </p:txBody>
      </p:sp>
      <p:sp>
        <p:nvSpPr>
          <p:cNvPr id="400390" name="Rectangle 6"/>
          <p:cNvSpPr>
            <a:spLocks noChangeArrowheads="1"/>
          </p:cNvSpPr>
          <p:nvPr/>
        </p:nvSpPr>
        <p:spPr bwMode="auto">
          <a:xfrm>
            <a:off x="4224338" y="2857500"/>
            <a:ext cx="4843462"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(template rule for a child element)*</a:t>
            </a:r>
          </a:p>
        </p:txBody>
      </p:sp>
      <p:sp>
        <p:nvSpPr>
          <p:cNvPr id="400391" name="Line 7"/>
          <p:cNvSpPr>
            <a:spLocks noChangeShapeType="1"/>
          </p:cNvSpPr>
          <p:nvPr/>
        </p:nvSpPr>
        <p:spPr bwMode="auto">
          <a:xfrm>
            <a:off x="4557713" y="2063750"/>
            <a:ext cx="560387" cy="887413"/>
          </a:xfrm>
          <a:prstGeom prst="line">
            <a:avLst/>
          </a:prstGeom>
          <a:noFill/>
          <a:ln w="12700">
            <a:solidFill>
              <a:schemeClr val="tx1"/>
            </a:solidFill>
            <a:round/>
            <a:headEnd/>
            <a:tailEnd/>
          </a:ln>
          <a:effectLst/>
        </p:spPr>
        <p:txBody>
          <a:bodyPr/>
          <a:lstStyle/>
          <a:p>
            <a:endParaRPr lang="fr-FR"/>
          </a:p>
        </p:txBody>
      </p:sp>
      <p:sp>
        <p:nvSpPr>
          <p:cNvPr id="400392" name="Rectangle 8"/>
          <p:cNvSpPr>
            <a:spLocks noChangeArrowheads="1"/>
          </p:cNvSpPr>
          <p:nvPr/>
        </p:nvSpPr>
        <p:spPr bwMode="auto">
          <a:xfrm>
            <a:off x="660400" y="4514850"/>
            <a:ext cx="2011363" cy="819150"/>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action on the </a:t>
            </a:r>
          </a:p>
          <a:p>
            <a:pPr algn="l" eaLnBrk="0" latinLnBrk="0" hangingPunct="0"/>
            <a:r>
              <a:rPr kumimoji="0" lang="fr-FR" sz="2400">
                <a:latin typeface="Arial" pitchFamily="34" charset="0"/>
              </a:rPr>
              <a:t>document</a:t>
            </a:r>
          </a:p>
        </p:txBody>
      </p:sp>
      <p:sp>
        <p:nvSpPr>
          <p:cNvPr id="400393" name="Line 9"/>
          <p:cNvSpPr>
            <a:spLocks noChangeShapeType="1"/>
          </p:cNvSpPr>
          <p:nvPr/>
        </p:nvSpPr>
        <p:spPr bwMode="auto">
          <a:xfrm>
            <a:off x="1582738" y="3681413"/>
            <a:ext cx="0" cy="755650"/>
          </a:xfrm>
          <a:prstGeom prst="line">
            <a:avLst/>
          </a:prstGeom>
          <a:noFill/>
          <a:ln w="12700">
            <a:solidFill>
              <a:schemeClr val="tx1"/>
            </a:solidFill>
            <a:round/>
            <a:headEnd/>
            <a:tailEnd/>
          </a:ln>
          <a:effectLst/>
        </p:spPr>
        <p:txBody>
          <a:bodyPr/>
          <a:lstStyle/>
          <a:p>
            <a:endParaRPr lang="fr-FR"/>
          </a:p>
        </p:txBody>
      </p:sp>
      <p:sp>
        <p:nvSpPr>
          <p:cNvPr id="400394" name="Rectangle 10"/>
          <p:cNvSpPr>
            <a:spLocks noChangeArrowheads="1"/>
          </p:cNvSpPr>
          <p:nvPr/>
        </p:nvSpPr>
        <p:spPr bwMode="auto">
          <a:xfrm>
            <a:off x="4362450" y="4122738"/>
            <a:ext cx="3810000"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action on the child element</a:t>
            </a:r>
          </a:p>
        </p:txBody>
      </p:sp>
      <p:sp>
        <p:nvSpPr>
          <p:cNvPr id="400395" name="Line 11"/>
          <p:cNvSpPr>
            <a:spLocks noChangeShapeType="1"/>
          </p:cNvSpPr>
          <p:nvPr/>
        </p:nvSpPr>
        <p:spPr bwMode="auto">
          <a:xfrm>
            <a:off x="6110288" y="3344863"/>
            <a:ext cx="0" cy="692150"/>
          </a:xfrm>
          <a:prstGeom prst="line">
            <a:avLst/>
          </a:prstGeom>
          <a:noFill/>
          <a:ln w="12700">
            <a:solidFill>
              <a:schemeClr val="tx1"/>
            </a:solidFill>
            <a:round/>
            <a:headEnd/>
            <a:tailEnd/>
          </a:ln>
          <a:effectLst/>
        </p:spPr>
        <p:txBody>
          <a:bodyPr/>
          <a:lstStyle/>
          <a:p>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2"/>
          <p:cNvSpPr>
            <a:spLocks noGrp="1"/>
          </p:cNvSpPr>
          <p:nvPr>
            <p:ph type="sldNum" sz="quarter" idx="10"/>
          </p:nvPr>
        </p:nvSpPr>
        <p:spPr/>
        <p:txBody>
          <a:bodyPr/>
          <a:lstStyle/>
          <a:p>
            <a:fld id="{C1368DE4-9AEF-483D-9F8E-26F385893868}" type="slidenum">
              <a:rPr lang="fr-FR"/>
              <a:pPr/>
              <a:t>12</a:t>
            </a:fld>
            <a:endParaRPr lang="fr-FR"/>
          </a:p>
        </p:txBody>
      </p:sp>
      <p:sp>
        <p:nvSpPr>
          <p:cNvPr id="314370" name="Rectangle 1026"/>
          <p:cNvSpPr>
            <a:spLocks noGrp="1" noChangeArrowheads="1"/>
          </p:cNvSpPr>
          <p:nvPr>
            <p:ph type="title"/>
          </p:nvPr>
        </p:nvSpPr>
        <p:spPr/>
        <p:txBody>
          <a:bodyPr/>
          <a:lstStyle/>
          <a:p>
            <a:r>
              <a:rPr lang="fr-FR"/>
              <a:t>La philosophie d’XML (3)</a:t>
            </a:r>
          </a:p>
        </p:txBody>
      </p:sp>
      <p:sp>
        <p:nvSpPr>
          <p:cNvPr id="314371" name="Line 1027"/>
          <p:cNvSpPr>
            <a:spLocks noChangeShapeType="1"/>
          </p:cNvSpPr>
          <p:nvPr/>
        </p:nvSpPr>
        <p:spPr bwMode="auto">
          <a:xfrm flipH="1">
            <a:off x="7239000" y="1201738"/>
            <a:ext cx="204788" cy="295275"/>
          </a:xfrm>
          <a:prstGeom prst="line">
            <a:avLst/>
          </a:prstGeom>
          <a:noFill/>
          <a:ln w="9525">
            <a:solidFill>
              <a:schemeClr val="tx1"/>
            </a:solidFill>
            <a:round/>
            <a:headEnd/>
            <a:tailEnd/>
          </a:ln>
          <a:effectLst/>
        </p:spPr>
        <p:txBody>
          <a:bodyPr wrap="none" anchor="ctr"/>
          <a:lstStyle/>
          <a:p>
            <a:endParaRPr lang="fr-FR"/>
          </a:p>
        </p:txBody>
      </p:sp>
      <p:sp>
        <p:nvSpPr>
          <p:cNvPr id="314372" name="Line 1028"/>
          <p:cNvSpPr>
            <a:spLocks noChangeShapeType="1"/>
          </p:cNvSpPr>
          <p:nvPr/>
        </p:nvSpPr>
        <p:spPr bwMode="auto">
          <a:xfrm>
            <a:off x="7567613" y="1206500"/>
            <a:ext cx="204787" cy="295275"/>
          </a:xfrm>
          <a:prstGeom prst="line">
            <a:avLst/>
          </a:prstGeom>
          <a:noFill/>
          <a:ln w="9525">
            <a:solidFill>
              <a:schemeClr val="tx1"/>
            </a:solidFill>
            <a:round/>
            <a:headEnd/>
            <a:tailEnd/>
          </a:ln>
          <a:effectLst/>
        </p:spPr>
        <p:txBody>
          <a:bodyPr wrap="none" anchor="ctr"/>
          <a:lstStyle/>
          <a:p>
            <a:endParaRPr lang="fr-FR"/>
          </a:p>
        </p:txBody>
      </p:sp>
      <p:sp>
        <p:nvSpPr>
          <p:cNvPr id="314373" name="Line 1029"/>
          <p:cNvSpPr>
            <a:spLocks noChangeShapeType="1"/>
          </p:cNvSpPr>
          <p:nvPr/>
        </p:nvSpPr>
        <p:spPr bwMode="auto">
          <a:xfrm>
            <a:off x="7253288" y="1677988"/>
            <a:ext cx="204787" cy="295275"/>
          </a:xfrm>
          <a:prstGeom prst="line">
            <a:avLst/>
          </a:prstGeom>
          <a:noFill/>
          <a:ln w="9525">
            <a:solidFill>
              <a:schemeClr val="tx1"/>
            </a:solidFill>
            <a:round/>
            <a:headEnd/>
            <a:tailEnd/>
          </a:ln>
          <a:effectLst/>
        </p:spPr>
        <p:txBody>
          <a:bodyPr wrap="none" anchor="ctr"/>
          <a:lstStyle/>
          <a:p>
            <a:endParaRPr lang="fr-FR"/>
          </a:p>
        </p:txBody>
      </p:sp>
      <p:sp>
        <p:nvSpPr>
          <p:cNvPr id="314374" name="Line 1030"/>
          <p:cNvSpPr>
            <a:spLocks noChangeShapeType="1"/>
          </p:cNvSpPr>
          <p:nvPr/>
        </p:nvSpPr>
        <p:spPr bwMode="auto">
          <a:xfrm flipH="1">
            <a:off x="6943725" y="1692275"/>
            <a:ext cx="204788" cy="295275"/>
          </a:xfrm>
          <a:prstGeom prst="line">
            <a:avLst/>
          </a:prstGeom>
          <a:noFill/>
          <a:ln w="9525">
            <a:solidFill>
              <a:schemeClr val="tx1"/>
            </a:solidFill>
            <a:round/>
            <a:headEnd/>
            <a:tailEnd/>
          </a:ln>
          <a:effectLst/>
        </p:spPr>
        <p:txBody>
          <a:bodyPr wrap="none" anchor="ctr"/>
          <a:lstStyle/>
          <a:p>
            <a:endParaRPr lang="fr-FR"/>
          </a:p>
        </p:txBody>
      </p:sp>
      <p:grpSp>
        <p:nvGrpSpPr>
          <p:cNvPr id="314375" name="Group 1031"/>
          <p:cNvGrpSpPr>
            <a:grpSpLocks/>
          </p:cNvGrpSpPr>
          <p:nvPr/>
        </p:nvGrpSpPr>
        <p:grpSpPr bwMode="auto">
          <a:xfrm>
            <a:off x="6781800" y="914400"/>
            <a:ext cx="1152525" cy="1304925"/>
            <a:chOff x="1412" y="1140"/>
            <a:chExt cx="726" cy="822"/>
          </a:xfrm>
        </p:grpSpPr>
        <p:sp>
          <p:nvSpPr>
            <p:cNvPr id="314376" name="Oval 1032"/>
            <p:cNvSpPr>
              <a:spLocks noChangeArrowheads="1"/>
            </p:cNvSpPr>
            <p:nvPr/>
          </p:nvSpPr>
          <p:spPr bwMode="auto">
            <a:xfrm>
              <a:off x="1766" y="1140"/>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A</a:t>
              </a:r>
            </a:p>
          </p:txBody>
        </p:sp>
        <p:sp>
          <p:nvSpPr>
            <p:cNvPr id="314377" name="Oval 1033"/>
            <p:cNvSpPr>
              <a:spLocks noChangeArrowheads="1"/>
            </p:cNvSpPr>
            <p:nvPr/>
          </p:nvSpPr>
          <p:spPr bwMode="auto">
            <a:xfrm>
              <a:off x="1568" y="1458"/>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B</a:t>
              </a:r>
              <a:endParaRPr kumimoji="0" lang="en-US" sz="2400" b="1">
                <a:latin typeface="Arial" pitchFamily="34" charset="0"/>
              </a:endParaRPr>
            </a:p>
          </p:txBody>
        </p:sp>
        <p:sp>
          <p:nvSpPr>
            <p:cNvPr id="314378" name="Oval 1034"/>
            <p:cNvSpPr>
              <a:spLocks noChangeArrowheads="1"/>
            </p:cNvSpPr>
            <p:nvPr/>
          </p:nvSpPr>
          <p:spPr bwMode="auto">
            <a:xfrm>
              <a:off x="1934" y="1458"/>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C</a:t>
              </a:r>
            </a:p>
          </p:txBody>
        </p:sp>
        <p:sp>
          <p:nvSpPr>
            <p:cNvPr id="314379" name="Oval 1035"/>
            <p:cNvSpPr>
              <a:spLocks noChangeArrowheads="1"/>
            </p:cNvSpPr>
            <p:nvPr/>
          </p:nvSpPr>
          <p:spPr bwMode="auto">
            <a:xfrm>
              <a:off x="1757" y="1755"/>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E</a:t>
              </a:r>
              <a:endParaRPr kumimoji="0" lang="en-US" sz="2400" b="1">
                <a:latin typeface="Arial" pitchFamily="34" charset="0"/>
              </a:endParaRPr>
            </a:p>
          </p:txBody>
        </p:sp>
        <p:sp>
          <p:nvSpPr>
            <p:cNvPr id="314380" name="Oval 1036"/>
            <p:cNvSpPr>
              <a:spLocks noChangeArrowheads="1"/>
            </p:cNvSpPr>
            <p:nvPr/>
          </p:nvSpPr>
          <p:spPr bwMode="auto">
            <a:xfrm>
              <a:off x="1412" y="1755"/>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D</a:t>
              </a:r>
              <a:endParaRPr kumimoji="0" lang="en-US" sz="2400" b="1">
                <a:latin typeface="Arial" pitchFamily="34" charset="0"/>
              </a:endParaRPr>
            </a:p>
          </p:txBody>
        </p:sp>
      </p:grpSp>
      <p:sp>
        <p:nvSpPr>
          <p:cNvPr id="314381" name="AutoShape 1037"/>
          <p:cNvSpPr>
            <a:spLocks noChangeArrowheads="1"/>
          </p:cNvSpPr>
          <p:nvPr/>
        </p:nvSpPr>
        <p:spPr bwMode="auto">
          <a:xfrm>
            <a:off x="304800" y="685800"/>
            <a:ext cx="4038600" cy="1905000"/>
          </a:xfrm>
          <a:prstGeom prst="foldedCorner">
            <a:avLst>
              <a:gd name="adj" fmla="val 12500"/>
            </a:avLst>
          </a:prstGeom>
          <a:gradFill rotWithShape="0">
            <a:gsLst>
              <a:gs pos="0">
                <a:srgbClr val="99CCFF"/>
              </a:gs>
              <a:gs pos="100000">
                <a:srgbClr val="99CCFF">
                  <a:gamma/>
                  <a:tint val="27451"/>
                  <a:invGamma/>
                </a:srgbClr>
              </a:gs>
            </a:gsLst>
            <a:lin ang="2700000" scaled="1"/>
          </a:gradFill>
          <a:ln w="9525">
            <a:solidFill>
              <a:schemeClr val="tx1"/>
            </a:solidFill>
            <a:round/>
            <a:headEnd/>
            <a:tailEnd/>
          </a:ln>
          <a:effectLst/>
        </p:spPr>
        <p:txBody>
          <a:bodyPr wrap="none" lIns="36000" tIns="0" rIns="36000" bIns="0" anchor="ctr"/>
          <a:lstStyle/>
          <a:p>
            <a:pPr algn="l" latinLnBrk="0"/>
            <a:r>
              <a:rPr kumimoji="0" lang="fr-FR" sz="1200" b="1">
                <a:latin typeface="Arial" pitchFamily="34" charset="0"/>
              </a:rPr>
              <a:t>Par les soirs bleus d'été j'irai dans les sentiers, </a:t>
            </a:r>
          </a:p>
          <a:p>
            <a:pPr algn="l" latinLnBrk="0"/>
            <a:r>
              <a:rPr kumimoji="0" lang="fr-FR" sz="1200" b="1">
                <a:latin typeface="Arial" pitchFamily="34" charset="0"/>
              </a:rPr>
              <a:t>Picoté par les blés, fouler l'herbe menue : </a:t>
            </a:r>
          </a:p>
          <a:p>
            <a:pPr algn="l" latinLnBrk="0"/>
            <a:r>
              <a:rPr kumimoji="0" lang="fr-FR" sz="1200" b="1">
                <a:latin typeface="Arial" pitchFamily="34" charset="0"/>
              </a:rPr>
              <a:t>Rêveur, j'en sentirai la fraîcheur à mes pieds. </a:t>
            </a:r>
          </a:p>
          <a:p>
            <a:pPr algn="l" latinLnBrk="0"/>
            <a:r>
              <a:rPr kumimoji="0" lang="fr-FR" sz="1200" b="1">
                <a:latin typeface="Arial" pitchFamily="34" charset="0"/>
              </a:rPr>
              <a:t>Je laisserai le vent baigner ma tête nue. </a:t>
            </a:r>
          </a:p>
          <a:p>
            <a:pPr algn="l" latinLnBrk="0"/>
            <a:endParaRPr kumimoji="0" lang="fr-FR" sz="1200" b="1">
              <a:latin typeface="Arial" pitchFamily="34" charset="0"/>
            </a:endParaRPr>
          </a:p>
          <a:p>
            <a:pPr algn="l" latinLnBrk="0"/>
            <a:r>
              <a:rPr kumimoji="0" lang="fr-FR" sz="1200" b="1">
                <a:latin typeface="Arial" pitchFamily="34" charset="0"/>
              </a:rPr>
              <a:t>Je ne parlerai pas ; je ne penserai rien: </a:t>
            </a:r>
          </a:p>
          <a:p>
            <a:pPr algn="l" latinLnBrk="0"/>
            <a:r>
              <a:rPr kumimoji="0" lang="fr-FR" sz="1200" b="1">
                <a:latin typeface="Arial" pitchFamily="34" charset="0"/>
              </a:rPr>
              <a:t>Mais l'amour infini me montera dans l'âme,</a:t>
            </a:r>
          </a:p>
          <a:p>
            <a:pPr algn="l" latinLnBrk="0"/>
            <a:r>
              <a:rPr kumimoji="0" lang="fr-FR" sz="1200" b="1">
                <a:latin typeface="Arial" pitchFamily="34" charset="0"/>
              </a:rPr>
              <a:t>Et j'irai loin, bien loin, comme un bohémien, </a:t>
            </a:r>
          </a:p>
          <a:p>
            <a:pPr algn="l" latinLnBrk="0"/>
            <a:r>
              <a:rPr kumimoji="0" lang="fr-FR" sz="1200" b="1">
                <a:latin typeface="Arial" pitchFamily="34" charset="0"/>
              </a:rPr>
              <a:t>Par la Nature, -heureux comme avec une femme. </a:t>
            </a:r>
          </a:p>
        </p:txBody>
      </p:sp>
      <p:sp>
        <p:nvSpPr>
          <p:cNvPr id="314382" name="Rectangle 1038"/>
          <p:cNvSpPr>
            <a:spLocks noChangeArrowheads="1"/>
          </p:cNvSpPr>
          <p:nvPr/>
        </p:nvSpPr>
        <p:spPr bwMode="auto">
          <a:xfrm>
            <a:off x="7451725" y="2590800"/>
            <a:ext cx="1539875" cy="457200"/>
          </a:xfrm>
          <a:prstGeom prst="rect">
            <a:avLst/>
          </a:prstGeom>
          <a:noFill/>
          <a:ln w="9525">
            <a:noFill/>
            <a:miter lim="800000"/>
            <a:headEnd/>
            <a:tailEnd/>
          </a:ln>
          <a:effectLst/>
        </p:spPr>
        <p:txBody>
          <a:bodyPr wrap="none">
            <a:spAutoFit/>
          </a:bodyPr>
          <a:lstStyle/>
          <a:p>
            <a:pPr latinLnBrk="0"/>
            <a:r>
              <a:rPr kumimoji="0" lang="fr-FR" altLang="ko-KR" sz="2400" b="1">
                <a:latin typeface="Arial" pitchFamily="34" charset="0"/>
              </a:rPr>
              <a:t>Structure</a:t>
            </a:r>
            <a:endParaRPr kumimoji="0" lang="fr-FR" sz="2400" b="1">
              <a:latin typeface="Arial" pitchFamily="34" charset="0"/>
            </a:endParaRPr>
          </a:p>
        </p:txBody>
      </p:sp>
      <p:sp>
        <p:nvSpPr>
          <p:cNvPr id="314383" name="Rectangle 1039"/>
          <p:cNvSpPr>
            <a:spLocks noChangeArrowheads="1"/>
          </p:cNvSpPr>
          <p:nvPr/>
        </p:nvSpPr>
        <p:spPr bwMode="auto">
          <a:xfrm>
            <a:off x="914400" y="2667000"/>
            <a:ext cx="1419225" cy="457200"/>
          </a:xfrm>
          <a:prstGeom prst="rect">
            <a:avLst/>
          </a:prstGeom>
          <a:noFill/>
          <a:ln w="9525">
            <a:noFill/>
            <a:miter lim="800000"/>
            <a:headEnd/>
            <a:tailEnd/>
          </a:ln>
          <a:effectLst/>
        </p:spPr>
        <p:txBody>
          <a:bodyPr wrap="none">
            <a:spAutoFit/>
          </a:bodyPr>
          <a:lstStyle/>
          <a:p>
            <a:pPr latinLnBrk="0"/>
            <a:r>
              <a:rPr kumimoji="0" lang="fr-FR" altLang="ko-KR" sz="2400" b="1">
                <a:latin typeface="Arial" pitchFamily="34" charset="0"/>
              </a:rPr>
              <a:t>Contenu</a:t>
            </a:r>
            <a:endParaRPr kumimoji="0" lang="fr-FR" sz="2400" b="1">
              <a:latin typeface="Arial" pitchFamily="34" charset="0"/>
            </a:endParaRPr>
          </a:p>
        </p:txBody>
      </p:sp>
      <p:pic>
        <p:nvPicPr>
          <p:cNvPr id="314384" name="Picture 1040" descr="CROIX"/>
          <p:cNvPicPr>
            <a:picLocks noChangeAspect="1" noChangeArrowheads="1"/>
          </p:cNvPicPr>
          <p:nvPr/>
        </p:nvPicPr>
        <p:blipFill>
          <a:blip r:embed="rId2" cstate="print"/>
          <a:srcRect/>
          <a:stretch>
            <a:fillRect/>
          </a:stretch>
        </p:blipFill>
        <p:spPr bwMode="auto">
          <a:xfrm>
            <a:off x="4675188" y="5029200"/>
            <a:ext cx="1614487" cy="1828800"/>
          </a:xfrm>
          <a:prstGeom prst="rect">
            <a:avLst/>
          </a:prstGeom>
          <a:noFill/>
        </p:spPr>
      </p:pic>
      <p:sp>
        <p:nvSpPr>
          <p:cNvPr id="314385" name="Rectangle 1041"/>
          <p:cNvSpPr>
            <a:spLocks noChangeArrowheads="1"/>
          </p:cNvSpPr>
          <p:nvPr/>
        </p:nvSpPr>
        <p:spPr bwMode="auto">
          <a:xfrm>
            <a:off x="5360988" y="4800600"/>
            <a:ext cx="2030412" cy="457200"/>
          </a:xfrm>
          <a:prstGeom prst="rect">
            <a:avLst/>
          </a:prstGeom>
          <a:noFill/>
          <a:ln w="9525">
            <a:noFill/>
            <a:miter lim="800000"/>
            <a:headEnd/>
            <a:tailEnd/>
          </a:ln>
          <a:effectLst/>
        </p:spPr>
        <p:txBody>
          <a:bodyPr wrap="none">
            <a:spAutoFit/>
          </a:bodyPr>
          <a:lstStyle/>
          <a:p>
            <a:pPr latinLnBrk="0"/>
            <a:r>
              <a:rPr kumimoji="0" lang="fr-FR" altLang="ko-KR" sz="2400" b="1">
                <a:latin typeface="Arial" pitchFamily="34" charset="0"/>
              </a:rPr>
              <a:t>Présentation</a:t>
            </a:r>
            <a:endParaRPr kumimoji="0" lang="fr-FR" sz="2400" b="1">
              <a:latin typeface="Arial" pitchFamily="34" charset="0"/>
            </a:endParaRPr>
          </a:p>
        </p:txBody>
      </p:sp>
      <p:grpSp>
        <p:nvGrpSpPr>
          <p:cNvPr id="314386" name="Group 1042"/>
          <p:cNvGrpSpPr>
            <a:grpSpLocks/>
          </p:cNvGrpSpPr>
          <p:nvPr/>
        </p:nvGrpSpPr>
        <p:grpSpPr bwMode="auto">
          <a:xfrm>
            <a:off x="6553200" y="3429000"/>
            <a:ext cx="685800" cy="762000"/>
            <a:chOff x="577" y="2443"/>
            <a:chExt cx="375" cy="376"/>
          </a:xfrm>
        </p:grpSpPr>
        <p:sp>
          <p:nvSpPr>
            <p:cNvPr id="314387" name="Freeform 1043"/>
            <p:cNvSpPr>
              <a:spLocks/>
            </p:cNvSpPr>
            <p:nvPr/>
          </p:nvSpPr>
          <p:spPr bwMode="auto">
            <a:xfrm>
              <a:off x="577" y="2629"/>
              <a:ext cx="373" cy="190"/>
            </a:xfrm>
            <a:custGeom>
              <a:avLst/>
              <a:gdLst/>
              <a:ahLst/>
              <a:cxnLst>
                <a:cxn ang="0">
                  <a:pos x="464" y="15"/>
                </a:cxn>
                <a:cxn ang="0">
                  <a:pos x="455" y="42"/>
                </a:cxn>
                <a:cxn ang="0">
                  <a:pos x="438" y="67"/>
                </a:cxn>
                <a:cxn ang="0">
                  <a:pos x="415" y="83"/>
                </a:cxn>
                <a:cxn ang="0">
                  <a:pos x="386" y="91"/>
                </a:cxn>
                <a:cxn ang="0">
                  <a:pos x="356" y="90"/>
                </a:cxn>
                <a:cxn ang="0">
                  <a:pos x="330" y="79"/>
                </a:cxn>
                <a:cxn ang="0">
                  <a:pos x="308" y="61"/>
                </a:cxn>
                <a:cxn ang="0">
                  <a:pos x="292" y="36"/>
                </a:cxn>
                <a:cxn ang="0">
                  <a:pos x="286" y="7"/>
                </a:cxn>
                <a:cxn ang="0">
                  <a:pos x="0" y="1"/>
                </a:cxn>
                <a:cxn ang="0">
                  <a:pos x="47" y="22"/>
                </a:cxn>
                <a:cxn ang="0">
                  <a:pos x="11" y="74"/>
                </a:cxn>
                <a:cxn ang="0">
                  <a:pos x="65" y="100"/>
                </a:cxn>
                <a:cxn ang="0">
                  <a:pos x="40" y="151"/>
                </a:cxn>
                <a:cxn ang="0">
                  <a:pos x="93" y="169"/>
                </a:cxn>
                <a:cxn ang="0">
                  <a:pos x="79" y="226"/>
                </a:cxn>
                <a:cxn ang="0">
                  <a:pos x="139" y="230"/>
                </a:cxn>
                <a:cxn ang="0">
                  <a:pos x="130" y="278"/>
                </a:cxn>
                <a:cxn ang="0">
                  <a:pos x="186" y="268"/>
                </a:cxn>
                <a:cxn ang="0">
                  <a:pos x="188" y="321"/>
                </a:cxn>
                <a:cxn ang="0">
                  <a:pos x="238" y="300"/>
                </a:cxn>
                <a:cxn ang="0">
                  <a:pos x="250" y="354"/>
                </a:cxn>
                <a:cxn ang="0">
                  <a:pos x="298" y="324"/>
                </a:cxn>
                <a:cxn ang="0">
                  <a:pos x="318" y="377"/>
                </a:cxn>
                <a:cxn ang="0">
                  <a:pos x="363" y="328"/>
                </a:cxn>
                <a:cxn ang="0">
                  <a:pos x="396" y="377"/>
                </a:cxn>
                <a:cxn ang="0">
                  <a:pos x="428" y="327"/>
                </a:cxn>
                <a:cxn ang="0">
                  <a:pos x="470" y="364"/>
                </a:cxn>
                <a:cxn ang="0">
                  <a:pos x="488" y="310"/>
                </a:cxn>
                <a:cxn ang="0">
                  <a:pos x="535" y="340"/>
                </a:cxn>
                <a:cxn ang="0">
                  <a:pos x="547" y="279"/>
                </a:cxn>
                <a:cxn ang="0">
                  <a:pos x="599" y="298"/>
                </a:cxn>
                <a:cxn ang="0">
                  <a:pos x="601" y="240"/>
                </a:cxn>
                <a:cxn ang="0">
                  <a:pos x="657" y="247"/>
                </a:cxn>
                <a:cxn ang="0">
                  <a:pos x="652" y="184"/>
                </a:cxn>
                <a:cxn ang="0">
                  <a:pos x="706" y="172"/>
                </a:cxn>
                <a:cxn ang="0">
                  <a:pos x="685" y="122"/>
                </a:cxn>
                <a:cxn ang="0">
                  <a:pos x="740" y="100"/>
                </a:cxn>
                <a:cxn ang="0">
                  <a:pos x="704" y="52"/>
                </a:cxn>
              </a:cxnLst>
              <a:rect l="0" t="0" r="r" b="b"/>
              <a:pathLst>
                <a:path w="746" h="379">
                  <a:moveTo>
                    <a:pt x="464" y="0"/>
                  </a:moveTo>
                  <a:lnTo>
                    <a:pt x="464" y="15"/>
                  </a:lnTo>
                  <a:lnTo>
                    <a:pt x="460" y="28"/>
                  </a:lnTo>
                  <a:lnTo>
                    <a:pt x="455" y="42"/>
                  </a:lnTo>
                  <a:lnTo>
                    <a:pt x="447" y="54"/>
                  </a:lnTo>
                  <a:lnTo>
                    <a:pt x="438" y="67"/>
                  </a:lnTo>
                  <a:lnTo>
                    <a:pt x="427" y="75"/>
                  </a:lnTo>
                  <a:lnTo>
                    <a:pt x="415" y="83"/>
                  </a:lnTo>
                  <a:lnTo>
                    <a:pt x="400" y="88"/>
                  </a:lnTo>
                  <a:lnTo>
                    <a:pt x="386" y="91"/>
                  </a:lnTo>
                  <a:lnTo>
                    <a:pt x="373" y="91"/>
                  </a:lnTo>
                  <a:lnTo>
                    <a:pt x="356" y="90"/>
                  </a:lnTo>
                  <a:lnTo>
                    <a:pt x="343" y="85"/>
                  </a:lnTo>
                  <a:lnTo>
                    <a:pt x="330" y="79"/>
                  </a:lnTo>
                  <a:lnTo>
                    <a:pt x="318" y="70"/>
                  </a:lnTo>
                  <a:lnTo>
                    <a:pt x="308" y="61"/>
                  </a:lnTo>
                  <a:lnTo>
                    <a:pt x="300" y="49"/>
                  </a:lnTo>
                  <a:lnTo>
                    <a:pt x="292" y="36"/>
                  </a:lnTo>
                  <a:lnTo>
                    <a:pt x="287" y="22"/>
                  </a:lnTo>
                  <a:lnTo>
                    <a:pt x="286" y="7"/>
                  </a:lnTo>
                  <a:lnTo>
                    <a:pt x="286" y="3"/>
                  </a:lnTo>
                  <a:lnTo>
                    <a:pt x="0" y="1"/>
                  </a:lnTo>
                  <a:lnTo>
                    <a:pt x="0" y="21"/>
                  </a:lnTo>
                  <a:lnTo>
                    <a:pt x="47" y="22"/>
                  </a:lnTo>
                  <a:lnTo>
                    <a:pt x="48" y="54"/>
                  </a:lnTo>
                  <a:lnTo>
                    <a:pt x="11" y="74"/>
                  </a:lnTo>
                  <a:lnTo>
                    <a:pt x="20" y="105"/>
                  </a:lnTo>
                  <a:lnTo>
                    <a:pt x="65" y="100"/>
                  </a:lnTo>
                  <a:lnTo>
                    <a:pt x="74" y="123"/>
                  </a:lnTo>
                  <a:lnTo>
                    <a:pt x="40" y="151"/>
                  </a:lnTo>
                  <a:lnTo>
                    <a:pt x="55" y="180"/>
                  </a:lnTo>
                  <a:lnTo>
                    <a:pt x="93" y="169"/>
                  </a:lnTo>
                  <a:lnTo>
                    <a:pt x="105" y="189"/>
                  </a:lnTo>
                  <a:lnTo>
                    <a:pt x="79" y="226"/>
                  </a:lnTo>
                  <a:lnTo>
                    <a:pt x="97" y="244"/>
                  </a:lnTo>
                  <a:lnTo>
                    <a:pt x="139" y="230"/>
                  </a:lnTo>
                  <a:lnTo>
                    <a:pt x="149" y="242"/>
                  </a:lnTo>
                  <a:lnTo>
                    <a:pt x="130" y="278"/>
                  </a:lnTo>
                  <a:lnTo>
                    <a:pt x="146" y="294"/>
                  </a:lnTo>
                  <a:lnTo>
                    <a:pt x="186" y="268"/>
                  </a:lnTo>
                  <a:lnTo>
                    <a:pt x="199" y="278"/>
                  </a:lnTo>
                  <a:lnTo>
                    <a:pt x="188" y="321"/>
                  </a:lnTo>
                  <a:lnTo>
                    <a:pt x="207" y="333"/>
                  </a:lnTo>
                  <a:lnTo>
                    <a:pt x="238" y="300"/>
                  </a:lnTo>
                  <a:lnTo>
                    <a:pt x="258" y="306"/>
                  </a:lnTo>
                  <a:lnTo>
                    <a:pt x="250" y="354"/>
                  </a:lnTo>
                  <a:lnTo>
                    <a:pt x="276" y="362"/>
                  </a:lnTo>
                  <a:lnTo>
                    <a:pt x="298" y="324"/>
                  </a:lnTo>
                  <a:lnTo>
                    <a:pt x="317" y="327"/>
                  </a:lnTo>
                  <a:lnTo>
                    <a:pt x="318" y="377"/>
                  </a:lnTo>
                  <a:lnTo>
                    <a:pt x="347" y="379"/>
                  </a:lnTo>
                  <a:lnTo>
                    <a:pt x="363" y="328"/>
                  </a:lnTo>
                  <a:lnTo>
                    <a:pt x="386" y="328"/>
                  </a:lnTo>
                  <a:lnTo>
                    <a:pt x="396" y="377"/>
                  </a:lnTo>
                  <a:lnTo>
                    <a:pt x="427" y="374"/>
                  </a:lnTo>
                  <a:lnTo>
                    <a:pt x="428" y="327"/>
                  </a:lnTo>
                  <a:lnTo>
                    <a:pt x="448" y="321"/>
                  </a:lnTo>
                  <a:lnTo>
                    <a:pt x="470" y="364"/>
                  </a:lnTo>
                  <a:lnTo>
                    <a:pt x="497" y="354"/>
                  </a:lnTo>
                  <a:lnTo>
                    <a:pt x="488" y="310"/>
                  </a:lnTo>
                  <a:lnTo>
                    <a:pt x="507" y="301"/>
                  </a:lnTo>
                  <a:lnTo>
                    <a:pt x="535" y="340"/>
                  </a:lnTo>
                  <a:lnTo>
                    <a:pt x="559" y="327"/>
                  </a:lnTo>
                  <a:lnTo>
                    <a:pt x="547" y="279"/>
                  </a:lnTo>
                  <a:lnTo>
                    <a:pt x="562" y="272"/>
                  </a:lnTo>
                  <a:lnTo>
                    <a:pt x="599" y="298"/>
                  </a:lnTo>
                  <a:lnTo>
                    <a:pt x="622" y="278"/>
                  </a:lnTo>
                  <a:lnTo>
                    <a:pt x="601" y="240"/>
                  </a:lnTo>
                  <a:lnTo>
                    <a:pt x="615" y="226"/>
                  </a:lnTo>
                  <a:lnTo>
                    <a:pt x="657" y="247"/>
                  </a:lnTo>
                  <a:lnTo>
                    <a:pt x="678" y="224"/>
                  </a:lnTo>
                  <a:lnTo>
                    <a:pt x="652" y="184"/>
                  </a:lnTo>
                  <a:lnTo>
                    <a:pt x="663" y="165"/>
                  </a:lnTo>
                  <a:lnTo>
                    <a:pt x="706" y="172"/>
                  </a:lnTo>
                  <a:lnTo>
                    <a:pt x="716" y="148"/>
                  </a:lnTo>
                  <a:lnTo>
                    <a:pt x="685" y="122"/>
                  </a:lnTo>
                  <a:lnTo>
                    <a:pt x="694" y="100"/>
                  </a:lnTo>
                  <a:lnTo>
                    <a:pt x="740" y="100"/>
                  </a:lnTo>
                  <a:lnTo>
                    <a:pt x="746" y="67"/>
                  </a:lnTo>
                  <a:lnTo>
                    <a:pt x="704" y="52"/>
                  </a:lnTo>
                  <a:lnTo>
                    <a:pt x="464" y="0"/>
                  </a:lnTo>
                  <a:close/>
                </a:path>
              </a:pathLst>
            </a:custGeom>
            <a:solidFill>
              <a:srgbClr val="6699FF"/>
            </a:solidFill>
            <a:ln w="9525">
              <a:noFill/>
              <a:round/>
              <a:headEnd/>
              <a:tailEnd/>
            </a:ln>
          </p:spPr>
          <p:txBody>
            <a:bodyPr/>
            <a:lstStyle/>
            <a:p>
              <a:endParaRPr lang="fr-FR"/>
            </a:p>
          </p:txBody>
        </p:sp>
        <p:sp>
          <p:nvSpPr>
            <p:cNvPr id="314388" name="Freeform 1044"/>
            <p:cNvSpPr>
              <a:spLocks/>
            </p:cNvSpPr>
            <p:nvPr/>
          </p:nvSpPr>
          <p:spPr bwMode="auto">
            <a:xfrm>
              <a:off x="577" y="2443"/>
              <a:ext cx="375" cy="212"/>
            </a:xfrm>
            <a:custGeom>
              <a:avLst/>
              <a:gdLst/>
              <a:ahLst/>
              <a:cxnLst>
                <a:cxn ang="0">
                  <a:pos x="353" y="0"/>
                </a:cxn>
                <a:cxn ang="0">
                  <a:pos x="323" y="49"/>
                </a:cxn>
                <a:cxn ang="0">
                  <a:pos x="283" y="9"/>
                </a:cxn>
                <a:cxn ang="0">
                  <a:pos x="262" y="68"/>
                </a:cxn>
                <a:cxn ang="0">
                  <a:pos x="217" y="39"/>
                </a:cxn>
                <a:cxn ang="0">
                  <a:pos x="201" y="94"/>
                </a:cxn>
                <a:cxn ang="0">
                  <a:pos x="142" y="78"/>
                </a:cxn>
                <a:cxn ang="0">
                  <a:pos x="140" y="134"/>
                </a:cxn>
                <a:cxn ang="0">
                  <a:pos x="88" y="133"/>
                </a:cxn>
                <a:cxn ang="0">
                  <a:pos x="99" y="188"/>
                </a:cxn>
                <a:cxn ang="0">
                  <a:pos x="45" y="198"/>
                </a:cxn>
                <a:cxn ang="0">
                  <a:pos x="66" y="251"/>
                </a:cxn>
                <a:cxn ang="0">
                  <a:pos x="13" y="275"/>
                </a:cxn>
                <a:cxn ang="0">
                  <a:pos x="45" y="320"/>
                </a:cxn>
                <a:cxn ang="0">
                  <a:pos x="0" y="361"/>
                </a:cxn>
                <a:cxn ang="0">
                  <a:pos x="286" y="373"/>
                </a:cxn>
                <a:cxn ang="0">
                  <a:pos x="291" y="347"/>
                </a:cxn>
                <a:cxn ang="0">
                  <a:pos x="305" y="321"/>
                </a:cxn>
                <a:cxn ang="0">
                  <a:pos x="324" y="302"/>
                </a:cxn>
                <a:cxn ang="0">
                  <a:pos x="352" y="289"/>
                </a:cxn>
                <a:cxn ang="0">
                  <a:pos x="381" y="286"/>
                </a:cxn>
                <a:cxn ang="0">
                  <a:pos x="410" y="293"/>
                </a:cxn>
                <a:cxn ang="0">
                  <a:pos x="434" y="308"/>
                </a:cxn>
                <a:cxn ang="0">
                  <a:pos x="452" y="330"/>
                </a:cxn>
                <a:cxn ang="0">
                  <a:pos x="463" y="357"/>
                </a:cxn>
                <a:cxn ang="0">
                  <a:pos x="704" y="424"/>
                </a:cxn>
                <a:cxn ang="0">
                  <a:pos x="751" y="383"/>
                </a:cxn>
                <a:cxn ang="0">
                  <a:pos x="703" y="342"/>
                </a:cxn>
                <a:cxn ang="0">
                  <a:pos x="740" y="294"/>
                </a:cxn>
                <a:cxn ang="0">
                  <a:pos x="694" y="267"/>
                </a:cxn>
                <a:cxn ang="0">
                  <a:pos x="716" y="218"/>
                </a:cxn>
                <a:cxn ang="0">
                  <a:pos x="664" y="195"/>
                </a:cxn>
                <a:cxn ang="0">
                  <a:pos x="682" y="145"/>
                </a:cxn>
                <a:cxn ang="0">
                  <a:pos x="620" y="147"/>
                </a:cxn>
                <a:cxn ang="0">
                  <a:pos x="630" y="94"/>
                </a:cxn>
                <a:cxn ang="0">
                  <a:pos x="572" y="109"/>
                </a:cxn>
                <a:cxn ang="0">
                  <a:pos x="569" y="54"/>
                </a:cxn>
                <a:cxn ang="0">
                  <a:pos x="517" y="76"/>
                </a:cxn>
                <a:cxn ang="0">
                  <a:pos x="507" y="25"/>
                </a:cxn>
                <a:cxn ang="0">
                  <a:pos x="459" y="54"/>
                </a:cxn>
                <a:cxn ang="0">
                  <a:pos x="434" y="5"/>
                </a:cxn>
                <a:cxn ang="0">
                  <a:pos x="392" y="46"/>
                </a:cxn>
              </a:cxnLst>
              <a:rect l="0" t="0" r="r" b="b"/>
              <a:pathLst>
                <a:path w="751" h="424">
                  <a:moveTo>
                    <a:pt x="369" y="46"/>
                  </a:moveTo>
                  <a:lnTo>
                    <a:pt x="353" y="0"/>
                  </a:lnTo>
                  <a:lnTo>
                    <a:pt x="327" y="3"/>
                  </a:lnTo>
                  <a:lnTo>
                    <a:pt x="323" y="49"/>
                  </a:lnTo>
                  <a:lnTo>
                    <a:pt x="302" y="54"/>
                  </a:lnTo>
                  <a:lnTo>
                    <a:pt x="283" y="9"/>
                  </a:lnTo>
                  <a:lnTo>
                    <a:pt x="255" y="20"/>
                  </a:lnTo>
                  <a:lnTo>
                    <a:pt x="262" y="68"/>
                  </a:lnTo>
                  <a:lnTo>
                    <a:pt x="241" y="74"/>
                  </a:lnTo>
                  <a:lnTo>
                    <a:pt x="217" y="39"/>
                  </a:lnTo>
                  <a:lnTo>
                    <a:pt x="192" y="50"/>
                  </a:lnTo>
                  <a:lnTo>
                    <a:pt x="201" y="94"/>
                  </a:lnTo>
                  <a:lnTo>
                    <a:pt x="185" y="109"/>
                  </a:lnTo>
                  <a:lnTo>
                    <a:pt x="142" y="78"/>
                  </a:lnTo>
                  <a:lnTo>
                    <a:pt x="120" y="99"/>
                  </a:lnTo>
                  <a:lnTo>
                    <a:pt x="140" y="134"/>
                  </a:lnTo>
                  <a:lnTo>
                    <a:pt x="124" y="152"/>
                  </a:lnTo>
                  <a:lnTo>
                    <a:pt x="88" y="133"/>
                  </a:lnTo>
                  <a:lnTo>
                    <a:pt x="72" y="155"/>
                  </a:lnTo>
                  <a:lnTo>
                    <a:pt x="99" y="188"/>
                  </a:lnTo>
                  <a:lnTo>
                    <a:pt x="87" y="208"/>
                  </a:lnTo>
                  <a:lnTo>
                    <a:pt x="45" y="198"/>
                  </a:lnTo>
                  <a:lnTo>
                    <a:pt x="30" y="226"/>
                  </a:lnTo>
                  <a:lnTo>
                    <a:pt x="66" y="251"/>
                  </a:lnTo>
                  <a:lnTo>
                    <a:pt x="53" y="275"/>
                  </a:lnTo>
                  <a:lnTo>
                    <a:pt x="13" y="275"/>
                  </a:lnTo>
                  <a:lnTo>
                    <a:pt x="6" y="303"/>
                  </a:lnTo>
                  <a:lnTo>
                    <a:pt x="45" y="320"/>
                  </a:lnTo>
                  <a:lnTo>
                    <a:pt x="44" y="351"/>
                  </a:lnTo>
                  <a:lnTo>
                    <a:pt x="0" y="361"/>
                  </a:lnTo>
                  <a:lnTo>
                    <a:pt x="0" y="375"/>
                  </a:lnTo>
                  <a:lnTo>
                    <a:pt x="286" y="373"/>
                  </a:lnTo>
                  <a:lnTo>
                    <a:pt x="287" y="361"/>
                  </a:lnTo>
                  <a:lnTo>
                    <a:pt x="291" y="347"/>
                  </a:lnTo>
                  <a:lnTo>
                    <a:pt x="296" y="333"/>
                  </a:lnTo>
                  <a:lnTo>
                    <a:pt x="305" y="321"/>
                  </a:lnTo>
                  <a:lnTo>
                    <a:pt x="314" y="310"/>
                  </a:lnTo>
                  <a:lnTo>
                    <a:pt x="324" y="302"/>
                  </a:lnTo>
                  <a:lnTo>
                    <a:pt x="338" y="293"/>
                  </a:lnTo>
                  <a:lnTo>
                    <a:pt x="352" y="289"/>
                  </a:lnTo>
                  <a:lnTo>
                    <a:pt x="366" y="287"/>
                  </a:lnTo>
                  <a:lnTo>
                    <a:pt x="381" y="286"/>
                  </a:lnTo>
                  <a:lnTo>
                    <a:pt x="396" y="288"/>
                  </a:lnTo>
                  <a:lnTo>
                    <a:pt x="410" y="293"/>
                  </a:lnTo>
                  <a:lnTo>
                    <a:pt x="422" y="299"/>
                  </a:lnTo>
                  <a:lnTo>
                    <a:pt x="434" y="308"/>
                  </a:lnTo>
                  <a:lnTo>
                    <a:pt x="444" y="318"/>
                  </a:lnTo>
                  <a:lnTo>
                    <a:pt x="452" y="330"/>
                  </a:lnTo>
                  <a:lnTo>
                    <a:pt x="459" y="344"/>
                  </a:lnTo>
                  <a:lnTo>
                    <a:pt x="463" y="357"/>
                  </a:lnTo>
                  <a:lnTo>
                    <a:pt x="464" y="372"/>
                  </a:lnTo>
                  <a:lnTo>
                    <a:pt x="704" y="424"/>
                  </a:lnTo>
                  <a:lnTo>
                    <a:pt x="704" y="393"/>
                  </a:lnTo>
                  <a:lnTo>
                    <a:pt x="751" y="383"/>
                  </a:lnTo>
                  <a:lnTo>
                    <a:pt x="751" y="347"/>
                  </a:lnTo>
                  <a:lnTo>
                    <a:pt x="703" y="342"/>
                  </a:lnTo>
                  <a:lnTo>
                    <a:pt x="703" y="316"/>
                  </a:lnTo>
                  <a:lnTo>
                    <a:pt x="740" y="294"/>
                  </a:lnTo>
                  <a:lnTo>
                    <a:pt x="732" y="267"/>
                  </a:lnTo>
                  <a:lnTo>
                    <a:pt x="694" y="267"/>
                  </a:lnTo>
                  <a:lnTo>
                    <a:pt x="688" y="241"/>
                  </a:lnTo>
                  <a:lnTo>
                    <a:pt x="716" y="218"/>
                  </a:lnTo>
                  <a:lnTo>
                    <a:pt x="703" y="191"/>
                  </a:lnTo>
                  <a:lnTo>
                    <a:pt x="664" y="195"/>
                  </a:lnTo>
                  <a:lnTo>
                    <a:pt x="656" y="177"/>
                  </a:lnTo>
                  <a:lnTo>
                    <a:pt x="682" y="145"/>
                  </a:lnTo>
                  <a:lnTo>
                    <a:pt x="664" y="125"/>
                  </a:lnTo>
                  <a:lnTo>
                    <a:pt x="620" y="147"/>
                  </a:lnTo>
                  <a:lnTo>
                    <a:pt x="605" y="133"/>
                  </a:lnTo>
                  <a:lnTo>
                    <a:pt x="630" y="94"/>
                  </a:lnTo>
                  <a:lnTo>
                    <a:pt x="608" y="78"/>
                  </a:lnTo>
                  <a:lnTo>
                    <a:pt x="572" y="109"/>
                  </a:lnTo>
                  <a:lnTo>
                    <a:pt x="557" y="97"/>
                  </a:lnTo>
                  <a:lnTo>
                    <a:pt x="569" y="54"/>
                  </a:lnTo>
                  <a:lnTo>
                    <a:pt x="549" y="44"/>
                  </a:lnTo>
                  <a:lnTo>
                    <a:pt x="517" y="76"/>
                  </a:lnTo>
                  <a:lnTo>
                    <a:pt x="501" y="71"/>
                  </a:lnTo>
                  <a:lnTo>
                    <a:pt x="507" y="25"/>
                  </a:lnTo>
                  <a:lnTo>
                    <a:pt x="484" y="18"/>
                  </a:lnTo>
                  <a:lnTo>
                    <a:pt x="459" y="54"/>
                  </a:lnTo>
                  <a:lnTo>
                    <a:pt x="437" y="51"/>
                  </a:lnTo>
                  <a:lnTo>
                    <a:pt x="434" y="5"/>
                  </a:lnTo>
                  <a:lnTo>
                    <a:pt x="402" y="3"/>
                  </a:lnTo>
                  <a:lnTo>
                    <a:pt x="392" y="46"/>
                  </a:lnTo>
                  <a:lnTo>
                    <a:pt x="369" y="46"/>
                  </a:lnTo>
                  <a:close/>
                </a:path>
              </a:pathLst>
            </a:custGeom>
            <a:solidFill>
              <a:srgbClr val="6699FF"/>
            </a:solidFill>
            <a:ln w="9525">
              <a:noFill/>
              <a:round/>
              <a:headEnd/>
              <a:tailEnd/>
            </a:ln>
          </p:spPr>
          <p:txBody>
            <a:bodyPr/>
            <a:lstStyle/>
            <a:p>
              <a:endParaRPr lang="fr-FR"/>
            </a:p>
          </p:txBody>
        </p:sp>
      </p:grpSp>
      <p:grpSp>
        <p:nvGrpSpPr>
          <p:cNvPr id="314389" name="Group 1045"/>
          <p:cNvGrpSpPr>
            <a:grpSpLocks/>
          </p:cNvGrpSpPr>
          <p:nvPr/>
        </p:nvGrpSpPr>
        <p:grpSpPr bwMode="auto">
          <a:xfrm>
            <a:off x="7010400" y="3886200"/>
            <a:ext cx="838200" cy="914400"/>
            <a:chOff x="577" y="2443"/>
            <a:chExt cx="375" cy="376"/>
          </a:xfrm>
        </p:grpSpPr>
        <p:sp>
          <p:nvSpPr>
            <p:cNvPr id="314390" name="Freeform 1046"/>
            <p:cNvSpPr>
              <a:spLocks/>
            </p:cNvSpPr>
            <p:nvPr/>
          </p:nvSpPr>
          <p:spPr bwMode="auto">
            <a:xfrm>
              <a:off x="577" y="2629"/>
              <a:ext cx="373" cy="190"/>
            </a:xfrm>
            <a:custGeom>
              <a:avLst/>
              <a:gdLst/>
              <a:ahLst/>
              <a:cxnLst>
                <a:cxn ang="0">
                  <a:pos x="464" y="15"/>
                </a:cxn>
                <a:cxn ang="0">
                  <a:pos x="455" y="42"/>
                </a:cxn>
                <a:cxn ang="0">
                  <a:pos x="438" y="67"/>
                </a:cxn>
                <a:cxn ang="0">
                  <a:pos x="415" y="83"/>
                </a:cxn>
                <a:cxn ang="0">
                  <a:pos x="386" y="91"/>
                </a:cxn>
                <a:cxn ang="0">
                  <a:pos x="356" y="90"/>
                </a:cxn>
                <a:cxn ang="0">
                  <a:pos x="330" y="79"/>
                </a:cxn>
                <a:cxn ang="0">
                  <a:pos x="308" y="61"/>
                </a:cxn>
                <a:cxn ang="0">
                  <a:pos x="292" y="36"/>
                </a:cxn>
                <a:cxn ang="0">
                  <a:pos x="286" y="7"/>
                </a:cxn>
                <a:cxn ang="0">
                  <a:pos x="0" y="1"/>
                </a:cxn>
                <a:cxn ang="0">
                  <a:pos x="47" y="22"/>
                </a:cxn>
                <a:cxn ang="0">
                  <a:pos x="11" y="74"/>
                </a:cxn>
                <a:cxn ang="0">
                  <a:pos x="65" y="100"/>
                </a:cxn>
                <a:cxn ang="0">
                  <a:pos x="40" y="151"/>
                </a:cxn>
                <a:cxn ang="0">
                  <a:pos x="93" y="169"/>
                </a:cxn>
                <a:cxn ang="0">
                  <a:pos x="79" y="226"/>
                </a:cxn>
                <a:cxn ang="0">
                  <a:pos x="139" y="230"/>
                </a:cxn>
                <a:cxn ang="0">
                  <a:pos x="130" y="278"/>
                </a:cxn>
                <a:cxn ang="0">
                  <a:pos x="186" y="268"/>
                </a:cxn>
                <a:cxn ang="0">
                  <a:pos x="188" y="321"/>
                </a:cxn>
                <a:cxn ang="0">
                  <a:pos x="238" y="300"/>
                </a:cxn>
                <a:cxn ang="0">
                  <a:pos x="250" y="354"/>
                </a:cxn>
                <a:cxn ang="0">
                  <a:pos x="298" y="324"/>
                </a:cxn>
                <a:cxn ang="0">
                  <a:pos x="318" y="377"/>
                </a:cxn>
                <a:cxn ang="0">
                  <a:pos x="363" y="328"/>
                </a:cxn>
                <a:cxn ang="0">
                  <a:pos x="396" y="377"/>
                </a:cxn>
                <a:cxn ang="0">
                  <a:pos x="428" y="327"/>
                </a:cxn>
                <a:cxn ang="0">
                  <a:pos x="470" y="364"/>
                </a:cxn>
                <a:cxn ang="0">
                  <a:pos x="488" y="310"/>
                </a:cxn>
                <a:cxn ang="0">
                  <a:pos x="535" y="340"/>
                </a:cxn>
                <a:cxn ang="0">
                  <a:pos x="547" y="279"/>
                </a:cxn>
                <a:cxn ang="0">
                  <a:pos x="599" y="298"/>
                </a:cxn>
                <a:cxn ang="0">
                  <a:pos x="601" y="240"/>
                </a:cxn>
                <a:cxn ang="0">
                  <a:pos x="657" y="247"/>
                </a:cxn>
                <a:cxn ang="0">
                  <a:pos x="652" y="184"/>
                </a:cxn>
                <a:cxn ang="0">
                  <a:pos x="706" y="172"/>
                </a:cxn>
                <a:cxn ang="0">
                  <a:pos x="685" y="122"/>
                </a:cxn>
                <a:cxn ang="0">
                  <a:pos x="740" y="100"/>
                </a:cxn>
                <a:cxn ang="0">
                  <a:pos x="704" y="52"/>
                </a:cxn>
              </a:cxnLst>
              <a:rect l="0" t="0" r="r" b="b"/>
              <a:pathLst>
                <a:path w="746" h="379">
                  <a:moveTo>
                    <a:pt x="464" y="0"/>
                  </a:moveTo>
                  <a:lnTo>
                    <a:pt x="464" y="15"/>
                  </a:lnTo>
                  <a:lnTo>
                    <a:pt x="460" y="28"/>
                  </a:lnTo>
                  <a:lnTo>
                    <a:pt x="455" y="42"/>
                  </a:lnTo>
                  <a:lnTo>
                    <a:pt x="447" y="54"/>
                  </a:lnTo>
                  <a:lnTo>
                    <a:pt x="438" y="67"/>
                  </a:lnTo>
                  <a:lnTo>
                    <a:pt x="427" y="75"/>
                  </a:lnTo>
                  <a:lnTo>
                    <a:pt x="415" y="83"/>
                  </a:lnTo>
                  <a:lnTo>
                    <a:pt x="400" y="88"/>
                  </a:lnTo>
                  <a:lnTo>
                    <a:pt x="386" y="91"/>
                  </a:lnTo>
                  <a:lnTo>
                    <a:pt x="373" y="91"/>
                  </a:lnTo>
                  <a:lnTo>
                    <a:pt x="356" y="90"/>
                  </a:lnTo>
                  <a:lnTo>
                    <a:pt x="343" y="85"/>
                  </a:lnTo>
                  <a:lnTo>
                    <a:pt x="330" y="79"/>
                  </a:lnTo>
                  <a:lnTo>
                    <a:pt x="318" y="70"/>
                  </a:lnTo>
                  <a:lnTo>
                    <a:pt x="308" y="61"/>
                  </a:lnTo>
                  <a:lnTo>
                    <a:pt x="300" y="49"/>
                  </a:lnTo>
                  <a:lnTo>
                    <a:pt x="292" y="36"/>
                  </a:lnTo>
                  <a:lnTo>
                    <a:pt x="287" y="22"/>
                  </a:lnTo>
                  <a:lnTo>
                    <a:pt x="286" y="7"/>
                  </a:lnTo>
                  <a:lnTo>
                    <a:pt x="286" y="3"/>
                  </a:lnTo>
                  <a:lnTo>
                    <a:pt x="0" y="1"/>
                  </a:lnTo>
                  <a:lnTo>
                    <a:pt x="0" y="21"/>
                  </a:lnTo>
                  <a:lnTo>
                    <a:pt x="47" y="22"/>
                  </a:lnTo>
                  <a:lnTo>
                    <a:pt x="48" y="54"/>
                  </a:lnTo>
                  <a:lnTo>
                    <a:pt x="11" y="74"/>
                  </a:lnTo>
                  <a:lnTo>
                    <a:pt x="20" y="105"/>
                  </a:lnTo>
                  <a:lnTo>
                    <a:pt x="65" y="100"/>
                  </a:lnTo>
                  <a:lnTo>
                    <a:pt x="74" y="123"/>
                  </a:lnTo>
                  <a:lnTo>
                    <a:pt x="40" y="151"/>
                  </a:lnTo>
                  <a:lnTo>
                    <a:pt x="55" y="180"/>
                  </a:lnTo>
                  <a:lnTo>
                    <a:pt x="93" y="169"/>
                  </a:lnTo>
                  <a:lnTo>
                    <a:pt x="105" y="189"/>
                  </a:lnTo>
                  <a:lnTo>
                    <a:pt x="79" y="226"/>
                  </a:lnTo>
                  <a:lnTo>
                    <a:pt x="97" y="244"/>
                  </a:lnTo>
                  <a:lnTo>
                    <a:pt x="139" y="230"/>
                  </a:lnTo>
                  <a:lnTo>
                    <a:pt x="149" y="242"/>
                  </a:lnTo>
                  <a:lnTo>
                    <a:pt x="130" y="278"/>
                  </a:lnTo>
                  <a:lnTo>
                    <a:pt x="146" y="294"/>
                  </a:lnTo>
                  <a:lnTo>
                    <a:pt x="186" y="268"/>
                  </a:lnTo>
                  <a:lnTo>
                    <a:pt x="199" y="278"/>
                  </a:lnTo>
                  <a:lnTo>
                    <a:pt x="188" y="321"/>
                  </a:lnTo>
                  <a:lnTo>
                    <a:pt x="207" y="333"/>
                  </a:lnTo>
                  <a:lnTo>
                    <a:pt x="238" y="300"/>
                  </a:lnTo>
                  <a:lnTo>
                    <a:pt x="258" y="306"/>
                  </a:lnTo>
                  <a:lnTo>
                    <a:pt x="250" y="354"/>
                  </a:lnTo>
                  <a:lnTo>
                    <a:pt x="276" y="362"/>
                  </a:lnTo>
                  <a:lnTo>
                    <a:pt x="298" y="324"/>
                  </a:lnTo>
                  <a:lnTo>
                    <a:pt x="317" y="327"/>
                  </a:lnTo>
                  <a:lnTo>
                    <a:pt x="318" y="377"/>
                  </a:lnTo>
                  <a:lnTo>
                    <a:pt x="347" y="379"/>
                  </a:lnTo>
                  <a:lnTo>
                    <a:pt x="363" y="328"/>
                  </a:lnTo>
                  <a:lnTo>
                    <a:pt x="386" y="328"/>
                  </a:lnTo>
                  <a:lnTo>
                    <a:pt x="396" y="377"/>
                  </a:lnTo>
                  <a:lnTo>
                    <a:pt x="427" y="374"/>
                  </a:lnTo>
                  <a:lnTo>
                    <a:pt x="428" y="327"/>
                  </a:lnTo>
                  <a:lnTo>
                    <a:pt x="448" y="321"/>
                  </a:lnTo>
                  <a:lnTo>
                    <a:pt x="470" y="364"/>
                  </a:lnTo>
                  <a:lnTo>
                    <a:pt x="497" y="354"/>
                  </a:lnTo>
                  <a:lnTo>
                    <a:pt x="488" y="310"/>
                  </a:lnTo>
                  <a:lnTo>
                    <a:pt x="507" y="301"/>
                  </a:lnTo>
                  <a:lnTo>
                    <a:pt x="535" y="340"/>
                  </a:lnTo>
                  <a:lnTo>
                    <a:pt x="559" y="327"/>
                  </a:lnTo>
                  <a:lnTo>
                    <a:pt x="547" y="279"/>
                  </a:lnTo>
                  <a:lnTo>
                    <a:pt x="562" y="272"/>
                  </a:lnTo>
                  <a:lnTo>
                    <a:pt x="599" y="298"/>
                  </a:lnTo>
                  <a:lnTo>
                    <a:pt x="622" y="278"/>
                  </a:lnTo>
                  <a:lnTo>
                    <a:pt x="601" y="240"/>
                  </a:lnTo>
                  <a:lnTo>
                    <a:pt x="615" y="226"/>
                  </a:lnTo>
                  <a:lnTo>
                    <a:pt x="657" y="247"/>
                  </a:lnTo>
                  <a:lnTo>
                    <a:pt x="678" y="224"/>
                  </a:lnTo>
                  <a:lnTo>
                    <a:pt x="652" y="184"/>
                  </a:lnTo>
                  <a:lnTo>
                    <a:pt x="663" y="165"/>
                  </a:lnTo>
                  <a:lnTo>
                    <a:pt x="706" y="172"/>
                  </a:lnTo>
                  <a:lnTo>
                    <a:pt x="716" y="148"/>
                  </a:lnTo>
                  <a:lnTo>
                    <a:pt x="685" y="122"/>
                  </a:lnTo>
                  <a:lnTo>
                    <a:pt x="694" y="100"/>
                  </a:lnTo>
                  <a:lnTo>
                    <a:pt x="740" y="100"/>
                  </a:lnTo>
                  <a:lnTo>
                    <a:pt x="746" y="67"/>
                  </a:lnTo>
                  <a:lnTo>
                    <a:pt x="704" y="52"/>
                  </a:lnTo>
                  <a:lnTo>
                    <a:pt x="464" y="0"/>
                  </a:lnTo>
                  <a:close/>
                </a:path>
              </a:pathLst>
            </a:custGeom>
            <a:solidFill>
              <a:srgbClr val="6699FF"/>
            </a:solidFill>
            <a:ln w="9525">
              <a:noFill/>
              <a:round/>
              <a:headEnd/>
              <a:tailEnd/>
            </a:ln>
          </p:spPr>
          <p:txBody>
            <a:bodyPr/>
            <a:lstStyle/>
            <a:p>
              <a:endParaRPr lang="fr-FR"/>
            </a:p>
          </p:txBody>
        </p:sp>
        <p:sp>
          <p:nvSpPr>
            <p:cNvPr id="314391" name="Freeform 1047"/>
            <p:cNvSpPr>
              <a:spLocks/>
            </p:cNvSpPr>
            <p:nvPr/>
          </p:nvSpPr>
          <p:spPr bwMode="auto">
            <a:xfrm>
              <a:off x="577" y="2443"/>
              <a:ext cx="375" cy="212"/>
            </a:xfrm>
            <a:custGeom>
              <a:avLst/>
              <a:gdLst/>
              <a:ahLst/>
              <a:cxnLst>
                <a:cxn ang="0">
                  <a:pos x="353" y="0"/>
                </a:cxn>
                <a:cxn ang="0">
                  <a:pos x="323" y="49"/>
                </a:cxn>
                <a:cxn ang="0">
                  <a:pos x="283" y="9"/>
                </a:cxn>
                <a:cxn ang="0">
                  <a:pos x="262" y="68"/>
                </a:cxn>
                <a:cxn ang="0">
                  <a:pos x="217" y="39"/>
                </a:cxn>
                <a:cxn ang="0">
                  <a:pos x="201" y="94"/>
                </a:cxn>
                <a:cxn ang="0">
                  <a:pos x="142" y="78"/>
                </a:cxn>
                <a:cxn ang="0">
                  <a:pos x="140" y="134"/>
                </a:cxn>
                <a:cxn ang="0">
                  <a:pos x="88" y="133"/>
                </a:cxn>
                <a:cxn ang="0">
                  <a:pos x="99" y="188"/>
                </a:cxn>
                <a:cxn ang="0">
                  <a:pos x="45" y="198"/>
                </a:cxn>
                <a:cxn ang="0">
                  <a:pos x="66" y="251"/>
                </a:cxn>
                <a:cxn ang="0">
                  <a:pos x="13" y="275"/>
                </a:cxn>
                <a:cxn ang="0">
                  <a:pos x="45" y="320"/>
                </a:cxn>
                <a:cxn ang="0">
                  <a:pos x="0" y="361"/>
                </a:cxn>
                <a:cxn ang="0">
                  <a:pos x="286" y="373"/>
                </a:cxn>
                <a:cxn ang="0">
                  <a:pos x="291" y="347"/>
                </a:cxn>
                <a:cxn ang="0">
                  <a:pos x="305" y="321"/>
                </a:cxn>
                <a:cxn ang="0">
                  <a:pos x="324" y="302"/>
                </a:cxn>
                <a:cxn ang="0">
                  <a:pos x="352" y="289"/>
                </a:cxn>
                <a:cxn ang="0">
                  <a:pos x="381" y="286"/>
                </a:cxn>
                <a:cxn ang="0">
                  <a:pos x="410" y="293"/>
                </a:cxn>
                <a:cxn ang="0">
                  <a:pos x="434" y="308"/>
                </a:cxn>
                <a:cxn ang="0">
                  <a:pos x="452" y="330"/>
                </a:cxn>
                <a:cxn ang="0">
                  <a:pos x="463" y="357"/>
                </a:cxn>
                <a:cxn ang="0">
                  <a:pos x="704" y="424"/>
                </a:cxn>
                <a:cxn ang="0">
                  <a:pos x="751" y="383"/>
                </a:cxn>
                <a:cxn ang="0">
                  <a:pos x="703" y="342"/>
                </a:cxn>
                <a:cxn ang="0">
                  <a:pos x="740" y="294"/>
                </a:cxn>
                <a:cxn ang="0">
                  <a:pos x="694" y="267"/>
                </a:cxn>
                <a:cxn ang="0">
                  <a:pos x="716" y="218"/>
                </a:cxn>
                <a:cxn ang="0">
                  <a:pos x="664" y="195"/>
                </a:cxn>
                <a:cxn ang="0">
                  <a:pos x="682" y="145"/>
                </a:cxn>
                <a:cxn ang="0">
                  <a:pos x="620" y="147"/>
                </a:cxn>
                <a:cxn ang="0">
                  <a:pos x="630" y="94"/>
                </a:cxn>
                <a:cxn ang="0">
                  <a:pos x="572" y="109"/>
                </a:cxn>
                <a:cxn ang="0">
                  <a:pos x="569" y="54"/>
                </a:cxn>
                <a:cxn ang="0">
                  <a:pos x="517" y="76"/>
                </a:cxn>
                <a:cxn ang="0">
                  <a:pos x="507" y="25"/>
                </a:cxn>
                <a:cxn ang="0">
                  <a:pos x="459" y="54"/>
                </a:cxn>
                <a:cxn ang="0">
                  <a:pos x="434" y="5"/>
                </a:cxn>
                <a:cxn ang="0">
                  <a:pos x="392" y="46"/>
                </a:cxn>
              </a:cxnLst>
              <a:rect l="0" t="0" r="r" b="b"/>
              <a:pathLst>
                <a:path w="751" h="424">
                  <a:moveTo>
                    <a:pt x="369" y="46"/>
                  </a:moveTo>
                  <a:lnTo>
                    <a:pt x="353" y="0"/>
                  </a:lnTo>
                  <a:lnTo>
                    <a:pt x="327" y="3"/>
                  </a:lnTo>
                  <a:lnTo>
                    <a:pt x="323" y="49"/>
                  </a:lnTo>
                  <a:lnTo>
                    <a:pt x="302" y="54"/>
                  </a:lnTo>
                  <a:lnTo>
                    <a:pt x="283" y="9"/>
                  </a:lnTo>
                  <a:lnTo>
                    <a:pt x="255" y="20"/>
                  </a:lnTo>
                  <a:lnTo>
                    <a:pt x="262" y="68"/>
                  </a:lnTo>
                  <a:lnTo>
                    <a:pt x="241" y="74"/>
                  </a:lnTo>
                  <a:lnTo>
                    <a:pt x="217" y="39"/>
                  </a:lnTo>
                  <a:lnTo>
                    <a:pt x="192" y="50"/>
                  </a:lnTo>
                  <a:lnTo>
                    <a:pt x="201" y="94"/>
                  </a:lnTo>
                  <a:lnTo>
                    <a:pt x="185" y="109"/>
                  </a:lnTo>
                  <a:lnTo>
                    <a:pt x="142" y="78"/>
                  </a:lnTo>
                  <a:lnTo>
                    <a:pt x="120" y="99"/>
                  </a:lnTo>
                  <a:lnTo>
                    <a:pt x="140" y="134"/>
                  </a:lnTo>
                  <a:lnTo>
                    <a:pt x="124" y="152"/>
                  </a:lnTo>
                  <a:lnTo>
                    <a:pt x="88" y="133"/>
                  </a:lnTo>
                  <a:lnTo>
                    <a:pt x="72" y="155"/>
                  </a:lnTo>
                  <a:lnTo>
                    <a:pt x="99" y="188"/>
                  </a:lnTo>
                  <a:lnTo>
                    <a:pt x="87" y="208"/>
                  </a:lnTo>
                  <a:lnTo>
                    <a:pt x="45" y="198"/>
                  </a:lnTo>
                  <a:lnTo>
                    <a:pt x="30" y="226"/>
                  </a:lnTo>
                  <a:lnTo>
                    <a:pt x="66" y="251"/>
                  </a:lnTo>
                  <a:lnTo>
                    <a:pt x="53" y="275"/>
                  </a:lnTo>
                  <a:lnTo>
                    <a:pt x="13" y="275"/>
                  </a:lnTo>
                  <a:lnTo>
                    <a:pt x="6" y="303"/>
                  </a:lnTo>
                  <a:lnTo>
                    <a:pt x="45" y="320"/>
                  </a:lnTo>
                  <a:lnTo>
                    <a:pt x="44" y="351"/>
                  </a:lnTo>
                  <a:lnTo>
                    <a:pt x="0" y="361"/>
                  </a:lnTo>
                  <a:lnTo>
                    <a:pt x="0" y="375"/>
                  </a:lnTo>
                  <a:lnTo>
                    <a:pt x="286" y="373"/>
                  </a:lnTo>
                  <a:lnTo>
                    <a:pt x="287" y="361"/>
                  </a:lnTo>
                  <a:lnTo>
                    <a:pt x="291" y="347"/>
                  </a:lnTo>
                  <a:lnTo>
                    <a:pt x="296" y="333"/>
                  </a:lnTo>
                  <a:lnTo>
                    <a:pt x="305" y="321"/>
                  </a:lnTo>
                  <a:lnTo>
                    <a:pt x="314" y="310"/>
                  </a:lnTo>
                  <a:lnTo>
                    <a:pt x="324" y="302"/>
                  </a:lnTo>
                  <a:lnTo>
                    <a:pt x="338" y="293"/>
                  </a:lnTo>
                  <a:lnTo>
                    <a:pt x="352" y="289"/>
                  </a:lnTo>
                  <a:lnTo>
                    <a:pt x="366" y="287"/>
                  </a:lnTo>
                  <a:lnTo>
                    <a:pt x="381" y="286"/>
                  </a:lnTo>
                  <a:lnTo>
                    <a:pt x="396" y="288"/>
                  </a:lnTo>
                  <a:lnTo>
                    <a:pt x="410" y="293"/>
                  </a:lnTo>
                  <a:lnTo>
                    <a:pt x="422" y="299"/>
                  </a:lnTo>
                  <a:lnTo>
                    <a:pt x="434" y="308"/>
                  </a:lnTo>
                  <a:lnTo>
                    <a:pt x="444" y="318"/>
                  </a:lnTo>
                  <a:lnTo>
                    <a:pt x="452" y="330"/>
                  </a:lnTo>
                  <a:lnTo>
                    <a:pt x="459" y="344"/>
                  </a:lnTo>
                  <a:lnTo>
                    <a:pt x="463" y="357"/>
                  </a:lnTo>
                  <a:lnTo>
                    <a:pt x="464" y="372"/>
                  </a:lnTo>
                  <a:lnTo>
                    <a:pt x="704" y="424"/>
                  </a:lnTo>
                  <a:lnTo>
                    <a:pt x="704" y="393"/>
                  </a:lnTo>
                  <a:lnTo>
                    <a:pt x="751" y="383"/>
                  </a:lnTo>
                  <a:lnTo>
                    <a:pt x="751" y="347"/>
                  </a:lnTo>
                  <a:lnTo>
                    <a:pt x="703" y="342"/>
                  </a:lnTo>
                  <a:lnTo>
                    <a:pt x="703" y="316"/>
                  </a:lnTo>
                  <a:lnTo>
                    <a:pt x="740" y="294"/>
                  </a:lnTo>
                  <a:lnTo>
                    <a:pt x="732" y="267"/>
                  </a:lnTo>
                  <a:lnTo>
                    <a:pt x="694" y="267"/>
                  </a:lnTo>
                  <a:lnTo>
                    <a:pt x="688" y="241"/>
                  </a:lnTo>
                  <a:lnTo>
                    <a:pt x="716" y="218"/>
                  </a:lnTo>
                  <a:lnTo>
                    <a:pt x="703" y="191"/>
                  </a:lnTo>
                  <a:lnTo>
                    <a:pt x="664" y="195"/>
                  </a:lnTo>
                  <a:lnTo>
                    <a:pt x="656" y="177"/>
                  </a:lnTo>
                  <a:lnTo>
                    <a:pt x="682" y="145"/>
                  </a:lnTo>
                  <a:lnTo>
                    <a:pt x="664" y="125"/>
                  </a:lnTo>
                  <a:lnTo>
                    <a:pt x="620" y="147"/>
                  </a:lnTo>
                  <a:lnTo>
                    <a:pt x="605" y="133"/>
                  </a:lnTo>
                  <a:lnTo>
                    <a:pt x="630" y="94"/>
                  </a:lnTo>
                  <a:lnTo>
                    <a:pt x="608" y="78"/>
                  </a:lnTo>
                  <a:lnTo>
                    <a:pt x="572" y="109"/>
                  </a:lnTo>
                  <a:lnTo>
                    <a:pt x="557" y="97"/>
                  </a:lnTo>
                  <a:lnTo>
                    <a:pt x="569" y="54"/>
                  </a:lnTo>
                  <a:lnTo>
                    <a:pt x="549" y="44"/>
                  </a:lnTo>
                  <a:lnTo>
                    <a:pt x="517" y="76"/>
                  </a:lnTo>
                  <a:lnTo>
                    <a:pt x="501" y="71"/>
                  </a:lnTo>
                  <a:lnTo>
                    <a:pt x="507" y="25"/>
                  </a:lnTo>
                  <a:lnTo>
                    <a:pt x="484" y="18"/>
                  </a:lnTo>
                  <a:lnTo>
                    <a:pt x="459" y="54"/>
                  </a:lnTo>
                  <a:lnTo>
                    <a:pt x="437" y="51"/>
                  </a:lnTo>
                  <a:lnTo>
                    <a:pt x="434" y="5"/>
                  </a:lnTo>
                  <a:lnTo>
                    <a:pt x="402" y="3"/>
                  </a:lnTo>
                  <a:lnTo>
                    <a:pt x="392" y="46"/>
                  </a:lnTo>
                  <a:lnTo>
                    <a:pt x="369" y="46"/>
                  </a:lnTo>
                  <a:close/>
                </a:path>
              </a:pathLst>
            </a:custGeom>
            <a:solidFill>
              <a:srgbClr val="6699FF"/>
            </a:solidFill>
            <a:ln w="9525">
              <a:noFill/>
              <a:round/>
              <a:headEnd/>
              <a:tailEnd/>
            </a:ln>
          </p:spPr>
          <p:txBody>
            <a:bodyPr/>
            <a:lstStyle/>
            <a:p>
              <a:endParaRPr lang="fr-FR"/>
            </a:p>
          </p:txBody>
        </p:sp>
      </p:grpSp>
      <p:sp>
        <p:nvSpPr>
          <p:cNvPr id="314393" name="Rectangle 1049"/>
          <p:cNvSpPr>
            <a:spLocks noChangeArrowheads="1"/>
          </p:cNvSpPr>
          <p:nvPr/>
        </p:nvSpPr>
        <p:spPr bwMode="auto">
          <a:xfrm>
            <a:off x="2590800" y="3429000"/>
            <a:ext cx="4343400" cy="838200"/>
          </a:xfrm>
          <a:prstGeom prst="rect">
            <a:avLst/>
          </a:prstGeom>
          <a:solidFill>
            <a:srgbClr val="6699FF"/>
          </a:solidFill>
          <a:ln w="9525">
            <a:noFill/>
            <a:miter lim="800000"/>
            <a:headEnd/>
            <a:tailEnd/>
          </a:ln>
          <a:effectLst/>
        </p:spPr>
        <p:txBody>
          <a:bodyPr wrap="none" anchor="ctr"/>
          <a:lstStyle/>
          <a:p>
            <a:endParaRPr lang="fr-FR"/>
          </a:p>
        </p:txBody>
      </p:sp>
      <p:sp>
        <p:nvSpPr>
          <p:cNvPr id="314394" name="AutoShape 1050"/>
          <p:cNvSpPr>
            <a:spLocks noChangeArrowheads="1"/>
          </p:cNvSpPr>
          <p:nvPr/>
        </p:nvSpPr>
        <p:spPr bwMode="auto">
          <a:xfrm>
            <a:off x="4648200" y="4038600"/>
            <a:ext cx="685800" cy="914400"/>
          </a:xfrm>
          <a:prstGeom prst="downArrow">
            <a:avLst>
              <a:gd name="adj1" fmla="val 50000"/>
              <a:gd name="adj2" fmla="val 33333"/>
            </a:avLst>
          </a:prstGeom>
          <a:solidFill>
            <a:srgbClr val="6699FF"/>
          </a:solidFill>
          <a:ln w="9525">
            <a:noFill/>
            <a:miter lim="800000"/>
            <a:headEnd/>
            <a:tailEnd/>
          </a:ln>
          <a:effectLst/>
        </p:spPr>
        <p:txBody>
          <a:bodyPr wrap="none" anchor="ctr"/>
          <a:lstStyle/>
          <a:p>
            <a:endParaRPr lang="fr-FR"/>
          </a:p>
        </p:txBody>
      </p:sp>
      <p:sp>
        <p:nvSpPr>
          <p:cNvPr id="314395" name="Freeform 1051"/>
          <p:cNvSpPr>
            <a:spLocks/>
          </p:cNvSpPr>
          <p:nvPr/>
        </p:nvSpPr>
        <p:spPr bwMode="auto">
          <a:xfrm>
            <a:off x="2438400" y="2362200"/>
            <a:ext cx="5029200" cy="685800"/>
          </a:xfrm>
          <a:custGeom>
            <a:avLst/>
            <a:gdLst/>
            <a:ahLst/>
            <a:cxnLst>
              <a:cxn ang="0">
                <a:pos x="0" y="144"/>
              </a:cxn>
              <a:cxn ang="0">
                <a:pos x="0" y="432"/>
              </a:cxn>
              <a:cxn ang="0">
                <a:pos x="3168" y="432"/>
              </a:cxn>
              <a:cxn ang="0">
                <a:pos x="3168" y="0"/>
              </a:cxn>
            </a:cxnLst>
            <a:rect l="0" t="0" r="r" b="b"/>
            <a:pathLst>
              <a:path w="3168" h="432">
                <a:moveTo>
                  <a:pt x="0" y="144"/>
                </a:moveTo>
                <a:lnTo>
                  <a:pt x="0" y="432"/>
                </a:lnTo>
                <a:lnTo>
                  <a:pt x="3168" y="432"/>
                </a:lnTo>
                <a:lnTo>
                  <a:pt x="3168" y="0"/>
                </a:lnTo>
              </a:path>
            </a:pathLst>
          </a:custGeom>
          <a:noFill/>
          <a:ln w="38100" cmpd="sng">
            <a:solidFill>
              <a:schemeClr val="tx1"/>
            </a:solidFill>
            <a:round/>
            <a:headEnd/>
            <a:tailEnd/>
          </a:ln>
          <a:effectLst/>
        </p:spPr>
        <p:txBody>
          <a:bodyPr/>
          <a:lstStyle/>
          <a:p>
            <a:endParaRPr lang="fr-FR"/>
          </a:p>
        </p:txBody>
      </p:sp>
      <p:sp>
        <p:nvSpPr>
          <p:cNvPr id="314396" name="AutoShape 1052"/>
          <p:cNvSpPr>
            <a:spLocks noChangeArrowheads="1"/>
          </p:cNvSpPr>
          <p:nvPr/>
        </p:nvSpPr>
        <p:spPr bwMode="auto">
          <a:xfrm>
            <a:off x="4724400" y="3048000"/>
            <a:ext cx="457200" cy="381000"/>
          </a:xfrm>
          <a:prstGeom prst="downArrow">
            <a:avLst>
              <a:gd name="adj1" fmla="val 33796"/>
              <a:gd name="adj2" fmla="val 37083"/>
            </a:avLst>
          </a:prstGeom>
          <a:solidFill>
            <a:schemeClr val="tx1"/>
          </a:solidFill>
          <a:ln w="9525">
            <a:noFill/>
            <a:miter lim="800000"/>
            <a:headEnd/>
            <a:tailEnd/>
          </a:ln>
          <a:effectLst/>
        </p:spPr>
        <p:txBody>
          <a:bodyPr wrap="none" anchor="ctr"/>
          <a:lstStyle/>
          <a:p>
            <a:endParaRPr lang="fr-FR"/>
          </a:p>
        </p:txBody>
      </p:sp>
      <p:sp>
        <p:nvSpPr>
          <p:cNvPr id="314397" name="Rectangle 1053"/>
          <p:cNvSpPr>
            <a:spLocks noChangeArrowheads="1"/>
          </p:cNvSpPr>
          <p:nvPr/>
        </p:nvSpPr>
        <p:spPr bwMode="auto">
          <a:xfrm>
            <a:off x="3209925" y="3581400"/>
            <a:ext cx="3665538" cy="457200"/>
          </a:xfrm>
          <a:prstGeom prst="rect">
            <a:avLst/>
          </a:prstGeom>
          <a:noFill/>
          <a:ln w="9525">
            <a:noFill/>
            <a:miter lim="800000"/>
            <a:headEnd/>
            <a:tailEnd/>
          </a:ln>
          <a:effectLst/>
        </p:spPr>
        <p:txBody>
          <a:bodyPr wrap="none">
            <a:spAutoFit/>
          </a:bodyPr>
          <a:lstStyle/>
          <a:p>
            <a:pPr latinLnBrk="0"/>
            <a:r>
              <a:rPr kumimoji="0" lang="fr-FR" altLang="ko-KR" sz="2400" b="1">
                <a:latin typeface="Arial" pitchFamily="34" charset="0"/>
              </a:rPr>
              <a:t>Formateur </a:t>
            </a:r>
            <a:r>
              <a:rPr kumimoji="0" lang="fr-FR" altLang="ko-KR" sz="1600" b="1">
                <a:latin typeface="Arial" pitchFamily="34" charset="0"/>
              </a:rPr>
              <a:t>(mise au formation)</a:t>
            </a:r>
            <a:endParaRPr kumimoji="0" lang="fr-FR" sz="1600" b="1">
              <a:latin typeface="Arial" pitchFamily="34" charset="0"/>
            </a:endParaRPr>
          </a:p>
        </p:txBody>
      </p:sp>
      <p:sp>
        <p:nvSpPr>
          <p:cNvPr id="314398" name="AutoShape 1054"/>
          <p:cNvSpPr>
            <a:spLocks noChangeArrowheads="1"/>
          </p:cNvSpPr>
          <p:nvPr/>
        </p:nvSpPr>
        <p:spPr bwMode="auto">
          <a:xfrm>
            <a:off x="152400" y="4419600"/>
            <a:ext cx="2590800" cy="1752600"/>
          </a:xfrm>
          <a:prstGeom prst="cloudCallout">
            <a:avLst>
              <a:gd name="adj1" fmla="val -31616"/>
              <a:gd name="adj2" fmla="val 36958"/>
            </a:avLst>
          </a:prstGeom>
          <a:gradFill rotWithShape="0">
            <a:gsLst>
              <a:gs pos="0">
                <a:srgbClr val="FFFFCC"/>
              </a:gs>
              <a:gs pos="100000">
                <a:srgbClr val="FFFFCC">
                  <a:gamma/>
                  <a:shade val="46275"/>
                  <a:invGamma/>
                </a:srgbClr>
              </a:gs>
            </a:gsLst>
            <a:lin ang="2700000" scaled="1"/>
          </a:gradFill>
          <a:ln w="9525">
            <a:noFill/>
            <a:round/>
            <a:headEnd/>
            <a:tailEnd/>
          </a:ln>
          <a:effectLst>
            <a:outerShdw dist="35921" dir="2700000" algn="ctr" rotWithShape="0">
              <a:schemeClr val="bg2"/>
            </a:outerShdw>
          </a:effectLst>
        </p:spPr>
        <p:txBody>
          <a:bodyPr wrap="none" anchor="ctr"/>
          <a:lstStyle/>
          <a:p>
            <a:pPr eaLnBrk="0" latinLnBrk="0" hangingPunct="0"/>
            <a:r>
              <a:rPr kumimoji="0" lang="fr-FR" b="1">
                <a:latin typeface="Arial" pitchFamily="34" charset="0"/>
              </a:rPr>
              <a:t>Instructions de mise</a:t>
            </a:r>
          </a:p>
          <a:p>
            <a:pPr eaLnBrk="0" latinLnBrk="0" hangingPunct="0"/>
            <a:r>
              <a:rPr kumimoji="0" lang="fr-FR" b="1">
                <a:latin typeface="Arial" pitchFamily="34" charset="0"/>
              </a:rPr>
              <a:t>Au format</a:t>
            </a:r>
            <a:endParaRPr kumimoji="0" lang="fr-FR" sz="3200">
              <a:latin typeface="Arial" pitchFamily="34" charset="0"/>
            </a:endParaRPr>
          </a:p>
        </p:txBody>
      </p:sp>
      <p:sp>
        <p:nvSpPr>
          <p:cNvPr id="314399" name="Line 1055"/>
          <p:cNvSpPr>
            <a:spLocks noChangeShapeType="1"/>
          </p:cNvSpPr>
          <p:nvPr/>
        </p:nvSpPr>
        <p:spPr bwMode="auto">
          <a:xfrm flipV="1">
            <a:off x="2438400" y="4267200"/>
            <a:ext cx="304800" cy="304800"/>
          </a:xfrm>
          <a:prstGeom prst="line">
            <a:avLst/>
          </a:prstGeom>
          <a:noFill/>
          <a:ln w="38100">
            <a:solidFill>
              <a:schemeClr val="tx1"/>
            </a:solidFill>
            <a:round/>
            <a:headEnd/>
            <a:tailEnd type="triangle" w="med" len="med"/>
          </a:ln>
          <a:effectLst/>
        </p:spPr>
        <p:txBody>
          <a:bodyPr/>
          <a:lstStyle/>
          <a:p>
            <a:endParaRPr lang="fr-F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8561196C-FE38-47EE-B622-12C75488CC25}" type="slidenum">
              <a:rPr lang="fr-FR"/>
              <a:pPr/>
              <a:t>120</a:t>
            </a:fld>
            <a:endParaRPr lang="fr-FR"/>
          </a:p>
        </p:txBody>
      </p:sp>
      <p:sp>
        <p:nvSpPr>
          <p:cNvPr id="391170" name="Rectangle 2"/>
          <p:cNvSpPr>
            <a:spLocks noGrp="1" noChangeArrowheads="1"/>
          </p:cNvSpPr>
          <p:nvPr>
            <p:ph type="title"/>
          </p:nvPr>
        </p:nvSpPr>
        <p:spPr/>
        <p:txBody>
          <a:bodyPr/>
          <a:lstStyle/>
          <a:p>
            <a:r>
              <a:rPr lang="fr-FR"/>
              <a:t>Les règles</a:t>
            </a:r>
          </a:p>
        </p:txBody>
      </p:sp>
      <p:sp>
        <p:nvSpPr>
          <p:cNvPr id="391171" name="Rectangle 3"/>
          <p:cNvSpPr>
            <a:spLocks noGrp="1" noChangeArrowheads="1"/>
          </p:cNvSpPr>
          <p:nvPr>
            <p:ph type="body" idx="1"/>
          </p:nvPr>
        </p:nvSpPr>
        <p:spPr/>
        <p:txBody>
          <a:bodyPr/>
          <a:lstStyle/>
          <a:p>
            <a:pPr>
              <a:spcBef>
                <a:spcPts val="500"/>
              </a:spcBef>
              <a:spcAft>
                <a:spcPts val="500"/>
              </a:spcAft>
            </a:pPr>
            <a:r>
              <a:rPr lang="fr-FR" sz="2000" dirty="0"/>
              <a:t>T</a:t>
            </a:r>
            <a:r>
              <a:rPr lang="fr-FR" sz="2000" dirty="0" smtClean="0"/>
              <a:t>emplate </a:t>
            </a:r>
            <a:r>
              <a:rPr lang="fr-FR" sz="2000" dirty="0" err="1"/>
              <a:t>rule</a:t>
            </a:r>
            <a:r>
              <a:rPr lang="fr-FR" sz="2000" dirty="0"/>
              <a:t> </a:t>
            </a:r>
          </a:p>
          <a:p>
            <a:pPr lvl="1">
              <a:spcBef>
                <a:spcPts val="500"/>
              </a:spcBef>
              <a:spcAft>
                <a:spcPts val="500"/>
              </a:spcAft>
            </a:pPr>
            <a:r>
              <a:rPr lang="fr-FR" sz="1600" dirty="0"/>
              <a:t>décrit la structure de chaque nœud de l'arbre ainsi que le style à appliquer à ce nœud.</a:t>
            </a:r>
          </a:p>
          <a:p>
            <a:pPr>
              <a:spcBef>
                <a:spcPts val="500"/>
              </a:spcBef>
              <a:spcAft>
                <a:spcPts val="500"/>
              </a:spcAft>
            </a:pPr>
            <a:r>
              <a:rPr lang="fr-FR" sz="2000" dirty="0"/>
              <a:t>Une feuille de style XSL est tout simplement un document XML qui contient tout un ensemble de règles</a:t>
            </a:r>
          </a:p>
          <a:p>
            <a:pPr>
              <a:spcBef>
                <a:spcPts val="500"/>
              </a:spcBef>
              <a:spcAft>
                <a:spcPts val="500"/>
              </a:spcAft>
            </a:pPr>
            <a:r>
              <a:rPr lang="fr-FR" sz="2000" dirty="0"/>
              <a:t>Une règle se décompose en deux parties : </a:t>
            </a:r>
          </a:p>
          <a:p>
            <a:pPr lvl="2">
              <a:spcBef>
                <a:spcPts val="500"/>
              </a:spcBef>
              <a:spcAft>
                <a:spcPts val="500"/>
              </a:spcAft>
            </a:pPr>
            <a:r>
              <a:rPr lang="fr-FR" sz="1400" dirty="0"/>
              <a:t>on associe un motif (pattern) au patron (</a:t>
            </a:r>
            <a:r>
              <a:rPr lang="fr-FR" sz="1400" dirty="0" err="1"/>
              <a:t>template</a:t>
            </a:r>
            <a:r>
              <a:rPr lang="fr-FR" sz="1400" dirty="0"/>
              <a:t>) afin d'identifier chaque nœud de l'arbre </a:t>
            </a:r>
          </a:p>
          <a:p>
            <a:pPr lvl="2">
              <a:spcBef>
                <a:spcPts val="500"/>
              </a:spcBef>
              <a:spcAft>
                <a:spcPts val="500"/>
              </a:spcAft>
            </a:pPr>
            <a:r>
              <a:rPr lang="fr-FR" sz="1400" dirty="0"/>
              <a:t>on associe une action, une mise en forme, un formatage ou une transformation au nœud résultant </a:t>
            </a:r>
          </a:p>
          <a:p>
            <a:pPr lvl="1">
              <a:spcBef>
                <a:spcPts val="500"/>
              </a:spcBef>
              <a:spcAft>
                <a:spcPts val="500"/>
              </a:spcAft>
            </a:pPr>
            <a:r>
              <a:rPr lang="fr-FR" sz="1600" dirty="0"/>
              <a:t>Un motif sélectionne un </a:t>
            </a:r>
            <a:r>
              <a:rPr lang="fr-FR" sz="1600" dirty="0" err="1"/>
              <a:t>noeud</a:t>
            </a:r>
            <a:r>
              <a:rPr lang="fr-FR" sz="1600" dirty="0"/>
              <a:t> en utilisant un ou plusieurs des critères suivants : </a:t>
            </a:r>
          </a:p>
          <a:p>
            <a:pPr lvl="3">
              <a:spcBef>
                <a:spcPts val="500"/>
              </a:spcBef>
              <a:spcAft>
                <a:spcPts val="500"/>
              </a:spcAft>
              <a:buFont typeface="Symbol" pitchFamily="18" charset="2"/>
              <a:buChar char="·"/>
            </a:pPr>
            <a:r>
              <a:rPr lang="fr-FR" sz="1200" dirty="0"/>
              <a:t>un nom </a:t>
            </a:r>
          </a:p>
          <a:p>
            <a:pPr lvl="3">
              <a:spcBef>
                <a:spcPts val="500"/>
              </a:spcBef>
              <a:spcAft>
                <a:spcPts val="500"/>
              </a:spcAft>
              <a:buFont typeface="Symbol" pitchFamily="18" charset="2"/>
              <a:buChar char="·"/>
            </a:pPr>
            <a:r>
              <a:rPr lang="fr-FR" sz="1200" dirty="0"/>
              <a:t>l'ancêtre de l'élément </a:t>
            </a:r>
          </a:p>
          <a:p>
            <a:pPr lvl="3">
              <a:spcBef>
                <a:spcPts val="500"/>
              </a:spcBef>
              <a:spcAft>
                <a:spcPts val="500"/>
              </a:spcAft>
              <a:buFont typeface="Symbol" pitchFamily="18" charset="2"/>
              <a:buChar char="·"/>
            </a:pPr>
            <a:r>
              <a:rPr lang="fr-FR" sz="1200" dirty="0"/>
              <a:t>un identifiant unique (ID) </a:t>
            </a:r>
          </a:p>
          <a:p>
            <a:pPr lvl="3">
              <a:spcBef>
                <a:spcPts val="500"/>
              </a:spcBef>
              <a:spcAft>
                <a:spcPts val="500"/>
              </a:spcAft>
              <a:buFont typeface="Symbol" pitchFamily="18" charset="2"/>
              <a:buChar char="·"/>
            </a:pPr>
            <a:r>
              <a:rPr lang="fr-FR" sz="1200" dirty="0"/>
              <a:t>des jokers </a:t>
            </a:r>
            <a:r>
              <a:rPr lang="fr-FR" sz="1200" dirty="0" smtClean="0"/>
              <a:t> (ex: caractère générique *)</a:t>
            </a:r>
            <a:endParaRPr lang="fr-FR" sz="1200" dirty="0"/>
          </a:p>
          <a:p>
            <a:pPr lvl="3">
              <a:spcBef>
                <a:spcPts val="500"/>
              </a:spcBef>
              <a:spcAft>
                <a:spcPts val="500"/>
              </a:spcAft>
              <a:buFont typeface="Symbol" pitchFamily="18" charset="2"/>
              <a:buChar char="·"/>
            </a:pPr>
            <a:r>
              <a:rPr lang="fr-FR" sz="1200" dirty="0"/>
              <a:t>un attribut de l'élément source </a:t>
            </a:r>
          </a:p>
          <a:p>
            <a:pPr lvl="3">
              <a:spcBef>
                <a:spcPts val="500"/>
              </a:spcBef>
              <a:spcAft>
                <a:spcPts val="500"/>
              </a:spcAft>
              <a:buFont typeface="Symbol" pitchFamily="18" charset="2"/>
              <a:buChar char="·"/>
            </a:pPr>
            <a:r>
              <a:rPr lang="fr-FR" sz="1200" dirty="0"/>
              <a:t>sa position relative par rapport à ses éléments voisins ou frères </a:t>
            </a:r>
          </a:p>
          <a:p>
            <a:pPr>
              <a:spcBef>
                <a:spcPts val="500"/>
              </a:spcBef>
              <a:spcAft>
                <a:spcPts val="500"/>
              </a:spcAft>
            </a:pPr>
            <a:endParaRPr lang="fr-FR" sz="20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p:txBody>
          <a:bodyPr/>
          <a:lstStyle/>
          <a:p>
            <a:fld id="{BFFF1EA7-A2E7-4044-8F6D-C0DA8FC0B895}" type="slidenum">
              <a:rPr lang="fr-FR"/>
              <a:pPr/>
              <a:t>121</a:t>
            </a:fld>
            <a:endParaRPr lang="fr-FR"/>
          </a:p>
        </p:txBody>
      </p:sp>
      <p:sp>
        <p:nvSpPr>
          <p:cNvPr id="401414" name="Text Box 6"/>
          <p:cNvSpPr txBox="1">
            <a:spLocks noChangeArrowheads="1"/>
          </p:cNvSpPr>
          <p:nvPr/>
        </p:nvSpPr>
        <p:spPr bwMode="auto">
          <a:xfrm>
            <a:off x="2514600" y="2133600"/>
            <a:ext cx="3352800" cy="762000"/>
          </a:xfrm>
          <a:prstGeom prst="rect">
            <a:avLst/>
          </a:prstGeom>
          <a:solidFill>
            <a:schemeClr val="bg1">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401415" name="Text Box 7"/>
          <p:cNvSpPr txBox="1">
            <a:spLocks noChangeArrowheads="1"/>
          </p:cNvSpPr>
          <p:nvPr/>
        </p:nvSpPr>
        <p:spPr bwMode="auto">
          <a:xfrm>
            <a:off x="2514600" y="2938463"/>
            <a:ext cx="4495800" cy="762000"/>
          </a:xfrm>
          <a:prstGeom prst="rect">
            <a:avLst/>
          </a:prstGeom>
          <a:solidFill>
            <a:schemeClr val="bg1">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401416" name="Text Box 8"/>
          <p:cNvSpPr txBox="1">
            <a:spLocks noChangeArrowheads="1"/>
          </p:cNvSpPr>
          <p:nvPr/>
        </p:nvSpPr>
        <p:spPr bwMode="auto">
          <a:xfrm>
            <a:off x="2525713" y="3756025"/>
            <a:ext cx="3352800" cy="892175"/>
          </a:xfrm>
          <a:prstGeom prst="rect">
            <a:avLst/>
          </a:prstGeom>
          <a:solidFill>
            <a:schemeClr val="bg1">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401410" name="Rectangle 2"/>
          <p:cNvSpPr>
            <a:spLocks noGrp="1" noChangeArrowheads="1"/>
          </p:cNvSpPr>
          <p:nvPr>
            <p:ph type="title"/>
          </p:nvPr>
        </p:nvSpPr>
        <p:spPr/>
        <p:txBody>
          <a:bodyPr/>
          <a:lstStyle/>
          <a:p>
            <a:r>
              <a:rPr lang="fr-FR"/>
              <a:t>Structure d’un document XSL</a:t>
            </a:r>
          </a:p>
        </p:txBody>
      </p:sp>
      <p:sp>
        <p:nvSpPr>
          <p:cNvPr id="401411" name="Rectangle 3"/>
          <p:cNvSpPr>
            <a:spLocks noGrp="1" noChangeArrowheads="1"/>
          </p:cNvSpPr>
          <p:nvPr>
            <p:ph type="body" idx="1"/>
          </p:nvPr>
        </p:nvSpPr>
        <p:spPr>
          <a:xfrm>
            <a:off x="1981200" y="1219200"/>
            <a:ext cx="5257800" cy="4572000"/>
          </a:xfrm>
          <a:noFill/>
          <a:ln>
            <a:solidFill>
              <a:srgbClr val="6699FF"/>
            </a:solidFill>
          </a:ln>
        </p:spPr>
        <p:txBody>
          <a:bodyPr/>
          <a:lstStyle/>
          <a:p>
            <a:pPr lvl="1" eaLnBrk="0" hangingPunct="0">
              <a:spcBef>
                <a:spcPct val="0"/>
              </a:spcBef>
              <a:buFontTx/>
              <a:buNone/>
            </a:pPr>
            <a:endParaRPr lang="fr-FR"/>
          </a:p>
          <a:p>
            <a:pPr lvl="1" eaLnBrk="0" hangingPunct="0">
              <a:spcBef>
                <a:spcPct val="0"/>
              </a:spcBef>
              <a:buFontTx/>
              <a:buNone/>
            </a:pPr>
            <a:r>
              <a:rPr lang="fr-FR"/>
              <a:t>&lt;?xml version=“1.0”?&gt;</a:t>
            </a:r>
          </a:p>
          <a:p>
            <a:pPr lvl="1" eaLnBrk="0" hangingPunct="0">
              <a:spcBef>
                <a:spcPct val="0"/>
              </a:spcBef>
              <a:buFontTx/>
              <a:buNone/>
            </a:pPr>
            <a:r>
              <a:rPr lang="fr-FR"/>
              <a:t>&lt;xsl:stylesheet&gt;</a:t>
            </a:r>
          </a:p>
          <a:p>
            <a:pPr lvl="1" eaLnBrk="0" hangingPunct="0">
              <a:spcBef>
                <a:spcPct val="0"/>
              </a:spcBef>
              <a:buFontTx/>
              <a:buNone/>
            </a:pPr>
            <a:r>
              <a:rPr lang="fr-FR"/>
              <a:t>       &lt;xsl:template match=“/”&gt; </a:t>
            </a:r>
          </a:p>
          <a:p>
            <a:pPr lvl="1" eaLnBrk="0" hangingPunct="0">
              <a:spcBef>
                <a:spcPct val="0"/>
              </a:spcBef>
              <a:buFontTx/>
              <a:buNone/>
            </a:pPr>
            <a:r>
              <a:rPr lang="fr-FR"/>
              <a:t>                      </a:t>
            </a:r>
            <a:r>
              <a:rPr lang="fr-FR" i="1"/>
              <a:t>[action]</a:t>
            </a:r>
            <a:endParaRPr lang="fr-FR"/>
          </a:p>
          <a:p>
            <a:pPr lvl="1" eaLnBrk="0" hangingPunct="0">
              <a:spcBef>
                <a:spcPct val="0"/>
              </a:spcBef>
              <a:buFontTx/>
              <a:buNone/>
            </a:pPr>
            <a:r>
              <a:rPr lang="fr-FR"/>
              <a:t>       &lt;/xsl:template&gt;</a:t>
            </a:r>
          </a:p>
          <a:p>
            <a:pPr lvl="1" eaLnBrk="0" hangingPunct="0">
              <a:spcBef>
                <a:spcPct val="0"/>
              </a:spcBef>
              <a:buFontTx/>
              <a:buNone/>
            </a:pPr>
            <a:r>
              <a:rPr lang="fr-FR"/>
              <a:t>       &lt;xsl:template match=“BookCatalogue”&gt; </a:t>
            </a:r>
          </a:p>
          <a:p>
            <a:pPr lvl="1" eaLnBrk="0" hangingPunct="0">
              <a:spcBef>
                <a:spcPct val="0"/>
              </a:spcBef>
              <a:buFontTx/>
              <a:buNone/>
            </a:pPr>
            <a:r>
              <a:rPr lang="fr-FR"/>
              <a:t>                     </a:t>
            </a:r>
            <a:r>
              <a:rPr lang="fr-FR" i="1"/>
              <a:t>[action]</a:t>
            </a:r>
            <a:endParaRPr lang="fr-FR"/>
          </a:p>
          <a:p>
            <a:pPr lvl="1" eaLnBrk="0" hangingPunct="0">
              <a:spcBef>
                <a:spcPct val="0"/>
              </a:spcBef>
              <a:buFontTx/>
              <a:buNone/>
            </a:pPr>
            <a:r>
              <a:rPr lang="fr-FR"/>
              <a:t>       &lt;/xsl:template&gt; </a:t>
            </a:r>
          </a:p>
          <a:p>
            <a:pPr lvl="1" eaLnBrk="0" hangingPunct="0">
              <a:spcBef>
                <a:spcPct val="0"/>
              </a:spcBef>
              <a:buFontTx/>
              <a:buNone/>
            </a:pPr>
            <a:r>
              <a:rPr lang="fr-FR"/>
              <a:t>       &lt;xsl:template match=“Book”&gt;</a:t>
            </a:r>
          </a:p>
          <a:p>
            <a:pPr lvl="1" eaLnBrk="0" hangingPunct="0">
              <a:spcBef>
                <a:spcPct val="0"/>
              </a:spcBef>
              <a:buFontTx/>
              <a:buNone/>
            </a:pPr>
            <a:r>
              <a:rPr lang="fr-FR" i="1"/>
              <a:t>                    [action]</a:t>
            </a:r>
            <a:endParaRPr lang="fr-FR"/>
          </a:p>
          <a:p>
            <a:pPr lvl="1" eaLnBrk="0" hangingPunct="0">
              <a:spcBef>
                <a:spcPct val="0"/>
              </a:spcBef>
              <a:buFontTx/>
              <a:buNone/>
            </a:pPr>
            <a:r>
              <a:rPr lang="fr-FR"/>
              <a:t>       &lt;/xsl:template&gt;</a:t>
            </a:r>
          </a:p>
          <a:p>
            <a:pPr lvl="1" eaLnBrk="0" hangingPunct="0">
              <a:spcBef>
                <a:spcPct val="0"/>
              </a:spcBef>
              <a:buFontTx/>
              <a:buNone/>
            </a:pPr>
            <a:r>
              <a:rPr lang="fr-FR"/>
              <a:t>       ...</a:t>
            </a:r>
          </a:p>
          <a:p>
            <a:pPr lvl="1" eaLnBrk="0" hangingPunct="0">
              <a:spcBef>
                <a:spcPct val="0"/>
              </a:spcBef>
              <a:buFontTx/>
              <a:buNone/>
            </a:pPr>
            <a:r>
              <a:rPr lang="fr-FR"/>
              <a:t>&lt;/xsl:stylesheet&gt;</a:t>
            </a:r>
          </a:p>
          <a:p>
            <a:endParaRPr lang="fr-FR"/>
          </a:p>
        </p:txBody>
      </p:sp>
      <p:sp>
        <p:nvSpPr>
          <p:cNvPr id="401412" name="AutoShape 4"/>
          <p:cNvSpPr>
            <a:spLocks noChangeArrowheads="1"/>
          </p:cNvSpPr>
          <p:nvPr/>
        </p:nvSpPr>
        <p:spPr bwMode="auto">
          <a:xfrm flipH="1">
            <a:off x="6858000" y="1447800"/>
            <a:ext cx="990600" cy="990600"/>
          </a:xfrm>
          <a:prstGeom prst="wedgeRoundRectCallout">
            <a:avLst>
              <a:gd name="adj1" fmla="val 76759"/>
              <a:gd name="adj2" fmla="val 106407"/>
              <a:gd name="adj3" fmla="val 16667"/>
            </a:avLst>
          </a:prstGeom>
          <a:solidFill>
            <a:schemeClr val="accent3">
              <a:lumMod val="60000"/>
              <a:lumOff val="40000"/>
            </a:schemeClr>
          </a:solidFill>
          <a:ln w="12700">
            <a:solidFill>
              <a:schemeClr val="tx1"/>
            </a:solidFill>
            <a:miter lim="800000"/>
            <a:headEnd type="none" w="sm" len="sm"/>
            <a:tailEnd type="none" w="sm" len="sm"/>
          </a:ln>
          <a:effectLst/>
        </p:spPr>
        <p:txBody>
          <a:bodyPr wrap="none" anchor="ctr"/>
          <a:lstStyle/>
          <a:p>
            <a:r>
              <a:rPr lang="en-US" altLang="ko-KR"/>
              <a:t>pattern</a:t>
            </a:r>
            <a:endParaRPr lang="en-US" altLang="ko-KR" sz="2400"/>
          </a:p>
        </p:txBody>
      </p:sp>
      <p:sp>
        <p:nvSpPr>
          <p:cNvPr id="401413" name="AutoShape 5"/>
          <p:cNvSpPr>
            <a:spLocks noChangeArrowheads="1"/>
          </p:cNvSpPr>
          <p:nvPr/>
        </p:nvSpPr>
        <p:spPr bwMode="auto">
          <a:xfrm>
            <a:off x="1066800" y="3200400"/>
            <a:ext cx="1143000" cy="990600"/>
          </a:xfrm>
          <a:prstGeom prst="wedgeRoundRectCallout">
            <a:avLst>
              <a:gd name="adj1" fmla="val 192778"/>
              <a:gd name="adj2" fmla="val -39264"/>
              <a:gd name="adj3" fmla="val 16667"/>
            </a:avLst>
          </a:prstGeom>
          <a:solidFill>
            <a:schemeClr val="accent3">
              <a:lumMod val="60000"/>
              <a:lumOff val="40000"/>
            </a:schemeClr>
          </a:solidFill>
          <a:ln w="12700">
            <a:solidFill>
              <a:schemeClr val="tx1"/>
            </a:solidFill>
            <a:miter lim="800000"/>
            <a:headEnd type="none" w="sm" len="sm"/>
            <a:tailEnd type="none" w="sm" len="sm"/>
          </a:ln>
          <a:effectLst/>
        </p:spPr>
        <p:txBody>
          <a:bodyPr wrap="none" anchor="ctr"/>
          <a:lstStyle/>
          <a:p>
            <a:r>
              <a:rPr lang="en-US" altLang="ko-KR"/>
              <a:t>action</a:t>
            </a:r>
            <a:endParaRPr lang="en-US" altLang="ko-KR" sz="24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33350CBA-AF6B-4905-B479-ED01EF7023D0}" type="slidenum">
              <a:rPr lang="fr-FR"/>
              <a:pPr/>
              <a:t>122</a:t>
            </a:fld>
            <a:endParaRPr lang="fr-FR"/>
          </a:p>
        </p:txBody>
      </p:sp>
      <p:sp>
        <p:nvSpPr>
          <p:cNvPr id="392201" name="Rectangle 9"/>
          <p:cNvSpPr>
            <a:spLocks noChangeArrowheads="1"/>
          </p:cNvSpPr>
          <p:nvPr/>
        </p:nvSpPr>
        <p:spPr bwMode="auto">
          <a:xfrm>
            <a:off x="971550" y="2420938"/>
            <a:ext cx="6480175" cy="792162"/>
          </a:xfrm>
          <a:prstGeom prst="rect">
            <a:avLst/>
          </a:prstGeom>
          <a:solidFill>
            <a:schemeClr val="accent1">
              <a:alpha val="11000"/>
            </a:schemeClr>
          </a:solidFill>
          <a:ln w="12700">
            <a:solidFill>
              <a:schemeClr val="tx1"/>
            </a:solidFill>
            <a:miter lim="800000"/>
            <a:headEnd/>
            <a:tailEnd/>
          </a:ln>
          <a:effectLst/>
        </p:spPr>
        <p:txBody>
          <a:bodyPr wrap="none" lIns="90000" tIns="46800" rIns="90000" bIns="46800" anchor="ctr"/>
          <a:lstStyle/>
          <a:p>
            <a:endParaRPr lang="fr-FR"/>
          </a:p>
        </p:txBody>
      </p:sp>
      <p:sp>
        <p:nvSpPr>
          <p:cNvPr id="392194" name="Rectangle 2"/>
          <p:cNvSpPr>
            <a:spLocks noGrp="1" noChangeArrowheads="1"/>
          </p:cNvSpPr>
          <p:nvPr>
            <p:ph type="title"/>
          </p:nvPr>
        </p:nvSpPr>
        <p:spPr/>
        <p:txBody>
          <a:bodyPr/>
          <a:lstStyle/>
          <a:p>
            <a:r>
              <a:rPr lang="fr-FR"/>
              <a:t>exemple</a:t>
            </a:r>
          </a:p>
        </p:txBody>
      </p:sp>
      <p:sp>
        <p:nvSpPr>
          <p:cNvPr id="392195" name="Rectangle 3"/>
          <p:cNvSpPr>
            <a:spLocks noGrp="1" noChangeArrowheads="1"/>
          </p:cNvSpPr>
          <p:nvPr>
            <p:ph type="body" idx="1"/>
          </p:nvPr>
        </p:nvSpPr>
        <p:spPr/>
        <p:txBody>
          <a:bodyPr/>
          <a:lstStyle/>
          <a:p>
            <a:pPr>
              <a:spcBef>
                <a:spcPts val="500"/>
              </a:spcBef>
              <a:spcAft>
                <a:spcPts val="500"/>
              </a:spcAft>
            </a:pPr>
            <a:r>
              <a:rPr lang="fr-FR" dirty="0"/>
              <a:t>le document XML :</a:t>
            </a:r>
          </a:p>
          <a:p>
            <a:pPr lvl="1">
              <a:spcBef>
                <a:spcPts val="500"/>
              </a:spcBef>
              <a:spcAft>
                <a:spcPts val="500"/>
              </a:spcAft>
            </a:pPr>
            <a:r>
              <a:rPr lang="fr-FR" dirty="0">
                <a:latin typeface="Courier New" pitchFamily="49" charset="0"/>
              </a:rPr>
              <a:t>&lt;accueil&gt;Bonjour monde !&lt;/accueil&gt;	</a:t>
            </a:r>
          </a:p>
          <a:p>
            <a:pPr>
              <a:spcBef>
                <a:spcPts val="500"/>
              </a:spcBef>
              <a:spcAft>
                <a:spcPts val="500"/>
              </a:spcAft>
            </a:pPr>
            <a:r>
              <a:rPr lang="fr-FR" dirty="0"/>
              <a:t>le  fichier XSL </a:t>
            </a:r>
          </a:p>
          <a:p>
            <a:pPr lvl="1">
              <a:spcBef>
                <a:spcPts val="500"/>
              </a:spcBef>
              <a:spcAft>
                <a:spcPts val="500"/>
              </a:spcAft>
            </a:pPr>
            <a:r>
              <a:rPr lang="fr-FR" dirty="0">
                <a:latin typeface="Courier New" pitchFamily="49" charset="0"/>
              </a:rPr>
              <a:t>&lt;</a:t>
            </a:r>
            <a:r>
              <a:rPr lang="fr-FR" dirty="0" err="1">
                <a:latin typeface="Courier New" pitchFamily="49" charset="0"/>
              </a:rPr>
              <a:t>xsl:stylesheet</a:t>
            </a:r>
            <a:r>
              <a:rPr lang="fr-FR" dirty="0">
                <a:latin typeface="Courier New" pitchFamily="49" charset="0"/>
              </a:rPr>
              <a:t>&gt;</a:t>
            </a:r>
            <a:br>
              <a:rPr lang="fr-FR" dirty="0">
                <a:latin typeface="Courier New" pitchFamily="49" charset="0"/>
              </a:rPr>
            </a:br>
            <a:r>
              <a:rPr lang="fr-FR" dirty="0">
                <a:latin typeface="Courier New" pitchFamily="49" charset="0"/>
              </a:rPr>
              <a:t>&lt;</a:t>
            </a:r>
            <a:r>
              <a:rPr lang="fr-FR" dirty="0" err="1">
                <a:latin typeface="Courier New" pitchFamily="49" charset="0"/>
              </a:rPr>
              <a:t>xsl:template</a:t>
            </a:r>
            <a:r>
              <a:rPr lang="fr-FR" dirty="0">
                <a:latin typeface="Courier New" pitchFamily="49" charset="0"/>
              </a:rPr>
              <a:t> </a:t>
            </a:r>
            <a:r>
              <a:rPr lang="fr-FR" b="1" dirty="0">
                <a:latin typeface="Courier New" pitchFamily="49" charset="0"/>
              </a:rPr>
              <a:t>match="/"</a:t>
            </a:r>
            <a:r>
              <a:rPr lang="fr-FR" dirty="0">
                <a:latin typeface="Courier New" pitchFamily="49" charset="0"/>
              </a:rPr>
              <a:t>&gt;</a:t>
            </a:r>
            <a:br>
              <a:rPr lang="fr-FR" dirty="0">
                <a:latin typeface="Courier New" pitchFamily="49" charset="0"/>
              </a:rPr>
            </a:br>
            <a:r>
              <a:rPr lang="fr-FR" b="1" dirty="0">
                <a:latin typeface="Courier New" pitchFamily="49" charset="0"/>
              </a:rPr>
              <a:t>&lt;b&gt;&lt;i&gt;</a:t>
            </a:r>
            <a:r>
              <a:rPr lang="fr-FR" dirty="0">
                <a:latin typeface="Courier New" pitchFamily="49" charset="0"/>
              </a:rPr>
              <a:t>&lt;</a:t>
            </a:r>
            <a:r>
              <a:rPr lang="fr-FR" dirty="0" err="1">
                <a:latin typeface="Courier New" pitchFamily="49" charset="0"/>
              </a:rPr>
              <a:t>xsl:value-of</a:t>
            </a:r>
            <a:r>
              <a:rPr lang="fr-FR" dirty="0">
                <a:latin typeface="Courier New" pitchFamily="49" charset="0"/>
              </a:rPr>
              <a:t> select="accueil"/&gt;</a:t>
            </a:r>
            <a:r>
              <a:rPr lang="fr-FR" b="1" dirty="0">
                <a:latin typeface="Courier New" pitchFamily="49" charset="0"/>
              </a:rPr>
              <a:t>&lt;/i&gt;&lt;/b&gt;</a:t>
            </a:r>
            <a:r>
              <a:rPr lang="fr-FR" dirty="0">
                <a:latin typeface="Courier New" pitchFamily="49" charset="0"/>
              </a:rPr>
              <a:t/>
            </a:r>
            <a:br>
              <a:rPr lang="fr-FR" dirty="0">
                <a:latin typeface="Courier New" pitchFamily="49" charset="0"/>
              </a:rPr>
            </a:br>
            <a:r>
              <a:rPr lang="fr-FR" dirty="0">
                <a:latin typeface="Courier New" pitchFamily="49" charset="0"/>
              </a:rPr>
              <a:t>&lt;/</a:t>
            </a:r>
            <a:r>
              <a:rPr lang="fr-FR" dirty="0" err="1">
                <a:latin typeface="Courier New" pitchFamily="49" charset="0"/>
              </a:rPr>
              <a:t>xsl:template</a:t>
            </a:r>
            <a:r>
              <a:rPr lang="fr-FR" dirty="0">
                <a:latin typeface="Courier New" pitchFamily="49" charset="0"/>
              </a:rPr>
              <a:t>&gt;</a:t>
            </a:r>
            <a:br>
              <a:rPr lang="fr-FR" dirty="0">
                <a:latin typeface="Courier New" pitchFamily="49" charset="0"/>
              </a:rPr>
            </a:br>
            <a:r>
              <a:rPr lang="fr-FR" dirty="0">
                <a:latin typeface="Courier New" pitchFamily="49" charset="0"/>
              </a:rPr>
              <a:t>&lt;/</a:t>
            </a:r>
            <a:r>
              <a:rPr lang="fr-FR" dirty="0" err="1">
                <a:latin typeface="Courier New" pitchFamily="49" charset="0"/>
              </a:rPr>
              <a:t>xsl:stylesheet</a:t>
            </a:r>
            <a:r>
              <a:rPr lang="fr-FR" dirty="0">
                <a:latin typeface="Courier New" pitchFamily="49" charset="0"/>
              </a:rPr>
              <a:t>&gt; 	</a:t>
            </a:r>
          </a:p>
          <a:p>
            <a:pPr>
              <a:spcBef>
                <a:spcPts val="500"/>
              </a:spcBef>
              <a:spcAft>
                <a:spcPts val="500"/>
              </a:spcAft>
            </a:pPr>
            <a:r>
              <a:rPr lang="fr-FR" dirty="0"/>
              <a:t> le résultat :</a:t>
            </a:r>
          </a:p>
          <a:p>
            <a:pPr lvl="1">
              <a:spcBef>
                <a:spcPts val="500"/>
              </a:spcBef>
              <a:spcAft>
                <a:spcPts val="500"/>
              </a:spcAft>
            </a:pPr>
            <a:r>
              <a:rPr lang="fr-FR" b="1" i="1" dirty="0">
                <a:latin typeface="Courier New" pitchFamily="49" charset="0"/>
              </a:rPr>
              <a:t>Bonjour monde !</a:t>
            </a:r>
          </a:p>
          <a:p>
            <a:pPr>
              <a:spcBef>
                <a:spcPts val="500"/>
              </a:spcBef>
              <a:spcAft>
                <a:spcPts val="500"/>
              </a:spcAft>
            </a:pPr>
            <a:r>
              <a:rPr lang="fr-FR" dirty="0"/>
              <a:t>NB</a:t>
            </a:r>
          </a:p>
          <a:p>
            <a:pPr lvl="1">
              <a:spcBef>
                <a:spcPts val="500"/>
              </a:spcBef>
              <a:spcAft>
                <a:spcPts val="500"/>
              </a:spcAft>
            </a:pPr>
            <a:r>
              <a:rPr lang="fr-FR" dirty="0"/>
              <a:t>Doc XSL = DOC XML : il faut fermer les tags HTML même si cela n’est pas </a:t>
            </a:r>
            <a:r>
              <a:rPr lang="fr-FR" dirty="0" smtClean="0"/>
              <a:t>nécessaire</a:t>
            </a:r>
          </a:p>
          <a:p>
            <a:pPr lvl="2">
              <a:spcBef>
                <a:spcPts val="500"/>
              </a:spcBef>
              <a:spcAft>
                <a:spcPts val="500"/>
              </a:spcAft>
            </a:pPr>
            <a:r>
              <a:rPr lang="fr-FR" dirty="0" smtClean="0"/>
              <a:t>&lt;P</a:t>
            </a:r>
            <a:r>
              <a:rPr lang="fr-FR" dirty="0"/>
              <a:t>&gt;&lt;/P&gt; ou &lt;P</a:t>
            </a:r>
            <a:r>
              <a:rPr lang="fr-FR" dirty="0" smtClean="0"/>
              <a:t>/&gt;</a:t>
            </a:r>
          </a:p>
          <a:p>
            <a:pPr lvl="2">
              <a:spcBef>
                <a:spcPts val="500"/>
              </a:spcBef>
              <a:spcAft>
                <a:spcPts val="500"/>
              </a:spcAft>
            </a:pPr>
            <a:r>
              <a:rPr lang="fr-FR" dirty="0" smtClean="0"/>
              <a:t>&lt;BR/&gt;</a:t>
            </a:r>
            <a:endParaRPr lang="fr-FR" dirty="0"/>
          </a:p>
        </p:txBody>
      </p:sp>
      <p:sp>
        <p:nvSpPr>
          <p:cNvPr id="392199" name="Line 7"/>
          <p:cNvSpPr>
            <a:spLocks noChangeShapeType="1"/>
          </p:cNvSpPr>
          <p:nvPr/>
        </p:nvSpPr>
        <p:spPr bwMode="auto">
          <a:xfrm flipH="1">
            <a:off x="3962400" y="1828800"/>
            <a:ext cx="1752600" cy="609600"/>
          </a:xfrm>
          <a:prstGeom prst="line">
            <a:avLst/>
          </a:prstGeom>
          <a:noFill/>
          <a:ln w="12700">
            <a:solidFill>
              <a:srgbClr val="6699FF"/>
            </a:solidFill>
            <a:round/>
            <a:headEnd/>
            <a:tailEnd type="triangle" w="med" len="med"/>
          </a:ln>
          <a:effectLst/>
        </p:spPr>
        <p:txBody>
          <a:bodyPr wrap="none" lIns="90000" tIns="46800" rIns="90000" bIns="46800" anchor="ctr"/>
          <a:lstStyle/>
          <a:p>
            <a:endParaRPr lang="fr-FR"/>
          </a:p>
        </p:txBody>
      </p:sp>
      <p:sp>
        <p:nvSpPr>
          <p:cNvPr id="392200" name="Rectangle 8"/>
          <p:cNvSpPr>
            <a:spLocks noChangeArrowheads="1"/>
          </p:cNvSpPr>
          <p:nvPr/>
        </p:nvSpPr>
        <p:spPr bwMode="auto">
          <a:xfrm>
            <a:off x="5638800" y="1628775"/>
            <a:ext cx="2508250" cy="581025"/>
          </a:xfrm>
          <a:prstGeom prst="rect">
            <a:avLst/>
          </a:prstGeom>
          <a:noFill/>
          <a:ln w="12700">
            <a:noFill/>
            <a:miter lim="800000"/>
            <a:headEnd/>
            <a:tailEnd/>
          </a:ln>
          <a:effectLst/>
        </p:spPr>
        <p:txBody>
          <a:bodyPr lIns="90000" tIns="46800" rIns="90000" bIns="46800">
            <a:spAutoFit/>
          </a:bodyPr>
          <a:lstStyle/>
          <a:p>
            <a:r>
              <a:rPr kumimoji="0" lang="fr-FR" sz="1600" b="1">
                <a:solidFill>
                  <a:srgbClr val="6699FF"/>
                </a:solidFill>
                <a:latin typeface="Arial" pitchFamily="34" charset="0"/>
              </a:rPr>
              <a:t>Template rule appliquée au document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D4640E16-035F-48FD-9C19-A2776085D9D2}" type="slidenum">
              <a:rPr lang="fr-FR"/>
              <a:pPr/>
              <a:t>123</a:t>
            </a:fld>
            <a:endParaRPr lang="fr-FR"/>
          </a:p>
        </p:txBody>
      </p:sp>
      <p:sp>
        <p:nvSpPr>
          <p:cNvPr id="376836" name="Text Box 4"/>
          <p:cNvSpPr txBox="1">
            <a:spLocks noChangeArrowheads="1"/>
          </p:cNvSpPr>
          <p:nvPr/>
        </p:nvSpPr>
        <p:spPr bwMode="auto">
          <a:xfrm>
            <a:off x="228600" y="1600200"/>
            <a:ext cx="7467600" cy="2362200"/>
          </a:xfrm>
          <a:prstGeom prst="rect">
            <a:avLst/>
          </a:prstGeom>
          <a:solidFill>
            <a:schemeClr val="bg1">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376834" name="Rectangle 2"/>
          <p:cNvSpPr>
            <a:spLocks noGrp="1" noChangeArrowheads="1"/>
          </p:cNvSpPr>
          <p:nvPr>
            <p:ph type="title"/>
          </p:nvPr>
        </p:nvSpPr>
        <p:spPr/>
        <p:txBody>
          <a:bodyPr/>
          <a:lstStyle/>
          <a:p>
            <a:r>
              <a:rPr lang="fr-FR"/>
              <a:t>Feuille XSL = document XML</a:t>
            </a:r>
          </a:p>
        </p:txBody>
      </p:sp>
      <p:sp>
        <p:nvSpPr>
          <p:cNvPr id="376835" name="Rectangle 3"/>
          <p:cNvSpPr>
            <a:spLocks noGrp="1" noChangeArrowheads="1"/>
          </p:cNvSpPr>
          <p:nvPr>
            <p:ph type="body" idx="1"/>
          </p:nvPr>
        </p:nvSpPr>
        <p:spPr/>
        <p:txBody>
          <a:bodyPr/>
          <a:lstStyle/>
          <a:p>
            <a:pPr eaLnBrk="0" hangingPunct="0"/>
            <a:r>
              <a:rPr lang="fr-FR" dirty="0"/>
              <a:t>XSL = document XML qui possède sa syntaxe propre</a:t>
            </a:r>
          </a:p>
          <a:p>
            <a:pPr eaLnBrk="0" hangingPunct="0"/>
            <a:endParaRPr lang="fr-FR" dirty="0">
              <a:cs typeface="Times New Roman" pitchFamily="18" charset="0"/>
            </a:endParaRPr>
          </a:p>
          <a:p>
            <a:pPr>
              <a:buFont typeface="Wingdings" pitchFamily="2" charset="2"/>
              <a:buNone/>
            </a:pPr>
            <a:r>
              <a:rPr lang="fr-FR" sz="2000" dirty="0">
                <a:cs typeface="Times New Roman" pitchFamily="18" charset="0"/>
              </a:rPr>
              <a:t>&lt;?</a:t>
            </a:r>
            <a:r>
              <a:rPr lang="fr-FR" sz="2000" dirty="0" err="1">
                <a:cs typeface="Times New Roman" pitchFamily="18" charset="0"/>
              </a:rPr>
              <a:t>xml</a:t>
            </a:r>
            <a:r>
              <a:rPr lang="fr-FR" sz="2000" dirty="0">
                <a:cs typeface="Times New Roman" pitchFamily="18" charset="0"/>
              </a:rPr>
              <a:t> version="1.0" </a:t>
            </a:r>
            <a:r>
              <a:rPr lang="fr-FR" sz="2000" dirty="0" err="1">
                <a:cs typeface="Times New Roman" pitchFamily="18" charset="0"/>
              </a:rPr>
              <a:t>encoding</a:t>
            </a:r>
            <a:r>
              <a:rPr lang="fr-FR" sz="2000" dirty="0">
                <a:cs typeface="Times New Roman" pitchFamily="18" charset="0"/>
              </a:rPr>
              <a:t>="ISO-8859-1"?&gt;</a:t>
            </a:r>
          </a:p>
          <a:p>
            <a:pPr>
              <a:buFont typeface="Wingdings" pitchFamily="2" charset="2"/>
              <a:buNone/>
            </a:pPr>
            <a:r>
              <a:rPr lang="fr-FR" sz="1800" dirty="0">
                <a:cs typeface="Times New Roman" pitchFamily="18" charset="0"/>
              </a:rPr>
              <a:t>&lt;</a:t>
            </a:r>
            <a:r>
              <a:rPr lang="fr-FR" sz="1800" dirty="0" err="1">
                <a:cs typeface="Times New Roman" pitchFamily="18" charset="0"/>
              </a:rPr>
              <a:t>xsl:stylesheet</a:t>
            </a:r>
            <a:r>
              <a:rPr lang="fr-FR" sz="1200" dirty="0">
                <a:cs typeface="Times New Roman" pitchFamily="18" charset="0"/>
              </a:rPr>
              <a:t> </a:t>
            </a:r>
          </a:p>
          <a:p>
            <a:pPr>
              <a:buFont typeface="Wingdings" pitchFamily="2" charset="2"/>
              <a:buNone/>
            </a:pPr>
            <a:r>
              <a:rPr lang="fr-FR" sz="1200" dirty="0">
                <a:cs typeface="Times New Roman" pitchFamily="18" charset="0"/>
              </a:rPr>
              <a:t>	</a:t>
            </a:r>
            <a:r>
              <a:rPr lang="fr-FR" sz="1200" dirty="0" err="1">
                <a:cs typeface="Times New Roman" pitchFamily="18" charset="0"/>
              </a:rPr>
              <a:t>xmlns:xsl</a:t>
            </a:r>
            <a:r>
              <a:rPr lang="fr-FR" sz="1200" dirty="0">
                <a:cs typeface="Times New Roman" pitchFamily="18" charset="0"/>
              </a:rPr>
              <a:t>=http://www.w3.org/TR/WD-xsl  </a:t>
            </a:r>
            <a:r>
              <a:rPr lang="fr-FR" sz="1200" dirty="0" err="1">
                <a:cs typeface="Times New Roman" pitchFamily="18" charset="0"/>
              </a:rPr>
              <a:t>xmlns</a:t>
            </a:r>
            <a:r>
              <a:rPr lang="fr-FR" sz="1200" dirty="0">
                <a:cs typeface="Times New Roman" pitchFamily="18" charset="0"/>
              </a:rPr>
              <a:t>=http://www.w3.org/TR/REC-html40  </a:t>
            </a:r>
            <a:r>
              <a:rPr lang="fr-FR" sz="1200" dirty="0" err="1">
                <a:cs typeface="Times New Roman" pitchFamily="18" charset="0"/>
              </a:rPr>
              <a:t>result</a:t>
            </a:r>
            <a:r>
              <a:rPr lang="fr-FR" sz="1200" dirty="0">
                <a:cs typeface="Times New Roman" pitchFamily="18" charset="0"/>
              </a:rPr>
              <a:t>-ns=""&gt;</a:t>
            </a:r>
          </a:p>
          <a:p>
            <a:pPr>
              <a:buFont typeface="Wingdings" pitchFamily="2" charset="2"/>
              <a:buNone/>
            </a:pPr>
            <a:r>
              <a:rPr lang="fr-FR" sz="2000" dirty="0">
                <a:cs typeface="Times New Roman" pitchFamily="18" charset="0"/>
              </a:rPr>
              <a:t>&lt;</a:t>
            </a:r>
            <a:r>
              <a:rPr lang="fr-FR" sz="2000" dirty="0" err="1">
                <a:cs typeface="Times New Roman" pitchFamily="18" charset="0"/>
              </a:rPr>
              <a:t>xsl:template</a:t>
            </a:r>
            <a:r>
              <a:rPr lang="fr-FR" sz="2000" dirty="0">
                <a:cs typeface="Times New Roman" pitchFamily="18" charset="0"/>
              </a:rPr>
              <a:t> match="/"&gt;</a:t>
            </a:r>
            <a:br>
              <a:rPr lang="fr-FR" sz="2000" dirty="0">
                <a:cs typeface="Times New Roman" pitchFamily="18" charset="0"/>
              </a:rPr>
            </a:br>
            <a:r>
              <a:rPr lang="fr-FR" sz="2000" dirty="0">
                <a:solidFill>
                  <a:srgbClr val="FF0000"/>
                </a:solidFill>
                <a:cs typeface="Times New Roman" pitchFamily="18" charset="0"/>
              </a:rPr>
              <a:t>&lt;-- Il s'agit du </a:t>
            </a:r>
            <a:r>
              <a:rPr lang="fr-FR" sz="2000" dirty="0" err="1">
                <a:solidFill>
                  <a:srgbClr val="FF0000"/>
                </a:solidFill>
                <a:cs typeface="Times New Roman" pitchFamily="18" charset="0"/>
              </a:rPr>
              <a:t>template</a:t>
            </a:r>
            <a:r>
              <a:rPr lang="fr-FR" sz="2000" dirty="0">
                <a:solidFill>
                  <a:srgbClr val="FF0000"/>
                </a:solidFill>
                <a:cs typeface="Times New Roman" pitchFamily="18" charset="0"/>
              </a:rPr>
              <a:t> qui traite l'élément racine ---&gt;</a:t>
            </a:r>
            <a:endParaRPr lang="fr-FR" sz="2000" dirty="0">
              <a:cs typeface="Times New Roman" pitchFamily="18" charset="0"/>
            </a:endParaRPr>
          </a:p>
          <a:p>
            <a:pPr>
              <a:buFont typeface="Wingdings" pitchFamily="2" charset="2"/>
              <a:buNone/>
            </a:pPr>
            <a:r>
              <a:rPr lang="fr-FR" sz="2000" dirty="0">
                <a:cs typeface="Times New Roman" pitchFamily="18" charset="0"/>
              </a:rPr>
              <a:t>&lt;/</a:t>
            </a:r>
            <a:r>
              <a:rPr lang="fr-FR" sz="2000" dirty="0" err="1">
                <a:cs typeface="Times New Roman" pitchFamily="18" charset="0"/>
              </a:rPr>
              <a:t>xsl:template</a:t>
            </a:r>
            <a:r>
              <a:rPr lang="fr-FR" sz="2000" dirty="0">
                <a:cs typeface="Times New Roman" pitchFamily="18" charset="0"/>
              </a:rPr>
              <a:t>&gt;</a:t>
            </a:r>
          </a:p>
          <a:p>
            <a:pPr>
              <a:buFont typeface="Wingdings" pitchFamily="2" charset="2"/>
              <a:buNone/>
            </a:pPr>
            <a:r>
              <a:rPr lang="fr-FR" sz="2000" dirty="0">
                <a:cs typeface="Times New Roman" pitchFamily="18" charset="0"/>
              </a:rPr>
              <a:t>&lt;/</a:t>
            </a:r>
            <a:r>
              <a:rPr lang="fr-FR" sz="2000" dirty="0" err="1">
                <a:cs typeface="Times New Roman" pitchFamily="18" charset="0"/>
              </a:rPr>
              <a:t>xsl:stylesheet</a:t>
            </a:r>
            <a:r>
              <a:rPr lang="fr-FR" sz="2000" dirty="0">
                <a:cs typeface="Times New Roman" pitchFamily="18" charset="0"/>
              </a:rPr>
              <a:t>&gt;</a:t>
            </a:r>
            <a:r>
              <a:rPr lang="fr-FR" dirty="0"/>
              <a:t> </a:t>
            </a:r>
          </a:p>
          <a:p>
            <a:pPr>
              <a:buFont typeface="Wingdings" pitchFamily="2" charset="2"/>
              <a:buNone/>
            </a:pPr>
            <a:endParaRPr lang="fr-FR" dirty="0"/>
          </a:p>
          <a:p>
            <a:pPr>
              <a:buFont typeface="Wingdings" pitchFamily="2" charset="2"/>
              <a:buNone/>
            </a:pPr>
            <a:r>
              <a:rPr lang="fr-FR" dirty="0">
                <a:cs typeface="Times New Roman" pitchFamily="18" charset="0"/>
              </a:rPr>
              <a:t>Les règles de transformation sont définies à l’intérieur de</a:t>
            </a:r>
          </a:p>
          <a:p>
            <a:pPr>
              <a:buFont typeface="Wingdings" pitchFamily="2" charset="2"/>
              <a:buNone/>
            </a:pPr>
            <a:r>
              <a:rPr lang="fr-FR" sz="2000" dirty="0">
                <a:cs typeface="Times New Roman" pitchFamily="18" charset="0"/>
              </a:rPr>
              <a:t>&lt;</a:t>
            </a:r>
            <a:r>
              <a:rPr lang="fr-FR" sz="2000" dirty="0" err="1">
                <a:cs typeface="Times New Roman" pitchFamily="18" charset="0"/>
              </a:rPr>
              <a:t>xsl:template</a:t>
            </a:r>
            <a:r>
              <a:rPr lang="fr-FR" sz="2000" dirty="0">
                <a:cs typeface="Times New Roman" pitchFamily="18" charset="0"/>
              </a:rPr>
              <a:t>&gt;</a:t>
            </a:r>
            <a:endParaRPr lang="fr-FR" dirty="0">
              <a:cs typeface="Times New Roman" pitchFamily="18" charset="0"/>
            </a:endParaRPr>
          </a:p>
          <a:p>
            <a:pPr>
              <a:buFont typeface="Wingdings" pitchFamily="2" charset="2"/>
              <a:buNone/>
            </a:pPr>
            <a:endParaRPr lang="fr-FR"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D6A8A078-4D8B-4130-8E64-E4FBA0906290}" type="slidenum">
              <a:rPr lang="fr-FR"/>
              <a:pPr/>
              <a:t>124</a:t>
            </a:fld>
            <a:endParaRPr lang="fr-FR"/>
          </a:p>
        </p:txBody>
      </p:sp>
      <p:sp>
        <p:nvSpPr>
          <p:cNvPr id="382984" name="Rectangle 8"/>
          <p:cNvSpPr>
            <a:spLocks noChangeArrowheads="1"/>
          </p:cNvSpPr>
          <p:nvPr/>
        </p:nvSpPr>
        <p:spPr bwMode="auto">
          <a:xfrm>
            <a:off x="1828800" y="1100138"/>
            <a:ext cx="4648200" cy="182880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382978" name="Rectangle 2"/>
          <p:cNvSpPr>
            <a:spLocks noGrp="1" noChangeArrowheads="1"/>
          </p:cNvSpPr>
          <p:nvPr>
            <p:ph type="title"/>
          </p:nvPr>
        </p:nvSpPr>
        <p:spPr/>
        <p:txBody>
          <a:bodyPr/>
          <a:lstStyle/>
          <a:p>
            <a:r>
              <a:rPr lang="fr-FR"/>
              <a:t>Template Rules</a:t>
            </a:r>
          </a:p>
        </p:txBody>
      </p:sp>
      <p:sp>
        <p:nvSpPr>
          <p:cNvPr id="382980" name="Rectangle 4"/>
          <p:cNvSpPr>
            <a:spLocks noGrp="1" noChangeArrowheads="1"/>
          </p:cNvSpPr>
          <p:nvPr>
            <p:ph type="body" idx="1"/>
          </p:nvPr>
        </p:nvSpPr>
        <p:spPr>
          <a:noFill/>
          <a:ln/>
        </p:spPr>
        <p:txBody>
          <a:bodyPr/>
          <a:lstStyle/>
          <a:p>
            <a:pPr eaLnBrk="0" hangingPunct="0">
              <a:spcBef>
                <a:spcPct val="0"/>
              </a:spcBef>
              <a:buSzTx/>
              <a:buFontTx/>
              <a:buNone/>
            </a:pPr>
            <a:endParaRPr lang="fr-FR" b="0"/>
          </a:p>
          <a:p>
            <a:pPr eaLnBrk="0" hangingPunct="0">
              <a:spcBef>
                <a:spcPct val="0"/>
              </a:spcBef>
              <a:buSzTx/>
              <a:buFontTx/>
              <a:buNone/>
            </a:pPr>
            <a:r>
              <a:rPr lang="fr-FR" b="0"/>
              <a:t>			&lt;xsl:template match=“Book”&gt;</a:t>
            </a:r>
          </a:p>
          <a:p>
            <a:pPr eaLnBrk="0" hangingPunct="0">
              <a:spcBef>
                <a:spcPct val="0"/>
              </a:spcBef>
              <a:buSzTx/>
              <a:buFontTx/>
              <a:buNone/>
            </a:pPr>
            <a:endParaRPr lang="fr-FR" b="0"/>
          </a:p>
          <a:p>
            <a:pPr eaLnBrk="0" hangingPunct="0">
              <a:spcBef>
                <a:spcPct val="0"/>
              </a:spcBef>
              <a:buSzTx/>
              <a:buFontTx/>
              <a:buNone/>
            </a:pPr>
            <a:r>
              <a:rPr lang="fr-FR" b="0"/>
              <a:t>			          </a:t>
            </a:r>
            <a:r>
              <a:rPr lang="fr-FR" b="0">
                <a:solidFill>
                  <a:schemeClr val="accent2"/>
                </a:solidFill>
              </a:rPr>
              <a:t>&lt;xsl:apply-templates/&gt;</a:t>
            </a:r>
          </a:p>
          <a:p>
            <a:pPr eaLnBrk="0" hangingPunct="0">
              <a:spcBef>
                <a:spcPct val="0"/>
              </a:spcBef>
              <a:buSzTx/>
              <a:buFontTx/>
              <a:buNone/>
            </a:pPr>
            <a:endParaRPr lang="fr-FR" b="0"/>
          </a:p>
          <a:p>
            <a:pPr eaLnBrk="0" hangingPunct="0">
              <a:spcBef>
                <a:spcPct val="0"/>
              </a:spcBef>
              <a:buSzTx/>
              <a:buFontTx/>
              <a:buNone/>
            </a:pPr>
            <a:r>
              <a:rPr lang="fr-FR" b="0"/>
              <a:t>			&lt;/xsl:template&gt;</a:t>
            </a:r>
          </a:p>
          <a:p>
            <a:pPr eaLnBrk="0" hangingPunct="0">
              <a:spcBef>
                <a:spcPct val="0"/>
              </a:spcBef>
              <a:buSzTx/>
              <a:buFontTx/>
              <a:buNone/>
            </a:pPr>
            <a:endParaRPr lang="fr-FR" b="0"/>
          </a:p>
          <a:p>
            <a:pPr eaLnBrk="0" hangingPunct="0">
              <a:spcBef>
                <a:spcPct val="0"/>
              </a:spcBef>
              <a:buSzTx/>
              <a:buFontTx/>
              <a:buNone/>
            </a:pPr>
            <a:endParaRPr lang="fr-FR" b="0"/>
          </a:p>
          <a:p>
            <a:pPr eaLnBrk="0" hangingPunct="0">
              <a:spcBef>
                <a:spcPct val="0"/>
              </a:spcBef>
              <a:buSzTx/>
              <a:buFontTx/>
              <a:buChar char="•"/>
            </a:pPr>
            <a:r>
              <a:rPr lang="fr-FR" b="0"/>
              <a:t>&lt;xsl:template match=“Book”&gt;</a:t>
            </a:r>
          </a:p>
          <a:p>
            <a:pPr lvl="2" eaLnBrk="0" hangingPunct="0">
              <a:spcBef>
                <a:spcPct val="0"/>
              </a:spcBef>
            </a:pPr>
            <a:endParaRPr lang="fr-FR" b="1"/>
          </a:p>
          <a:p>
            <a:pPr lvl="2" eaLnBrk="0" hangingPunct="0">
              <a:spcBef>
                <a:spcPct val="0"/>
              </a:spcBef>
            </a:pPr>
            <a:r>
              <a:rPr lang="fr-FR" b="1"/>
              <a:t>Dit au processeur : « quand tu rencontres &lt;BOOK&gt; applique cette règle ! »</a:t>
            </a:r>
          </a:p>
          <a:p>
            <a:pPr eaLnBrk="0" hangingPunct="0">
              <a:spcBef>
                <a:spcPct val="0"/>
              </a:spcBef>
              <a:buSzTx/>
              <a:buFontTx/>
              <a:buNone/>
            </a:pPr>
            <a:endParaRPr lang="fr-FR" b="0"/>
          </a:p>
          <a:p>
            <a:pPr eaLnBrk="0" hangingPunct="0">
              <a:spcBef>
                <a:spcPct val="0"/>
              </a:spcBef>
              <a:buSzTx/>
              <a:buFontTx/>
              <a:buNone/>
            </a:pPr>
            <a:r>
              <a:rPr lang="fr-FR" b="0"/>
              <a:t>&lt;xsl:apply-templates/&gt;</a:t>
            </a:r>
          </a:p>
          <a:p>
            <a:pPr lvl="2" eaLnBrk="0" hangingPunct="0">
              <a:spcBef>
                <a:spcPct val="0"/>
              </a:spcBef>
            </a:pPr>
            <a:r>
              <a:rPr lang="fr-FR" b="1"/>
              <a:t>« Trouve chacun des fils directs et applique la template rule qui existe »</a:t>
            </a:r>
          </a:p>
          <a:p>
            <a:pPr eaLnBrk="0" hangingPunct="0">
              <a:spcBef>
                <a:spcPct val="0"/>
              </a:spcBef>
              <a:buSzTx/>
              <a:buFontTx/>
              <a:buNone/>
            </a:pPr>
            <a:endParaRPr lang="fr-FR" b="0"/>
          </a:p>
        </p:txBody>
      </p:sp>
      <p:sp>
        <p:nvSpPr>
          <p:cNvPr id="382982" name="Freeform 6"/>
          <p:cNvSpPr>
            <a:spLocks/>
          </p:cNvSpPr>
          <p:nvPr/>
        </p:nvSpPr>
        <p:spPr bwMode="auto">
          <a:xfrm>
            <a:off x="5562600" y="1447800"/>
            <a:ext cx="762000" cy="1143000"/>
          </a:xfrm>
          <a:custGeom>
            <a:avLst/>
            <a:gdLst/>
            <a:ahLst/>
            <a:cxnLst>
              <a:cxn ang="0">
                <a:pos x="48" y="0"/>
              </a:cxn>
              <a:cxn ang="0">
                <a:pos x="480" y="0"/>
              </a:cxn>
              <a:cxn ang="0">
                <a:pos x="480" y="720"/>
              </a:cxn>
              <a:cxn ang="0">
                <a:pos x="0" y="720"/>
              </a:cxn>
            </a:cxnLst>
            <a:rect l="0" t="0" r="r" b="b"/>
            <a:pathLst>
              <a:path w="480" h="720">
                <a:moveTo>
                  <a:pt x="48" y="0"/>
                </a:moveTo>
                <a:lnTo>
                  <a:pt x="480" y="0"/>
                </a:lnTo>
                <a:lnTo>
                  <a:pt x="480" y="720"/>
                </a:lnTo>
                <a:lnTo>
                  <a:pt x="0" y="720"/>
                </a:lnTo>
              </a:path>
            </a:pathLst>
          </a:custGeom>
          <a:noFill/>
          <a:ln w="28575" cap="flat" cmpd="sng">
            <a:solidFill>
              <a:schemeClr val="accent2"/>
            </a:solidFill>
            <a:prstDash val="solid"/>
            <a:round/>
            <a:headEnd/>
            <a:tailEnd/>
          </a:ln>
          <a:effectLst/>
        </p:spPr>
        <p:txBody>
          <a:bodyPr wrap="none" lIns="90000" tIns="46800" rIns="90000" bIns="46800" anchor="ctr"/>
          <a:lstStyle/>
          <a:p>
            <a:endParaRPr lang="fr-FR"/>
          </a:p>
        </p:txBody>
      </p:sp>
      <p:sp>
        <p:nvSpPr>
          <p:cNvPr id="382983" name="Freeform 7"/>
          <p:cNvSpPr>
            <a:spLocks/>
          </p:cNvSpPr>
          <p:nvPr/>
        </p:nvSpPr>
        <p:spPr bwMode="auto">
          <a:xfrm>
            <a:off x="6400800" y="1905000"/>
            <a:ext cx="1600200" cy="2362200"/>
          </a:xfrm>
          <a:custGeom>
            <a:avLst/>
            <a:gdLst/>
            <a:ahLst/>
            <a:cxnLst>
              <a:cxn ang="0">
                <a:pos x="1008" y="1488"/>
              </a:cxn>
              <a:cxn ang="0">
                <a:pos x="1008" y="0"/>
              </a:cxn>
              <a:cxn ang="0">
                <a:pos x="0" y="0"/>
              </a:cxn>
            </a:cxnLst>
            <a:rect l="0" t="0" r="r" b="b"/>
            <a:pathLst>
              <a:path w="1008" h="1488">
                <a:moveTo>
                  <a:pt x="1008" y="1488"/>
                </a:moveTo>
                <a:lnTo>
                  <a:pt x="1008" y="0"/>
                </a:lnTo>
                <a:lnTo>
                  <a:pt x="0" y="0"/>
                </a:lnTo>
              </a:path>
            </a:pathLst>
          </a:custGeom>
          <a:noFill/>
          <a:ln w="12700" cap="flat" cmpd="sng">
            <a:solidFill>
              <a:schemeClr val="accent2"/>
            </a:solidFill>
            <a:prstDash val="solid"/>
            <a:round/>
            <a:headEnd type="none" w="med" len="med"/>
            <a:tailEnd type="triangle" w="med" len="me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2"/>
          <p:cNvSpPr>
            <a:spLocks noGrp="1"/>
          </p:cNvSpPr>
          <p:nvPr>
            <p:ph type="sldNum" sz="quarter" idx="10"/>
          </p:nvPr>
        </p:nvSpPr>
        <p:spPr/>
        <p:txBody>
          <a:bodyPr/>
          <a:lstStyle/>
          <a:p>
            <a:fld id="{DAAF7B3C-7295-4E6E-9CFC-847AA2EAD024}" type="slidenum">
              <a:rPr lang="fr-FR"/>
              <a:pPr/>
              <a:t>125</a:t>
            </a:fld>
            <a:endParaRPr lang="fr-FR"/>
          </a:p>
        </p:txBody>
      </p:sp>
      <p:sp>
        <p:nvSpPr>
          <p:cNvPr id="524290" name="Rectangle 1026"/>
          <p:cNvSpPr>
            <a:spLocks noGrp="1" noChangeArrowheads="1"/>
          </p:cNvSpPr>
          <p:nvPr>
            <p:ph type="title"/>
          </p:nvPr>
        </p:nvSpPr>
        <p:spPr/>
        <p:txBody>
          <a:bodyPr/>
          <a:lstStyle/>
          <a:p>
            <a:r>
              <a:rPr lang="fr-FR"/>
              <a:t>Template Rules (2)</a:t>
            </a:r>
          </a:p>
        </p:txBody>
      </p:sp>
      <p:sp>
        <p:nvSpPr>
          <p:cNvPr id="524291" name="AutoShape 1027"/>
          <p:cNvSpPr>
            <a:spLocks noChangeArrowheads="1"/>
          </p:cNvSpPr>
          <p:nvPr/>
        </p:nvSpPr>
        <p:spPr bwMode="auto">
          <a:xfrm flipH="1" flipV="1">
            <a:off x="3733800" y="3505200"/>
            <a:ext cx="1228725" cy="1230313"/>
          </a:xfrm>
          <a:prstGeom prst="cube">
            <a:avLst>
              <a:gd name="adj" fmla="val 25000"/>
            </a:avLst>
          </a:prstGeom>
          <a:gradFill rotWithShape="0">
            <a:gsLst>
              <a:gs pos="0">
                <a:srgbClr val="CCCC00"/>
              </a:gs>
              <a:gs pos="100000">
                <a:srgbClr val="CCCC00">
                  <a:gamma/>
                  <a:shade val="66667"/>
                  <a:invGamma/>
                </a:srgbClr>
              </a:gs>
            </a:gsLst>
            <a:lin ang="5400000" scaled="1"/>
          </a:gradFill>
          <a:ln w="9525">
            <a:solidFill>
              <a:schemeClr val="tx1"/>
            </a:solidFill>
            <a:miter lim="800000"/>
            <a:headEnd/>
            <a:tailEnd/>
          </a:ln>
          <a:effectLst/>
        </p:spPr>
        <p:txBody>
          <a:bodyPr wrap="none" anchor="ctr"/>
          <a:lstStyle/>
          <a:p>
            <a:endParaRPr lang="fr-FR"/>
          </a:p>
        </p:txBody>
      </p:sp>
      <p:sp>
        <p:nvSpPr>
          <p:cNvPr id="524292" name="AutoShape 1028"/>
          <p:cNvSpPr>
            <a:spLocks noChangeArrowheads="1"/>
          </p:cNvSpPr>
          <p:nvPr/>
        </p:nvSpPr>
        <p:spPr bwMode="auto">
          <a:xfrm flipH="1" flipV="1">
            <a:off x="4279900" y="3659188"/>
            <a:ext cx="409575" cy="461962"/>
          </a:xfrm>
          <a:prstGeom prst="flowChartMerge">
            <a:avLst/>
          </a:prstGeom>
          <a:solidFill>
            <a:srgbClr val="000066"/>
          </a:solidFill>
          <a:ln w="9525">
            <a:solidFill>
              <a:schemeClr val="tx1"/>
            </a:solidFill>
            <a:miter lim="800000"/>
            <a:headEnd/>
            <a:tailEnd/>
          </a:ln>
          <a:effectLst/>
        </p:spPr>
        <p:txBody>
          <a:bodyPr wrap="none" anchor="ctr"/>
          <a:lstStyle/>
          <a:p>
            <a:endParaRPr lang="fr-FR"/>
          </a:p>
        </p:txBody>
      </p:sp>
      <p:sp>
        <p:nvSpPr>
          <p:cNvPr id="524293" name="Oval 1029"/>
          <p:cNvSpPr>
            <a:spLocks noChangeArrowheads="1"/>
          </p:cNvSpPr>
          <p:nvPr/>
        </p:nvSpPr>
        <p:spPr bwMode="auto">
          <a:xfrm>
            <a:off x="4040188" y="3575050"/>
            <a:ext cx="273050" cy="306388"/>
          </a:xfrm>
          <a:prstGeom prst="ellipse">
            <a:avLst/>
          </a:prstGeom>
          <a:solidFill>
            <a:srgbClr val="000066"/>
          </a:solidFill>
          <a:ln w="9525">
            <a:solidFill>
              <a:schemeClr val="tx1"/>
            </a:solidFill>
            <a:round/>
            <a:headEnd/>
            <a:tailEnd/>
          </a:ln>
          <a:effectLst/>
        </p:spPr>
        <p:txBody>
          <a:bodyPr wrap="none" anchor="ctr"/>
          <a:lstStyle/>
          <a:p>
            <a:endParaRPr lang="fr-FR"/>
          </a:p>
        </p:txBody>
      </p:sp>
      <p:sp>
        <p:nvSpPr>
          <p:cNvPr id="524294" name="Oval 1030"/>
          <p:cNvSpPr>
            <a:spLocks noChangeArrowheads="1"/>
          </p:cNvSpPr>
          <p:nvPr/>
        </p:nvSpPr>
        <p:spPr bwMode="auto">
          <a:xfrm>
            <a:off x="4225925" y="4473575"/>
            <a:ext cx="271463" cy="155575"/>
          </a:xfrm>
          <a:prstGeom prst="ellipse">
            <a:avLst/>
          </a:prstGeom>
          <a:solidFill>
            <a:srgbClr val="000066"/>
          </a:solidFill>
          <a:ln w="9525">
            <a:solidFill>
              <a:schemeClr val="tx1"/>
            </a:solidFill>
            <a:round/>
            <a:headEnd/>
            <a:tailEnd/>
          </a:ln>
          <a:effectLst/>
        </p:spPr>
        <p:txBody>
          <a:bodyPr wrap="none" anchor="ctr"/>
          <a:lstStyle/>
          <a:p>
            <a:endParaRPr lang="fr-FR"/>
          </a:p>
        </p:txBody>
      </p:sp>
      <p:sp>
        <p:nvSpPr>
          <p:cNvPr id="524295" name="Rectangle 1031"/>
          <p:cNvSpPr>
            <a:spLocks noChangeArrowheads="1"/>
          </p:cNvSpPr>
          <p:nvPr/>
        </p:nvSpPr>
        <p:spPr bwMode="auto">
          <a:xfrm>
            <a:off x="825500" y="2284413"/>
            <a:ext cx="2305050" cy="346075"/>
          </a:xfrm>
          <a:prstGeom prst="rect">
            <a:avLst/>
          </a:prstGeom>
          <a:solidFill>
            <a:srgbClr val="6699FF"/>
          </a:solidFill>
          <a:ln w="9525">
            <a:solidFill>
              <a:schemeClr val="tx1"/>
            </a:solidFill>
            <a:miter lim="800000"/>
            <a:headEnd/>
            <a:tailEnd/>
          </a:ln>
          <a:effectLst/>
        </p:spPr>
        <p:txBody>
          <a:bodyPr wrap="none">
            <a:spAutoFit/>
          </a:bodyPr>
          <a:lstStyle/>
          <a:p>
            <a:pPr eaLnBrk="0" latinLnBrk="0" hangingPunct="0"/>
            <a:r>
              <a:rPr kumimoji="0" lang="en-US" sz="1600">
                <a:latin typeface="Tahoma" pitchFamily="34" charset="0"/>
              </a:rPr>
              <a:t>&lt;xsl:apply-templates/&gt;</a:t>
            </a:r>
          </a:p>
        </p:txBody>
      </p:sp>
      <p:sp>
        <p:nvSpPr>
          <p:cNvPr id="524296" name="Rectangle 1032"/>
          <p:cNvSpPr>
            <a:spLocks noChangeArrowheads="1"/>
          </p:cNvSpPr>
          <p:nvPr/>
        </p:nvSpPr>
        <p:spPr bwMode="auto">
          <a:xfrm>
            <a:off x="3487738" y="5081588"/>
            <a:ext cx="1598612" cy="346075"/>
          </a:xfrm>
          <a:prstGeom prst="rect">
            <a:avLst/>
          </a:prstGeom>
          <a:solidFill>
            <a:srgbClr val="6699FF"/>
          </a:solidFill>
          <a:ln w="9525">
            <a:solidFill>
              <a:schemeClr val="tx1"/>
            </a:solidFill>
            <a:miter lim="800000"/>
            <a:headEnd/>
            <a:tailEnd/>
          </a:ln>
          <a:effectLst/>
        </p:spPr>
        <p:txBody>
          <a:bodyPr wrap="none">
            <a:spAutoFit/>
          </a:bodyPr>
          <a:lstStyle/>
          <a:p>
            <a:pPr eaLnBrk="0" latinLnBrk="0" hangingPunct="0"/>
            <a:r>
              <a:rPr kumimoji="0" lang="en-US" sz="1600">
                <a:latin typeface="Tahoma" pitchFamily="34" charset="0"/>
              </a:rPr>
              <a:t>&lt;xsl:value-of/&gt;</a:t>
            </a:r>
          </a:p>
        </p:txBody>
      </p:sp>
      <p:cxnSp>
        <p:nvCxnSpPr>
          <p:cNvPr id="524297" name="AutoShape 1033"/>
          <p:cNvCxnSpPr>
            <a:cxnSpLocks noChangeShapeType="1"/>
            <a:stCxn id="524295" idx="2"/>
            <a:endCxn id="524293" idx="0"/>
          </p:cNvCxnSpPr>
          <p:nvPr/>
        </p:nvCxnSpPr>
        <p:spPr bwMode="auto">
          <a:xfrm rot="16200000" flipH="1">
            <a:off x="2605088" y="2003425"/>
            <a:ext cx="944562" cy="2198688"/>
          </a:xfrm>
          <a:prstGeom prst="curvedConnector3">
            <a:avLst>
              <a:gd name="adj1" fmla="val 49917"/>
            </a:avLst>
          </a:prstGeom>
          <a:noFill/>
          <a:ln w="38100">
            <a:solidFill>
              <a:schemeClr val="tx1"/>
            </a:solidFill>
            <a:round/>
            <a:headEnd/>
            <a:tailEnd type="triangle" w="med" len="med"/>
          </a:ln>
          <a:effectLst/>
        </p:spPr>
      </p:cxnSp>
      <p:cxnSp>
        <p:nvCxnSpPr>
          <p:cNvPr id="524298" name="AutoShape 1034"/>
          <p:cNvCxnSpPr>
            <a:cxnSpLocks noChangeShapeType="1"/>
            <a:stCxn id="524296" idx="0"/>
            <a:endCxn id="524294" idx="3"/>
          </p:cNvCxnSpPr>
          <p:nvPr/>
        </p:nvCxnSpPr>
        <p:spPr bwMode="auto">
          <a:xfrm rot="5400000" flipH="1">
            <a:off x="4039394" y="4833144"/>
            <a:ext cx="474663" cy="22225"/>
          </a:xfrm>
          <a:prstGeom prst="curvedConnector3">
            <a:avLst>
              <a:gd name="adj1" fmla="val 47491"/>
            </a:avLst>
          </a:prstGeom>
          <a:noFill/>
          <a:ln w="38100">
            <a:solidFill>
              <a:schemeClr val="tx1"/>
            </a:solidFill>
            <a:round/>
            <a:headEnd/>
            <a:tailEnd type="triangle" w="med" len="med"/>
          </a:ln>
          <a:effectLst/>
        </p:spPr>
      </p:cxnSp>
      <p:cxnSp>
        <p:nvCxnSpPr>
          <p:cNvPr id="524301" name="AutoShape 1037"/>
          <p:cNvCxnSpPr>
            <a:cxnSpLocks noChangeShapeType="1"/>
            <a:stCxn id="524302" idx="2"/>
            <a:endCxn id="524292" idx="1"/>
          </p:cNvCxnSpPr>
          <p:nvPr/>
        </p:nvCxnSpPr>
        <p:spPr bwMode="auto">
          <a:xfrm rot="5400000">
            <a:off x="4214019" y="2756694"/>
            <a:ext cx="1506538" cy="762000"/>
          </a:xfrm>
          <a:prstGeom prst="curvedConnector2">
            <a:avLst/>
          </a:prstGeom>
          <a:noFill/>
          <a:ln w="38100">
            <a:solidFill>
              <a:schemeClr val="tx1"/>
            </a:solidFill>
            <a:round/>
            <a:headEnd/>
            <a:tailEnd type="triangle" w="med" len="med"/>
          </a:ln>
          <a:effectLst/>
        </p:spPr>
      </p:cxnSp>
      <p:sp>
        <p:nvSpPr>
          <p:cNvPr id="524302" name="Rectangle 1038"/>
          <p:cNvSpPr>
            <a:spLocks noChangeArrowheads="1"/>
          </p:cNvSpPr>
          <p:nvPr/>
        </p:nvSpPr>
        <p:spPr bwMode="auto">
          <a:xfrm>
            <a:off x="3589338" y="2038350"/>
            <a:ext cx="3517900" cy="346075"/>
          </a:xfrm>
          <a:prstGeom prst="rect">
            <a:avLst/>
          </a:prstGeom>
          <a:solidFill>
            <a:srgbClr val="6699FF"/>
          </a:solidFill>
          <a:ln w="9525">
            <a:solidFill>
              <a:schemeClr val="tx1"/>
            </a:solidFill>
            <a:miter lim="800000"/>
            <a:headEnd/>
            <a:tailEnd/>
          </a:ln>
          <a:effectLst/>
        </p:spPr>
        <p:txBody>
          <a:bodyPr wrap="none">
            <a:spAutoFit/>
          </a:bodyPr>
          <a:lstStyle/>
          <a:p>
            <a:pPr eaLnBrk="0" latinLnBrk="0" hangingPunct="0"/>
            <a:r>
              <a:rPr kumimoji="0" lang="en-US" sz="1600">
                <a:latin typeface="Tahoma" pitchFamily="34" charset="0"/>
              </a:rPr>
              <a:t>&lt;xsl:template match=“something”/&gt;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fld id="{8E5FAE9F-1B1D-42DE-BDFE-63FC66DE097E}" type="slidenum">
              <a:rPr lang="fr-FR"/>
              <a:pPr/>
              <a:t>126</a:t>
            </a:fld>
            <a:endParaRPr lang="fr-FR"/>
          </a:p>
        </p:txBody>
      </p:sp>
      <p:sp>
        <p:nvSpPr>
          <p:cNvPr id="523266" name="Rectangle 2"/>
          <p:cNvSpPr>
            <a:spLocks noGrp="1" noChangeArrowheads="1"/>
          </p:cNvSpPr>
          <p:nvPr>
            <p:ph type="title"/>
          </p:nvPr>
        </p:nvSpPr>
        <p:spPr/>
        <p:txBody>
          <a:bodyPr/>
          <a:lstStyle/>
          <a:p>
            <a:r>
              <a:rPr lang="fr-FR"/>
              <a:t>Exemple</a:t>
            </a:r>
          </a:p>
        </p:txBody>
      </p:sp>
      <p:sp>
        <p:nvSpPr>
          <p:cNvPr id="523267" name="Rectangle 3"/>
          <p:cNvSpPr>
            <a:spLocks noChangeArrowheads="1"/>
          </p:cNvSpPr>
          <p:nvPr/>
        </p:nvSpPr>
        <p:spPr bwMode="auto">
          <a:xfrm>
            <a:off x="609600" y="838200"/>
            <a:ext cx="8153400" cy="5683250"/>
          </a:xfrm>
          <a:prstGeom prst="rect">
            <a:avLst/>
          </a:prstGeom>
          <a:noFill/>
          <a:ln w="9525">
            <a:noFill/>
            <a:miter lim="800000"/>
            <a:headEnd/>
            <a:tailEnd/>
          </a:ln>
          <a:effectLst/>
        </p:spPr>
        <p:txBody>
          <a:bodyPr>
            <a:spAutoFit/>
          </a:bodyPr>
          <a:lstStyle/>
          <a:p>
            <a:pPr algn="l" eaLnBrk="0" latinLnBrk="0" hangingPunct="0">
              <a:tabLst>
                <a:tab pos="457200" algn="l"/>
                <a:tab pos="914400" algn="l"/>
              </a:tabLst>
            </a:pPr>
            <a:r>
              <a:rPr kumimoji="0" lang="en-US" sz="1000" b="1" u="sng">
                <a:solidFill>
                  <a:srgbClr val="6699FF"/>
                </a:solidFill>
                <a:latin typeface="Tahoma" pitchFamily="34" charset="0"/>
                <a:hlinkClick r:id="rId2" action="ppaction://hlinkfile"/>
              </a:rPr>
              <a:t>Meteo.xsl</a:t>
            </a:r>
            <a:endParaRPr kumimoji="0" lang="en-US" sz="1000" b="1" u="sng">
              <a:solidFill>
                <a:srgbClr val="6699FF"/>
              </a:solidFill>
              <a:latin typeface="Tahoma" pitchFamily="34" charset="0"/>
            </a:endParaRPr>
          </a:p>
          <a:p>
            <a:pPr algn="l" eaLnBrk="0" latinLnBrk="0" hangingPunct="0">
              <a:tabLst>
                <a:tab pos="457200" algn="l"/>
                <a:tab pos="914400" algn="l"/>
              </a:tabLst>
            </a:pPr>
            <a:r>
              <a:rPr kumimoji="0" lang="en-US" sz="900" b="1">
                <a:latin typeface="Tahoma" pitchFamily="34" charset="0"/>
              </a:rPr>
              <a:t>&lt;?xml version="1.0"?&gt;</a:t>
            </a:r>
          </a:p>
          <a:p>
            <a:pPr algn="l" eaLnBrk="0" latinLnBrk="0" hangingPunct="0">
              <a:tabLst>
                <a:tab pos="457200" algn="l"/>
                <a:tab pos="914400" algn="l"/>
              </a:tabLst>
            </a:pPr>
            <a:r>
              <a:rPr kumimoji="0" lang="en-US" sz="900" b="1">
                <a:latin typeface="Tahoma" pitchFamily="34" charset="0"/>
              </a:rPr>
              <a:t>&lt;xsl:stylesheet xmlns:xsl="http://www.w3.org/TR/WD-xsl" result-ns="html"&gt;</a:t>
            </a:r>
          </a:p>
          <a:p>
            <a:pPr algn="l" eaLnBrk="0" latinLnBrk="0" hangingPunct="0">
              <a:tabLst>
                <a:tab pos="457200" algn="l"/>
                <a:tab pos="914400" algn="l"/>
              </a:tabLst>
            </a:pPr>
            <a:endParaRPr kumimoji="0" lang="en-US" sz="900" b="1">
              <a:latin typeface="Tahoma" pitchFamily="34" charset="0"/>
            </a:endParaRPr>
          </a:p>
          <a:p>
            <a:pPr algn="l" eaLnBrk="0" latinLnBrk="0" hangingPunct="0">
              <a:tabLst>
                <a:tab pos="457200" algn="l"/>
                <a:tab pos="914400" algn="l"/>
              </a:tabLst>
            </a:pPr>
            <a:r>
              <a:rPr kumimoji="0" lang="en-US" sz="1400" b="1">
                <a:solidFill>
                  <a:schemeClr val="accent2"/>
                </a:solidFill>
                <a:latin typeface="Tahoma" pitchFamily="34" charset="0"/>
              </a:rPr>
              <a:t>	&lt;xsl:template match="/"&gt;</a:t>
            </a:r>
          </a:p>
          <a:p>
            <a:pPr algn="l" eaLnBrk="0" latinLnBrk="0" hangingPunct="0">
              <a:tabLst>
                <a:tab pos="457200" algn="l"/>
                <a:tab pos="914400" algn="l"/>
              </a:tabLst>
            </a:pPr>
            <a:r>
              <a:rPr kumimoji="0" lang="en-US" sz="1400" b="1">
                <a:solidFill>
                  <a:schemeClr val="accent2"/>
                </a:solidFill>
                <a:latin typeface="Tahoma" pitchFamily="34" charset="0"/>
              </a:rPr>
              <a:t>		&lt;xsl:apply-templates/&gt;</a:t>
            </a:r>
          </a:p>
          <a:p>
            <a:pPr algn="l" eaLnBrk="0" latinLnBrk="0" hangingPunct="0">
              <a:tabLst>
                <a:tab pos="457200" algn="l"/>
                <a:tab pos="914400" algn="l"/>
              </a:tabLst>
            </a:pPr>
            <a:r>
              <a:rPr kumimoji="0" lang="en-US" sz="1400" b="1">
                <a:solidFill>
                  <a:schemeClr val="accent2"/>
                </a:solidFill>
                <a:latin typeface="Tahoma" pitchFamily="34" charset="0"/>
              </a:rPr>
              <a:t>	&lt;/xsl:template&gt;</a:t>
            </a:r>
          </a:p>
          <a:p>
            <a:pPr algn="l" eaLnBrk="0" latinLnBrk="0" hangingPunct="0">
              <a:tabLst>
                <a:tab pos="457200" algn="l"/>
                <a:tab pos="914400" algn="l"/>
              </a:tabLst>
            </a:pPr>
            <a:endParaRPr kumimoji="0" lang="en-US" sz="1400" b="1">
              <a:solidFill>
                <a:schemeClr val="accent2"/>
              </a:solidFill>
              <a:latin typeface="Tahoma" pitchFamily="34" charset="0"/>
            </a:endParaRPr>
          </a:p>
          <a:p>
            <a:pPr algn="l" eaLnBrk="0" latinLnBrk="0" hangingPunct="0">
              <a:tabLst>
                <a:tab pos="457200" algn="l"/>
                <a:tab pos="914400" algn="l"/>
              </a:tabLst>
            </a:pPr>
            <a:r>
              <a:rPr kumimoji="0" lang="en-US" sz="1400" b="1">
                <a:latin typeface="Tahoma" pitchFamily="34" charset="0"/>
              </a:rPr>
              <a:t>	</a:t>
            </a:r>
            <a:r>
              <a:rPr kumimoji="0" lang="en-US" sz="1400" b="1">
                <a:solidFill>
                  <a:srgbClr val="CC9900"/>
                </a:solidFill>
                <a:latin typeface="Tahoma" pitchFamily="34" charset="0"/>
              </a:rPr>
              <a:t>&lt;xsl:template match="weather"&gt;</a:t>
            </a:r>
          </a:p>
          <a:p>
            <a:pPr algn="l" eaLnBrk="0" latinLnBrk="0" hangingPunct="0">
              <a:tabLst>
                <a:tab pos="457200" algn="l"/>
                <a:tab pos="914400" algn="l"/>
              </a:tabLst>
            </a:pPr>
            <a:r>
              <a:rPr kumimoji="0" lang="en-US" sz="1400" b="1">
                <a:solidFill>
                  <a:srgbClr val="CC9900"/>
                </a:solidFill>
                <a:latin typeface="Tahoma" pitchFamily="34" charset="0"/>
              </a:rPr>
              <a:t>		&lt;H1&gt;&lt;xsl:value-of select="@type"/&gt;&lt;/H1&gt;</a:t>
            </a:r>
          </a:p>
          <a:p>
            <a:pPr algn="l" eaLnBrk="0" latinLnBrk="0" hangingPunct="0">
              <a:tabLst>
                <a:tab pos="457200" algn="l"/>
                <a:tab pos="914400" algn="l"/>
              </a:tabLst>
            </a:pPr>
            <a:r>
              <a:rPr kumimoji="0" lang="en-US" sz="1400" b="1">
                <a:solidFill>
                  <a:srgbClr val="CC9900"/>
                </a:solidFill>
                <a:latin typeface="Tahoma" pitchFamily="34" charset="0"/>
              </a:rPr>
              <a:t>		&lt;xsl:apply-templates/&gt;</a:t>
            </a:r>
          </a:p>
          <a:p>
            <a:pPr algn="l" eaLnBrk="0" latinLnBrk="0" hangingPunct="0">
              <a:tabLst>
                <a:tab pos="457200" algn="l"/>
                <a:tab pos="914400" algn="l"/>
              </a:tabLst>
            </a:pPr>
            <a:r>
              <a:rPr kumimoji="0" lang="en-US" sz="1400" b="1">
                <a:solidFill>
                  <a:srgbClr val="CC9900"/>
                </a:solidFill>
                <a:latin typeface="Tahoma" pitchFamily="34" charset="0"/>
              </a:rPr>
              <a:t>		&lt;HR/&gt;</a:t>
            </a:r>
          </a:p>
          <a:p>
            <a:pPr algn="l" eaLnBrk="0" latinLnBrk="0" hangingPunct="0">
              <a:tabLst>
                <a:tab pos="457200" algn="l"/>
                <a:tab pos="914400" algn="l"/>
              </a:tabLst>
            </a:pPr>
            <a:r>
              <a:rPr kumimoji="0" lang="en-US" sz="1400" b="1">
                <a:solidFill>
                  <a:srgbClr val="CC9900"/>
                </a:solidFill>
                <a:latin typeface="Tahoma" pitchFamily="34" charset="0"/>
              </a:rPr>
              <a:t>	&lt;/xsl:template&gt;</a:t>
            </a:r>
          </a:p>
          <a:p>
            <a:pPr algn="l" eaLnBrk="0" latinLnBrk="0" hangingPunct="0">
              <a:tabLst>
                <a:tab pos="457200" algn="l"/>
                <a:tab pos="914400" algn="l"/>
              </a:tabLst>
            </a:pPr>
            <a:r>
              <a:rPr kumimoji="0" lang="en-US" sz="1400" b="1">
                <a:latin typeface="Tahoma" pitchFamily="34" charset="0"/>
              </a:rPr>
              <a:t>	</a:t>
            </a:r>
          </a:p>
          <a:p>
            <a:pPr algn="l" eaLnBrk="0" latinLnBrk="0" hangingPunct="0">
              <a:tabLst>
                <a:tab pos="457200" algn="l"/>
                <a:tab pos="914400" algn="l"/>
              </a:tabLst>
            </a:pPr>
            <a:r>
              <a:rPr kumimoji="0" lang="en-US" sz="1400" b="1">
                <a:latin typeface="Tahoma" pitchFamily="34" charset="0"/>
              </a:rPr>
              <a:t>	</a:t>
            </a:r>
            <a:r>
              <a:rPr kumimoji="0" lang="en-US" sz="1400" b="1">
                <a:solidFill>
                  <a:schemeClr val="accent2"/>
                </a:solidFill>
                <a:latin typeface="Tahoma" pitchFamily="34" charset="0"/>
              </a:rPr>
              <a:t>&lt;xsl:template match="temp"&gt;</a:t>
            </a:r>
          </a:p>
          <a:p>
            <a:pPr algn="l" eaLnBrk="0" latinLnBrk="0" hangingPunct="0">
              <a:tabLst>
                <a:tab pos="457200" algn="l"/>
                <a:tab pos="914400" algn="l"/>
              </a:tabLst>
            </a:pPr>
            <a:r>
              <a:rPr kumimoji="0" lang="en-US" sz="1400" b="1">
                <a:solidFill>
                  <a:schemeClr val="accent2"/>
                </a:solidFill>
                <a:latin typeface="Tahoma" pitchFamily="34" charset="0"/>
              </a:rPr>
              <a:t>		&lt;LI&gt;Temperature &lt;xsl:apply-templates/&gt;DC&lt;/LI&gt;</a:t>
            </a:r>
          </a:p>
          <a:p>
            <a:pPr algn="l" eaLnBrk="0" latinLnBrk="0" hangingPunct="0">
              <a:tabLst>
                <a:tab pos="457200" algn="l"/>
                <a:tab pos="914400" algn="l"/>
              </a:tabLst>
            </a:pPr>
            <a:r>
              <a:rPr kumimoji="0" lang="en-US" sz="1400" b="1">
                <a:solidFill>
                  <a:schemeClr val="accent2"/>
                </a:solidFill>
                <a:latin typeface="Tahoma" pitchFamily="34" charset="0"/>
              </a:rPr>
              <a:t>	&lt;/xsl:template&gt;</a:t>
            </a:r>
          </a:p>
          <a:p>
            <a:pPr algn="l" eaLnBrk="0" latinLnBrk="0" hangingPunct="0">
              <a:tabLst>
                <a:tab pos="457200" algn="l"/>
                <a:tab pos="914400" algn="l"/>
              </a:tabLst>
            </a:pPr>
            <a:endParaRPr kumimoji="0" lang="en-US" sz="1400" b="1">
              <a:solidFill>
                <a:schemeClr val="accent2"/>
              </a:solidFill>
              <a:latin typeface="Tahoma" pitchFamily="34" charset="0"/>
            </a:endParaRPr>
          </a:p>
          <a:p>
            <a:pPr algn="l" eaLnBrk="0" latinLnBrk="0" hangingPunct="0">
              <a:tabLst>
                <a:tab pos="457200" algn="l"/>
                <a:tab pos="914400" algn="l"/>
              </a:tabLst>
            </a:pPr>
            <a:r>
              <a:rPr kumimoji="0" lang="en-US" sz="1400" b="1">
                <a:latin typeface="Tahoma" pitchFamily="34" charset="0"/>
              </a:rPr>
              <a:t>	</a:t>
            </a:r>
            <a:r>
              <a:rPr kumimoji="0" lang="en-US" sz="1400" b="1">
                <a:solidFill>
                  <a:srgbClr val="CC9900"/>
                </a:solidFill>
                <a:latin typeface="Tahoma" pitchFamily="34" charset="0"/>
              </a:rPr>
              <a:t>&lt;xsl:template match="wind"&gt;</a:t>
            </a:r>
          </a:p>
          <a:p>
            <a:pPr algn="l" eaLnBrk="0" latinLnBrk="0" hangingPunct="0">
              <a:tabLst>
                <a:tab pos="457200" algn="l"/>
                <a:tab pos="914400" algn="l"/>
              </a:tabLst>
            </a:pPr>
            <a:r>
              <a:rPr kumimoji="0" lang="en-US" sz="1400" b="1">
                <a:solidFill>
                  <a:srgbClr val="CC9900"/>
                </a:solidFill>
                <a:latin typeface="Tahoma" pitchFamily="34" charset="0"/>
              </a:rPr>
              <a:t>		&lt;LI&gt;Vent: &lt;xsl:apply-templates/&gt;KmH&lt;/LI&gt;</a:t>
            </a:r>
          </a:p>
          <a:p>
            <a:pPr algn="l" eaLnBrk="0" latinLnBrk="0" hangingPunct="0">
              <a:tabLst>
                <a:tab pos="457200" algn="l"/>
                <a:tab pos="914400" algn="l"/>
              </a:tabLst>
            </a:pPr>
            <a:r>
              <a:rPr kumimoji="0" lang="en-US" sz="1400" b="1">
                <a:solidFill>
                  <a:srgbClr val="CC9900"/>
                </a:solidFill>
                <a:latin typeface="Tahoma" pitchFamily="34" charset="0"/>
              </a:rPr>
              <a:t>	&lt;/xsl:template&gt;</a:t>
            </a:r>
          </a:p>
          <a:p>
            <a:pPr algn="l" eaLnBrk="0" latinLnBrk="0" hangingPunct="0">
              <a:tabLst>
                <a:tab pos="457200" algn="l"/>
                <a:tab pos="914400" algn="l"/>
              </a:tabLst>
            </a:pPr>
            <a:r>
              <a:rPr kumimoji="0" lang="en-US" sz="1400" b="1">
                <a:solidFill>
                  <a:srgbClr val="CCCC00"/>
                </a:solidFill>
                <a:latin typeface="Tahoma" pitchFamily="34" charset="0"/>
              </a:rPr>
              <a:t>	</a:t>
            </a:r>
          </a:p>
          <a:p>
            <a:pPr algn="l" eaLnBrk="0" latinLnBrk="0" hangingPunct="0">
              <a:tabLst>
                <a:tab pos="457200" algn="l"/>
                <a:tab pos="914400" algn="l"/>
              </a:tabLst>
            </a:pPr>
            <a:r>
              <a:rPr kumimoji="0" lang="en-US" sz="1400" b="1">
                <a:latin typeface="Tahoma" pitchFamily="34" charset="0"/>
              </a:rPr>
              <a:t>  </a:t>
            </a:r>
          </a:p>
          <a:p>
            <a:pPr algn="l" eaLnBrk="0" latinLnBrk="0" hangingPunct="0">
              <a:tabLst>
                <a:tab pos="457200" algn="l"/>
                <a:tab pos="914400" algn="l"/>
              </a:tabLst>
            </a:pPr>
            <a:r>
              <a:rPr kumimoji="0" lang="en-US" sz="1400" b="1">
                <a:solidFill>
                  <a:schemeClr val="accent2"/>
                </a:solidFill>
                <a:latin typeface="Tahoma" pitchFamily="34" charset="0"/>
              </a:rPr>
              <a:t>	&lt;xsl:template match="text()"&gt;</a:t>
            </a:r>
          </a:p>
          <a:p>
            <a:pPr algn="l" eaLnBrk="0" latinLnBrk="0" hangingPunct="0">
              <a:tabLst>
                <a:tab pos="457200" algn="l"/>
                <a:tab pos="914400" algn="l"/>
              </a:tabLst>
            </a:pPr>
            <a:r>
              <a:rPr kumimoji="0" lang="en-US" sz="1400" b="1">
                <a:solidFill>
                  <a:schemeClr val="accent2"/>
                </a:solidFill>
                <a:latin typeface="Tahoma" pitchFamily="34" charset="0"/>
              </a:rPr>
              <a:t>		&lt;xsl:value-of/&gt;</a:t>
            </a:r>
          </a:p>
          <a:p>
            <a:pPr algn="l" eaLnBrk="0" latinLnBrk="0" hangingPunct="0">
              <a:tabLst>
                <a:tab pos="457200" algn="l"/>
                <a:tab pos="914400" algn="l"/>
              </a:tabLst>
            </a:pPr>
            <a:r>
              <a:rPr kumimoji="0" lang="en-US" sz="1400" b="1">
                <a:solidFill>
                  <a:schemeClr val="accent2"/>
                </a:solidFill>
                <a:latin typeface="Tahoma" pitchFamily="34" charset="0"/>
              </a:rPr>
              <a:t>	&lt;/xsl:template&gt;</a:t>
            </a:r>
          </a:p>
          <a:p>
            <a:pPr algn="l" eaLnBrk="0" latinLnBrk="0" hangingPunct="0">
              <a:tabLst>
                <a:tab pos="457200" algn="l"/>
                <a:tab pos="914400" algn="l"/>
              </a:tabLst>
            </a:pPr>
            <a:endParaRPr kumimoji="0" lang="en-US" sz="1400" b="1">
              <a:solidFill>
                <a:schemeClr val="accent2"/>
              </a:solidFill>
              <a:latin typeface="Tahoma" pitchFamily="34" charset="0"/>
            </a:endParaRPr>
          </a:p>
          <a:p>
            <a:pPr algn="l" eaLnBrk="0" latinLnBrk="0" hangingPunct="0">
              <a:tabLst>
                <a:tab pos="457200" algn="l"/>
                <a:tab pos="914400" algn="l"/>
              </a:tabLst>
            </a:pPr>
            <a:r>
              <a:rPr kumimoji="0" lang="en-US" sz="900" b="1">
                <a:latin typeface="Tahoma" pitchFamily="34" charset="0"/>
              </a:rPr>
              <a:t>&lt;/xsl:stylesheet&gt;</a:t>
            </a:r>
          </a:p>
        </p:txBody>
      </p:sp>
      <p:sp>
        <p:nvSpPr>
          <p:cNvPr id="523269" name="Oval 5"/>
          <p:cNvSpPr>
            <a:spLocks noChangeArrowheads="1"/>
          </p:cNvSpPr>
          <p:nvPr/>
        </p:nvSpPr>
        <p:spPr bwMode="auto">
          <a:xfrm>
            <a:off x="4343400" y="22860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a:t>
            </a:r>
          </a:p>
        </p:txBody>
      </p:sp>
      <p:sp>
        <p:nvSpPr>
          <p:cNvPr id="523270" name="Oval 6"/>
          <p:cNvSpPr>
            <a:spLocks noChangeArrowheads="1"/>
          </p:cNvSpPr>
          <p:nvPr/>
        </p:nvSpPr>
        <p:spPr bwMode="auto">
          <a:xfrm>
            <a:off x="4038600" y="3581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3</a:t>
            </a:r>
          </a:p>
        </p:txBody>
      </p:sp>
      <p:sp>
        <p:nvSpPr>
          <p:cNvPr id="523271" name="Oval 7"/>
          <p:cNvSpPr>
            <a:spLocks noChangeArrowheads="1"/>
          </p:cNvSpPr>
          <p:nvPr/>
        </p:nvSpPr>
        <p:spPr bwMode="auto">
          <a:xfrm>
            <a:off x="4038600" y="5486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5</a:t>
            </a:r>
          </a:p>
        </p:txBody>
      </p:sp>
      <p:sp>
        <p:nvSpPr>
          <p:cNvPr id="523272" name="Oval 8"/>
          <p:cNvSpPr>
            <a:spLocks noChangeArrowheads="1"/>
          </p:cNvSpPr>
          <p:nvPr/>
        </p:nvSpPr>
        <p:spPr bwMode="auto">
          <a:xfrm>
            <a:off x="3962400" y="44196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8</a:t>
            </a:r>
          </a:p>
        </p:txBody>
      </p:sp>
      <p:sp>
        <p:nvSpPr>
          <p:cNvPr id="523273" name="Oval 9"/>
          <p:cNvSpPr>
            <a:spLocks noChangeArrowheads="1"/>
          </p:cNvSpPr>
          <p:nvPr/>
        </p:nvSpPr>
        <p:spPr bwMode="auto">
          <a:xfrm>
            <a:off x="4343400" y="5486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3269"/>
                                        </p:tgtEl>
                                        <p:attrNameLst>
                                          <p:attrName>style.visibility</p:attrName>
                                        </p:attrNameLst>
                                      </p:cBhvr>
                                      <p:to>
                                        <p:strVal val="visible"/>
                                      </p:to>
                                    </p:set>
                                    <p:animEffect transition="in" filter="dissolve">
                                      <p:cBhvr>
                                        <p:cTn id="7" dur="500"/>
                                        <p:tgtEl>
                                          <p:spTgt spid="52326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23270"/>
                                        </p:tgtEl>
                                        <p:attrNameLst>
                                          <p:attrName>style.visibility</p:attrName>
                                        </p:attrNameLst>
                                      </p:cBhvr>
                                      <p:to>
                                        <p:strVal val="visible"/>
                                      </p:to>
                                    </p:set>
                                    <p:animEffect transition="in" filter="dissolve">
                                      <p:cBhvr>
                                        <p:cTn id="11" dur="500"/>
                                        <p:tgtEl>
                                          <p:spTgt spid="52327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23271"/>
                                        </p:tgtEl>
                                        <p:attrNameLst>
                                          <p:attrName>style.visibility</p:attrName>
                                        </p:attrNameLst>
                                      </p:cBhvr>
                                      <p:to>
                                        <p:strVal val="visible"/>
                                      </p:to>
                                    </p:set>
                                    <p:animEffect transition="in" filter="dissolve">
                                      <p:cBhvr>
                                        <p:cTn id="15" dur="500"/>
                                        <p:tgtEl>
                                          <p:spTgt spid="52327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23272"/>
                                        </p:tgtEl>
                                        <p:attrNameLst>
                                          <p:attrName>style.visibility</p:attrName>
                                        </p:attrNameLst>
                                      </p:cBhvr>
                                      <p:to>
                                        <p:strVal val="visible"/>
                                      </p:to>
                                    </p:set>
                                    <p:animEffect transition="in" filter="dissolve">
                                      <p:cBhvr>
                                        <p:cTn id="19" dur="500"/>
                                        <p:tgtEl>
                                          <p:spTgt spid="52327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23273"/>
                                        </p:tgtEl>
                                        <p:attrNameLst>
                                          <p:attrName>style.visibility</p:attrName>
                                        </p:attrNameLst>
                                      </p:cBhvr>
                                      <p:to>
                                        <p:strVal val="visible"/>
                                      </p:to>
                                    </p:set>
                                    <p:animEffect transition="in" filter="dissolve">
                                      <p:cBhvr>
                                        <p:cTn id="23" dur="500"/>
                                        <p:tgtEl>
                                          <p:spTgt spid="523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9" grpId="0" animBg="1" autoUpdateAnimBg="0"/>
      <p:bldP spid="523270" grpId="0" animBg="1" autoUpdateAnimBg="0"/>
      <p:bldP spid="523271" grpId="0" animBg="1" autoUpdateAnimBg="0"/>
      <p:bldP spid="523272" grpId="0" animBg="1" autoUpdateAnimBg="0"/>
      <p:bldP spid="523273" grpId="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numéro de diapositive 2"/>
          <p:cNvSpPr>
            <a:spLocks noGrp="1"/>
          </p:cNvSpPr>
          <p:nvPr>
            <p:ph type="sldNum" sz="quarter" idx="10"/>
          </p:nvPr>
        </p:nvSpPr>
        <p:spPr/>
        <p:txBody>
          <a:bodyPr/>
          <a:lstStyle/>
          <a:p>
            <a:fld id="{EF305359-F982-4642-A911-B01481EF26E0}" type="slidenum">
              <a:rPr lang="fr-FR"/>
              <a:pPr/>
              <a:t>127</a:t>
            </a:fld>
            <a:endParaRPr lang="fr-FR"/>
          </a:p>
        </p:txBody>
      </p:sp>
      <p:sp>
        <p:nvSpPr>
          <p:cNvPr id="522242" name="Rectangle 2"/>
          <p:cNvSpPr>
            <a:spLocks noGrp="1" noChangeArrowheads="1"/>
          </p:cNvSpPr>
          <p:nvPr>
            <p:ph type="title"/>
          </p:nvPr>
        </p:nvSpPr>
        <p:spPr/>
        <p:txBody>
          <a:bodyPr/>
          <a:lstStyle/>
          <a:p>
            <a:r>
              <a:rPr lang="fr-FR"/>
              <a:t>Exemple 2</a:t>
            </a:r>
          </a:p>
        </p:txBody>
      </p:sp>
      <p:sp>
        <p:nvSpPr>
          <p:cNvPr id="522246" name="AutoShape 6"/>
          <p:cNvSpPr>
            <a:spLocks noChangeArrowheads="1"/>
          </p:cNvSpPr>
          <p:nvPr/>
        </p:nvSpPr>
        <p:spPr bwMode="auto">
          <a:xfrm>
            <a:off x="66675" y="877888"/>
            <a:ext cx="3514725" cy="984250"/>
          </a:xfrm>
          <a:prstGeom prst="wedgeRectCallout">
            <a:avLst>
              <a:gd name="adj1" fmla="val -18745"/>
              <a:gd name="adj2" fmla="val 74079"/>
            </a:avLst>
          </a:prstGeom>
          <a:solidFill>
            <a:schemeClr val="accent3">
              <a:lumMod val="60000"/>
              <a:lumOff val="40000"/>
            </a:schemeClr>
          </a:solidFill>
          <a:ln w="9525">
            <a:solidFill>
              <a:schemeClr val="tx1"/>
            </a:solidFill>
            <a:miter lim="800000"/>
            <a:headEnd/>
            <a:tailEnd/>
          </a:ln>
          <a:effectLst/>
        </p:spPr>
        <p:txBody>
          <a:bodyPr>
            <a:spAutoFit/>
          </a:bodyPr>
          <a:lstStyle/>
          <a:p>
            <a:pPr algn="l" eaLnBrk="0" latinLnBrk="0" hangingPunct="0">
              <a:tabLst>
                <a:tab pos="228600" algn="l"/>
              </a:tabLst>
            </a:pPr>
            <a:r>
              <a:rPr kumimoji="0" lang="en-US" sz="900" b="1" i="1">
                <a:solidFill>
                  <a:srgbClr val="6699FF"/>
                </a:solidFill>
                <a:latin typeface="Tahoma" pitchFamily="34" charset="0"/>
              </a:rPr>
              <a:t>&lt;?xml version="1.0"?&gt;</a:t>
            </a:r>
          </a:p>
          <a:p>
            <a:pPr algn="l" eaLnBrk="0" latinLnBrk="0" hangingPunct="0">
              <a:tabLst>
                <a:tab pos="228600" algn="l"/>
              </a:tabLst>
            </a:pPr>
            <a:r>
              <a:rPr kumimoji="0" lang="en-US" sz="900" b="1" i="1">
                <a:solidFill>
                  <a:srgbClr val="6699FF"/>
                </a:solidFill>
                <a:latin typeface="Tahoma" pitchFamily="34" charset="0"/>
              </a:rPr>
              <a:t>&lt;?xml-stylesheet type="text/xsl" href="meteo.xsl"?&gt;</a:t>
            </a:r>
          </a:p>
          <a:p>
            <a:pPr algn="l" eaLnBrk="0" latinLnBrk="0" hangingPunct="0">
              <a:tabLst>
                <a:tab pos="228600" algn="l"/>
              </a:tabLst>
            </a:pPr>
            <a:r>
              <a:rPr kumimoji="0" lang="en-US" sz="1000" b="1">
                <a:latin typeface="Tahoma" pitchFamily="34" charset="0"/>
              </a:rPr>
              <a:t>&lt;weather type="Previsions du jour"&gt;</a:t>
            </a:r>
          </a:p>
          <a:p>
            <a:pPr algn="l" eaLnBrk="0" latinLnBrk="0" hangingPunct="0">
              <a:tabLst>
                <a:tab pos="228600" algn="l"/>
              </a:tabLst>
            </a:pPr>
            <a:r>
              <a:rPr kumimoji="0" lang="en-US" sz="1000" b="1">
                <a:latin typeface="Tahoma" pitchFamily="34" charset="0"/>
              </a:rPr>
              <a:t>	&lt;temp&gt;18&lt;/temp&gt;</a:t>
            </a:r>
          </a:p>
          <a:p>
            <a:pPr algn="l" eaLnBrk="0" latinLnBrk="0" hangingPunct="0">
              <a:tabLst>
                <a:tab pos="228600" algn="l"/>
              </a:tabLst>
            </a:pPr>
            <a:r>
              <a:rPr kumimoji="0" lang="en-US" sz="1000" b="1">
                <a:latin typeface="Tahoma" pitchFamily="34" charset="0"/>
              </a:rPr>
              <a:t>	&lt;wind&gt;5&lt;/wind&gt;</a:t>
            </a:r>
          </a:p>
          <a:p>
            <a:pPr algn="l" eaLnBrk="0" latinLnBrk="0" hangingPunct="0">
              <a:tabLst>
                <a:tab pos="228600" algn="l"/>
              </a:tabLst>
            </a:pPr>
            <a:r>
              <a:rPr kumimoji="0" lang="en-US" sz="1000" b="1">
                <a:latin typeface="Tahoma" pitchFamily="34" charset="0"/>
              </a:rPr>
              <a:t> &lt;/weather&gt;</a:t>
            </a:r>
          </a:p>
        </p:txBody>
      </p:sp>
      <p:grpSp>
        <p:nvGrpSpPr>
          <p:cNvPr id="522247" name="Group 7"/>
          <p:cNvGrpSpPr>
            <a:grpSpLocks/>
          </p:cNvGrpSpPr>
          <p:nvPr/>
        </p:nvGrpSpPr>
        <p:grpSpPr bwMode="auto">
          <a:xfrm>
            <a:off x="2667000" y="3140075"/>
            <a:ext cx="685800" cy="609600"/>
            <a:chOff x="1680" y="1978"/>
            <a:chExt cx="432" cy="384"/>
          </a:xfrm>
        </p:grpSpPr>
        <p:sp>
          <p:nvSpPr>
            <p:cNvPr id="522248" name="AutoShape 8"/>
            <p:cNvSpPr>
              <a:spLocks noChangeArrowheads="1"/>
            </p:cNvSpPr>
            <p:nvPr/>
          </p:nvSpPr>
          <p:spPr bwMode="auto">
            <a:xfrm flipH="1" flipV="1">
              <a:off x="1680" y="1978"/>
              <a:ext cx="432" cy="384"/>
            </a:xfrm>
            <a:prstGeom prst="cube">
              <a:avLst>
                <a:gd name="adj" fmla="val 25000"/>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49" name="Rectangle 9"/>
            <p:cNvSpPr>
              <a:spLocks noChangeArrowheads="1"/>
            </p:cNvSpPr>
            <p:nvPr/>
          </p:nvSpPr>
          <p:spPr bwMode="auto">
            <a:xfrm flipH="1" flipV="1">
              <a:off x="1828" y="2074"/>
              <a:ext cx="96" cy="144"/>
            </a:xfrm>
            <a:prstGeom prst="rect">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50" name="Oval 10"/>
            <p:cNvSpPr>
              <a:spLocks noChangeArrowheads="1"/>
            </p:cNvSpPr>
            <p:nvPr/>
          </p:nvSpPr>
          <p:spPr bwMode="auto">
            <a:xfrm>
              <a:off x="1968" y="2002"/>
              <a:ext cx="96" cy="96"/>
            </a:xfrm>
            <a:prstGeom prst="ellipse">
              <a:avLst/>
            </a:prstGeom>
            <a:gradFill rotWithShape="0">
              <a:gsLst>
                <a:gs pos="0">
                  <a:srgbClr val="CCCC00"/>
                </a:gs>
                <a:gs pos="100000">
                  <a:srgbClr val="CCCC00">
                    <a:gamma/>
                    <a:shade val="81961"/>
                    <a:invGamma/>
                  </a:srgbClr>
                </a:gs>
              </a:gsLst>
              <a:lin ang="5400000" scaled="1"/>
            </a:gradFill>
            <a:ln w="9525">
              <a:solidFill>
                <a:schemeClr val="tx1"/>
              </a:solidFill>
              <a:round/>
              <a:headEnd/>
              <a:tailEnd/>
            </a:ln>
            <a:effectLst/>
          </p:spPr>
          <p:txBody>
            <a:bodyPr wrap="none" anchor="ctr"/>
            <a:lstStyle/>
            <a:p>
              <a:endParaRPr lang="fr-FR"/>
            </a:p>
          </p:txBody>
        </p:sp>
        <p:sp>
          <p:nvSpPr>
            <p:cNvPr id="522251" name="Oval 11"/>
            <p:cNvSpPr>
              <a:spLocks noChangeArrowheads="1"/>
            </p:cNvSpPr>
            <p:nvPr/>
          </p:nvSpPr>
          <p:spPr bwMode="auto">
            <a:xfrm>
              <a:off x="1872" y="2294"/>
              <a:ext cx="96" cy="48"/>
            </a:xfrm>
            <a:prstGeom prst="ellipse">
              <a:avLst/>
            </a:prstGeom>
            <a:gradFill rotWithShape="0">
              <a:gsLst>
                <a:gs pos="0">
                  <a:srgbClr val="CCCC00"/>
                </a:gs>
                <a:gs pos="100000">
                  <a:srgbClr val="CCCC00">
                    <a:gamma/>
                    <a:shade val="81961"/>
                    <a:invGamma/>
                  </a:srgbClr>
                </a:gs>
              </a:gsLst>
              <a:lin ang="5400000" scaled="1"/>
            </a:gradFill>
            <a:ln w="19050">
              <a:solidFill>
                <a:schemeClr val="tx1"/>
              </a:solidFill>
              <a:prstDash val="sysDot"/>
              <a:round/>
              <a:headEnd/>
              <a:tailEnd/>
            </a:ln>
            <a:effectLst/>
          </p:spPr>
          <p:txBody>
            <a:bodyPr wrap="none" anchor="ctr"/>
            <a:lstStyle/>
            <a:p>
              <a:endParaRPr lang="fr-FR"/>
            </a:p>
          </p:txBody>
        </p:sp>
      </p:grpSp>
      <p:sp>
        <p:nvSpPr>
          <p:cNvPr id="522252" name="Rectangle 12"/>
          <p:cNvSpPr>
            <a:spLocks noChangeArrowheads="1"/>
          </p:cNvSpPr>
          <p:nvPr/>
        </p:nvSpPr>
        <p:spPr bwMode="auto">
          <a:xfrm>
            <a:off x="817563" y="5181600"/>
            <a:ext cx="2255837"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&lt;H1&gt; Prévisions du jour &lt;/H1&gt;</a:t>
            </a:r>
          </a:p>
        </p:txBody>
      </p:sp>
      <p:cxnSp>
        <p:nvCxnSpPr>
          <p:cNvPr id="522253" name="AutoShape 13"/>
          <p:cNvCxnSpPr>
            <a:cxnSpLocks noChangeShapeType="1"/>
            <a:stCxn id="522251" idx="4"/>
            <a:endCxn id="522252" idx="0"/>
          </p:cNvCxnSpPr>
          <p:nvPr/>
        </p:nvCxnSpPr>
        <p:spPr bwMode="auto">
          <a:xfrm rot="5400000">
            <a:off x="1770063" y="3903662"/>
            <a:ext cx="1454150" cy="1101725"/>
          </a:xfrm>
          <a:prstGeom prst="curvedConnector3">
            <a:avLst>
              <a:gd name="adj1" fmla="val 49671"/>
            </a:avLst>
          </a:prstGeom>
          <a:noFill/>
          <a:ln w="38100">
            <a:solidFill>
              <a:schemeClr val="tx2"/>
            </a:solidFill>
            <a:prstDash val="sysDot"/>
            <a:round/>
            <a:headEnd/>
            <a:tailEnd type="triangle" w="med" len="med"/>
          </a:ln>
          <a:effectLst/>
        </p:spPr>
      </p:cxnSp>
      <p:grpSp>
        <p:nvGrpSpPr>
          <p:cNvPr id="522254" name="Group 14"/>
          <p:cNvGrpSpPr>
            <a:grpSpLocks/>
          </p:cNvGrpSpPr>
          <p:nvPr/>
        </p:nvGrpSpPr>
        <p:grpSpPr bwMode="auto">
          <a:xfrm>
            <a:off x="5410200" y="3140075"/>
            <a:ext cx="685800" cy="609600"/>
            <a:chOff x="3408" y="1978"/>
            <a:chExt cx="432" cy="384"/>
          </a:xfrm>
        </p:grpSpPr>
        <p:sp>
          <p:nvSpPr>
            <p:cNvPr id="522255" name="AutoShape 15"/>
            <p:cNvSpPr>
              <a:spLocks noChangeArrowheads="1"/>
            </p:cNvSpPr>
            <p:nvPr/>
          </p:nvSpPr>
          <p:spPr bwMode="auto">
            <a:xfrm flipH="1" flipV="1">
              <a:off x="3408" y="1978"/>
              <a:ext cx="432" cy="384"/>
            </a:xfrm>
            <a:prstGeom prst="cube">
              <a:avLst>
                <a:gd name="adj" fmla="val 25000"/>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56" name="AutoShape 16"/>
            <p:cNvSpPr>
              <a:spLocks noChangeArrowheads="1"/>
            </p:cNvSpPr>
            <p:nvPr/>
          </p:nvSpPr>
          <p:spPr bwMode="auto">
            <a:xfrm flipH="1" flipV="1">
              <a:off x="3572" y="2026"/>
              <a:ext cx="192" cy="19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CCCC00"/>
                </a:gs>
                <a:gs pos="100000">
                  <a:srgbClr val="CCCC00">
                    <a:gamma/>
                    <a:shade val="81961"/>
                    <a:invGamma/>
                  </a:srgbClr>
                </a:gs>
              </a:gsLst>
              <a:lin ang="5400000" scaled="1"/>
            </a:gradFill>
            <a:ln w="9525">
              <a:solidFill>
                <a:schemeClr val="tx1"/>
              </a:solidFill>
              <a:round/>
              <a:headEnd/>
              <a:tailEnd/>
            </a:ln>
            <a:effectLst/>
          </p:spPr>
          <p:txBody>
            <a:bodyPr wrap="none" anchor="ctr"/>
            <a:lstStyle/>
            <a:p>
              <a:endParaRPr lang="fr-FR"/>
            </a:p>
          </p:txBody>
        </p:sp>
        <p:sp>
          <p:nvSpPr>
            <p:cNvPr id="522257" name="Oval 17"/>
            <p:cNvSpPr>
              <a:spLocks noChangeArrowheads="1"/>
            </p:cNvSpPr>
            <p:nvPr/>
          </p:nvSpPr>
          <p:spPr bwMode="auto">
            <a:xfrm>
              <a:off x="3573" y="2294"/>
              <a:ext cx="96" cy="48"/>
            </a:xfrm>
            <a:prstGeom prst="ellipse">
              <a:avLst/>
            </a:prstGeom>
            <a:gradFill rotWithShape="0">
              <a:gsLst>
                <a:gs pos="0">
                  <a:srgbClr val="CCCC00"/>
                </a:gs>
                <a:gs pos="100000">
                  <a:srgbClr val="CCCC00">
                    <a:gamma/>
                    <a:shade val="81961"/>
                    <a:invGamma/>
                  </a:srgbClr>
                </a:gs>
              </a:gsLst>
              <a:lin ang="5400000" scaled="1"/>
            </a:gradFill>
            <a:ln w="19050">
              <a:solidFill>
                <a:schemeClr val="tx1"/>
              </a:solidFill>
              <a:prstDash val="sysDot"/>
              <a:round/>
              <a:headEnd/>
              <a:tailEnd/>
            </a:ln>
            <a:effectLst/>
          </p:spPr>
          <p:txBody>
            <a:bodyPr wrap="none" anchor="ctr"/>
            <a:lstStyle/>
            <a:p>
              <a:endParaRPr lang="fr-FR"/>
            </a:p>
          </p:txBody>
        </p:sp>
      </p:grpSp>
      <p:grpSp>
        <p:nvGrpSpPr>
          <p:cNvPr id="522258" name="Group 18"/>
          <p:cNvGrpSpPr>
            <a:grpSpLocks/>
          </p:cNvGrpSpPr>
          <p:nvPr/>
        </p:nvGrpSpPr>
        <p:grpSpPr bwMode="auto">
          <a:xfrm>
            <a:off x="3581400" y="3140075"/>
            <a:ext cx="685800" cy="609600"/>
            <a:chOff x="2256" y="1978"/>
            <a:chExt cx="432" cy="384"/>
          </a:xfrm>
        </p:grpSpPr>
        <p:sp>
          <p:nvSpPr>
            <p:cNvPr id="522259" name="AutoShape 19"/>
            <p:cNvSpPr>
              <a:spLocks noChangeArrowheads="1"/>
            </p:cNvSpPr>
            <p:nvPr/>
          </p:nvSpPr>
          <p:spPr bwMode="auto">
            <a:xfrm flipH="1" flipV="1">
              <a:off x="2256" y="1978"/>
              <a:ext cx="432" cy="384"/>
            </a:xfrm>
            <a:prstGeom prst="cube">
              <a:avLst>
                <a:gd name="adj" fmla="val 25000"/>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60" name="AutoShape 20"/>
            <p:cNvSpPr>
              <a:spLocks noChangeArrowheads="1"/>
            </p:cNvSpPr>
            <p:nvPr/>
          </p:nvSpPr>
          <p:spPr bwMode="auto">
            <a:xfrm flipH="1" flipV="1">
              <a:off x="2372" y="2044"/>
              <a:ext cx="192" cy="192"/>
            </a:xfrm>
            <a:prstGeom prst="diamond">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61" name="Oval 21"/>
            <p:cNvSpPr>
              <a:spLocks noChangeArrowheads="1"/>
            </p:cNvSpPr>
            <p:nvPr/>
          </p:nvSpPr>
          <p:spPr bwMode="auto">
            <a:xfrm>
              <a:off x="2548" y="2013"/>
              <a:ext cx="96" cy="96"/>
            </a:xfrm>
            <a:prstGeom prst="ellipse">
              <a:avLst/>
            </a:prstGeom>
            <a:gradFill rotWithShape="0">
              <a:gsLst>
                <a:gs pos="0">
                  <a:srgbClr val="CCCC00"/>
                </a:gs>
                <a:gs pos="100000">
                  <a:srgbClr val="CCCC00">
                    <a:gamma/>
                    <a:shade val="81961"/>
                    <a:invGamma/>
                  </a:srgbClr>
                </a:gs>
              </a:gsLst>
              <a:lin ang="5400000" scaled="1"/>
            </a:gradFill>
            <a:ln w="9525">
              <a:solidFill>
                <a:schemeClr val="tx1"/>
              </a:solidFill>
              <a:round/>
              <a:headEnd/>
              <a:tailEnd/>
            </a:ln>
            <a:effectLst/>
          </p:spPr>
          <p:txBody>
            <a:bodyPr wrap="none" anchor="ctr"/>
            <a:lstStyle/>
            <a:p>
              <a:endParaRPr lang="fr-FR"/>
            </a:p>
          </p:txBody>
        </p:sp>
        <p:sp>
          <p:nvSpPr>
            <p:cNvPr id="522262" name="Oval 22"/>
            <p:cNvSpPr>
              <a:spLocks noChangeArrowheads="1"/>
            </p:cNvSpPr>
            <p:nvPr/>
          </p:nvSpPr>
          <p:spPr bwMode="auto">
            <a:xfrm>
              <a:off x="2448" y="2295"/>
              <a:ext cx="96" cy="48"/>
            </a:xfrm>
            <a:prstGeom prst="ellipse">
              <a:avLst/>
            </a:prstGeom>
            <a:gradFill rotWithShape="0">
              <a:gsLst>
                <a:gs pos="0">
                  <a:srgbClr val="CCCC00"/>
                </a:gs>
                <a:gs pos="100000">
                  <a:srgbClr val="CCCC00">
                    <a:gamma/>
                    <a:shade val="81961"/>
                    <a:invGamma/>
                  </a:srgbClr>
                </a:gs>
              </a:gsLst>
              <a:lin ang="5400000" scaled="1"/>
            </a:gradFill>
            <a:ln w="19050">
              <a:solidFill>
                <a:schemeClr val="tx1"/>
              </a:solidFill>
              <a:prstDash val="sysDot"/>
              <a:round/>
              <a:headEnd/>
              <a:tailEnd/>
            </a:ln>
            <a:effectLst/>
          </p:spPr>
          <p:txBody>
            <a:bodyPr wrap="none" anchor="ctr"/>
            <a:lstStyle/>
            <a:p>
              <a:endParaRPr lang="fr-FR"/>
            </a:p>
          </p:txBody>
        </p:sp>
      </p:grpSp>
      <p:cxnSp>
        <p:nvCxnSpPr>
          <p:cNvPr id="522263" name="AutoShape 23"/>
          <p:cNvCxnSpPr>
            <a:cxnSpLocks noChangeShapeType="1"/>
            <a:stCxn id="522250" idx="7"/>
            <a:endCxn id="522260" idx="2"/>
          </p:cNvCxnSpPr>
          <p:nvPr/>
        </p:nvCxnSpPr>
        <p:spPr bwMode="auto">
          <a:xfrm rot="5400000" flipV="1">
            <a:off x="3563938" y="2890837"/>
            <a:ext cx="44450" cy="663575"/>
          </a:xfrm>
          <a:prstGeom prst="curvedConnector3">
            <a:avLst>
              <a:gd name="adj1" fmla="val -564287"/>
            </a:avLst>
          </a:prstGeom>
          <a:noFill/>
          <a:ln w="57150">
            <a:solidFill>
              <a:srgbClr val="003399"/>
            </a:solidFill>
            <a:round/>
            <a:headEnd/>
            <a:tailEnd type="triangle" w="med" len="med"/>
          </a:ln>
          <a:effectLst/>
        </p:spPr>
      </p:cxnSp>
      <p:cxnSp>
        <p:nvCxnSpPr>
          <p:cNvPr id="522264" name="AutoShape 24"/>
          <p:cNvCxnSpPr>
            <a:cxnSpLocks noChangeShapeType="1"/>
            <a:stCxn id="522261" idx="0"/>
            <a:endCxn id="522256" idx="4"/>
          </p:cNvCxnSpPr>
          <p:nvPr/>
        </p:nvCxnSpPr>
        <p:spPr bwMode="auto">
          <a:xfrm rot="5400000" flipV="1">
            <a:off x="4961731" y="2355057"/>
            <a:ext cx="20637" cy="1701800"/>
          </a:xfrm>
          <a:prstGeom prst="curvedConnector3">
            <a:avLst>
              <a:gd name="adj1" fmla="val -1107694"/>
            </a:avLst>
          </a:prstGeom>
          <a:noFill/>
          <a:ln w="57150">
            <a:solidFill>
              <a:srgbClr val="003399"/>
            </a:solidFill>
            <a:round/>
            <a:headEnd/>
            <a:tailEnd type="triangle" w="med" len="med"/>
          </a:ln>
          <a:effectLst/>
        </p:spPr>
      </p:cxnSp>
      <p:sp>
        <p:nvSpPr>
          <p:cNvPr id="522265" name="AutoShape 25"/>
          <p:cNvSpPr>
            <a:spLocks noChangeArrowheads="1"/>
          </p:cNvSpPr>
          <p:nvPr/>
        </p:nvSpPr>
        <p:spPr bwMode="auto">
          <a:xfrm>
            <a:off x="4419600" y="2438400"/>
            <a:ext cx="355600" cy="254000"/>
          </a:xfrm>
          <a:prstGeom prst="wedgeRectCallout">
            <a:avLst>
              <a:gd name="adj1" fmla="val 83037"/>
              <a:gd name="adj2" fmla="val 128125"/>
            </a:avLst>
          </a:prstGeom>
          <a:solidFill>
            <a:schemeClr val="accent3">
              <a:lumMod val="60000"/>
              <a:lumOff val="40000"/>
            </a:schemeClr>
          </a:solid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18</a:t>
            </a:r>
          </a:p>
        </p:txBody>
      </p:sp>
      <p:sp>
        <p:nvSpPr>
          <p:cNvPr id="522266" name="Rectangle 26"/>
          <p:cNvSpPr>
            <a:spLocks noChangeArrowheads="1"/>
          </p:cNvSpPr>
          <p:nvPr/>
        </p:nvSpPr>
        <p:spPr bwMode="auto">
          <a:xfrm>
            <a:off x="3114675" y="5181600"/>
            <a:ext cx="1444625"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&lt;LI&gt;Temperature: </a:t>
            </a:r>
          </a:p>
        </p:txBody>
      </p:sp>
      <p:cxnSp>
        <p:nvCxnSpPr>
          <p:cNvPr id="522267" name="AutoShape 27"/>
          <p:cNvCxnSpPr>
            <a:cxnSpLocks noChangeShapeType="1"/>
            <a:stCxn id="522262" idx="3"/>
            <a:endCxn id="522266" idx="0"/>
          </p:cNvCxnSpPr>
          <p:nvPr/>
        </p:nvCxnSpPr>
        <p:spPr bwMode="auto">
          <a:xfrm rot="5400000">
            <a:off x="3140869" y="4414044"/>
            <a:ext cx="1463675" cy="71437"/>
          </a:xfrm>
          <a:prstGeom prst="curvedConnector3">
            <a:avLst>
              <a:gd name="adj1" fmla="val 50000"/>
            </a:avLst>
          </a:prstGeom>
          <a:noFill/>
          <a:ln w="38100">
            <a:solidFill>
              <a:schemeClr val="tx2"/>
            </a:solidFill>
            <a:prstDash val="sysDot"/>
            <a:round/>
            <a:headEnd/>
            <a:tailEnd type="triangle" w="med" len="med"/>
          </a:ln>
          <a:effectLst/>
        </p:spPr>
      </p:cxnSp>
      <p:sp>
        <p:nvSpPr>
          <p:cNvPr id="522268" name="Rectangle 28"/>
          <p:cNvSpPr>
            <a:spLocks noChangeArrowheads="1"/>
          </p:cNvSpPr>
          <p:nvPr/>
        </p:nvSpPr>
        <p:spPr bwMode="auto">
          <a:xfrm>
            <a:off x="5010150" y="5181600"/>
            <a:ext cx="804863"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Verdana" pitchFamily="34" charset="0"/>
              </a:rPr>
              <a:t>DC</a:t>
            </a:r>
            <a:r>
              <a:rPr kumimoji="0" lang="en-US" sz="1000" b="1">
                <a:latin typeface="Tahoma" pitchFamily="34" charset="0"/>
              </a:rPr>
              <a:t>&lt;/LI&gt;</a:t>
            </a:r>
          </a:p>
        </p:txBody>
      </p:sp>
      <p:cxnSp>
        <p:nvCxnSpPr>
          <p:cNvPr id="522269" name="AutoShape 29"/>
          <p:cNvCxnSpPr>
            <a:cxnSpLocks noChangeShapeType="1"/>
            <a:stCxn id="522262" idx="4"/>
            <a:endCxn id="522268" idx="0"/>
          </p:cNvCxnSpPr>
          <p:nvPr/>
        </p:nvCxnSpPr>
        <p:spPr bwMode="auto">
          <a:xfrm rot="16200000" flipH="1">
            <a:off x="3961607" y="3729831"/>
            <a:ext cx="1452562" cy="1450975"/>
          </a:xfrm>
          <a:prstGeom prst="curvedConnector3">
            <a:avLst>
              <a:gd name="adj1" fmla="val 49616"/>
            </a:avLst>
          </a:prstGeom>
          <a:noFill/>
          <a:ln w="38100">
            <a:solidFill>
              <a:schemeClr val="tx2"/>
            </a:solidFill>
            <a:prstDash val="sysDot"/>
            <a:round/>
            <a:headEnd/>
            <a:tailEnd type="triangle" w="med" len="med"/>
          </a:ln>
          <a:effectLst/>
        </p:spPr>
      </p:cxnSp>
      <p:sp>
        <p:nvSpPr>
          <p:cNvPr id="522270" name="Rectangle 30"/>
          <p:cNvSpPr>
            <a:spLocks noChangeArrowheads="1"/>
          </p:cNvSpPr>
          <p:nvPr/>
        </p:nvSpPr>
        <p:spPr bwMode="auto">
          <a:xfrm>
            <a:off x="4603750" y="5181600"/>
            <a:ext cx="355600"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18</a:t>
            </a:r>
          </a:p>
        </p:txBody>
      </p:sp>
      <p:cxnSp>
        <p:nvCxnSpPr>
          <p:cNvPr id="522271" name="AutoShape 31"/>
          <p:cNvCxnSpPr>
            <a:cxnSpLocks noChangeShapeType="1"/>
            <a:stCxn id="522257" idx="4"/>
            <a:endCxn id="522270" idx="0"/>
          </p:cNvCxnSpPr>
          <p:nvPr/>
        </p:nvCxnSpPr>
        <p:spPr bwMode="auto">
          <a:xfrm rot="5400000">
            <a:off x="4537869" y="3971131"/>
            <a:ext cx="1454150" cy="966788"/>
          </a:xfrm>
          <a:prstGeom prst="curvedConnector3">
            <a:avLst>
              <a:gd name="adj1" fmla="val 49671"/>
            </a:avLst>
          </a:prstGeom>
          <a:noFill/>
          <a:ln w="38100">
            <a:solidFill>
              <a:schemeClr val="tx2"/>
            </a:solidFill>
            <a:prstDash val="sysDot"/>
            <a:round/>
            <a:headEnd/>
            <a:tailEnd type="triangle" w="med" len="med"/>
          </a:ln>
          <a:effectLst/>
        </p:spPr>
      </p:cxnSp>
      <p:grpSp>
        <p:nvGrpSpPr>
          <p:cNvPr id="522272" name="Group 32"/>
          <p:cNvGrpSpPr>
            <a:grpSpLocks/>
          </p:cNvGrpSpPr>
          <p:nvPr/>
        </p:nvGrpSpPr>
        <p:grpSpPr bwMode="auto">
          <a:xfrm>
            <a:off x="6324600" y="3124200"/>
            <a:ext cx="685800" cy="609600"/>
            <a:chOff x="3984" y="1968"/>
            <a:chExt cx="432" cy="384"/>
          </a:xfrm>
        </p:grpSpPr>
        <p:sp>
          <p:nvSpPr>
            <p:cNvPr id="522273" name="AutoShape 33"/>
            <p:cNvSpPr>
              <a:spLocks noChangeArrowheads="1"/>
            </p:cNvSpPr>
            <p:nvPr/>
          </p:nvSpPr>
          <p:spPr bwMode="auto">
            <a:xfrm flipH="1" flipV="1">
              <a:off x="3984" y="1968"/>
              <a:ext cx="432" cy="384"/>
            </a:xfrm>
            <a:prstGeom prst="cube">
              <a:avLst>
                <a:gd name="adj" fmla="val 25000"/>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74" name="AutoShape 34"/>
            <p:cNvSpPr>
              <a:spLocks noChangeArrowheads="1"/>
            </p:cNvSpPr>
            <p:nvPr/>
          </p:nvSpPr>
          <p:spPr bwMode="auto">
            <a:xfrm flipH="1" flipV="1">
              <a:off x="4225" y="2037"/>
              <a:ext cx="144" cy="144"/>
            </a:xfrm>
            <a:prstGeom prst="flowChartMerge">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75" name="Oval 35"/>
            <p:cNvSpPr>
              <a:spLocks noChangeArrowheads="1"/>
            </p:cNvSpPr>
            <p:nvPr/>
          </p:nvSpPr>
          <p:spPr bwMode="auto">
            <a:xfrm>
              <a:off x="4117" y="1999"/>
              <a:ext cx="96" cy="96"/>
            </a:xfrm>
            <a:prstGeom prst="ellipse">
              <a:avLst/>
            </a:prstGeom>
            <a:gradFill rotWithShape="0">
              <a:gsLst>
                <a:gs pos="0">
                  <a:srgbClr val="CCCC00"/>
                </a:gs>
                <a:gs pos="100000">
                  <a:srgbClr val="CCCC00">
                    <a:gamma/>
                    <a:shade val="81961"/>
                    <a:invGamma/>
                  </a:srgbClr>
                </a:gs>
              </a:gsLst>
              <a:lin ang="5400000" scaled="1"/>
            </a:gradFill>
            <a:ln w="9525">
              <a:solidFill>
                <a:schemeClr val="tx1"/>
              </a:solidFill>
              <a:round/>
              <a:headEnd/>
              <a:tailEnd/>
            </a:ln>
            <a:effectLst/>
          </p:spPr>
          <p:txBody>
            <a:bodyPr wrap="none" anchor="ctr"/>
            <a:lstStyle/>
            <a:p>
              <a:endParaRPr lang="fr-FR"/>
            </a:p>
          </p:txBody>
        </p:sp>
        <p:sp>
          <p:nvSpPr>
            <p:cNvPr id="522276" name="Oval 36"/>
            <p:cNvSpPr>
              <a:spLocks noChangeArrowheads="1"/>
            </p:cNvSpPr>
            <p:nvPr/>
          </p:nvSpPr>
          <p:spPr bwMode="auto">
            <a:xfrm>
              <a:off x="4149" y="2283"/>
              <a:ext cx="96" cy="48"/>
            </a:xfrm>
            <a:prstGeom prst="ellipse">
              <a:avLst/>
            </a:prstGeom>
            <a:gradFill rotWithShape="0">
              <a:gsLst>
                <a:gs pos="0">
                  <a:srgbClr val="CCCC00"/>
                </a:gs>
                <a:gs pos="100000">
                  <a:srgbClr val="CCCC00">
                    <a:gamma/>
                    <a:shade val="81961"/>
                    <a:invGamma/>
                  </a:srgbClr>
                </a:gs>
              </a:gsLst>
              <a:lin ang="5400000" scaled="1"/>
            </a:gradFill>
            <a:ln w="19050">
              <a:solidFill>
                <a:schemeClr val="tx1"/>
              </a:solidFill>
              <a:prstDash val="sysDot"/>
              <a:round/>
              <a:headEnd/>
              <a:tailEnd/>
            </a:ln>
            <a:effectLst/>
          </p:spPr>
          <p:txBody>
            <a:bodyPr wrap="none" anchor="ctr"/>
            <a:lstStyle/>
            <a:p>
              <a:endParaRPr lang="fr-FR"/>
            </a:p>
          </p:txBody>
        </p:sp>
      </p:grpSp>
      <p:cxnSp>
        <p:nvCxnSpPr>
          <p:cNvPr id="522282" name="AutoShape 42"/>
          <p:cNvCxnSpPr>
            <a:cxnSpLocks noChangeShapeType="1"/>
            <a:stCxn id="522250" idx="7"/>
            <a:endCxn id="522274" idx="2"/>
          </p:cNvCxnSpPr>
          <p:nvPr/>
        </p:nvCxnSpPr>
        <p:spPr bwMode="auto">
          <a:xfrm rot="5400000" flipV="1">
            <a:off x="5021263" y="1433512"/>
            <a:ext cx="33338" cy="3567113"/>
          </a:xfrm>
          <a:prstGeom prst="curvedConnector3">
            <a:avLst>
              <a:gd name="adj1" fmla="val -3490477"/>
            </a:avLst>
          </a:prstGeom>
          <a:noFill/>
          <a:ln w="57150">
            <a:solidFill>
              <a:srgbClr val="003399"/>
            </a:solidFill>
            <a:round/>
            <a:headEnd/>
            <a:tailEnd type="triangle" w="med" len="med"/>
          </a:ln>
          <a:effectLst/>
        </p:spPr>
      </p:cxnSp>
      <p:sp>
        <p:nvSpPr>
          <p:cNvPr id="522283" name="AutoShape 43"/>
          <p:cNvSpPr>
            <a:spLocks noChangeArrowheads="1"/>
          </p:cNvSpPr>
          <p:nvPr/>
        </p:nvSpPr>
        <p:spPr bwMode="auto">
          <a:xfrm>
            <a:off x="6553200" y="1600200"/>
            <a:ext cx="1382713" cy="254000"/>
          </a:xfrm>
          <a:prstGeom prst="wedgeRectCallout">
            <a:avLst>
              <a:gd name="adj1" fmla="val -78588"/>
              <a:gd name="adj2" fmla="val 252500"/>
            </a:avLst>
          </a:prstGeom>
          <a:solidFill>
            <a:schemeClr val="accent3">
              <a:lumMod val="60000"/>
              <a:lumOff val="40000"/>
            </a:schemeClr>
          </a:solid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&lt;wind&gt;5&lt;/wind&gt;</a:t>
            </a:r>
          </a:p>
        </p:txBody>
      </p:sp>
      <p:sp>
        <p:nvSpPr>
          <p:cNvPr id="522284" name="Rectangle 44"/>
          <p:cNvSpPr>
            <a:spLocks noChangeArrowheads="1"/>
          </p:cNvSpPr>
          <p:nvPr/>
        </p:nvSpPr>
        <p:spPr bwMode="auto">
          <a:xfrm>
            <a:off x="6918325" y="5181600"/>
            <a:ext cx="274638"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5</a:t>
            </a:r>
          </a:p>
        </p:txBody>
      </p:sp>
      <p:cxnSp>
        <p:nvCxnSpPr>
          <p:cNvPr id="522285" name="AutoShape 45"/>
          <p:cNvCxnSpPr>
            <a:cxnSpLocks noChangeShapeType="1"/>
            <a:stCxn id="522257" idx="4"/>
            <a:endCxn id="522284" idx="0"/>
          </p:cNvCxnSpPr>
          <p:nvPr/>
        </p:nvCxnSpPr>
        <p:spPr bwMode="auto">
          <a:xfrm rot="16200000" flipH="1">
            <a:off x="5675313" y="3800475"/>
            <a:ext cx="1454150" cy="1308100"/>
          </a:xfrm>
          <a:prstGeom prst="curvedConnector3">
            <a:avLst>
              <a:gd name="adj1" fmla="val 49671"/>
            </a:avLst>
          </a:prstGeom>
          <a:noFill/>
          <a:ln w="38100">
            <a:solidFill>
              <a:schemeClr val="tx2"/>
            </a:solidFill>
            <a:prstDash val="sysDot"/>
            <a:round/>
            <a:headEnd/>
            <a:tailEnd type="triangle" w="med" len="med"/>
          </a:ln>
          <a:effectLst/>
        </p:spPr>
      </p:cxnSp>
      <p:sp>
        <p:nvSpPr>
          <p:cNvPr id="522286" name="Rectangle 46"/>
          <p:cNvSpPr>
            <a:spLocks noChangeArrowheads="1"/>
          </p:cNvSpPr>
          <p:nvPr/>
        </p:nvSpPr>
        <p:spPr bwMode="auto">
          <a:xfrm>
            <a:off x="5873750" y="5181600"/>
            <a:ext cx="912813"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&lt;LI&gt;Vent: </a:t>
            </a:r>
          </a:p>
        </p:txBody>
      </p:sp>
      <p:sp>
        <p:nvSpPr>
          <p:cNvPr id="522287" name="Rectangle 47"/>
          <p:cNvSpPr>
            <a:spLocks noChangeArrowheads="1"/>
          </p:cNvSpPr>
          <p:nvPr/>
        </p:nvSpPr>
        <p:spPr bwMode="auto">
          <a:xfrm>
            <a:off x="7283450" y="5181600"/>
            <a:ext cx="947738"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Verdana" pitchFamily="34" charset="0"/>
              </a:rPr>
              <a:t>KmH</a:t>
            </a:r>
            <a:r>
              <a:rPr kumimoji="0" lang="en-US" sz="1000" b="1">
                <a:latin typeface="Tahoma" pitchFamily="34" charset="0"/>
              </a:rPr>
              <a:t>&lt;/LI&gt;</a:t>
            </a:r>
          </a:p>
        </p:txBody>
      </p:sp>
      <p:sp>
        <p:nvSpPr>
          <p:cNvPr id="522288" name="AutoShape 48"/>
          <p:cNvSpPr>
            <a:spLocks noChangeArrowheads="1"/>
          </p:cNvSpPr>
          <p:nvPr/>
        </p:nvSpPr>
        <p:spPr bwMode="auto">
          <a:xfrm>
            <a:off x="1905000" y="2057400"/>
            <a:ext cx="1600200" cy="304800"/>
          </a:xfrm>
          <a:prstGeom prst="wedgeRectCallout">
            <a:avLst>
              <a:gd name="adj1" fmla="val 49106"/>
              <a:gd name="adj2" fmla="val 257815"/>
            </a:avLst>
          </a:prstGeom>
          <a:solidFill>
            <a:schemeClr val="accent3">
              <a:lumMod val="60000"/>
              <a:lumOff val="40000"/>
            </a:schemeClr>
          </a:solidFill>
          <a:ln w="9525">
            <a:solidFill>
              <a:schemeClr val="tx1"/>
            </a:solidFill>
            <a:miter lim="800000"/>
            <a:headEnd/>
            <a:tailEnd/>
          </a:ln>
          <a:effectLst/>
        </p:spPr>
        <p:txBody>
          <a:bodyPr anchor="ctr"/>
          <a:lstStyle/>
          <a:p>
            <a:pPr eaLnBrk="0" latinLnBrk="0" hangingPunct="0"/>
            <a:r>
              <a:rPr kumimoji="0" lang="en-US" sz="1000" b="1">
                <a:latin typeface="Tahoma" pitchFamily="34" charset="0"/>
              </a:rPr>
              <a:t>&lt;temp&gt; 18 &lt;/temp&gt;</a:t>
            </a:r>
          </a:p>
        </p:txBody>
      </p:sp>
      <p:cxnSp>
        <p:nvCxnSpPr>
          <p:cNvPr id="522289" name="AutoShape 49"/>
          <p:cNvCxnSpPr>
            <a:cxnSpLocks noChangeShapeType="1"/>
            <a:stCxn id="522275" idx="1"/>
            <a:endCxn id="522256" idx="4"/>
          </p:cNvCxnSpPr>
          <p:nvPr/>
        </p:nvCxnSpPr>
        <p:spPr bwMode="auto">
          <a:xfrm rot="16200000" flipH="1" flipV="1">
            <a:off x="6180138" y="2838450"/>
            <a:ext cx="20637" cy="735013"/>
          </a:xfrm>
          <a:prstGeom prst="curvedConnector3">
            <a:avLst>
              <a:gd name="adj1" fmla="val -1215384"/>
            </a:avLst>
          </a:prstGeom>
          <a:noFill/>
          <a:ln w="57150">
            <a:solidFill>
              <a:srgbClr val="003399"/>
            </a:solidFill>
            <a:round/>
            <a:headEnd/>
            <a:tailEnd type="triangle" w="med" len="med"/>
          </a:ln>
          <a:effectLst/>
        </p:spPr>
      </p:cxnSp>
      <p:sp>
        <p:nvSpPr>
          <p:cNvPr id="522290" name="AutoShape 50"/>
          <p:cNvSpPr>
            <a:spLocks noChangeArrowheads="1"/>
          </p:cNvSpPr>
          <p:nvPr/>
        </p:nvSpPr>
        <p:spPr bwMode="auto">
          <a:xfrm>
            <a:off x="5791200" y="2514600"/>
            <a:ext cx="274638" cy="254000"/>
          </a:xfrm>
          <a:prstGeom prst="wedgeRectCallout">
            <a:avLst>
              <a:gd name="adj1" fmla="val 51736"/>
              <a:gd name="adj2" fmla="val 125000"/>
            </a:avLst>
          </a:prstGeom>
          <a:solidFill>
            <a:schemeClr val="accent3">
              <a:lumMod val="60000"/>
              <a:lumOff val="40000"/>
            </a:schemeClr>
          </a:solid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5</a:t>
            </a:r>
          </a:p>
        </p:txBody>
      </p:sp>
      <p:cxnSp>
        <p:nvCxnSpPr>
          <p:cNvPr id="522291" name="AutoShape 51"/>
          <p:cNvCxnSpPr>
            <a:cxnSpLocks noChangeShapeType="1"/>
            <a:stCxn id="522276" idx="4"/>
            <a:endCxn id="522286" idx="0"/>
          </p:cNvCxnSpPr>
          <p:nvPr/>
        </p:nvCxnSpPr>
        <p:spPr bwMode="auto">
          <a:xfrm rot="5400000">
            <a:off x="5761038" y="4279900"/>
            <a:ext cx="1471612" cy="331788"/>
          </a:xfrm>
          <a:prstGeom prst="curvedConnector3">
            <a:avLst>
              <a:gd name="adj1" fmla="val 49620"/>
            </a:avLst>
          </a:prstGeom>
          <a:noFill/>
          <a:ln w="38100">
            <a:solidFill>
              <a:schemeClr val="tx2"/>
            </a:solidFill>
            <a:prstDash val="sysDot"/>
            <a:round/>
            <a:headEnd/>
            <a:tailEnd type="triangle" w="med" len="med"/>
          </a:ln>
          <a:effectLst/>
        </p:spPr>
      </p:cxnSp>
      <p:cxnSp>
        <p:nvCxnSpPr>
          <p:cNvPr id="522292" name="AutoShape 52"/>
          <p:cNvCxnSpPr>
            <a:cxnSpLocks noChangeShapeType="1"/>
            <a:stCxn id="522276" idx="4"/>
            <a:endCxn id="522287" idx="0"/>
          </p:cNvCxnSpPr>
          <p:nvPr/>
        </p:nvCxnSpPr>
        <p:spPr bwMode="auto">
          <a:xfrm rot="16200000" flipH="1">
            <a:off x="6474620" y="3898106"/>
            <a:ext cx="1471612" cy="1095375"/>
          </a:xfrm>
          <a:prstGeom prst="curvedConnector3">
            <a:avLst>
              <a:gd name="adj1" fmla="val 49620"/>
            </a:avLst>
          </a:prstGeom>
          <a:noFill/>
          <a:ln w="38100">
            <a:solidFill>
              <a:schemeClr val="tx2"/>
            </a:solidFill>
            <a:prstDash val="sysDot"/>
            <a:round/>
            <a:headEnd/>
            <a:tailEnd type="triangle" w="med" len="med"/>
          </a:ln>
          <a:effectLst/>
        </p:spPr>
      </p:cxnSp>
      <p:grpSp>
        <p:nvGrpSpPr>
          <p:cNvPr id="522293" name="Group 53"/>
          <p:cNvGrpSpPr>
            <a:grpSpLocks/>
          </p:cNvGrpSpPr>
          <p:nvPr/>
        </p:nvGrpSpPr>
        <p:grpSpPr bwMode="auto">
          <a:xfrm>
            <a:off x="4495800" y="3124200"/>
            <a:ext cx="685800" cy="609600"/>
            <a:chOff x="2832" y="1968"/>
            <a:chExt cx="432" cy="384"/>
          </a:xfrm>
        </p:grpSpPr>
        <p:sp>
          <p:nvSpPr>
            <p:cNvPr id="522294" name="AutoShape 54"/>
            <p:cNvSpPr>
              <a:spLocks noChangeArrowheads="1"/>
            </p:cNvSpPr>
            <p:nvPr/>
          </p:nvSpPr>
          <p:spPr bwMode="auto">
            <a:xfrm flipH="1" flipV="1">
              <a:off x="2832" y="1968"/>
              <a:ext cx="432" cy="384"/>
            </a:xfrm>
            <a:prstGeom prst="cube">
              <a:avLst>
                <a:gd name="adj" fmla="val 25000"/>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95" name="AutoShape 55"/>
            <p:cNvSpPr>
              <a:spLocks noChangeArrowheads="1"/>
            </p:cNvSpPr>
            <p:nvPr/>
          </p:nvSpPr>
          <p:spPr bwMode="auto">
            <a:xfrm flipH="1" flipV="1">
              <a:off x="2969" y="2071"/>
              <a:ext cx="144" cy="144"/>
            </a:xfrm>
            <a:prstGeom prst="pentagon">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296" name="Oval 56"/>
            <p:cNvSpPr>
              <a:spLocks noChangeArrowheads="1"/>
            </p:cNvSpPr>
            <p:nvPr/>
          </p:nvSpPr>
          <p:spPr bwMode="auto">
            <a:xfrm>
              <a:off x="3120" y="2003"/>
              <a:ext cx="96" cy="96"/>
            </a:xfrm>
            <a:prstGeom prst="ellipse">
              <a:avLst/>
            </a:prstGeom>
            <a:gradFill rotWithShape="0">
              <a:gsLst>
                <a:gs pos="0">
                  <a:srgbClr val="CCCC00"/>
                </a:gs>
                <a:gs pos="100000">
                  <a:srgbClr val="CCCC00">
                    <a:gamma/>
                    <a:shade val="81961"/>
                    <a:invGamma/>
                  </a:srgbClr>
                </a:gs>
              </a:gsLst>
              <a:lin ang="5400000" scaled="1"/>
            </a:gradFill>
            <a:ln w="9525">
              <a:solidFill>
                <a:schemeClr val="tx1"/>
              </a:solidFill>
              <a:round/>
              <a:headEnd/>
              <a:tailEnd/>
            </a:ln>
            <a:effectLst/>
          </p:spPr>
          <p:txBody>
            <a:bodyPr wrap="none" anchor="ctr"/>
            <a:lstStyle/>
            <a:p>
              <a:endParaRPr lang="fr-FR"/>
            </a:p>
          </p:txBody>
        </p:sp>
        <p:sp>
          <p:nvSpPr>
            <p:cNvPr id="522297" name="Oval 57"/>
            <p:cNvSpPr>
              <a:spLocks noChangeArrowheads="1"/>
            </p:cNvSpPr>
            <p:nvPr/>
          </p:nvSpPr>
          <p:spPr bwMode="auto">
            <a:xfrm>
              <a:off x="3020" y="2285"/>
              <a:ext cx="96" cy="48"/>
            </a:xfrm>
            <a:prstGeom prst="ellipse">
              <a:avLst/>
            </a:prstGeom>
            <a:gradFill rotWithShape="0">
              <a:gsLst>
                <a:gs pos="0">
                  <a:srgbClr val="CCCC00"/>
                </a:gs>
                <a:gs pos="100000">
                  <a:srgbClr val="CCCC00">
                    <a:gamma/>
                    <a:shade val="81961"/>
                    <a:invGamma/>
                  </a:srgbClr>
                </a:gs>
              </a:gsLst>
              <a:lin ang="5400000" scaled="1"/>
            </a:gradFill>
            <a:ln w="19050">
              <a:solidFill>
                <a:schemeClr val="tx1"/>
              </a:solidFill>
              <a:prstDash val="sysDot"/>
              <a:round/>
              <a:headEnd/>
              <a:tailEnd/>
            </a:ln>
            <a:effectLst/>
          </p:spPr>
          <p:txBody>
            <a:bodyPr wrap="none" anchor="ctr"/>
            <a:lstStyle/>
            <a:p>
              <a:endParaRPr lang="fr-FR"/>
            </a:p>
          </p:txBody>
        </p:sp>
      </p:grpSp>
      <p:grpSp>
        <p:nvGrpSpPr>
          <p:cNvPr id="522298" name="Group 58"/>
          <p:cNvGrpSpPr>
            <a:grpSpLocks/>
          </p:cNvGrpSpPr>
          <p:nvPr/>
        </p:nvGrpSpPr>
        <p:grpSpPr bwMode="auto">
          <a:xfrm>
            <a:off x="7239000" y="3124200"/>
            <a:ext cx="685800" cy="609600"/>
            <a:chOff x="4560" y="1968"/>
            <a:chExt cx="432" cy="384"/>
          </a:xfrm>
        </p:grpSpPr>
        <p:sp>
          <p:nvSpPr>
            <p:cNvPr id="522299" name="AutoShape 59"/>
            <p:cNvSpPr>
              <a:spLocks noChangeArrowheads="1"/>
            </p:cNvSpPr>
            <p:nvPr/>
          </p:nvSpPr>
          <p:spPr bwMode="auto">
            <a:xfrm flipH="1" flipV="1">
              <a:off x="4560" y="1968"/>
              <a:ext cx="432" cy="384"/>
            </a:xfrm>
            <a:prstGeom prst="cube">
              <a:avLst>
                <a:gd name="adj" fmla="val 25000"/>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300" name="AutoShape 60"/>
            <p:cNvSpPr>
              <a:spLocks noChangeArrowheads="1"/>
            </p:cNvSpPr>
            <p:nvPr/>
          </p:nvSpPr>
          <p:spPr bwMode="auto">
            <a:xfrm flipH="1" flipV="1">
              <a:off x="4697" y="2071"/>
              <a:ext cx="144" cy="144"/>
            </a:xfrm>
            <a:prstGeom prst="flowChartExtract">
              <a:avLst/>
            </a:prstGeom>
            <a:gradFill rotWithShape="0">
              <a:gsLst>
                <a:gs pos="0">
                  <a:srgbClr val="CCCC00"/>
                </a:gs>
                <a:gs pos="100000">
                  <a:srgbClr val="CCCC00">
                    <a:gamma/>
                    <a:shade val="81961"/>
                    <a:invGamma/>
                  </a:srgbClr>
                </a:gs>
              </a:gsLst>
              <a:lin ang="5400000" scaled="1"/>
            </a:gradFill>
            <a:ln w="9525">
              <a:solidFill>
                <a:schemeClr val="tx1"/>
              </a:solidFill>
              <a:miter lim="800000"/>
              <a:headEnd/>
              <a:tailEnd/>
            </a:ln>
            <a:effectLst/>
          </p:spPr>
          <p:txBody>
            <a:bodyPr wrap="none" anchor="ctr"/>
            <a:lstStyle/>
            <a:p>
              <a:endParaRPr lang="fr-FR"/>
            </a:p>
          </p:txBody>
        </p:sp>
        <p:sp>
          <p:nvSpPr>
            <p:cNvPr id="522301" name="Oval 61"/>
            <p:cNvSpPr>
              <a:spLocks noChangeArrowheads="1"/>
            </p:cNvSpPr>
            <p:nvPr/>
          </p:nvSpPr>
          <p:spPr bwMode="auto">
            <a:xfrm>
              <a:off x="4860" y="1989"/>
              <a:ext cx="96" cy="96"/>
            </a:xfrm>
            <a:prstGeom prst="ellipse">
              <a:avLst/>
            </a:prstGeom>
            <a:gradFill rotWithShape="0">
              <a:gsLst>
                <a:gs pos="0">
                  <a:srgbClr val="CCCC00"/>
                </a:gs>
                <a:gs pos="100000">
                  <a:srgbClr val="CCCC00">
                    <a:gamma/>
                    <a:shade val="81961"/>
                    <a:invGamma/>
                  </a:srgbClr>
                </a:gs>
              </a:gsLst>
              <a:lin ang="5400000" scaled="1"/>
            </a:gradFill>
            <a:ln w="9525">
              <a:solidFill>
                <a:schemeClr val="tx1"/>
              </a:solidFill>
              <a:round/>
              <a:headEnd/>
              <a:tailEnd/>
            </a:ln>
            <a:effectLst/>
          </p:spPr>
          <p:txBody>
            <a:bodyPr wrap="none" anchor="ctr"/>
            <a:lstStyle/>
            <a:p>
              <a:endParaRPr lang="fr-FR"/>
            </a:p>
          </p:txBody>
        </p:sp>
        <p:sp>
          <p:nvSpPr>
            <p:cNvPr id="522302" name="Oval 62"/>
            <p:cNvSpPr>
              <a:spLocks noChangeArrowheads="1"/>
            </p:cNvSpPr>
            <p:nvPr/>
          </p:nvSpPr>
          <p:spPr bwMode="auto">
            <a:xfrm>
              <a:off x="4746" y="2278"/>
              <a:ext cx="96" cy="48"/>
            </a:xfrm>
            <a:prstGeom prst="ellipse">
              <a:avLst/>
            </a:prstGeom>
            <a:gradFill rotWithShape="0">
              <a:gsLst>
                <a:gs pos="0">
                  <a:srgbClr val="CCCC00"/>
                </a:gs>
                <a:gs pos="100000">
                  <a:srgbClr val="CCCC00">
                    <a:gamma/>
                    <a:shade val="81961"/>
                    <a:invGamma/>
                  </a:srgbClr>
                </a:gs>
              </a:gsLst>
              <a:lin ang="5400000" scaled="1"/>
            </a:gradFill>
            <a:ln w="9525">
              <a:solidFill>
                <a:schemeClr val="tx1"/>
              </a:solidFill>
              <a:prstDash val="sysDot"/>
              <a:round/>
              <a:headEnd/>
              <a:tailEnd/>
            </a:ln>
            <a:effectLst/>
          </p:spPr>
          <p:txBody>
            <a:bodyPr wrap="none" anchor="ctr"/>
            <a:lstStyle/>
            <a:p>
              <a:endParaRPr lang="fr-FR"/>
            </a:p>
          </p:txBody>
        </p:sp>
      </p:grpSp>
      <p:sp>
        <p:nvSpPr>
          <p:cNvPr id="522303" name="Rectangle 63"/>
          <p:cNvSpPr>
            <a:spLocks noChangeArrowheads="1"/>
          </p:cNvSpPr>
          <p:nvPr/>
        </p:nvSpPr>
        <p:spPr bwMode="auto">
          <a:xfrm>
            <a:off x="8293100" y="5181600"/>
            <a:ext cx="661988" cy="254000"/>
          </a:xfrm>
          <a:prstGeom prst="rect">
            <a:avLst/>
          </a:prstGeom>
          <a:noFill/>
          <a:ln w="9525">
            <a:solidFill>
              <a:schemeClr val="tx1"/>
            </a:solidFill>
            <a:miter lim="800000"/>
            <a:headEnd/>
            <a:tailEnd/>
          </a:ln>
          <a:effectLst/>
        </p:spPr>
        <p:txBody>
          <a:bodyPr wrap="none">
            <a:spAutoFit/>
          </a:bodyPr>
          <a:lstStyle/>
          <a:p>
            <a:pPr eaLnBrk="0" latinLnBrk="0" hangingPunct="0"/>
            <a:r>
              <a:rPr kumimoji="0" lang="en-US" sz="1000" b="1">
                <a:latin typeface="Tahoma" pitchFamily="34" charset="0"/>
              </a:rPr>
              <a:t>&lt;HR/&gt;</a:t>
            </a:r>
          </a:p>
        </p:txBody>
      </p:sp>
      <p:cxnSp>
        <p:nvCxnSpPr>
          <p:cNvPr id="522304" name="AutoShape 64"/>
          <p:cNvCxnSpPr>
            <a:cxnSpLocks noChangeShapeType="1"/>
            <a:stCxn id="522251" idx="4"/>
            <a:endCxn id="522303" idx="0"/>
          </p:cNvCxnSpPr>
          <p:nvPr/>
        </p:nvCxnSpPr>
        <p:spPr bwMode="auto">
          <a:xfrm rot="16200000" flipH="1">
            <a:off x="5109369" y="1666081"/>
            <a:ext cx="1454150" cy="5576888"/>
          </a:xfrm>
          <a:prstGeom prst="curvedConnector3">
            <a:avLst>
              <a:gd name="adj1" fmla="val 21940"/>
            </a:avLst>
          </a:prstGeom>
          <a:noFill/>
          <a:ln w="38100">
            <a:solidFill>
              <a:schemeClr val="tx2"/>
            </a:solidFill>
            <a:prstDash val="sysDot"/>
            <a:round/>
            <a:headEnd/>
            <a:tailEnd type="triangle" w="med" len="med"/>
          </a:ln>
          <a:effectLst/>
        </p:spPr>
      </p:cxnSp>
      <p:cxnSp>
        <p:nvCxnSpPr>
          <p:cNvPr id="522305" name="AutoShape 65"/>
          <p:cNvCxnSpPr>
            <a:cxnSpLocks noChangeShapeType="1"/>
          </p:cNvCxnSpPr>
          <p:nvPr/>
        </p:nvCxnSpPr>
        <p:spPr bwMode="auto">
          <a:xfrm rot="16200000" flipH="1">
            <a:off x="1491456" y="1805782"/>
            <a:ext cx="1146175" cy="1827212"/>
          </a:xfrm>
          <a:prstGeom prst="curvedConnector3">
            <a:avLst>
              <a:gd name="adj1" fmla="val 40583"/>
            </a:avLst>
          </a:prstGeom>
          <a:noFill/>
          <a:ln w="57150">
            <a:solidFill>
              <a:srgbClr val="003399"/>
            </a:solidFill>
            <a:round/>
            <a:headEnd/>
            <a:tailEnd type="triangle" w="med" len="med"/>
          </a:ln>
          <a:effectLst/>
        </p:spPr>
      </p:cxnSp>
      <p:sp>
        <p:nvSpPr>
          <p:cNvPr id="522306" name="Oval 66"/>
          <p:cNvSpPr>
            <a:spLocks noChangeArrowheads="1"/>
          </p:cNvSpPr>
          <p:nvPr/>
        </p:nvSpPr>
        <p:spPr bwMode="auto">
          <a:xfrm>
            <a:off x="1905000" y="25146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a:t>
            </a:r>
          </a:p>
        </p:txBody>
      </p:sp>
      <p:sp>
        <p:nvSpPr>
          <p:cNvPr id="522307" name="Oval 67"/>
          <p:cNvSpPr>
            <a:spLocks noChangeArrowheads="1"/>
          </p:cNvSpPr>
          <p:nvPr/>
        </p:nvSpPr>
        <p:spPr bwMode="auto">
          <a:xfrm>
            <a:off x="2514600" y="4343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2</a:t>
            </a:r>
          </a:p>
        </p:txBody>
      </p:sp>
      <p:sp>
        <p:nvSpPr>
          <p:cNvPr id="522308" name="Oval 68"/>
          <p:cNvSpPr>
            <a:spLocks noChangeArrowheads="1"/>
          </p:cNvSpPr>
          <p:nvPr/>
        </p:nvSpPr>
        <p:spPr bwMode="auto">
          <a:xfrm>
            <a:off x="3505200" y="2819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3</a:t>
            </a:r>
          </a:p>
        </p:txBody>
      </p:sp>
      <p:sp>
        <p:nvSpPr>
          <p:cNvPr id="522309" name="Oval 69"/>
          <p:cNvSpPr>
            <a:spLocks noChangeArrowheads="1"/>
          </p:cNvSpPr>
          <p:nvPr/>
        </p:nvSpPr>
        <p:spPr bwMode="auto">
          <a:xfrm>
            <a:off x="3733800" y="44958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4</a:t>
            </a:r>
          </a:p>
        </p:txBody>
      </p:sp>
      <p:sp>
        <p:nvSpPr>
          <p:cNvPr id="522310" name="Oval 70"/>
          <p:cNvSpPr>
            <a:spLocks noChangeArrowheads="1"/>
          </p:cNvSpPr>
          <p:nvPr/>
        </p:nvSpPr>
        <p:spPr bwMode="auto">
          <a:xfrm>
            <a:off x="5105400" y="2819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5</a:t>
            </a:r>
          </a:p>
        </p:txBody>
      </p:sp>
      <p:sp>
        <p:nvSpPr>
          <p:cNvPr id="522311" name="Oval 71"/>
          <p:cNvSpPr>
            <a:spLocks noChangeArrowheads="1"/>
          </p:cNvSpPr>
          <p:nvPr/>
        </p:nvSpPr>
        <p:spPr bwMode="auto">
          <a:xfrm>
            <a:off x="5334000" y="42672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6</a:t>
            </a:r>
          </a:p>
        </p:txBody>
      </p:sp>
      <p:sp>
        <p:nvSpPr>
          <p:cNvPr id="522312" name="Oval 72"/>
          <p:cNvSpPr>
            <a:spLocks noChangeArrowheads="1"/>
          </p:cNvSpPr>
          <p:nvPr/>
        </p:nvSpPr>
        <p:spPr bwMode="auto">
          <a:xfrm>
            <a:off x="3810000" y="22098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8</a:t>
            </a:r>
          </a:p>
        </p:txBody>
      </p:sp>
      <p:sp>
        <p:nvSpPr>
          <p:cNvPr id="522313" name="Oval 73"/>
          <p:cNvSpPr>
            <a:spLocks noChangeArrowheads="1"/>
          </p:cNvSpPr>
          <p:nvPr/>
        </p:nvSpPr>
        <p:spPr bwMode="auto">
          <a:xfrm>
            <a:off x="4648200" y="4343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7</a:t>
            </a:r>
          </a:p>
        </p:txBody>
      </p:sp>
      <p:sp>
        <p:nvSpPr>
          <p:cNvPr id="522314" name="Oval 74"/>
          <p:cNvSpPr>
            <a:spLocks noChangeArrowheads="1"/>
          </p:cNvSpPr>
          <p:nvPr/>
        </p:nvSpPr>
        <p:spPr bwMode="auto">
          <a:xfrm>
            <a:off x="6248400" y="4724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9</a:t>
            </a:r>
          </a:p>
        </p:txBody>
      </p:sp>
      <p:sp>
        <p:nvSpPr>
          <p:cNvPr id="522315" name="Oval 75"/>
          <p:cNvSpPr>
            <a:spLocks noChangeArrowheads="1"/>
          </p:cNvSpPr>
          <p:nvPr/>
        </p:nvSpPr>
        <p:spPr bwMode="auto">
          <a:xfrm>
            <a:off x="6324600" y="28956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10</a:t>
            </a:r>
          </a:p>
        </p:txBody>
      </p:sp>
      <p:sp>
        <p:nvSpPr>
          <p:cNvPr id="522316" name="Oval 76"/>
          <p:cNvSpPr>
            <a:spLocks noChangeArrowheads="1"/>
          </p:cNvSpPr>
          <p:nvPr/>
        </p:nvSpPr>
        <p:spPr bwMode="auto">
          <a:xfrm>
            <a:off x="6781800" y="4724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11</a:t>
            </a:r>
          </a:p>
        </p:txBody>
      </p:sp>
      <p:sp>
        <p:nvSpPr>
          <p:cNvPr id="522317" name="Oval 77"/>
          <p:cNvSpPr>
            <a:spLocks noChangeArrowheads="1"/>
          </p:cNvSpPr>
          <p:nvPr/>
        </p:nvSpPr>
        <p:spPr bwMode="auto">
          <a:xfrm>
            <a:off x="7543800" y="47244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12</a:t>
            </a:r>
          </a:p>
        </p:txBody>
      </p:sp>
      <p:sp>
        <p:nvSpPr>
          <p:cNvPr id="522318" name="Oval 78"/>
          <p:cNvSpPr>
            <a:spLocks noChangeArrowheads="1"/>
          </p:cNvSpPr>
          <p:nvPr/>
        </p:nvSpPr>
        <p:spPr bwMode="auto">
          <a:xfrm>
            <a:off x="8077200" y="4572000"/>
            <a:ext cx="228600" cy="228600"/>
          </a:xfrm>
          <a:prstGeom prst="ellipse">
            <a:avLst/>
          </a:prstGeom>
          <a:solidFill>
            <a:srgbClr val="FFFF99"/>
          </a:solidFill>
          <a:ln w="9525">
            <a:solidFill>
              <a:schemeClr val="tx1"/>
            </a:solidFill>
            <a:round/>
            <a:headEnd/>
            <a:tailEnd/>
          </a:ln>
          <a:effectLst/>
        </p:spPr>
        <p:txBody>
          <a:bodyPr wrap="none" anchor="ctr"/>
          <a:lstStyle/>
          <a:p>
            <a:pPr eaLnBrk="0" latinLnBrk="0" hangingPunct="0"/>
            <a:r>
              <a:rPr kumimoji="0" lang="en-US" sz="1200" b="1">
                <a:latin typeface="Tahoma" pitchFamily="34" charset="0"/>
              </a:rPr>
              <a:t>13</a:t>
            </a:r>
          </a:p>
        </p:txBody>
      </p:sp>
      <p:sp>
        <p:nvSpPr>
          <p:cNvPr id="522319" name="Rectangle 79"/>
          <p:cNvSpPr>
            <a:spLocks noChangeArrowheads="1"/>
          </p:cNvSpPr>
          <p:nvPr/>
        </p:nvSpPr>
        <p:spPr bwMode="auto">
          <a:xfrm>
            <a:off x="5106988" y="787400"/>
            <a:ext cx="3862387" cy="304800"/>
          </a:xfrm>
          <a:prstGeom prst="rect">
            <a:avLst/>
          </a:prstGeom>
          <a:noFill/>
          <a:ln w="12700">
            <a:noFill/>
            <a:miter lim="800000"/>
            <a:headEnd/>
            <a:tailEnd/>
          </a:ln>
          <a:effectLst/>
        </p:spPr>
        <p:txBody>
          <a:bodyPr wrap="none" lIns="90000" tIns="46800" rIns="90000" bIns="46800">
            <a:spAutoFit/>
          </a:bodyPr>
          <a:lstStyle/>
          <a:p>
            <a:r>
              <a:rPr kumimoji="0" lang="fr-FR" sz="1400" b="1">
                <a:solidFill>
                  <a:srgbClr val="D71515"/>
                </a:solidFill>
                <a:effectLst>
                  <a:outerShdw blurRad="38100" dist="38100" dir="2700000" algn="tl">
                    <a:srgbClr val="000000"/>
                  </a:outerShdw>
                </a:effectLst>
                <a:latin typeface="Tahoma" pitchFamily="34" charset="0"/>
              </a:rPr>
              <a:t>Schéma d’exécution de la transformation</a:t>
            </a:r>
          </a:p>
        </p:txBody>
      </p:sp>
      <p:sp>
        <p:nvSpPr>
          <p:cNvPr id="522333" name="Rectangle 93">
            <a:hlinkClick r:id="rId2" action="ppaction://hlinkfile"/>
          </p:cNvPr>
          <p:cNvSpPr>
            <a:spLocks noChangeArrowheads="1"/>
          </p:cNvSpPr>
          <p:nvPr/>
        </p:nvSpPr>
        <p:spPr bwMode="auto">
          <a:xfrm>
            <a:off x="334963" y="6126163"/>
            <a:ext cx="1341437" cy="274637"/>
          </a:xfrm>
          <a:prstGeom prst="rect">
            <a:avLst/>
          </a:prstGeom>
          <a:noFill/>
          <a:ln w="12700">
            <a:noFill/>
            <a:miter lim="800000"/>
            <a:headEnd/>
            <a:tailEnd/>
          </a:ln>
          <a:effectLst/>
        </p:spPr>
        <p:txBody>
          <a:bodyPr wrap="none" lIns="90000" tIns="46800" rIns="90000" bIns="46800">
            <a:spAutoFit/>
          </a:bodyPr>
          <a:lstStyle/>
          <a:p>
            <a:r>
              <a:rPr kumimoji="0" lang="fr-FR" sz="1200" b="1" u="sng">
                <a:solidFill>
                  <a:srgbClr val="6699FF"/>
                </a:solidFill>
                <a:latin typeface="Tahoma" pitchFamily="34" charset="0"/>
              </a:rPr>
              <a:t>Voir Meteo.xml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2247"/>
                                        </p:tgtEl>
                                        <p:attrNameLst>
                                          <p:attrName>style.visibility</p:attrName>
                                        </p:attrNameLst>
                                      </p:cBhvr>
                                      <p:to>
                                        <p:strVal val="visible"/>
                                      </p:to>
                                    </p:set>
                                    <p:animEffect transition="in" filter="wipe(left)">
                                      <p:cBhvr>
                                        <p:cTn id="7" dur="500"/>
                                        <p:tgtEl>
                                          <p:spTgt spid="5222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2258"/>
                                        </p:tgtEl>
                                        <p:attrNameLst>
                                          <p:attrName>style.visibility</p:attrName>
                                        </p:attrNameLst>
                                      </p:cBhvr>
                                      <p:to>
                                        <p:strVal val="visible"/>
                                      </p:to>
                                    </p:set>
                                    <p:animEffect transition="in" filter="wipe(left)">
                                      <p:cBhvr>
                                        <p:cTn id="11" dur="500"/>
                                        <p:tgtEl>
                                          <p:spTgt spid="52225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2293"/>
                                        </p:tgtEl>
                                        <p:attrNameLst>
                                          <p:attrName>style.visibility</p:attrName>
                                        </p:attrNameLst>
                                      </p:cBhvr>
                                      <p:to>
                                        <p:strVal val="visible"/>
                                      </p:to>
                                    </p:set>
                                    <p:animEffect transition="in" filter="wipe(left)">
                                      <p:cBhvr>
                                        <p:cTn id="15" dur="500"/>
                                        <p:tgtEl>
                                          <p:spTgt spid="52229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22254"/>
                                        </p:tgtEl>
                                        <p:attrNameLst>
                                          <p:attrName>style.visibility</p:attrName>
                                        </p:attrNameLst>
                                      </p:cBhvr>
                                      <p:to>
                                        <p:strVal val="visible"/>
                                      </p:to>
                                    </p:set>
                                    <p:animEffect transition="in" filter="wipe(left)">
                                      <p:cBhvr>
                                        <p:cTn id="19" dur="500"/>
                                        <p:tgtEl>
                                          <p:spTgt spid="52225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22272"/>
                                        </p:tgtEl>
                                        <p:attrNameLst>
                                          <p:attrName>style.visibility</p:attrName>
                                        </p:attrNameLst>
                                      </p:cBhvr>
                                      <p:to>
                                        <p:strVal val="visible"/>
                                      </p:to>
                                    </p:set>
                                    <p:animEffect transition="in" filter="wipe(left)">
                                      <p:cBhvr>
                                        <p:cTn id="23" dur="500"/>
                                        <p:tgtEl>
                                          <p:spTgt spid="52227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22298"/>
                                        </p:tgtEl>
                                        <p:attrNameLst>
                                          <p:attrName>style.visibility</p:attrName>
                                        </p:attrNameLst>
                                      </p:cBhvr>
                                      <p:to>
                                        <p:strVal val="visible"/>
                                      </p:to>
                                    </p:set>
                                    <p:animEffect transition="in" filter="wipe(left)">
                                      <p:cBhvr>
                                        <p:cTn id="27" dur="500"/>
                                        <p:tgtEl>
                                          <p:spTgt spid="52229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246"/>
                                        </p:tgtEl>
                                        <p:attrNameLst>
                                          <p:attrName>style.visibility</p:attrName>
                                        </p:attrNameLst>
                                      </p:cBhvr>
                                      <p:to>
                                        <p:strVal val="visible"/>
                                      </p:to>
                                    </p:set>
                                    <p:animEffect transition="in" filter="dissolve">
                                      <p:cBhvr>
                                        <p:cTn id="32" dur="500"/>
                                        <p:tgtEl>
                                          <p:spTgt spid="522246"/>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22305"/>
                                        </p:tgtEl>
                                        <p:attrNameLst>
                                          <p:attrName>style.visibility</p:attrName>
                                        </p:attrNameLst>
                                      </p:cBhvr>
                                      <p:to>
                                        <p:strVal val="visible"/>
                                      </p:to>
                                    </p:set>
                                    <p:animEffect transition="in" filter="wipe(left)">
                                      <p:cBhvr>
                                        <p:cTn id="36" dur="500"/>
                                        <p:tgtEl>
                                          <p:spTgt spid="522305"/>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522306"/>
                                        </p:tgtEl>
                                        <p:attrNameLst>
                                          <p:attrName>style.visibility</p:attrName>
                                        </p:attrNameLst>
                                      </p:cBhvr>
                                      <p:to>
                                        <p:strVal val="visible"/>
                                      </p:to>
                                    </p:set>
                                    <p:animEffect transition="in" filter="dissolve">
                                      <p:cBhvr>
                                        <p:cTn id="40" dur="500"/>
                                        <p:tgtEl>
                                          <p:spTgt spid="52230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22253"/>
                                        </p:tgtEl>
                                        <p:attrNameLst>
                                          <p:attrName>style.visibility</p:attrName>
                                        </p:attrNameLst>
                                      </p:cBhvr>
                                      <p:to>
                                        <p:strVal val="visible"/>
                                      </p:to>
                                    </p:set>
                                    <p:animEffect transition="in" filter="wipe(up)">
                                      <p:cBhvr>
                                        <p:cTn id="45" dur="500"/>
                                        <p:tgtEl>
                                          <p:spTgt spid="522253"/>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522252"/>
                                        </p:tgtEl>
                                        <p:attrNameLst>
                                          <p:attrName>style.visibility</p:attrName>
                                        </p:attrNameLst>
                                      </p:cBhvr>
                                      <p:to>
                                        <p:strVal val="visible"/>
                                      </p:to>
                                    </p:set>
                                    <p:animEffect transition="in" filter="dissolve">
                                      <p:cBhvr>
                                        <p:cTn id="49" dur="500"/>
                                        <p:tgtEl>
                                          <p:spTgt spid="522252"/>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522307"/>
                                        </p:tgtEl>
                                        <p:attrNameLst>
                                          <p:attrName>style.visibility</p:attrName>
                                        </p:attrNameLst>
                                      </p:cBhvr>
                                      <p:to>
                                        <p:strVal val="visible"/>
                                      </p:to>
                                    </p:set>
                                    <p:animEffect transition="in" filter="dissolve">
                                      <p:cBhvr>
                                        <p:cTn id="53" dur="500"/>
                                        <p:tgtEl>
                                          <p:spTgt spid="52230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522263"/>
                                        </p:tgtEl>
                                        <p:attrNameLst>
                                          <p:attrName>style.visibility</p:attrName>
                                        </p:attrNameLst>
                                      </p:cBhvr>
                                      <p:to>
                                        <p:strVal val="visible"/>
                                      </p:to>
                                    </p:set>
                                    <p:animEffect transition="in" filter="wipe(left)">
                                      <p:cBhvr>
                                        <p:cTn id="58" dur="500"/>
                                        <p:tgtEl>
                                          <p:spTgt spid="522263"/>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522288"/>
                                        </p:tgtEl>
                                        <p:attrNameLst>
                                          <p:attrName>style.visibility</p:attrName>
                                        </p:attrNameLst>
                                      </p:cBhvr>
                                      <p:to>
                                        <p:strVal val="visible"/>
                                      </p:to>
                                    </p:set>
                                    <p:animEffect transition="in" filter="dissolve">
                                      <p:cBhvr>
                                        <p:cTn id="62" dur="500"/>
                                        <p:tgtEl>
                                          <p:spTgt spid="522288"/>
                                        </p:tgtEl>
                                      </p:cBhvr>
                                    </p:animEffect>
                                  </p:childTnLst>
                                </p:cTn>
                              </p:par>
                            </p:childTnLst>
                          </p:cTn>
                        </p:par>
                        <p:par>
                          <p:cTn id="63" fill="hold">
                            <p:stCondLst>
                              <p:cond delay="1000"/>
                            </p:stCondLst>
                            <p:childTnLst>
                              <p:par>
                                <p:cTn id="64" presetID="9" presetClass="entr" presetSubtype="0" fill="hold" grpId="0" nodeType="afterEffect">
                                  <p:stCondLst>
                                    <p:cond delay="0"/>
                                  </p:stCondLst>
                                  <p:childTnLst>
                                    <p:set>
                                      <p:cBhvr>
                                        <p:cTn id="65" dur="1" fill="hold">
                                          <p:stCondLst>
                                            <p:cond delay="0"/>
                                          </p:stCondLst>
                                        </p:cTn>
                                        <p:tgtEl>
                                          <p:spTgt spid="522308"/>
                                        </p:tgtEl>
                                        <p:attrNameLst>
                                          <p:attrName>style.visibility</p:attrName>
                                        </p:attrNameLst>
                                      </p:cBhvr>
                                      <p:to>
                                        <p:strVal val="visible"/>
                                      </p:to>
                                    </p:set>
                                    <p:animEffect transition="in" filter="dissolve">
                                      <p:cBhvr>
                                        <p:cTn id="66" dur="500"/>
                                        <p:tgtEl>
                                          <p:spTgt spid="52230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522267"/>
                                        </p:tgtEl>
                                        <p:attrNameLst>
                                          <p:attrName>style.visibility</p:attrName>
                                        </p:attrNameLst>
                                      </p:cBhvr>
                                      <p:to>
                                        <p:strVal val="visible"/>
                                      </p:to>
                                    </p:set>
                                    <p:animEffect transition="in" filter="wipe(up)">
                                      <p:cBhvr>
                                        <p:cTn id="71" dur="500"/>
                                        <p:tgtEl>
                                          <p:spTgt spid="522267"/>
                                        </p:tgtEl>
                                      </p:cBhvr>
                                    </p:animEffect>
                                  </p:childTnLst>
                                </p:cTn>
                              </p:par>
                            </p:childTnLst>
                          </p:cTn>
                        </p:par>
                        <p:par>
                          <p:cTn id="72" fill="hold">
                            <p:stCondLst>
                              <p:cond delay="500"/>
                            </p:stCondLst>
                            <p:childTnLst>
                              <p:par>
                                <p:cTn id="73" presetID="9" presetClass="entr" presetSubtype="0" fill="hold" grpId="0" nodeType="afterEffect">
                                  <p:stCondLst>
                                    <p:cond delay="0"/>
                                  </p:stCondLst>
                                  <p:childTnLst>
                                    <p:set>
                                      <p:cBhvr>
                                        <p:cTn id="74" dur="1" fill="hold">
                                          <p:stCondLst>
                                            <p:cond delay="0"/>
                                          </p:stCondLst>
                                        </p:cTn>
                                        <p:tgtEl>
                                          <p:spTgt spid="522266"/>
                                        </p:tgtEl>
                                        <p:attrNameLst>
                                          <p:attrName>style.visibility</p:attrName>
                                        </p:attrNameLst>
                                      </p:cBhvr>
                                      <p:to>
                                        <p:strVal val="visible"/>
                                      </p:to>
                                    </p:set>
                                    <p:animEffect transition="in" filter="dissolve">
                                      <p:cBhvr>
                                        <p:cTn id="75" dur="500"/>
                                        <p:tgtEl>
                                          <p:spTgt spid="522266"/>
                                        </p:tgtEl>
                                      </p:cBhvr>
                                    </p:animEffect>
                                  </p:childTnLst>
                                </p:cTn>
                              </p:par>
                            </p:childTnLst>
                          </p:cTn>
                        </p:par>
                        <p:par>
                          <p:cTn id="76" fill="hold">
                            <p:stCondLst>
                              <p:cond delay="1000"/>
                            </p:stCondLst>
                            <p:childTnLst>
                              <p:par>
                                <p:cTn id="77" presetID="9" presetClass="entr" presetSubtype="0" fill="hold" grpId="0" nodeType="afterEffect">
                                  <p:stCondLst>
                                    <p:cond delay="0"/>
                                  </p:stCondLst>
                                  <p:childTnLst>
                                    <p:set>
                                      <p:cBhvr>
                                        <p:cTn id="78" dur="1" fill="hold">
                                          <p:stCondLst>
                                            <p:cond delay="0"/>
                                          </p:stCondLst>
                                        </p:cTn>
                                        <p:tgtEl>
                                          <p:spTgt spid="522309"/>
                                        </p:tgtEl>
                                        <p:attrNameLst>
                                          <p:attrName>style.visibility</p:attrName>
                                        </p:attrNameLst>
                                      </p:cBhvr>
                                      <p:to>
                                        <p:strVal val="visible"/>
                                      </p:to>
                                    </p:set>
                                    <p:animEffect transition="in" filter="dissolve">
                                      <p:cBhvr>
                                        <p:cTn id="79" dur="500"/>
                                        <p:tgtEl>
                                          <p:spTgt spid="52230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22264"/>
                                        </p:tgtEl>
                                        <p:attrNameLst>
                                          <p:attrName>style.visibility</p:attrName>
                                        </p:attrNameLst>
                                      </p:cBhvr>
                                      <p:to>
                                        <p:strVal val="visible"/>
                                      </p:to>
                                    </p:set>
                                    <p:animEffect transition="in" filter="wipe(left)">
                                      <p:cBhvr>
                                        <p:cTn id="84" dur="500"/>
                                        <p:tgtEl>
                                          <p:spTgt spid="522264"/>
                                        </p:tgtEl>
                                      </p:cBhvr>
                                    </p:animEffect>
                                  </p:childTnLst>
                                </p:cTn>
                              </p:par>
                            </p:childTnLst>
                          </p:cTn>
                        </p:par>
                        <p:par>
                          <p:cTn id="85" fill="hold">
                            <p:stCondLst>
                              <p:cond delay="500"/>
                            </p:stCondLst>
                            <p:childTnLst>
                              <p:par>
                                <p:cTn id="86" presetID="9" presetClass="entr" presetSubtype="0" fill="hold" grpId="0" nodeType="afterEffect">
                                  <p:stCondLst>
                                    <p:cond delay="0"/>
                                  </p:stCondLst>
                                  <p:childTnLst>
                                    <p:set>
                                      <p:cBhvr>
                                        <p:cTn id="87" dur="1" fill="hold">
                                          <p:stCondLst>
                                            <p:cond delay="0"/>
                                          </p:stCondLst>
                                        </p:cTn>
                                        <p:tgtEl>
                                          <p:spTgt spid="522265"/>
                                        </p:tgtEl>
                                        <p:attrNameLst>
                                          <p:attrName>style.visibility</p:attrName>
                                        </p:attrNameLst>
                                      </p:cBhvr>
                                      <p:to>
                                        <p:strVal val="visible"/>
                                      </p:to>
                                    </p:set>
                                    <p:animEffect transition="in" filter="dissolve">
                                      <p:cBhvr>
                                        <p:cTn id="88" dur="500"/>
                                        <p:tgtEl>
                                          <p:spTgt spid="522265"/>
                                        </p:tgtEl>
                                      </p:cBhvr>
                                    </p:animEffect>
                                  </p:childTnLst>
                                </p:cTn>
                              </p:par>
                            </p:childTnLst>
                          </p:cTn>
                        </p:par>
                        <p:par>
                          <p:cTn id="89" fill="hold">
                            <p:stCondLst>
                              <p:cond delay="1000"/>
                            </p:stCondLst>
                            <p:childTnLst>
                              <p:par>
                                <p:cTn id="90" presetID="9" presetClass="entr" presetSubtype="0" fill="hold" grpId="0" nodeType="afterEffect">
                                  <p:stCondLst>
                                    <p:cond delay="0"/>
                                  </p:stCondLst>
                                  <p:childTnLst>
                                    <p:set>
                                      <p:cBhvr>
                                        <p:cTn id="91" dur="1" fill="hold">
                                          <p:stCondLst>
                                            <p:cond delay="0"/>
                                          </p:stCondLst>
                                        </p:cTn>
                                        <p:tgtEl>
                                          <p:spTgt spid="522310"/>
                                        </p:tgtEl>
                                        <p:attrNameLst>
                                          <p:attrName>style.visibility</p:attrName>
                                        </p:attrNameLst>
                                      </p:cBhvr>
                                      <p:to>
                                        <p:strVal val="visible"/>
                                      </p:to>
                                    </p:set>
                                    <p:animEffect transition="in" filter="dissolve">
                                      <p:cBhvr>
                                        <p:cTn id="92" dur="500"/>
                                        <p:tgtEl>
                                          <p:spTgt spid="52231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22271"/>
                                        </p:tgtEl>
                                        <p:attrNameLst>
                                          <p:attrName>style.visibility</p:attrName>
                                        </p:attrNameLst>
                                      </p:cBhvr>
                                      <p:to>
                                        <p:strVal val="visible"/>
                                      </p:to>
                                    </p:set>
                                    <p:animEffect transition="in" filter="wipe(up)">
                                      <p:cBhvr>
                                        <p:cTn id="97" dur="500"/>
                                        <p:tgtEl>
                                          <p:spTgt spid="522271"/>
                                        </p:tgtEl>
                                      </p:cBhvr>
                                    </p:animEffect>
                                  </p:childTnLst>
                                </p:cTn>
                              </p:par>
                            </p:childTnLst>
                          </p:cTn>
                        </p:par>
                        <p:par>
                          <p:cTn id="98" fill="hold">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522270"/>
                                        </p:tgtEl>
                                        <p:attrNameLst>
                                          <p:attrName>style.visibility</p:attrName>
                                        </p:attrNameLst>
                                      </p:cBhvr>
                                      <p:to>
                                        <p:strVal val="visible"/>
                                      </p:to>
                                    </p:set>
                                    <p:animEffect transition="in" filter="dissolve">
                                      <p:cBhvr>
                                        <p:cTn id="101" dur="500"/>
                                        <p:tgtEl>
                                          <p:spTgt spid="522270"/>
                                        </p:tgtEl>
                                      </p:cBhvr>
                                    </p:animEffect>
                                  </p:childTnLst>
                                </p:cTn>
                              </p:par>
                            </p:childTnLst>
                          </p:cTn>
                        </p:par>
                        <p:par>
                          <p:cTn id="102" fill="hold">
                            <p:stCondLst>
                              <p:cond delay="1000"/>
                            </p:stCondLst>
                            <p:childTnLst>
                              <p:par>
                                <p:cTn id="103" presetID="9" presetClass="entr" presetSubtype="0" fill="hold" grpId="0" nodeType="afterEffect">
                                  <p:stCondLst>
                                    <p:cond delay="0"/>
                                  </p:stCondLst>
                                  <p:childTnLst>
                                    <p:set>
                                      <p:cBhvr>
                                        <p:cTn id="104" dur="1" fill="hold">
                                          <p:stCondLst>
                                            <p:cond delay="0"/>
                                          </p:stCondLst>
                                        </p:cTn>
                                        <p:tgtEl>
                                          <p:spTgt spid="522311"/>
                                        </p:tgtEl>
                                        <p:attrNameLst>
                                          <p:attrName>style.visibility</p:attrName>
                                        </p:attrNameLst>
                                      </p:cBhvr>
                                      <p:to>
                                        <p:strVal val="visible"/>
                                      </p:to>
                                    </p:set>
                                    <p:animEffect transition="in" filter="dissolve">
                                      <p:cBhvr>
                                        <p:cTn id="105" dur="500"/>
                                        <p:tgtEl>
                                          <p:spTgt spid="5223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522269"/>
                                        </p:tgtEl>
                                        <p:attrNameLst>
                                          <p:attrName>style.visibility</p:attrName>
                                        </p:attrNameLst>
                                      </p:cBhvr>
                                      <p:to>
                                        <p:strVal val="visible"/>
                                      </p:to>
                                    </p:set>
                                    <p:animEffect transition="in" filter="wipe(up)">
                                      <p:cBhvr>
                                        <p:cTn id="110" dur="500"/>
                                        <p:tgtEl>
                                          <p:spTgt spid="522269"/>
                                        </p:tgtEl>
                                      </p:cBhvr>
                                    </p:animEffect>
                                  </p:childTnLst>
                                </p:cTn>
                              </p:par>
                            </p:childTnLst>
                          </p:cTn>
                        </p:par>
                        <p:par>
                          <p:cTn id="111" fill="hold">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522268"/>
                                        </p:tgtEl>
                                        <p:attrNameLst>
                                          <p:attrName>style.visibility</p:attrName>
                                        </p:attrNameLst>
                                      </p:cBhvr>
                                      <p:to>
                                        <p:strVal val="visible"/>
                                      </p:to>
                                    </p:set>
                                    <p:animEffect transition="in" filter="dissolve">
                                      <p:cBhvr>
                                        <p:cTn id="114" dur="500"/>
                                        <p:tgtEl>
                                          <p:spTgt spid="522268"/>
                                        </p:tgtEl>
                                      </p:cBhvr>
                                    </p:animEffect>
                                  </p:childTnLst>
                                </p:cTn>
                              </p:par>
                            </p:childTnLst>
                          </p:cTn>
                        </p:par>
                        <p:par>
                          <p:cTn id="115" fill="hold">
                            <p:stCondLst>
                              <p:cond delay="1000"/>
                            </p:stCondLst>
                            <p:childTnLst>
                              <p:par>
                                <p:cTn id="116" presetID="9" presetClass="entr" presetSubtype="0" fill="hold" grpId="0" nodeType="afterEffect">
                                  <p:stCondLst>
                                    <p:cond delay="0"/>
                                  </p:stCondLst>
                                  <p:childTnLst>
                                    <p:set>
                                      <p:cBhvr>
                                        <p:cTn id="117" dur="1" fill="hold">
                                          <p:stCondLst>
                                            <p:cond delay="0"/>
                                          </p:stCondLst>
                                        </p:cTn>
                                        <p:tgtEl>
                                          <p:spTgt spid="522313"/>
                                        </p:tgtEl>
                                        <p:attrNameLst>
                                          <p:attrName>style.visibility</p:attrName>
                                        </p:attrNameLst>
                                      </p:cBhvr>
                                      <p:to>
                                        <p:strVal val="visible"/>
                                      </p:to>
                                    </p:set>
                                    <p:animEffect transition="in" filter="dissolve">
                                      <p:cBhvr>
                                        <p:cTn id="118" dur="500"/>
                                        <p:tgtEl>
                                          <p:spTgt spid="52231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522282"/>
                                        </p:tgtEl>
                                        <p:attrNameLst>
                                          <p:attrName>style.visibility</p:attrName>
                                        </p:attrNameLst>
                                      </p:cBhvr>
                                      <p:to>
                                        <p:strVal val="visible"/>
                                      </p:to>
                                    </p:set>
                                    <p:animEffect transition="in" filter="wipe(left)">
                                      <p:cBhvr>
                                        <p:cTn id="123" dur="500"/>
                                        <p:tgtEl>
                                          <p:spTgt spid="522282"/>
                                        </p:tgtEl>
                                      </p:cBhvr>
                                    </p:animEffect>
                                  </p:childTnLst>
                                </p:cTn>
                              </p:par>
                            </p:childTnLst>
                          </p:cTn>
                        </p:par>
                        <p:par>
                          <p:cTn id="124" fill="hold">
                            <p:stCondLst>
                              <p:cond delay="500"/>
                            </p:stCondLst>
                            <p:childTnLst>
                              <p:par>
                                <p:cTn id="125" presetID="9" presetClass="entr" presetSubtype="0" fill="hold" grpId="0" nodeType="afterEffect">
                                  <p:stCondLst>
                                    <p:cond delay="0"/>
                                  </p:stCondLst>
                                  <p:childTnLst>
                                    <p:set>
                                      <p:cBhvr>
                                        <p:cTn id="126" dur="1" fill="hold">
                                          <p:stCondLst>
                                            <p:cond delay="0"/>
                                          </p:stCondLst>
                                        </p:cTn>
                                        <p:tgtEl>
                                          <p:spTgt spid="522283"/>
                                        </p:tgtEl>
                                        <p:attrNameLst>
                                          <p:attrName>style.visibility</p:attrName>
                                        </p:attrNameLst>
                                      </p:cBhvr>
                                      <p:to>
                                        <p:strVal val="visible"/>
                                      </p:to>
                                    </p:set>
                                    <p:animEffect transition="in" filter="dissolve">
                                      <p:cBhvr>
                                        <p:cTn id="127" dur="500"/>
                                        <p:tgtEl>
                                          <p:spTgt spid="522283"/>
                                        </p:tgtEl>
                                      </p:cBhvr>
                                    </p:animEffect>
                                  </p:childTnLst>
                                </p:cTn>
                              </p:par>
                            </p:childTnLst>
                          </p:cTn>
                        </p:par>
                        <p:par>
                          <p:cTn id="128" fill="hold">
                            <p:stCondLst>
                              <p:cond delay="1000"/>
                            </p:stCondLst>
                            <p:childTnLst>
                              <p:par>
                                <p:cTn id="129" presetID="9" presetClass="entr" presetSubtype="0" fill="hold" grpId="0" nodeType="afterEffect">
                                  <p:stCondLst>
                                    <p:cond delay="0"/>
                                  </p:stCondLst>
                                  <p:childTnLst>
                                    <p:set>
                                      <p:cBhvr>
                                        <p:cTn id="130" dur="1" fill="hold">
                                          <p:stCondLst>
                                            <p:cond delay="0"/>
                                          </p:stCondLst>
                                        </p:cTn>
                                        <p:tgtEl>
                                          <p:spTgt spid="522312"/>
                                        </p:tgtEl>
                                        <p:attrNameLst>
                                          <p:attrName>style.visibility</p:attrName>
                                        </p:attrNameLst>
                                      </p:cBhvr>
                                      <p:to>
                                        <p:strVal val="visible"/>
                                      </p:to>
                                    </p:set>
                                    <p:animEffect transition="in" filter="dissolve">
                                      <p:cBhvr>
                                        <p:cTn id="131" dur="500"/>
                                        <p:tgtEl>
                                          <p:spTgt spid="522312"/>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522291"/>
                                        </p:tgtEl>
                                        <p:attrNameLst>
                                          <p:attrName>style.visibility</p:attrName>
                                        </p:attrNameLst>
                                      </p:cBhvr>
                                      <p:to>
                                        <p:strVal val="visible"/>
                                      </p:to>
                                    </p:set>
                                    <p:animEffect transition="in" filter="wipe(up)">
                                      <p:cBhvr>
                                        <p:cTn id="136" dur="500"/>
                                        <p:tgtEl>
                                          <p:spTgt spid="522291"/>
                                        </p:tgtEl>
                                      </p:cBhvr>
                                    </p:animEffect>
                                  </p:childTnLst>
                                </p:cTn>
                              </p:par>
                            </p:childTnLst>
                          </p:cTn>
                        </p:par>
                        <p:par>
                          <p:cTn id="137" fill="hold">
                            <p:stCondLst>
                              <p:cond delay="500"/>
                            </p:stCondLst>
                            <p:childTnLst>
                              <p:par>
                                <p:cTn id="138" presetID="9" presetClass="entr" presetSubtype="0" fill="hold" grpId="0" nodeType="afterEffect">
                                  <p:stCondLst>
                                    <p:cond delay="0"/>
                                  </p:stCondLst>
                                  <p:childTnLst>
                                    <p:set>
                                      <p:cBhvr>
                                        <p:cTn id="139" dur="1" fill="hold">
                                          <p:stCondLst>
                                            <p:cond delay="0"/>
                                          </p:stCondLst>
                                        </p:cTn>
                                        <p:tgtEl>
                                          <p:spTgt spid="522286"/>
                                        </p:tgtEl>
                                        <p:attrNameLst>
                                          <p:attrName>style.visibility</p:attrName>
                                        </p:attrNameLst>
                                      </p:cBhvr>
                                      <p:to>
                                        <p:strVal val="visible"/>
                                      </p:to>
                                    </p:set>
                                    <p:animEffect transition="in" filter="dissolve">
                                      <p:cBhvr>
                                        <p:cTn id="140" dur="500"/>
                                        <p:tgtEl>
                                          <p:spTgt spid="522286"/>
                                        </p:tgtEl>
                                      </p:cBhvr>
                                    </p:animEffect>
                                  </p:childTnLst>
                                </p:cTn>
                              </p:par>
                            </p:childTnLst>
                          </p:cTn>
                        </p:par>
                        <p:par>
                          <p:cTn id="141" fill="hold">
                            <p:stCondLst>
                              <p:cond delay="1000"/>
                            </p:stCondLst>
                            <p:childTnLst>
                              <p:par>
                                <p:cTn id="142" presetID="9" presetClass="entr" presetSubtype="0" fill="hold" grpId="0" nodeType="afterEffect">
                                  <p:stCondLst>
                                    <p:cond delay="0"/>
                                  </p:stCondLst>
                                  <p:childTnLst>
                                    <p:set>
                                      <p:cBhvr>
                                        <p:cTn id="143" dur="1" fill="hold">
                                          <p:stCondLst>
                                            <p:cond delay="0"/>
                                          </p:stCondLst>
                                        </p:cTn>
                                        <p:tgtEl>
                                          <p:spTgt spid="522314"/>
                                        </p:tgtEl>
                                        <p:attrNameLst>
                                          <p:attrName>style.visibility</p:attrName>
                                        </p:attrNameLst>
                                      </p:cBhvr>
                                      <p:to>
                                        <p:strVal val="visible"/>
                                      </p:to>
                                    </p:set>
                                    <p:animEffect transition="in" filter="dissolve">
                                      <p:cBhvr>
                                        <p:cTn id="144" dur="500"/>
                                        <p:tgtEl>
                                          <p:spTgt spid="52231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2" fill="hold" nodeType="clickEffect">
                                  <p:stCondLst>
                                    <p:cond delay="0"/>
                                  </p:stCondLst>
                                  <p:childTnLst>
                                    <p:set>
                                      <p:cBhvr>
                                        <p:cTn id="148" dur="1" fill="hold">
                                          <p:stCondLst>
                                            <p:cond delay="0"/>
                                          </p:stCondLst>
                                        </p:cTn>
                                        <p:tgtEl>
                                          <p:spTgt spid="522289"/>
                                        </p:tgtEl>
                                        <p:attrNameLst>
                                          <p:attrName>style.visibility</p:attrName>
                                        </p:attrNameLst>
                                      </p:cBhvr>
                                      <p:to>
                                        <p:strVal val="visible"/>
                                      </p:to>
                                    </p:set>
                                    <p:animEffect transition="in" filter="wipe(right)">
                                      <p:cBhvr>
                                        <p:cTn id="149" dur="500"/>
                                        <p:tgtEl>
                                          <p:spTgt spid="522289"/>
                                        </p:tgtEl>
                                      </p:cBhvr>
                                    </p:animEffect>
                                  </p:childTnLst>
                                </p:cTn>
                              </p:par>
                            </p:childTnLst>
                          </p:cTn>
                        </p:par>
                        <p:par>
                          <p:cTn id="150" fill="hold">
                            <p:stCondLst>
                              <p:cond delay="500"/>
                            </p:stCondLst>
                            <p:childTnLst>
                              <p:par>
                                <p:cTn id="151" presetID="9" presetClass="entr" presetSubtype="0" fill="hold" grpId="0" nodeType="afterEffect">
                                  <p:stCondLst>
                                    <p:cond delay="0"/>
                                  </p:stCondLst>
                                  <p:childTnLst>
                                    <p:set>
                                      <p:cBhvr>
                                        <p:cTn id="152" dur="1" fill="hold">
                                          <p:stCondLst>
                                            <p:cond delay="0"/>
                                          </p:stCondLst>
                                        </p:cTn>
                                        <p:tgtEl>
                                          <p:spTgt spid="522290"/>
                                        </p:tgtEl>
                                        <p:attrNameLst>
                                          <p:attrName>style.visibility</p:attrName>
                                        </p:attrNameLst>
                                      </p:cBhvr>
                                      <p:to>
                                        <p:strVal val="visible"/>
                                      </p:to>
                                    </p:set>
                                    <p:animEffect transition="in" filter="dissolve">
                                      <p:cBhvr>
                                        <p:cTn id="153" dur="500"/>
                                        <p:tgtEl>
                                          <p:spTgt spid="522290"/>
                                        </p:tgtEl>
                                      </p:cBhvr>
                                    </p:animEffect>
                                  </p:childTnLst>
                                </p:cTn>
                              </p:par>
                            </p:childTnLst>
                          </p:cTn>
                        </p:par>
                        <p:par>
                          <p:cTn id="154" fill="hold">
                            <p:stCondLst>
                              <p:cond delay="1000"/>
                            </p:stCondLst>
                            <p:childTnLst>
                              <p:par>
                                <p:cTn id="155" presetID="9" presetClass="entr" presetSubtype="0" fill="hold" grpId="0" nodeType="afterEffect">
                                  <p:stCondLst>
                                    <p:cond delay="0"/>
                                  </p:stCondLst>
                                  <p:childTnLst>
                                    <p:set>
                                      <p:cBhvr>
                                        <p:cTn id="156" dur="1" fill="hold">
                                          <p:stCondLst>
                                            <p:cond delay="0"/>
                                          </p:stCondLst>
                                        </p:cTn>
                                        <p:tgtEl>
                                          <p:spTgt spid="522315"/>
                                        </p:tgtEl>
                                        <p:attrNameLst>
                                          <p:attrName>style.visibility</p:attrName>
                                        </p:attrNameLst>
                                      </p:cBhvr>
                                      <p:to>
                                        <p:strVal val="visible"/>
                                      </p:to>
                                    </p:set>
                                    <p:animEffect transition="in" filter="dissolve">
                                      <p:cBhvr>
                                        <p:cTn id="157" dur="500"/>
                                        <p:tgtEl>
                                          <p:spTgt spid="522315"/>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522285"/>
                                        </p:tgtEl>
                                        <p:attrNameLst>
                                          <p:attrName>style.visibility</p:attrName>
                                        </p:attrNameLst>
                                      </p:cBhvr>
                                      <p:to>
                                        <p:strVal val="visible"/>
                                      </p:to>
                                    </p:set>
                                    <p:animEffect transition="in" filter="wipe(up)">
                                      <p:cBhvr>
                                        <p:cTn id="162" dur="500"/>
                                        <p:tgtEl>
                                          <p:spTgt spid="522285"/>
                                        </p:tgtEl>
                                      </p:cBhvr>
                                    </p:animEffect>
                                  </p:childTnLst>
                                </p:cTn>
                              </p:par>
                            </p:childTnLst>
                          </p:cTn>
                        </p:par>
                        <p:par>
                          <p:cTn id="163" fill="hold">
                            <p:stCondLst>
                              <p:cond delay="500"/>
                            </p:stCondLst>
                            <p:childTnLst>
                              <p:par>
                                <p:cTn id="164" presetID="9" presetClass="entr" presetSubtype="0" fill="hold" grpId="0" nodeType="afterEffect">
                                  <p:stCondLst>
                                    <p:cond delay="0"/>
                                  </p:stCondLst>
                                  <p:childTnLst>
                                    <p:set>
                                      <p:cBhvr>
                                        <p:cTn id="165" dur="1" fill="hold">
                                          <p:stCondLst>
                                            <p:cond delay="0"/>
                                          </p:stCondLst>
                                        </p:cTn>
                                        <p:tgtEl>
                                          <p:spTgt spid="522284"/>
                                        </p:tgtEl>
                                        <p:attrNameLst>
                                          <p:attrName>style.visibility</p:attrName>
                                        </p:attrNameLst>
                                      </p:cBhvr>
                                      <p:to>
                                        <p:strVal val="visible"/>
                                      </p:to>
                                    </p:set>
                                    <p:animEffect transition="in" filter="dissolve">
                                      <p:cBhvr>
                                        <p:cTn id="166" dur="500"/>
                                        <p:tgtEl>
                                          <p:spTgt spid="522284"/>
                                        </p:tgtEl>
                                      </p:cBhvr>
                                    </p:animEffect>
                                  </p:childTnLst>
                                </p:cTn>
                              </p:par>
                            </p:childTnLst>
                          </p:cTn>
                        </p:par>
                        <p:par>
                          <p:cTn id="167" fill="hold">
                            <p:stCondLst>
                              <p:cond delay="1000"/>
                            </p:stCondLst>
                            <p:childTnLst>
                              <p:par>
                                <p:cTn id="168" presetID="9" presetClass="entr" presetSubtype="0" fill="hold" grpId="0" nodeType="afterEffect">
                                  <p:stCondLst>
                                    <p:cond delay="0"/>
                                  </p:stCondLst>
                                  <p:childTnLst>
                                    <p:set>
                                      <p:cBhvr>
                                        <p:cTn id="169" dur="1" fill="hold">
                                          <p:stCondLst>
                                            <p:cond delay="0"/>
                                          </p:stCondLst>
                                        </p:cTn>
                                        <p:tgtEl>
                                          <p:spTgt spid="522316"/>
                                        </p:tgtEl>
                                        <p:attrNameLst>
                                          <p:attrName>style.visibility</p:attrName>
                                        </p:attrNameLst>
                                      </p:cBhvr>
                                      <p:to>
                                        <p:strVal val="visible"/>
                                      </p:to>
                                    </p:set>
                                    <p:animEffect transition="in" filter="dissolve">
                                      <p:cBhvr>
                                        <p:cTn id="170" dur="500"/>
                                        <p:tgtEl>
                                          <p:spTgt spid="52231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nodeType="clickEffect">
                                  <p:stCondLst>
                                    <p:cond delay="0"/>
                                  </p:stCondLst>
                                  <p:childTnLst>
                                    <p:set>
                                      <p:cBhvr>
                                        <p:cTn id="174" dur="1" fill="hold">
                                          <p:stCondLst>
                                            <p:cond delay="0"/>
                                          </p:stCondLst>
                                        </p:cTn>
                                        <p:tgtEl>
                                          <p:spTgt spid="522292"/>
                                        </p:tgtEl>
                                        <p:attrNameLst>
                                          <p:attrName>style.visibility</p:attrName>
                                        </p:attrNameLst>
                                      </p:cBhvr>
                                      <p:to>
                                        <p:strVal val="visible"/>
                                      </p:to>
                                    </p:set>
                                    <p:animEffect transition="in" filter="wipe(up)">
                                      <p:cBhvr>
                                        <p:cTn id="175" dur="500"/>
                                        <p:tgtEl>
                                          <p:spTgt spid="522292"/>
                                        </p:tgtEl>
                                      </p:cBhvr>
                                    </p:animEffect>
                                  </p:childTnLst>
                                </p:cTn>
                              </p:par>
                            </p:childTnLst>
                          </p:cTn>
                        </p:par>
                        <p:par>
                          <p:cTn id="176" fill="hold">
                            <p:stCondLst>
                              <p:cond delay="500"/>
                            </p:stCondLst>
                            <p:childTnLst>
                              <p:par>
                                <p:cTn id="177" presetID="9" presetClass="entr" presetSubtype="0" fill="hold" grpId="0" nodeType="afterEffect">
                                  <p:stCondLst>
                                    <p:cond delay="0"/>
                                  </p:stCondLst>
                                  <p:childTnLst>
                                    <p:set>
                                      <p:cBhvr>
                                        <p:cTn id="178" dur="1" fill="hold">
                                          <p:stCondLst>
                                            <p:cond delay="0"/>
                                          </p:stCondLst>
                                        </p:cTn>
                                        <p:tgtEl>
                                          <p:spTgt spid="522287"/>
                                        </p:tgtEl>
                                        <p:attrNameLst>
                                          <p:attrName>style.visibility</p:attrName>
                                        </p:attrNameLst>
                                      </p:cBhvr>
                                      <p:to>
                                        <p:strVal val="visible"/>
                                      </p:to>
                                    </p:set>
                                    <p:animEffect transition="in" filter="dissolve">
                                      <p:cBhvr>
                                        <p:cTn id="179" dur="500"/>
                                        <p:tgtEl>
                                          <p:spTgt spid="522287"/>
                                        </p:tgtEl>
                                      </p:cBhvr>
                                    </p:animEffect>
                                  </p:childTnLst>
                                </p:cTn>
                              </p:par>
                            </p:childTnLst>
                          </p:cTn>
                        </p:par>
                        <p:par>
                          <p:cTn id="180" fill="hold">
                            <p:stCondLst>
                              <p:cond delay="1000"/>
                            </p:stCondLst>
                            <p:childTnLst>
                              <p:par>
                                <p:cTn id="181" presetID="9" presetClass="entr" presetSubtype="0" fill="hold" grpId="0" nodeType="afterEffect">
                                  <p:stCondLst>
                                    <p:cond delay="0"/>
                                  </p:stCondLst>
                                  <p:childTnLst>
                                    <p:set>
                                      <p:cBhvr>
                                        <p:cTn id="182" dur="1" fill="hold">
                                          <p:stCondLst>
                                            <p:cond delay="0"/>
                                          </p:stCondLst>
                                        </p:cTn>
                                        <p:tgtEl>
                                          <p:spTgt spid="522317"/>
                                        </p:tgtEl>
                                        <p:attrNameLst>
                                          <p:attrName>style.visibility</p:attrName>
                                        </p:attrNameLst>
                                      </p:cBhvr>
                                      <p:to>
                                        <p:strVal val="visible"/>
                                      </p:to>
                                    </p:set>
                                    <p:animEffect transition="in" filter="dissolve">
                                      <p:cBhvr>
                                        <p:cTn id="183" dur="500"/>
                                        <p:tgtEl>
                                          <p:spTgt spid="52231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522304"/>
                                        </p:tgtEl>
                                        <p:attrNameLst>
                                          <p:attrName>style.visibility</p:attrName>
                                        </p:attrNameLst>
                                      </p:cBhvr>
                                      <p:to>
                                        <p:strVal val="visible"/>
                                      </p:to>
                                    </p:set>
                                    <p:animEffect transition="in" filter="wipe(left)">
                                      <p:cBhvr>
                                        <p:cTn id="188" dur="500"/>
                                        <p:tgtEl>
                                          <p:spTgt spid="522304"/>
                                        </p:tgtEl>
                                      </p:cBhvr>
                                    </p:animEffect>
                                  </p:childTnLst>
                                </p:cTn>
                              </p:par>
                            </p:childTnLst>
                          </p:cTn>
                        </p:par>
                        <p:par>
                          <p:cTn id="189" fill="hold">
                            <p:stCondLst>
                              <p:cond delay="500"/>
                            </p:stCondLst>
                            <p:childTnLst>
                              <p:par>
                                <p:cTn id="190" presetID="9" presetClass="entr" presetSubtype="0" fill="hold" grpId="0" nodeType="afterEffect">
                                  <p:stCondLst>
                                    <p:cond delay="0"/>
                                  </p:stCondLst>
                                  <p:childTnLst>
                                    <p:set>
                                      <p:cBhvr>
                                        <p:cTn id="191" dur="1" fill="hold">
                                          <p:stCondLst>
                                            <p:cond delay="0"/>
                                          </p:stCondLst>
                                        </p:cTn>
                                        <p:tgtEl>
                                          <p:spTgt spid="522318"/>
                                        </p:tgtEl>
                                        <p:attrNameLst>
                                          <p:attrName>style.visibility</p:attrName>
                                        </p:attrNameLst>
                                      </p:cBhvr>
                                      <p:to>
                                        <p:strVal val="visible"/>
                                      </p:to>
                                    </p:set>
                                    <p:animEffect transition="in" filter="dissolve">
                                      <p:cBhvr>
                                        <p:cTn id="192" dur="500"/>
                                        <p:tgtEl>
                                          <p:spTgt spid="522318"/>
                                        </p:tgtEl>
                                      </p:cBhvr>
                                    </p:animEffect>
                                  </p:childTnLst>
                                </p:cTn>
                              </p:par>
                            </p:childTnLst>
                          </p:cTn>
                        </p:par>
                        <p:par>
                          <p:cTn id="193" fill="hold">
                            <p:stCondLst>
                              <p:cond delay="1000"/>
                            </p:stCondLst>
                            <p:childTnLst>
                              <p:par>
                                <p:cTn id="194" presetID="9" presetClass="entr" presetSubtype="0" fill="hold" grpId="0" nodeType="afterEffect">
                                  <p:stCondLst>
                                    <p:cond delay="0"/>
                                  </p:stCondLst>
                                  <p:childTnLst>
                                    <p:set>
                                      <p:cBhvr>
                                        <p:cTn id="195" dur="1" fill="hold">
                                          <p:stCondLst>
                                            <p:cond delay="0"/>
                                          </p:stCondLst>
                                        </p:cTn>
                                        <p:tgtEl>
                                          <p:spTgt spid="522303"/>
                                        </p:tgtEl>
                                        <p:attrNameLst>
                                          <p:attrName>style.visibility</p:attrName>
                                        </p:attrNameLst>
                                      </p:cBhvr>
                                      <p:to>
                                        <p:strVal val="visible"/>
                                      </p:to>
                                    </p:set>
                                    <p:animEffect transition="in" filter="dissolve">
                                      <p:cBhvr>
                                        <p:cTn id="196" dur="500"/>
                                        <p:tgtEl>
                                          <p:spTgt spid="52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6" grpId="0" animBg="1" autoUpdateAnimBg="0"/>
      <p:bldP spid="522252" grpId="0" animBg="1" autoUpdateAnimBg="0"/>
      <p:bldP spid="522265" grpId="0" animBg="1" autoUpdateAnimBg="0"/>
      <p:bldP spid="522266" grpId="0" animBg="1" autoUpdateAnimBg="0"/>
      <p:bldP spid="522268" grpId="0" animBg="1" autoUpdateAnimBg="0"/>
      <p:bldP spid="522270" grpId="0" animBg="1" autoUpdateAnimBg="0"/>
      <p:bldP spid="522283" grpId="0" animBg="1" autoUpdateAnimBg="0"/>
      <p:bldP spid="522284" grpId="0" animBg="1" autoUpdateAnimBg="0"/>
      <p:bldP spid="522286" grpId="0" animBg="1" autoUpdateAnimBg="0"/>
      <p:bldP spid="522287" grpId="0" animBg="1" autoUpdateAnimBg="0"/>
      <p:bldP spid="522288" grpId="0" animBg="1" autoUpdateAnimBg="0"/>
      <p:bldP spid="522290" grpId="0" animBg="1" autoUpdateAnimBg="0"/>
      <p:bldP spid="522303" grpId="0" animBg="1" autoUpdateAnimBg="0"/>
      <p:bldP spid="522306" grpId="0" animBg="1" autoUpdateAnimBg="0"/>
      <p:bldP spid="522307" grpId="0" animBg="1" autoUpdateAnimBg="0"/>
      <p:bldP spid="522308" grpId="0" animBg="1" autoUpdateAnimBg="0"/>
      <p:bldP spid="522309" grpId="0" animBg="1" autoUpdateAnimBg="0"/>
      <p:bldP spid="522310" grpId="0" animBg="1" autoUpdateAnimBg="0"/>
      <p:bldP spid="522311" grpId="0" animBg="1" autoUpdateAnimBg="0"/>
      <p:bldP spid="522312" grpId="0" animBg="1" autoUpdateAnimBg="0"/>
      <p:bldP spid="522313" grpId="0" animBg="1" autoUpdateAnimBg="0"/>
      <p:bldP spid="522314" grpId="0" animBg="1" autoUpdateAnimBg="0"/>
      <p:bldP spid="522315" grpId="0" animBg="1" autoUpdateAnimBg="0"/>
      <p:bldP spid="522316" grpId="0" animBg="1" autoUpdateAnimBg="0"/>
      <p:bldP spid="522317" grpId="0" animBg="1" autoUpdateAnimBg="0"/>
      <p:bldP spid="522318" grpId="0"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p:cNvSpPr>
            <a:spLocks noGrp="1"/>
          </p:cNvSpPr>
          <p:nvPr>
            <p:ph type="sldNum" sz="quarter" idx="10"/>
          </p:nvPr>
        </p:nvSpPr>
        <p:spPr/>
        <p:txBody>
          <a:bodyPr/>
          <a:lstStyle/>
          <a:p>
            <a:fld id="{E7239AA5-C65D-4FC8-ADF4-4602A8C4E9D0}" type="slidenum">
              <a:rPr lang="fr-FR"/>
              <a:pPr/>
              <a:t>128</a:t>
            </a:fld>
            <a:endParaRPr lang="fr-FR"/>
          </a:p>
        </p:txBody>
      </p:sp>
      <p:sp>
        <p:nvSpPr>
          <p:cNvPr id="472074" name="Line 10"/>
          <p:cNvSpPr>
            <a:spLocks noChangeShapeType="1"/>
          </p:cNvSpPr>
          <p:nvPr/>
        </p:nvSpPr>
        <p:spPr bwMode="auto">
          <a:xfrm>
            <a:off x="5181600" y="2971800"/>
            <a:ext cx="914400" cy="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
        <p:nvSpPr>
          <p:cNvPr id="472066" name="Rectangle 2"/>
          <p:cNvSpPr>
            <a:spLocks noGrp="1" noChangeArrowheads="1"/>
          </p:cNvSpPr>
          <p:nvPr>
            <p:ph type="title"/>
          </p:nvPr>
        </p:nvSpPr>
        <p:spPr/>
        <p:txBody>
          <a:bodyPr/>
          <a:lstStyle/>
          <a:p>
            <a:r>
              <a:rPr lang="fr-FR"/>
              <a:t>Exemple (autre)</a:t>
            </a:r>
          </a:p>
        </p:txBody>
      </p:sp>
      <p:sp>
        <p:nvSpPr>
          <p:cNvPr id="472068" name="Rectangle 4"/>
          <p:cNvSpPr>
            <a:spLocks noChangeArrowheads="1"/>
          </p:cNvSpPr>
          <p:nvPr/>
        </p:nvSpPr>
        <p:spPr bwMode="auto">
          <a:xfrm>
            <a:off x="0" y="1371600"/>
            <a:ext cx="5029200" cy="5188216"/>
          </a:xfrm>
          <a:prstGeom prst="rect">
            <a:avLst/>
          </a:prstGeom>
          <a:solidFill>
            <a:schemeClr val="bg1">
              <a:alpha val="50000"/>
            </a:schemeClr>
          </a:solidFill>
          <a:ln w="12700">
            <a:noFill/>
            <a:miter lim="800000"/>
            <a:headEnd/>
            <a:tailEnd/>
          </a:ln>
          <a:effectLst/>
        </p:spPr>
        <p:txBody>
          <a:bodyPr lIns="90000" tIns="46800" rIns="90000" bIns="46800">
            <a:spAutoFit/>
          </a:bodyPr>
          <a:lstStyle/>
          <a:p>
            <a:pPr algn="l" latinLnBrk="0"/>
            <a:r>
              <a:rPr kumimoji="0" lang="fr-FR" sz="1000" b="1" u="sng" dirty="0">
                <a:latin typeface="Arial" pitchFamily="34" charset="0"/>
                <a:cs typeface="Times New Roman" pitchFamily="18" charset="0"/>
                <a:hlinkClick r:id="rId2" action="ppaction://hlinkfile"/>
              </a:rPr>
              <a:t>XSL</a:t>
            </a:r>
            <a:endParaRPr kumimoji="0" lang="fr-FR" sz="1000" b="1" u="sng" dirty="0">
              <a:latin typeface="Arial" pitchFamily="34" charset="0"/>
              <a:cs typeface="Times New Roman" pitchFamily="18" charset="0"/>
            </a:endParaRPr>
          </a:p>
          <a:p>
            <a:pPr algn="l" latinLnBrk="0"/>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xml</a:t>
            </a:r>
            <a:r>
              <a:rPr kumimoji="0" lang="fr-FR" sz="1000" dirty="0">
                <a:latin typeface="Arial" pitchFamily="34" charset="0"/>
                <a:cs typeface="Times New Roman" pitchFamily="18" charset="0"/>
              </a:rPr>
              <a:t> version="1.0" </a:t>
            </a:r>
            <a:r>
              <a:rPr kumimoji="0" lang="fr-FR" sz="1000" dirty="0" err="1">
                <a:latin typeface="Arial" pitchFamily="34" charset="0"/>
                <a:cs typeface="Times New Roman" pitchFamily="18" charset="0"/>
              </a:rPr>
              <a:t>encoding</a:t>
            </a:r>
            <a:r>
              <a:rPr kumimoji="0" lang="fr-FR" sz="1000" dirty="0">
                <a:latin typeface="Arial" pitchFamily="34" charset="0"/>
                <a:cs typeface="Times New Roman" pitchFamily="18" charset="0"/>
              </a:rPr>
              <a:t>="ISO-8859-1"?&gt;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xsl:stylesheet</a:t>
            </a:r>
            <a:r>
              <a:rPr kumimoji="0" lang="fr-FR" sz="1000" dirty="0">
                <a:latin typeface="Arial" pitchFamily="34" charset="0"/>
                <a:cs typeface="Times New Roman" pitchFamily="18" charset="0"/>
              </a:rPr>
              <a:t/>
            </a:r>
            <a:br>
              <a:rPr kumimoji="0" lang="fr-FR" sz="1000" dirty="0">
                <a:latin typeface="Arial" pitchFamily="34" charset="0"/>
                <a:cs typeface="Times New Roman" pitchFamily="18" charset="0"/>
              </a:rPr>
            </a:br>
            <a:r>
              <a:rPr kumimoji="0" lang="fr-FR" sz="1000" dirty="0" err="1">
                <a:latin typeface="Arial" pitchFamily="34" charset="0"/>
                <a:cs typeface="Times New Roman" pitchFamily="18" charset="0"/>
              </a:rPr>
              <a:t>xmlns:xsl</a:t>
            </a:r>
            <a:r>
              <a:rPr kumimoji="0" lang="fr-FR" sz="1000" dirty="0">
                <a:latin typeface="Arial" pitchFamily="34" charset="0"/>
                <a:cs typeface="Times New Roman" pitchFamily="18" charset="0"/>
              </a:rPr>
              <a:t>="http://www.w3.org/TR/WD-xsl"</a:t>
            </a:r>
            <a:br>
              <a:rPr kumimoji="0" lang="fr-FR" sz="1000" dirty="0">
                <a:latin typeface="Arial" pitchFamily="34" charset="0"/>
                <a:cs typeface="Times New Roman" pitchFamily="18" charset="0"/>
              </a:rPr>
            </a:br>
            <a:r>
              <a:rPr kumimoji="0" lang="fr-FR" sz="1000" dirty="0" err="1">
                <a:latin typeface="Arial" pitchFamily="34" charset="0"/>
                <a:cs typeface="Times New Roman" pitchFamily="18" charset="0"/>
              </a:rPr>
              <a:t>xmlns</a:t>
            </a:r>
            <a:r>
              <a:rPr kumimoji="0" lang="fr-FR" sz="1000" dirty="0">
                <a:latin typeface="Arial" pitchFamily="34" charset="0"/>
                <a:cs typeface="Times New Roman" pitchFamily="18" charset="0"/>
              </a:rPr>
              <a:t>="http://www.w3.org/TR/REC-html40"</a:t>
            </a:r>
            <a:br>
              <a:rPr kumimoji="0" lang="fr-FR" sz="1000" dirty="0">
                <a:latin typeface="Arial" pitchFamily="34" charset="0"/>
                <a:cs typeface="Times New Roman" pitchFamily="18" charset="0"/>
              </a:rPr>
            </a:br>
            <a:r>
              <a:rPr kumimoji="0" lang="fr-FR" sz="1000" dirty="0" err="1">
                <a:latin typeface="Arial" pitchFamily="34" charset="0"/>
                <a:cs typeface="Times New Roman" pitchFamily="18" charset="0"/>
              </a:rPr>
              <a:t>result</a:t>
            </a:r>
            <a:r>
              <a:rPr kumimoji="0" lang="fr-FR" sz="1000" dirty="0">
                <a:latin typeface="Arial" pitchFamily="34" charset="0"/>
                <a:cs typeface="Times New Roman" pitchFamily="18" charset="0"/>
              </a:rPr>
              <a:t>-ns="html" &gt;</a:t>
            </a:r>
            <a:endParaRPr kumimoji="0" lang="fr-FR" sz="1200" dirty="0">
              <a:latin typeface="Arial" pitchFamily="34" charset="0"/>
              <a:cs typeface="Times New Roman" pitchFamily="18" charset="0"/>
            </a:endParaRPr>
          </a:p>
          <a:p>
            <a:pPr algn="l" eaLnBrk="0" latinLnBrk="0" hangingPunct="0"/>
            <a:r>
              <a:rPr kumimoji="0" lang="en-US" sz="1000" dirty="0">
                <a:latin typeface="Arial" pitchFamily="34" charset="0"/>
                <a:cs typeface="Times New Roman" pitchFamily="18" charset="0"/>
              </a:rPr>
              <a:t>&lt;</a:t>
            </a:r>
            <a:r>
              <a:rPr kumimoji="0" lang="en-US" sz="1000" dirty="0" err="1">
                <a:latin typeface="Arial" pitchFamily="34" charset="0"/>
                <a:cs typeface="Times New Roman" pitchFamily="18" charset="0"/>
              </a:rPr>
              <a:t>xsl:template</a:t>
            </a:r>
            <a:r>
              <a:rPr kumimoji="0" lang="en-US" sz="1000" dirty="0">
                <a:latin typeface="Arial" pitchFamily="34" charset="0"/>
                <a:cs typeface="Times New Roman" pitchFamily="18" charset="0"/>
              </a:rPr>
              <a:t> match="/"&gt;</a:t>
            </a:r>
            <a:br>
              <a:rPr kumimoji="0" lang="en-US" sz="1000" dirty="0">
                <a:latin typeface="Arial" pitchFamily="34" charset="0"/>
                <a:cs typeface="Times New Roman" pitchFamily="18" charset="0"/>
              </a:rPr>
            </a:br>
            <a:r>
              <a:rPr kumimoji="0" lang="en-US" sz="1000" dirty="0">
                <a:latin typeface="Arial" pitchFamily="34" charset="0"/>
                <a:cs typeface="Times New Roman" pitchFamily="18" charset="0"/>
              </a:rPr>
              <a:t>&lt;HTML&gt;</a:t>
            </a:r>
            <a:br>
              <a:rPr kumimoji="0" lang="en-US" sz="1000" dirty="0">
                <a:latin typeface="Arial" pitchFamily="34" charset="0"/>
                <a:cs typeface="Times New Roman" pitchFamily="18" charset="0"/>
              </a:rPr>
            </a:br>
            <a:r>
              <a:rPr kumimoji="0" lang="en-US" sz="1000" dirty="0">
                <a:latin typeface="Arial" pitchFamily="34" charset="0"/>
                <a:cs typeface="Times New Roman" pitchFamily="18" charset="0"/>
              </a:rPr>
              <a:t>&lt;BODY&gt;</a:t>
            </a:r>
            <a:br>
              <a:rPr kumimoji="0" lang="en-US" sz="1000" dirty="0">
                <a:latin typeface="Arial" pitchFamily="34" charset="0"/>
                <a:cs typeface="Times New Roman" pitchFamily="18" charset="0"/>
              </a:rPr>
            </a:br>
            <a:r>
              <a:rPr kumimoji="0" lang="en-US" sz="1000" dirty="0">
                <a:latin typeface="Arial" pitchFamily="34" charset="0"/>
                <a:cs typeface="Times New Roman" pitchFamily="18" charset="0"/>
              </a:rPr>
              <a:t>&lt;</a:t>
            </a:r>
            <a:r>
              <a:rPr kumimoji="0" lang="en-US" sz="1000" dirty="0" err="1">
                <a:latin typeface="Arial" pitchFamily="34" charset="0"/>
                <a:cs typeface="Times New Roman" pitchFamily="18" charset="0"/>
              </a:rPr>
              <a:t>xsl:apply-templates</a:t>
            </a:r>
            <a:r>
              <a:rPr kumimoji="0" lang="en-US" sz="1000" dirty="0">
                <a:latin typeface="Arial" pitchFamily="34" charset="0"/>
                <a:cs typeface="Times New Roman" pitchFamily="18" charset="0"/>
              </a:rPr>
              <a:t> select="R/*"/&gt;</a:t>
            </a:r>
            <a:br>
              <a:rPr kumimoji="0" lang="en-US" sz="1000" dirty="0">
                <a:latin typeface="Arial" pitchFamily="34" charset="0"/>
                <a:cs typeface="Times New Roman" pitchFamily="18" charset="0"/>
              </a:rPr>
            </a:br>
            <a:r>
              <a:rPr kumimoji="0" lang="en-US" sz="1000" dirty="0">
                <a:latin typeface="Arial" pitchFamily="34" charset="0"/>
                <a:cs typeface="Times New Roman" pitchFamily="18" charset="0"/>
              </a:rPr>
              <a:t>&lt;/BODY&gt;</a:t>
            </a:r>
            <a:br>
              <a:rPr kumimoji="0" lang="en-US" sz="1000" dirty="0">
                <a:latin typeface="Arial" pitchFamily="34" charset="0"/>
                <a:cs typeface="Times New Roman" pitchFamily="18" charset="0"/>
              </a:rPr>
            </a:br>
            <a:r>
              <a:rPr kumimoji="0" lang="en-US" sz="1000" dirty="0">
                <a:latin typeface="Arial" pitchFamily="34" charset="0"/>
                <a:cs typeface="Times New Roman" pitchFamily="18" charset="0"/>
              </a:rPr>
              <a:t>&lt;/HTML&gt;</a:t>
            </a:r>
            <a:br>
              <a:rPr kumimoji="0" lang="en-US" sz="1000" dirty="0">
                <a:latin typeface="Arial" pitchFamily="34" charset="0"/>
                <a:cs typeface="Times New Roman" pitchFamily="18" charset="0"/>
              </a:rPr>
            </a:br>
            <a:r>
              <a:rPr kumimoji="0" lang="en-US" sz="1000" dirty="0">
                <a:latin typeface="Arial" pitchFamily="34" charset="0"/>
                <a:cs typeface="Times New Roman" pitchFamily="18" charset="0"/>
              </a:rPr>
              <a:t>&lt;/</a:t>
            </a:r>
            <a:r>
              <a:rPr kumimoji="0" lang="en-US" sz="1000" dirty="0" err="1">
                <a:latin typeface="Arial" pitchFamily="34" charset="0"/>
                <a:cs typeface="Times New Roman" pitchFamily="18" charset="0"/>
              </a:rPr>
              <a:t>xsl:template</a:t>
            </a:r>
            <a:r>
              <a:rPr kumimoji="0" lang="en-US" sz="1000" dirty="0">
                <a:latin typeface="Arial" pitchFamily="34" charset="0"/>
                <a:cs typeface="Times New Roman" pitchFamily="18" charset="0"/>
              </a:rPr>
              <a:t>&gt;</a:t>
            </a:r>
            <a:endParaRPr kumimoji="0" lang="fr-FR" sz="1200" dirty="0">
              <a:latin typeface="Arial" pitchFamily="34" charset="0"/>
              <a:cs typeface="Times New Roman" pitchFamily="18" charset="0"/>
            </a:endParaRPr>
          </a:p>
          <a:p>
            <a:pPr algn="l" eaLnBrk="0" latinLnBrk="0" hangingPunct="0"/>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xsl:template</a:t>
            </a:r>
            <a:r>
              <a:rPr kumimoji="0" lang="fr-FR" sz="1000" dirty="0">
                <a:latin typeface="Arial" pitchFamily="34" charset="0"/>
                <a:cs typeface="Times New Roman" pitchFamily="18" charset="0"/>
              </a:rPr>
              <a:t> match="E1"&gt;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&lt;FONT&gt;</a:t>
            </a:r>
            <a:br>
              <a:rPr kumimoji="0" lang="fr-FR" sz="1000" dirty="0">
                <a:latin typeface="Arial" pitchFamily="34" charset="0"/>
                <a:cs typeface="Times New Roman" pitchFamily="18" charset="0"/>
              </a:rPr>
            </a:br>
            <a:r>
              <a:rPr kumimoji="0" lang="fr-FR" sz="1000" dirty="0">
                <a:solidFill>
                  <a:srgbClr val="FF0000"/>
                </a:solidFill>
                <a:latin typeface="Arial" pitchFamily="34" charset="0"/>
                <a:cs typeface="Times New Roman" pitchFamily="18" charset="0"/>
              </a:rPr>
              <a:t>&lt; !-- Les lignes suivantes permettent de fixer les valeurs des attributs size et </a:t>
            </a:r>
            <a:r>
              <a:rPr kumimoji="0" lang="fr-FR" sz="1000" dirty="0" err="1">
                <a:solidFill>
                  <a:srgbClr val="FF0000"/>
                </a:solidFill>
                <a:latin typeface="Arial" pitchFamily="34" charset="0"/>
                <a:cs typeface="Times New Roman" pitchFamily="18" charset="0"/>
              </a:rPr>
              <a:t>color</a:t>
            </a:r>
            <a:r>
              <a:rPr kumimoji="0" lang="fr-FR" sz="1000" dirty="0">
                <a:solidFill>
                  <a:srgbClr val="FF0000"/>
                </a:solidFill>
                <a:latin typeface="Arial" pitchFamily="34" charset="0"/>
                <a:cs typeface="Times New Roman" pitchFamily="18" charset="0"/>
              </a:rPr>
              <a:t>--&gt;</a:t>
            </a:r>
            <a:r>
              <a:rPr kumimoji="0" lang="fr-FR" sz="1000" dirty="0">
                <a:latin typeface="Arial" pitchFamily="34" charset="0"/>
                <a:cs typeface="Times New Roman" pitchFamily="18" charset="0"/>
              </a:rPr>
              <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 </a:t>
            </a:r>
            <a:r>
              <a:rPr kumimoji="0" lang="fr-FR" sz="1000" dirty="0" err="1">
                <a:latin typeface="Arial" pitchFamily="34" charset="0"/>
                <a:cs typeface="Times New Roman" pitchFamily="18" charset="0"/>
              </a:rPr>
              <a:t>name</a:t>
            </a:r>
            <a:r>
              <a:rPr kumimoji="0" lang="fr-FR" sz="1000" dirty="0">
                <a:latin typeface="Arial" pitchFamily="34" charset="0"/>
                <a:cs typeface="Times New Roman" pitchFamily="18" charset="0"/>
              </a:rPr>
              <a:t>="size"&gt;18pt&lt;/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 </a:t>
            </a:r>
            <a:r>
              <a:rPr kumimoji="0" lang="fr-FR" sz="1000" dirty="0" err="1">
                <a:latin typeface="Arial" pitchFamily="34" charset="0"/>
                <a:cs typeface="Times New Roman" pitchFamily="18" charset="0"/>
              </a:rPr>
              <a:t>name</a:t>
            </a:r>
            <a:r>
              <a:rPr kumimoji="0" lang="fr-FR" sz="1000" dirty="0">
                <a:latin typeface="Arial" pitchFamily="34" charset="0"/>
                <a:cs typeface="Times New Roman" pitchFamily="18" charset="0"/>
              </a:rPr>
              <a:t>="</a:t>
            </a:r>
            <a:r>
              <a:rPr kumimoji="0" lang="fr-FR" sz="1000" dirty="0" err="1">
                <a:latin typeface="Arial" pitchFamily="34" charset="0"/>
                <a:cs typeface="Times New Roman" pitchFamily="18" charset="0"/>
              </a:rPr>
              <a:t>color</a:t>
            </a:r>
            <a:r>
              <a:rPr kumimoji="0" lang="fr-FR" sz="1000" dirty="0">
                <a:latin typeface="Arial" pitchFamily="34" charset="0"/>
                <a:cs typeface="Times New Roman" pitchFamily="18" charset="0"/>
              </a:rPr>
              <a:t>"&gt;</a:t>
            </a:r>
            <a:r>
              <a:rPr kumimoji="0" lang="fr-FR" sz="1000" dirty="0" err="1">
                <a:latin typeface="Arial" pitchFamily="34" charset="0"/>
                <a:cs typeface="Times New Roman" pitchFamily="18" charset="0"/>
              </a:rPr>
              <a:t>blue</a:t>
            </a: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xsl:apply-templates</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&lt;/FONT&gt;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xsl:template</a:t>
            </a:r>
            <a:r>
              <a:rPr kumimoji="0" lang="fr-FR" sz="1000" dirty="0">
                <a:latin typeface="Arial" pitchFamily="34" charset="0"/>
                <a:cs typeface="Times New Roman" pitchFamily="18" charset="0"/>
              </a:rPr>
              <a:t>&gt;</a:t>
            </a:r>
            <a:endParaRPr kumimoji="0" lang="fr-FR" sz="1200" dirty="0">
              <a:latin typeface="Arial" pitchFamily="34" charset="0"/>
              <a:cs typeface="Times New Roman" pitchFamily="18" charset="0"/>
            </a:endParaRPr>
          </a:p>
          <a:p>
            <a:pPr algn="l" eaLnBrk="0" latinLnBrk="0" hangingPunct="0"/>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xsl:template</a:t>
            </a:r>
            <a:r>
              <a:rPr kumimoji="0" lang="fr-FR" sz="1000" dirty="0">
                <a:latin typeface="Arial" pitchFamily="34" charset="0"/>
                <a:cs typeface="Times New Roman" pitchFamily="18" charset="0"/>
              </a:rPr>
              <a:t> match="E2"&gt;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&lt;FONT&gt; </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 </a:t>
            </a:r>
            <a:r>
              <a:rPr kumimoji="0" lang="fr-FR" sz="1000" dirty="0">
                <a:solidFill>
                  <a:srgbClr val="FF0000"/>
                </a:solidFill>
                <a:latin typeface="Arial" pitchFamily="34" charset="0"/>
                <a:cs typeface="Times New Roman" pitchFamily="18" charset="0"/>
              </a:rPr>
              <a:t>&lt; !-- Les lignes suivantes permettent de fixer les valeurs des attributs size et </a:t>
            </a:r>
            <a:r>
              <a:rPr kumimoji="0" lang="fr-FR" sz="1000" dirty="0" err="1">
                <a:solidFill>
                  <a:srgbClr val="FF0000"/>
                </a:solidFill>
                <a:latin typeface="Arial" pitchFamily="34" charset="0"/>
                <a:cs typeface="Times New Roman" pitchFamily="18" charset="0"/>
              </a:rPr>
              <a:t>color</a:t>
            </a:r>
            <a:r>
              <a:rPr kumimoji="0" lang="fr-FR" sz="1000" dirty="0">
                <a:solidFill>
                  <a:srgbClr val="FF0000"/>
                </a:solidFill>
                <a:latin typeface="Arial" pitchFamily="34" charset="0"/>
                <a:cs typeface="Times New Roman" pitchFamily="18" charset="0"/>
              </a:rPr>
              <a:t>--&gt;</a:t>
            </a:r>
            <a:r>
              <a:rPr kumimoji="0" lang="fr-FR" sz="1000" dirty="0">
                <a:latin typeface="Arial" pitchFamily="34" charset="0"/>
                <a:cs typeface="Times New Roman" pitchFamily="18" charset="0"/>
              </a:rPr>
              <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 </a:t>
            </a:r>
            <a:r>
              <a:rPr kumimoji="0" lang="fr-FR" sz="1000" dirty="0" err="1">
                <a:latin typeface="Arial" pitchFamily="34" charset="0"/>
                <a:cs typeface="Times New Roman" pitchFamily="18" charset="0"/>
              </a:rPr>
              <a:t>name</a:t>
            </a:r>
            <a:r>
              <a:rPr kumimoji="0" lang="fr-FR" sz="1000" dirty="0">
                <a:latin typeface="Arial" pitchFamily="34" charset="0"/>
                <a:cs typeface="Times New Roman" pitchFamily="18" charset="0"/>
              </a:rPr>
              <a:t>="size"&gt;18pt&lt;/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 </a:t>
            </a:r>
            <a:r>
              <a:rPr kumimoji="0" lang="fr-FR" sz="1000" dirty="0" err="1">
                <a:latin typeface="Arial" pitchFamily="34" charset="0"/>
                <a:cs typeface="Times New Roman" pitchFamily="18" charset="0"/>
              </a:rPr>
              <a:t>name</a:t>
            </a:r>
            <a:r>
              <a:rPr kumimoji="0" lang="fr-FR" sz="1000" dirty="0">
                <a:latin typeface="Arial" pitchFamily="34" charset="0"/>
                <a:cs typeface="Times New Roman" pitchFamily="18" charset="0"/>
              </a:rPr>
              <a:t>="</a:t>
            </a:r>
            <a:r>
              <a:rPr kumimoji="0" lang="fr-FR" sz="1000" dirty="0" err="1">
                <a:latin typeface="Arial" pitchFamily="34" charset="0"/>
                <a:cs typeface="Times New Roman" pitchFamily="18" charset="0"/>
              </a:rPr>
              <a:t>color</a:t>
            </a:r>
            <a:r>
              <a:rPr kumimoji="0" lang="fr-FR" sz="1000" dirty="0">
                <a:latin typeface="Arial" pitchFamily="34" charset="0"/>
                <a:cs typeface="Times New Roman" pitchFamily="18" charset="0"/>
              </a:rPr>
              <a:t>"&gt;green&lt;/</a:t>
            </a:r>
            <a:r>
              <a:rPr kumimoji="0" lang="fr-FR" sz="1000" dirty="0" err="1">
                <a:latin typeface="Arial" pitchFamily="34" charset="0"/>
                <a:cs typeface="Times New Roman" pitchFamily="18" charset="0"/>
              </a:rPr>
              <a:t>xsl:attribute</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xsl:apply-templates</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&lt;/FONT&gt;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xsl:template</a:t>
            </a:r>
            <a:r>
              <a:rPr kumimoji="0" lang="fr-FR" sz="1000" dirty="0">
                <a:latin typeface="Arial" pitchFamily="34" charset="0"/>
                <a:cs typeface="Times New Roman" pitchFamily="18" charset="0"/>
              </a:rPr>
              <a:t>&gt;</a:t>
            </a:r>
            <a:endParaRPr kumimoji="0" lang="fr-FR" sz="1200" dirty="0">
              <a:latin typeface="Arial" pitchFamily="34" charset="0"/>
              <a:cs typeface="Times New Roman" pitchFamily="18" charset="0"/>
            </a:endParaRPr>
          </a:p>
          <a:p>
            <a:pPr algn="l" eaLnBrk="0" latinLnBrk="0" hangingPunct="0"/>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xsl:template</a:t>
            </a:r>
            <a:r>
              <a:rPr kumimoji="0" lang="fr-FR" sz="1000" dirty="0">
                <a:latin typeface="Arial" pitchFamily="34" charset="0"/>
                <a:cs typeface="Times New Roman" pitchFamily="18" charset="0"/>
              </a:rPr>
              <a:t> match="</a:t>
            </a:r>
            <a:r>
              <a:rPr kumimoji="0" lang="fr-FR" sz="1000" dirty="0" err="1">
                <a:latin typeface="Arial" pitchFamily="34" charset="0"/>
                <a:cs typeface="Times New Roman" pitchFamily="18" charset="0"/>
              </a:rPr>
              <a:t>text</a:t>
            </a:r>
            <a:r>
              <a:rPr kumimoji="0" lang="fr-FR" sz="1000" dirty="0">
                <a:latin typeface="Arial" pitchFamily="34" charset="0"/>
                <a:cs typeface="Times New Roman" pitchFamily="18" charset="0"/>
              </a:rPr>
              <a: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xsl:value-of</a:t>
            </a:r>
            <a:r>
              <a:rPr kumimoji="0" lang="fr-FR" sz="1000" dirty="0">
                <a:latin typeface="Arial" pitchFamily="34" charset="0"/>
                <a:cs typeface="Times New Roman" pitchFamily="18" charset="0"/>
              </a:rPr>
              <a:t> select="."/&gt;</a:t>
            </a:r>
            <a:br>
              <a:rPr kumimoji="0" lang="fr-FR" sz="1000" dirty="0">
                <a:latin typeface="Arial" pitchFamily="34" charset="0"/>
                <a:cs typeface="Times New Roman" pitchFamily="18" charset="0"/>
              </a:rPr>
            </a:br>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xsl:template</a:t>
            </a:r>
            <a:r>
              <a:rPr kumimoji="0" lang="fr-FR" sz="1000" dirty="0">
                <a:latin typeface="Arial" pitchFamily="34" charset="0"/>
                <a:cs typeface="Times New Roman" pitchFamily="18" charset="0"/>
              </a:rPr>
              <a:t>&gt;</a:t>
            </a:r>
            <a:endParaRPr kumimoji="0" lang="fr-FR" sz="1200" dirty="0">
              <a:latin typeface="Arial" pitchFamily="34" charset="0"/>
              <a:cs typeface="Times New Roman" pitchFamily="18" charset="0"/>
            </a:endParaRPr>
          </a:p>
          <a:p>
            <a:pPr algn="l" eaLnBrk="0" latinLnBrk="0" hangingPunct="0"/>
            <a:r>
              <a:rPr kumimoji="0" lang="fr-FR" sz="1000" dirty="0">
                <a:latin typeface="Arial" pitchFamily="34" charset="0"/>
                <a:cs typeface="Times New Roman" pitchFamily="18" charset="0"/>
              </a:rPr>
              <a:t>&lt;/</a:t>
            </a:r>
            <a:r>
              <a:rPr kumimoji="0" lang="fr-FR" sz="1000" dirty="0" err="1">
                <a:latin typeface="Arial" pitchFamily="34" charset="0"/>
                <a:cs typeface="Times New Roman" pitchFamily="18" charset="0"/>
              </a:rPr>
              <a:t>xsl:stylesheet</a:t>
            </a:r>
            <a:r>
              <a:rPr kumimoji="0" lang="fr-FR" sz="1000" dirty="0">
                <a:latin typeface="Arial" pitchFamily="34" charset="0"/>
                <a:cs typeface="Times New Roman" pitchFamily="18" charset="0"/>
              </a:rPr>
              <a:t>&gt;</a:t>
            </a:r>
            <a:r>
              <a:rPr kumimoji="0" lang="fr-FR" sz="1100" dirty="0">
                <a:latin typeface="Arial" pitchFamily="34" charset="0"/>
              </a:rPr>
              <a:t> </a:t>
            </a:r>
            <a:endParaRPr kumimoji="0" lang="fr-FR" sz="2400" dirty="0">
              <a:latin typeface="Arial" pitchFamily="34" charset="0"/>
            </a:endParaRPr>
          </a:p>
        </p:txBody>
      </p:sp>
      <p:sp>
        <p:nvSpPr>
          <p:cNvPr id="472069" name="Rectangle 5"/>
          <p:cNvSpPr>
            <a:spLocks noChangeArrowheads="1"/>
          </p:cNvSpPr>
          <p:nvPr/>
        </p:nvSpPr>
        <p:spPr bwMode="auto">
          <a:xfrm>
            <a:off x="5638800" y="3657600"/>
            <a:ext cx="3581400" cy="1631950"/>
          </a:xfrm>
          <a:prstGeom prst="rect">
            <a:avLst/>
          </a:prstGeom>
          <a:solidFill>
            <a:schemeClr val="bg1">
              <a:alpha val="50000"/>
            </a:schemeClr>
          </a:solidFill>
          <a:ln w="12700">
            <a:noFill/>
            <a:miter lim="800000"/>
            <a:headEnd/>
            <a:tailEnd/>
          </a:ln>
          <a:effectLst/>
        </p:spPr>
        <p:txBody>
          <a:bodyPr lIns="90000" tIns="46800" rIns="90000" bIns="46800">
            <a:spAutoFit/>
          </a:bodyPr>
          <a:lstStyle/>
          <a:p>
            <a:pPr algn="l" latinLnBrk="0"/>
            <a:r>
              <a:rPr kumimoji="0" lang="en-US" sz="1000" b="1" u="sng">
                <a:latin typeface="Arial" pitchFamily="34" charset="0"/>
                <a:cs typeface="Times New Roman" pitchFamily="18" charset="0"/>
              </a:rPr>
              <a:t>HTML</a:t>
            </a:r>
          </a:p>
          <a:p>
            <a:pPr algn="l" latinLnBrk="0"/>
            <a:endParaRPr kumimoji="0" lang="en-US" sz="1000">
              <a:latin typeface="Arial" pitchFamily="34" charset="0"/>
              <a:cs typeface="Times New Roman" pitchFamily="18" charset="0"/>
            </a:endParaRPr>
          </a:p>
          <a:p>
            <a:pPr algn="l" latinLnBrk="0"/>
            <a:r>
              <a:rPr kumimoji="0" lang="en-US" sz="1000">
                <a:latin typeface="Arial" pitchFamily="34" charset="0"/>
                <a:cs typeface="Times New Roman" pitchFamily="18" charset="0"/>
              </a:rPr>
              <a:t>&lt;HTML&gt;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    &lt;BODY&gt;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        &lt;FONT COLOR=" blue " SIZE="18pt"&gt;A&lt;/FONT&gt;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        &lt;FONT COLOR=" green" SIZE="18pt"&gt;B&lt;/FONT&gt;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        &lt;FONT COLOR=" blue" SIZE="18pt"&gt;C&lt;/FONT&gt;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        &lt;FONT COLOR=" green" SIZE="18pt"&gt;D&lt;/FONT&gt;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    &lt;/BODY&gt;</a:t>
            </a:r>
            <a:br>
              <a:rPr kumimoji="0" lang="en-US" sz="1000">
                <a:latin typeface="Arial" pitchFamily="34" charset="0"/>
                <a:cs typeface="Times New Roman" pitchFamily="18" charset="0"/>
              </a:rPr>
            </a:br>
            <a:r>
              <a:rPr kumimoji="0" lang="en-US" sz="1000">
                <a:latin typeface="Arial" pitchFamily="34" charset="0"/>
                <a:cs typeface="Times New Roman" pitchFamily="18" charset="0"/>
              </a:rPr>
              <a:t>&lt;/HTML&gt;</a:t>
            </a:r>
            <a:r>
              <a:rPr kumimoji="0" lang="fr-FR" sz="1100">
                <a:latin typeface="Arial" pitchFamily="34" charset="0"/>
              </a:rPr>
              <a:t> </a:t>
            </a:r>
            <a:endParaRPr kumimoji="0" lang="fr-FR" sz="2400">
              <a:latin typeface="Arial" pitchFamily="34" charset="0"/>
            </a:endParaRPr>
          </a:p>
        </p:txBody>
      </p:sp>
      <p:sp>
        <p:nvSpPr>
          <p:cNvPr id="472070" name="Rectangle 6"/>
          <p:cNvSpPr>
            <a:spLocks noChangeArrowheads="1"/>
          </p:cNvSpPr>
          <p:nvPr/>
        </p:nvSpPr>
        <p:spPr bwMode="auto">
          <a:xfrm>
            <a:off x="6096000" y="2514600"/>
            <a:ext cx="2133600" cy="823913"/>
          </a:xfrm>
          <a:prstGeom prst="rect">
            <a:avLst/>
          </a:prstGeom>
          <a:solidFill>
            <a:schemeClr val="folHlink"/>
          </a:solidFill>
          <a:ln w="12700">
            <a:noFill/>
            <a:miter lim="800000"/>
            <a:headEnd/>
            <a:tailEnd/>
          </a:ln>
          <a:effectLst/>
        </p:spPr>
        <p:txBody>
          <a:bodyPr lIns="90000" tIns="46800" rIns="90000" bIns="46800">
            <a:spAutoFit/>
          </a:bodyPr>
          <a:lstStyle/>
          <a:p>
            <a:pPr algn="l" latinLnBrk="0"/>
            <a:r>
              <a:rPr kumimoji="0" lang="fr-FR" sz="1200">
                <a:cs typeface="Times New Roman" pitchFamily="18" charset="0"/>
              </a:rPr>
              <a:t> </a:t>
            </a:r>
          </a:p>
          <a:p>
            <a:pPr algn="l" eaLnBrk="0" latinLnBrk="0" hangingPunct="0"/>
            <a:r>
              <a:rPr kumimoji="0" lang="fr-FR" sz="3600">
                <a:solidFill>
                  <a:srgbClr val="0000FF"/>
                </a:solidFill>
                <a:cs typeface="Times New Roman" pitchFamily="18" charset="0"/>
              </a:rPr>
              <a:t>A </a:t>
            </a:r>
            <a:r>
              <a:rPr kumimoji="0" lang="fr-FR" sz="3600">
                <a:solidFill>
                  <a:srgbClr val="009900"/>
                </a:solidFill>
                <a:cs typeface="Times New Roman" pitchFamily="18" charset="0"/>
              </a:rPr>
              <a:t>B</a:t>
            </a:r>
            <a:r>
              <a:rPr kumimoji="0" lang="fr-FR" sz="3600">
                <a:cs typeface="Times New Roman" pitchFamily="18" charset="0"/>
              </a:rPr>
              <a:t> </a:t>
            </a:r>
            <a:r>
              <a:rPr kumimoji="0" lang="fr-FR" sz="3600">
                <a:solidFill>
                  <a:srgbClr val="0000FF"/>
                </a:solidFill>
                <a:cs typeface="Times New Roman" pitchFamily="18" charset="0"/>
              </a:rPr>
              <a:t>C</a:t>
            </a:r>
            <a:r>
              <a:rPr kumimoji="0" lang="fr-FR" sz="3600">
                <a:cs typeface="Times New Roman" pitchFamily="18" charset="0"/>
              </a:rPr>
              <a:t> </a:t>
            </a:r>
            <a:r>
              <a:rPr kumimoji="0" lang="fr-FR" sz="3600">
                <a:solidFill>
                  <a:srgbClr val="009900"/>
                </a:solidFill>
                <a:cs typeface="Times New Roman" pitchFamily="18" charset="0"/>
              </a:rPr>
              <a:t>D</a:t>
            </a:r>
            <a:r>
              <a:rPr kumimoji="0" lang="fr-FR" sz="1100"/>
              <a:t> </a:t>
            </a:r>
            <a:endParaRPr kumimoji="0" lang="fr-FR" sz="2400"/>
          </a:p>
        </p:txBody>
      </p:sp>
      <p:sp>
        <p:nvSpPr>
          <p:cNvPr id="472067" name="Rectangle 3"/>
          <p:cNvSpPr>
            <a:spLocks noChangeArrowheads="1"/>
          </p:cNvSpPr>
          <p:nvPr/>
        </p:nvSpPr>
        <p:spPr bwMode="auto">
          <a:xfrm>
            <a:off x="2819400" y="730250"/>
            <a:ext cx="3505200" cy="1479550"/>
          </a:xfrm>
          <a:prstGeom prst="rect">
            <a:avLst/>
          </a:prstGeom>
          <a:solidFill>
            <a:schemeClr val="hlink">
              <a:alpha val="50000"/>
            </a:schemeClr>
          </a:solidFill>
          <a:ln w="12700">
            <a:noFill/>
            <a:miter lim="800000"/>
            <a:headEnd/>
            <a:tailEnd/>
          </a:ln>
          <a:effectLst/>
        </p:spPr>
        <p:txBody>
          <a:bodyPr lIns="90000" tIns="46800" rIns="90000" bIns="46800">
            <a:spAutoFit/>
          </a:bodyPr>
          <a:lstStyle/>
          <a:p>
            <a:pPr algn="l" latinLnBrk="0"/>
            <a:r>
              <a:rPr kumimoji="0" lang="fr-FR" sz="1000" b="1" u="sng">
                <a:latin typeface="Arial" pitchFamily="34" charset="0"/>
                <a:cs typeface="Times New Roman" pitchFamily="18" charset="0"/>
                <a:hlinkClick r:id="rId3" action="ppaction://hlinkfile"/>
              </a:rPr>
              <a:t>XML</a:t>
            </a:r>
            <a:endParaRPr kumimoji="0" lang="fr-FR" sz="1000" b="1" u="sng">
              <a:latin typeface="Arial" pitchFamily="34" charset="0"/>
              <a:cs typeface="Times New Roman" pitchFamily="18" charset="0"/>
            </a:endParaRPr>
          </a:p>
          <a:p>
            <a:pPr algn="l" latinLnBrk="0"/>
            <a:r>
              <a:rPr kumimoji="0" lang="fr-FR" sz="1000">
                <a:latin typeface="Arial" pitchFamily="34" charset="0"/>
                <a:cs typeface="Times New Roman" pitchFamily="18" charset="0"/>
              </a:rPr>
              <a:t>&lt;?xml version="1.0" encoding="ISO-8859-1"?&gt;</a:t>
            </a:r>
            <a:br>
              <a:rPr kumimoji="0" lang="fr-FR" sz="1000">
                <a:latin typeface="Arial" pitchFamily="34" charset="0"/>
                <a:cs typeface="Times New Roman" pitchFamily="18" charset="0"/>
              </a:rPr>
            </a:br>
            <a:r>
              <a:rPr kumimoji="0" lang="en-US" sz="1000">
                <a:latin typeface="Arial" pitchFamily="34" charset="0"/>
                <a:cs typeface="Times New Roman" pitchFamily="18" charset="0"/>
              </a:rPr>
              <a:t>&lt;?xml-stylesheet type="text/xsl" href="attribute.xsl"?&gt;</a:t>
            </a:r>
            <a:endParaRPr kumimoji="0" lang="fr-FR" sz="1200">
              <a:latin typeface="Arial" pitchFamily="34" charset="0"/>
              <a:cs typeface="Times New Roman" pitchFamily="18" charset="0"/>
            </a:endParaRPr>
          </a:p>
          <a:p>
            <a:pPr algn="l" eaLnBrk="0" latinLnBrk="0" hangingPunct="0"/>
            <a:r>
              <a:rPr kumimoji="0" lang="de-DE" sz="1000">
                <a:latin typeface="Arial" pitchFamily="34" charset="0"/>
                <a:cs typeface="Times New Roman" pitchFamily="18" charset="0"/>
              </a:rPr>
              <a:t>&lt;R&gt;</a:t>
            </a:r>
            <a:br>
              <a:rPr kumimoji="0" lang="de-DE" sz="1000">
                <a:latin typeface="Arial" pitchFamily="34" charset="0"/>
                <a:cs typeface="Times New Roman" pitchFamily="18" charset="0"/>
              </a:rPr>
            </a:br>
            <a:r>
              <a:rPr kumimoji="0" lang="de-DE" sz="1000">
                <a:latin typeface="Arial" pitchFamily="34" charset="0"/>
                <a:cs typeface="Times New Roman" pitchFamily="18" charset="0"/>
              </a:rPr>
              <a:t>&lt;E1&gt;A&lt;/E1&gt;</a:t>
            </a:r>
            <a:br>
              <a:rPr kumimoji="0" lang="de-DE" sz="1000">
                <a:latin typeface="Arial" pitchFamily="34" charset="0"/>
                <a:cs typeface="Times New Roman" pitchFamily="18" charset="0"/>
              </a:rPr>
            </a:br>
            <a:r>
              <a:rPr kumimoji="0" lang="de-DE" sz="1000">
                <a:latin typeface="Arial" pitchFamily="34" charset="0"/>
                <a:cs typeface="Times New Roman" pitchFamily="18" charset="0"/>
              </a:rPr>
              <a:t>&lt;E2&gt;B&lt;/E2&gt;</a:t>
            </a:r>
            <a:br>
              <a:rPr kumimoji="0" lang="de-DE" sz="1000">
                <a:latin typeface="Arial" pitchFamily="34" charset="0"/>
                <a:cs typeface="Times New Roman" pitchFamily="18" charset="0"/>
              </a:rPr>
            </a:br>
            <a:r>
              <a:rPr kumimoji="0" lang="de-DE" sz="1000">
                <a:latin typeface="Arial" pitchFamily="34" charset="0"/>
                <a:cs typeface="Times New Roman" pitchFamily="18" charset="0"/>
              </a:rPr>
              <a:t>&lt;E1&gt;C&lt;/E1&gt;</a:t>
            </a:r>
            <a:br>
              <a:rPr kumimoji="0" lang="de-DE" sz="1000">
                <a:latin typeface="Arial" pitchFamily="34" charset="0"/>
                <a:cs typeface="Times New Roman" pitchFamily="18" charset="0"/>
              </a:rPr>
            </a:br>
            <a:r>
              <a:rPr kumimoji="0" lang="de-DE" sz="1000">
                <a:latin typeface="Arial" pitchFamily="34" charset="0"/>
                <a:cs typeface="Times New Roman" pitchFamily="18" charset="0"/>
              </a:rPr>
              <a:t>&lt;E2&gt;D&lt;/E2&gt; </a:t>
            </a:r>
            <a:br>
              <a:rPr kumimoji="0" lang="de-DE" sz="1000">
                <a:latin typeface="Arial" pitchFamily="34" charset="0"/>
                <a:cs typeface="Times New Roman" pitchFamily="18" charset="0"/>
              </a:rPr>
            </a:br>
            <a:r>
              <a:rPr kumimoji="0" lang="de-DE" sz="1000">
                <a:latin typeface="Arial" pitchFamily="34" charset="0"/>
                <a:cs typeface="Times New Roman" pitchFamily="18" charset="0"/>
              </a:rPr>
              <a:t>&lt;/R&gt;</a:t>
            </a:r>
            <a:r>
              <a:rPr kumimoji="0" lang="fr-FR" sz="1100">
                <a:latin typeface="Arial" pitchFamily="34" charset="0"/>
              </a:rPr>
              <a:t> </a:t>
            </a:r>
            <a:endParaRPr kumimoji="0" lang="fr-FR" sz="2400">
              <a:latin typeface="Arial" pitchFamily="34" charset="0"/>
            </a:endParaRPr>
          </a:p>
        </p:txBody>
      </p:sp>
      <p:sp>
        <p:nvSpPr>
          <p:cNvPr id="472071" name="Oval 7"/>
          <p:cNvSpPr>
            <a:spLocks noChangeArrowheads="1"/>
          </p:cNvSpPr>
          <p:nvPr/>
        </p:nvSpPr>
        <p:spPr bwMode="auto">
          <a:xfrm>
            <a:off x="4713288" y="2373313"/>
            <a:ext cx="1143000" cy="1143000"/>
          </a:xfrm>
          <a:prstGeom prst="ellipse">
            <a:avLst/>
          </a:prstGeom>
          <a:gradFill rotWithShape="0">
            <a:gsLst>
              <a:gs pos="0">
                <a:srgbClr val="E91D1D"/>
              </a:gs>
              <a:gs pos="100000">
                <a:srgbClr val="E91D1D">
                  <a:gamma/>
                  <a:tint val="45490"/>
                  <a:invGamma/>
                </a:srgbClr>
              </a:gs>
            </a:gsLst>
            <a:lin ang="2700000" scaled="1"/>
          </a:gradFill>
          <a:ln w="12700">
            <a:solidFill>
              <a:schemeClr val="accent2"/>
            </a:solidFill>
            <a:round/>
            <a:headEnd/>
            <a:tailEnd/>
          </a:ln>
          <a:effectLst/>
        </p:spPr>
        <p:txBody>
          <a:bodyPr wrap="none" lIns="90000" tIns="46800" rIns="90000" bIns="46800" anchor="ctr"/>
          <a:lstStyle/>
          <a:p>
            <a:r>
              <a:rPr lang="fr-FR" sz="1600">
                <a:latin typeface="Arial" pitchFamily="34" charset="0"/>
              </a:rPr>
              <a:t>Processeur</a:t>
            </a:r>
          </a:p>
          <a:p>
            <a:r>
              <a:rPr lang="fr-FR" sz="1600">
                <a:latin typeface="Arial" pitchFamily="34" charset="0"/>
              </a:rPr>
              <a:t>XSL</a:t>
            </a:r>
          </a:p>
        </p:txBody>
      </p:sp>
      <p:sp>
        <p:nvSpPr>
          <p:cNvPr id="472072" name="Line 8"/>
          <p:cNvSpPr>
            <a:spLocks noChangeShapeType="1"/>
          </p:cNvSpPr>
          <p:nvPr/>
        </p:nvSpPr>
        <p:spPr bwMode="auto">
          <a:xfrm flipV="1">
            <a:off x="3048000" y="3124200"/>
            <a:ext cx="1676400" cy="30480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
        <p:nvSpPr>
          <p:cNvPr id="472073" name="Line 9"/>
          <p:cNvSpPr>
            <a:spLocks noChangeShapeType="1"/>
          </p:cNvSpPr>
          <p:nvPr/>
        </p:nvSpPr>
        <p:spPr bwMode="auto">
          <a:xfrm>
            <a:off x="4191000" y="1752600"/>
            <a:ext cx="533400" cy="990600"/>
          </a:xfrm>
          <a:prstGeom prst="line">
            <a:avLst/>
          </a:prstGeom>
          <a:noFill/>
          <a:ln w="28575">
            <a:solidFill>
              <a:schemeClr val="tx1"/>
            </a:solidFill>
            <a:round/>
            <a:headEnd/>
            <a:tailEnd type="triangle" w="med" len="med"/>
          </a:ln>
          <a:effectLst/>
        </p:spPr>
        <p:txBody>
          <a:bodyPr wrap="none" lIns="90000" tIns="46800" rIns="90000" bIns="46800" anchor="ctr"/>
          <a:lstStyle/>
          <a:p>
            <a:endParaRPr lang="fr-F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panose="020B0604020202020204" pitchFamily="34" charset="-128"/>
              </a:rPr>
              <a:t>&lt;xsl:value-of select="."/&gt;</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B78F592D-AA91-48AC-9446-9C8CB0EFAB81}" type="slidenum">
              <a:rPr lang="fr-FR"/>
              <a:pPr/>
              <a:t>129</a:t>
            </a:fld>
            <a:endParaRPr lang="fr-FR"/>
          </a:p>
        </p:txBody>
      </p:sp>
      <p:sp>
        <p:nvSpPr>
          <p:cNvPr id="402434" name="Rectangle 2"/>
          <p:cNvSpPr>
            <a:spLocks noGrp="1" noChangeArrowheads="1"/>
          </p:cNvSpPr>
          <p:nvPr>
            <p:ph type="title"/>
          </p:nvPr>
        </p:nvSpPr>
        <p:spPr/>
        <p:txBody>
          <a:bodyPr/>
          <a:lstStyle/>
          <a:p>
            <a:r>
              <a:rPr lang="fr-FR"/>
              <a:t>exemple</a:t>
            </a:r>
          </a:p>
        </p:txBody>
      </p:sp>
      <p:sp>
        <p:nvSpPr>
          <p:cNvPr id="402435" name="Rectangle 3"/>
          <p:cNvSpPr>
            <a:spLocks noGrp="1" noChangeArrowheads="1"/>
          </p:cNvSpPr>
          <p:nvPr>
            <p:ph type="body" idx="1"/>
          </p:nvPr>
        </p:nvSpPr>
        <p:spPr/>
        <p:txBody>
          <a:bodyPr/>
          <a:lstStyle/>
          <a:p>
            <a:pPr eaLnBrk="0" hangingPunct="0">
              <a:spcBef>
                <a:spcPct val="0"/>
              </a:spcBef>
              <a:buSzTx/>
              <a:buFontTx/>
              <a:buNone/>
            </a:pPr>
            <a:r>
              <a:rPr lang="fr-FR" sz="2000" b="0" u="sng" dirty="0"/>
              <a:t>BookCatalogue.xml</a:t>
            </a:r>
          </a:p>
          <a:p>
            <a:pPr eaLnBrk="0" hangingPunct="0">
              <a:spcBef>
                <a:spcPct val="0"/>
              </a:spcBef>
              <a:buSzTx/>
              <a:buFontTx/>
              <a:buNone/>
            </a:pPr>
            <a:endParaRPr lang="fr-FR" sz="2000" b="0" dirty="0"/>
          </a:p>
          <a:p>
            <a:pPr eaLnBrk="0" hangingPunct="0">
              <a:spcBef>
                <a:spcPct val="0"/>
              </a:spcBef>
              <a:buSzTx/>
              <a:buFontTx/>
              <a:buNone/>
            </a:pPr>
            <a:r>
              <a:rPr lang="fr-FR" sz="2000" b="0" dirty="0"/>
              <a:t>&lt;</a:t>
            </a:r>
            <a:r>
              <a:rPr lang="fr-FR" sz="2000" b="0" dirty="0" err="1"/>
              <a:t>BookCatalogue</a:t>
            </a:r>
            <a:r>
              <a:rPr lang="fr-FR" sz="2000" b="0" dirty="0"/>
              <a:t>&gt;</a:t>
            </a:r>
          </a:p>
          <a:p>
            <a:pPr eaLnBrk="0" hangingPunct="0">
              <a:spcBef>
                <a:spcPct val="0"/>
              </a:spcBef>
              <a:buSzTx/>
              <a:buFontTx/>
              <a:buNone/>
            </a:pPr>
            <a:r>
              <a:rPr lang="fr-FR" sz="2000" b="0" dirty="0"/>
              <a:t>        &lt;Book&gt;</a:t>
            </a:r>
          </a:p>
          <a:p>
            <a:pPr eaLnBrk="0" hangingPunct="0">
              <a:spcBef>
                <a:spcPct val="0"/>
              </a:spcBef>
              <a:buSzTx/>
              <a:buFontTx/>
              <a:buNone/>
            </a:pPr>
            <a:r>
              <a:rPr lang="fr-FR" sz="2000" b="0" dirty="0"/>
              <a:t>                &lt;</a:t>
            </a:r>
            <a:r>
              <a:rPr lang="fr-FR" sz="2000" b="0" dirty="0" err="1"/>
              <a:t>Title</a:t>
            </a:r>
            <a:r>
              <a:rPr lang="fr-FR" sz="2000" b="0" dirty="0"/>
              <a:t>&gt;</a:t>
            </a:r>
            <a:r>
              <a:rPr lang="fr-FR" sz="2000" b="0" dirty="0" err="1"/>
              <a:t>My</a:t>
            </a:r>
            <a:r>
              <a:rPr lang="fr-FR" sz="2000" b="0" dirty="0"/>
              <a:t> Life and Times&lt;/</a:t>
            </a:r>
            <a:r>
              <a:rPr lang="fr-FR" sz="2000" b="0" dirty="0" err="1"/>
              <a:t>Title</a:t>
            </a:r>
            <a:r>
              <a:rPr lang="fr-FR" sz="2000" b="0" dirty="0"/>
              <a:t>&gt;</a:t>
            </a:r>
          </a:p>
          <a:p>
            <a:pPr eaLnBrk="0" hangingPunct="0">
              <a:spcBef>
                <a:spcPct val="0"/>
              </a:spcBef>
              <a:buSzTx/>
              <a:buFontTx/>
              <a:buNone/>
            </a:pPr>
            <a:r>
              <a:rPr lang="fr-FR" sz="2000" b="0" dirty="0"/>
              <a:t>                &lt;</a:t>
            </a:r>
            <a:r>
              <a:rPr lang="fr-FR" sz="2000" b="0" dirty="0" err="1"/>
              <a:t>Author</a:t>
            </a:r>
            <a:r>
              <a:rPr lang="fr-FR" sz="2000" b="0" dirty="0"/>
              <a:t>&gt;Paul McCartney&lt;/</a:t>
            </a:r>
            <a:r>
              <a:rPr lang="fr-FR" sz="2000" b="0" dirty="0" err="1"/>
              <a:t>Author</a:t>
            </a:r>
            <a:r>
              <a:rPr lang="fr-FR" sz="2000" b="0" dirty="0"/>
              <a:t>&gt;</a:t>
            </a:r>
          </a:p>
          <a:p>
            <a:pPr eaLnBrk="0" hangingPunct="0">
              <a:spcBef>
                <a:spcPct val="0"/>
              </a:spcBef>
              <a:buSzTx/>
              <a:buFontTx/>
              <a:buNone/>
            </a:pPr>
            <a:r>
              <a:rPr lang="fr-FR" sz="2000" b="0" dirty="0"/>
              <a:t>                &lt;Date&gt;July, 1998&lt;/Date&gt;</a:t>
            </a:r>
          </a:p>
          <a:p>
            <a:pPr eaLnBrk="0" hangingPunct="0">
              <a:spcBef>
                <a:spcPct val="0"/>
              </a:spcBef>
              <a:buSzTx/>
              <a:buFontTx/>
              <a:buNone/>
            </a:pPr>
            <a:r>
              <a:rPr lang="fr-FR" sz="2000" b="0" dirty="0"/>
              <a:t>                &lt;ISBN&gt;94303-12021-43892&lt;/ISBN&gt;</a:t>
            </a:r>
          </a:p>
          <a:p>
            <a:pPr eaLnBrk="0" hangingPunct="0">
              <a:spcBef>
                <a:spcPct val="0"/>
              </a:spcBef>
              <a:buSzTx/>
              <a:buFontTx/>
              <a:buNone/>
            </a:pPr>
            <a:r>
              <a:rPr lang="fr-FR" sz="2000" b="0" dirty="0"/>
              <a:t>                &lt;Publisher&gt;</a:t>
            </a:r>
            <a:r>
              <a:rPr lang="fr-FR" sz="2000" b="0" dirty="0" err="1"/>
              <a:t>McMillin</a:t>
            </a:r>
            <a:r>
              <a:rPr lang="fr-FR" sz="2000" b="0" dirty="0"/>
              <a:t> </a:t>
            </a:r>
            <a:r>
              <a:rPr lang="fr-FR" sz="2000" b="0" dirty="0" err="1"/>
              <a:t>Publishing</a:t>
            </a:r>
            <a:r>
              <a:rPr lang="fr-FR" sz="2000" b="0" dirty="0"/>
              <a:t>&lt;/Publisher&gt;</a:t>
            </a:r>
          </a:p>
          <a:p>
            <a:pPr eaLnBrk="0" hangingPunct="0">
              <a:spcBef>
                <a:spcPct val="0"/>
              </a:spcBef>
              <a:buSzTx/>
              <a:buFontTx/>
              <a:buNone/>
            </a:pPr>
            <a:r>
              <a:rPr lang="fr-FR" sz="2000" b="0" dirty="0"/>
              <a:t>        &lt;/Book&gt;</a:t>
            </a:r>
          </a:p>
          <a:p>
            <a:pPr eaLnBrk="0" hangingPunct="0">
              <a:spcBef>
                <a:spcPct val="0"/>
              </a:spcBef>
              <a:buSzTx/>
              <a:buFontTx/>
              <a:buNone/>
            </a:pPr>
            <a:r>
              <a:rPr lang="fr-FR" sz="2000" b="0" dirty="0"/>
              <a:t>        ...</a:t>
            </a:r>
          </a:p>
          <a:p>
            <a:pPr eaLnBrk="0" hangingPunct="0">
              <a:spcBef>
                <a:spcPct val="0"/>
              </a:spcBef>
              <a:buSzTx/>
              <a:buFontTx/>
              <a:buNone/>
            </a:pPr>
            <a:r>
              <a:rPr lang="fr-FR" sz="2000" b="0" dirty="0"/>
              <a:t>&lt;/</a:t>
            </a:r>
            <a:r>
              <a:rPr lang="fr-FR" sz="2000" b="0" dirty="0" err="1"/>
              <a:t>BookCatalogue</a:t>
            </a:r>
            <a:r>
              <a:rPr lang="fr-FR" sz="2000" b="0" dirty="0"/>
              <a:t>&gt;</a:t>
            </a:r>
          </a:p>
          <a:p>
            <a:pPr eaLnBrk="0" hangingPunct="0">
              <a:spcBef>
                <a:spcPct val="0"/>
              </a:spcBef>
              <a:buSzTx/>
              <a:buFontTx/>
              <a:buNone/>
            </a:pPr>
            <a:endParaRPr lang="fr-FR" sz="2000" b="0" dirty="0"/>
          </a:p>
          <a:p>
            <a:pPr eaLnBrk="0" hangingPunct="0">
              <a:spcBef>
                <a:spcPct val="0"/>
              </a:spcBef>
              <a:buSzTx/>
              <a:buFontTx/>
              <a:buChar char="•"/>
            </a:pPr>
            <a:r>
              <a:rPr lang="fr-FR" sz="2000" b="0" dirty="0" err="1"/>
              <a:t>BookCatalogue</a:t>
            </a:r>
            <a:endParaRPr lang="fr-FR" sz="2000" b="0" dirty="0"/>
          </a:p>
          <a:p>
            <a:pPr lvl="1" eaLnBrk="0" hangingPunct="0">
              <a:spcBef>
                <a:spcPct val="0"/>
              </a:spcBef>
              <a:buFontTx/>
              <a:buChar char="•"/>
            </a:pPr>
            <a:r>
              <a:rPr lang="fr-FR" sz="1600" b="1" dirty="0"/>
              <a:t>Book </a:t>
            </a:r>
          </a:p>
          <a:p>
            <a:pPr lvl="2" eaLnBrk="0" hangingPunct="0">
              <a:spcBef>
                <a:spcPct val="0"/>
              </a:spcBef>
            </a:pPr>
            <a:r>
              <a:rPr lang="fr-FR" sz="1400" b="1" dirty="0" err="1"/>
              <a:t>Title</a:t>
            </a:r>
            <a:endParaRPr lang="fr-FR" sz="1400" b="1" dirty="0"/>
          </a:p>
          <a:p>
            <a:pPr lvl="2" eaLnBrk="0" hangingPunct="0">
              <a:spcBef>
                <a:spcPct val="0"/>
              </a:spcBef>
            </a:pPr>
            <a:r>
              <a:rPr lang="fr-FR" sz="1400" b="1" dirty="0" err="1"/>
              <a:t>Author</a:t>
            </a:r>
            <a:endParaRPr lang="fr-FR" sz="1400" b="1" dirty="0"/>
          </a:p>
          <a:p>
            <a:pPr lvl="2" eaLnBrk="0" hangingPunct="0">
              <a:spcBef>
                <a:spcPct val="0"/>
              </a:spcBef>
            </a:pPr>
            <a:r>
              <a:rPr lang="fr-FR" sz="1400" b="1" dirty="0"/>
              <a:t>Date</a:t>
            </a:r>
          </a:p>
          <a:p>
            <a:pPr lvl="2" eaLnBrk="0" hangingPunct="0">
              <a:spcBef>
                <a:spcPct val="0"/>
              </a:spcBef>
            </a:pPr>
            <a:r>
              <a:rPr lang="fr-FR" sz="1400" b="1" dirty="0"/>
              <a:t>ISBN</a:t>
            </a:r>
          </a:p>
          <a:p>
            <a:pPr lvl="2" eaLnBrk="0" hangingPunct="0">
              <a:spcBef>
                <a:spcPct val="0"/>
              </a:spcBef>
            </a:pPr>
            <a:r>
              <a:rPr lang="fr-FR" sz="1400" b="1" dirty="0"/>
              <a:t>Publisher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21FB5628-086E-4617-9367-EA0B7EC3BC43}" type="slidenum">
              <a:rPr lang="fr-FR"/>
              <a:pPr/>
              <a:t>13</a:t>
            </a:fld>
            <a:endParaRPr lang="fr-FR"/>
          </a:p>
        </p:txBody>
      </p:sp>
      <p:sp>
        <p:nvSpPr>
          <p:cNvPr id="543746" name="Rectangle 1026"/>
          <p:cNvSpPr>
            <a:spLocks noGrp="1" noChangeArrowheads="1"/>
          </p:cNvSpPr>
          <p:nvPr>
            <p:ph type="title"/>
          </p:nvPr>
        </p:nvSpPr>
        <p:spPr/>
        <p:txBody>
          <a:bodyPr/>
          <a:lstStyle/>
          <a:p>
            <a:r>
              <a:rPr lang="fr-FR"/>
              <a:t>Dev</a:t>
            </a:r>
            <a:r>
              <a:rPr lang="en-US"/>
              <a:t>i</a:t>
            </a:r>
            <a:r>
              <a:rPr lang="fr-FR"/>
              <a:t>nette</a:t>
            </a:r>
          </a:p>
        </p:txBody>
      </p:sp>
      <p:sp>
        <p:nvSpPr>
          <p:cNvPr id="543747" name="Rectangle 1027"/>
          <p:cNvSpPr>
            <a:spLocks noGrp="1" noChangeArrowheads="1"/>
          </p:cNvSpPr>
          <p:nvPr>
            <p:ph type="body" idx="1"/>
          </p:nvPr>
        </p:nvSpPr>
        <p:spPr>
          <a:xfrm>
            <a:off x="2312988" y="1981200"/>
            <a:ext cx="4343400" cy="685800"/>
          </a:xfrm>
        </p:spPr>
        <p:txBody>
          <a:bodyPr/>
          <a:lstStyle/>
          <a:p>
            <a:pPr algn="ctr">
              <a:buFont typeface="Wingdings" pitchFamily="2" charset="2"/>
              <a:buNone/>
            </a:pPr>
            <a:r>
              <a:rPr lang="en-US" sz="2800"/>
              <a:t>5 mars</a:t>
            </a:r>
          </a:p>
        </p:txBody>
      </p:sp>
      <p:sp>
        <p:nvSpPr>
          <p:cNvPr id="543748" name="Rectangle 1028"/>
          <p:cNvSpPr>
            <a:spLocks noChangeArrowheads="1"/>
          </p:cNvSpPr>
          <p:nvPr/>
        </p:nvSpPr>
        <p:spPr bwMode="auto">
          <a:xfrm>
            <a:off x="598488" y="3048000"/>
            <a:ext cx="7772400" cy="519113"/>
          </a:xfrm>
          <a:prstGeom prst="rect">
            <a:avLst/>
          </a:prstGeom>
          <a:noFill/>
          <a:ln w="12700">
            <a:noFill/>
            <a:miter lim="800000"/>
            <a:headEnd/>
            <a:tailEnd/>
          </a:ln>
          <a:effectLst/>
        </p:spPr>
        <p:txBody>
          <a:bodyPr lIns="90000" tIns="46800" rIns="90000" bIns="46800">
            <a:spAutoFit/>
          </a:bodyPr>
          <a:lstStyle/>
          <a:p>
            <a:r>
              <a:rPr kumimoji="0" lang="en-US" sz="2800" b="1">
                <a:latin typeface="Arial" pitchFamily="34" charset="0"/>
              </a:rPr>
              <a:t>&lt;html&gt;&lt;b&gt;5 mars&lt;/b&gt;&lt;/html&gt;</a:t>
            </a:r>
            <a:endParaRPr kumimoji="0" lang="fr-FR" sz="2800" b="1">
              <a:latin typeface="Arial" pitchFamily="34" charset="0"/>
            </a:endParaRPr>
          </a:p>
        </p:txBody>
      </p:sp>
      <p:sp>
        <p:nvSpPr>
          <p:cNvPr id="543749" name="Rectangle 1029"/>
          <p:cNvSpPr>
            <a:spLocks noChangeArrowheads="1"/>
          </p:cNvSpPr>
          <p:nvPr/>
        </p:nvSpPr>
        <p:spPr bwMode="auto">
          <a:xfrm>
            <a:off x="1255713" y="4335463"/>
            <a:ext cx="6456362" cy="519112"/>
          </a:xfrm>
          <a:prstGeom prst="rect">
            <a:avLst/>
          </a:prstGeom>
          <a:noFill/>
          <a:ln w="12700">
            <a:noFill/>
            <a:miter lim="800000"/>
            <a:headEnd/>
            <a:tailEnd/>
          </a:ln>
          <a:effectLst/>
        </p:spPr>
        <p:txBody>
          <a:bodyPr wrap="none" lIns="90000" tIns="46800" rIns="90000" bIns="46800">
            <a:spAutoFit/>
          </a:bodyPr>
          <a:lstStyle/>
          <a:p>
            <a:r>
              <a:rPr kumimoji="0" lang="fr-FR" sz="2800" b="1">
                <a:solidFill>
                  <a:srgbClr val="BA1212"/>
                </a:solidFill>
                <a:effectLst>
                  <a:outerShdw blurRad="38100" dist="38100" dir="2700000" algn="tl">
                    <a:srgbClr val="000000"/>
                  </a:outerShdw>
                </a:effectLst>
                <a:latin typeface="Arial" pitchFamily="34" charset="0"/>
              </a:rPr>
              <a:t>&lt;anniversaire&gt;5 mars&lt;/anniversaire&gt;</a:t>
            </a:r>
          </a:p>
        </p:txBody>
      </p:sp>
      <p:sp>
        <p:nvSpPr>
          <p:cNvPr id="543750" name="Rectangle 1030"/>
          <p:cNvSpPr>
            <a:spLocks noChangeArrowheads="1"/>
          </p:cNvSpPr>
          <p:nvPr/>
        </p:nvSpPr>
        <p:spPr bwMode="auto">
          <a:xfrm>
            <a:off x="152400" y="1066800"/>
            <a:ext cx="5486400" cy="519113"/>
          </a:xfrm>
          <a:prstGeom prst="rect">
            <a:avLst/>
          </a:prstGeom>
          <a:noFill/>
          <a:ln w="12700">
            <a:noFill/>
            <a:miter lim="800000"/>
            <a:headEnd/>
            <a:tailEnd/>
          </a:ln>
          <a:effectLst/>
        </p:spPr>
        <p:txBody>
          <a:bodyPr wrap="none" lIns="90000" tIns="46800" rIns="90000" bIns="46800">
            <a:spAutoFit/>
          </a:bodyPr>
          <a:lstStyle/>
          <a:p>
            <a:pPr latinLnBrk="0">
              <a:spcBef>
                <a:spcPct val="20000"/>
              </a:spcBef>
              <a:buSzPct val="150000"/>
              <a:buFont typeface="Wingdings" pitchFamily="2" charset="2"/>
              <a:buNone/>
            </a:pPr>
            <a:r>
              <a:rPr kumimoji="0" lang="en-US" sz="2800" b="1" u="sng">
                <a:solidFill>
                  <a:schemeClr val="accent2"/>
                </a:solidFill>
                <a:latin typeface="Arial" pitchFamily="34" charset="0"/>
              </a:rPr>
              <a:t>Quel est le sens de cette date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3748"/>
                                        </p:tgtEl>
                                        <p:attrNameLst>
                                          <p:attrName>style.visibility</p:attrName>
                                        </p:attrNameLst>
                                      </p:cBhvr>
                                      <p:to>
                                        <p:strVal val="visible"/>
                                      </p:to>
                                    </p:set>
                                    <p:animEffect transition="in" filter="randombar(horizontal)">
                                      <p:cBhvr>
                                        <p:cTn id="7" dur="500"/>
                                        <p:tgtEl>
                                          <p:spTgt spid="5437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43749"/>
                                        </p:tgtEl>
                                        <p:attrNameLst>
                                          <p:attrName>style.visibility</p:attrName>
                                        </p:attrNameLst>
                                      </p:cBhvr>
                                      <p:to>
                                        <p:strVal val="visible"/>
                                      </p:to>
                                    </p:set>
                                    <p:animEffect transition="in" filter="barn(outVertical)">
                                      <p:cBhvr>
                                        <p:cTn id="12" dur="500"/>
                                        <p:tgtEl>
                                          <p:spTgt spid="543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8" grpId="0" autoUpdateAnimBg="0"/>
      <p:bldP spid="543749"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Espace réservé du numéro de diapositive 2"/>
          <p:cNvSpPr>
            <a:spLocks noGrp="1"/>
          </p:cNvSpPr>
          <p:nvPr>
            <p:ph type="sldNum" sz="quarter" idx="10"/>
          </p:nvPr>
        </p:nvSpPr>
        <p:spPr/>
        <p:txBody>
          <a:bodyPr/>
          <a:lstStyle/>
          <a:p>
            <a:fld id="{EA19BF28-C650-4ADC-8B28-B2D4964EE571}" type="slidenum">
              <a:rPr lang="fr-FR"/>
              <a:pPr/>
              <a:t>130</a:t>
            </a:fld>
            <a:endParaRPr lang="fr-FR"/>
          </a:p>
        </p:txBody>
      </p:sp>
      <p:sp>
        <p:nvSpPr>
          <p:cNvPr id="403458" name="Rectangle 2"/>
          <p:cNvSpPr>
            <a:spLocks noGrp="1" noChangeArrowheads="1"/>
          </p:cNvSpPr>
          <p:nvPr>
            <p:ph type="title"/>
          </p:nvPr>
        </p:nvSpPr>
        <p:spPr/>
        <p:txBody>
          <a:bodyPr/>
          <a:lstStyle/>
          <a:p>
            <a:r>
              <a:rPr lang="fr-FR"/>
              <a:t>Diagramme XML</a:t>
            </a:r>
          </a:p>
        </p:txBody>
      </p:sp>
      <p:sp>
        <p:nvSpPr>
          <p:cNvPr id="403459" name="AutoShape 3"/>
          <p:cNvSpPr>
            <a:spLocks noChangeArrowheads="1"/>
          </p:cNvSpPr>
          <p:nvPr/>
        </p:nvSpPr>
        <p:spPr bwMode="auto">
          <a:xfrm>
            <a:off x="3652838" y="798513"/>
            <a:ext cx="1130300" cy="901700"/>
          </a:xfrm>
          <a:prstGeom prst="star5">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60" name="Rectangle 4"/>
          <p:cNvSpPr>
            <a:spLocks noChangeArrowheads="1"/>
          </p:cNvSpPr>
          <p:nvPr/>
        </p:nvSpPr>
        <p:spPr bwMode="auto">
          <a:xfrm>
            <a:off x="3784600" y="1106488"/>
            <a:ext cx="9255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Document</a:t>
            </a:r>
          </a:p>
          <a:p>
            <a:pPr eaLnBrk="0" latinLnBrk="0" hangingPunct="0"/>
            <a:r>
              <a:rPr kumimoji="0" lang="fr-FR" sz="1200" b="1">
                <a:latin typeface="Arial" pitchFamily="34" charset="0"/>
              </a:rPr>
              <a:t>/</a:t>
            </a:r>
          </a:p>
        </p:txBody>
      </p:sp>
      <p:sp>
        <p:nvSpPr>
          <p:cNvPr id="403461" name="AutoShape 5"/>
          <p:cNvSpPr>
            <a:spLocks noChangeArrowheads="1"/>
          </p:cNvSpPr>
          <p:nvPr/>
        </p:nvSpPr>
        <p:spPr bwMode="auto">
          <a:xfrm>
            <a:off x="746125" y="2087563"/>
            <a:ext cx="1735138" cy="639762"/>
          </a:xfrm>
          <a:prstGeom prst="diamond">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62" name="Rectangle 6"/>
          <p:cNvSpPr>
            <a:spLocks noChangeArrowheads="1"/>
          </p:cNvSpPr>
          <p:nvPr/>
        </p:nvSpPr>
        <p:spPr bwMode="auto">
          <a:xfrm>
            <a:off x="793750" y="2106613"/>
            <a:ext cx="1697038"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PI</a:t>
            </a:r>
            <a:endParaRPr kumimoji="0" lang="fr-FR" sz="1200">
              <a:latin typeface="Arial" pitchFamily="34" charset="0"/>
            </a:endParaRPr>
          </a:p>
          <a:p>
            <a:pPr eaLnBrk="0" latinLnBrk="0" hangingPunct="0"/>
            <a:r>
              <a:rPr kumimoji="0" lang="fr-FR" sz="1200">
                <a:latin typeface="Arial" pitchFamily="34" charset="0"/>
              </a:rPr>
              <a:t>&lt;?xml version=“1.0”?&gt;</a:t>
            </a:r>
          </a:p>
        </p:txBody>
      </p:sp>
      <p:sp>
        <p:nvSpPr>
          <p:cNvPr id="403463" name="AutoShape 7"/>
          <p:cNvSpPr>
            <a:spLocks noChangeArrowheads="1"/>
          </p:cNvSpPr>
          <p:nvPr/>
        </p:nvSpPr>
        <p:spPr bwMode="auto">
          <a:xfrm>
            <a:off x="3270250" y="2074863"/>
            <a:ext cx="1905000" cy="639762"/>
          </a:xfrm>
          <a:prstGeom prst="hexagon">
            <a:avLst>
              <a:gd name="adj" fmla="val 74428"/>
              <a:gd name="vf" fmla="val 115470"/>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64" name="Rectangle 8"/>
          <p:cNvSpPr>
            <a:spLocks noChangeArrowheads="1"/>
          </p:cNvSpPr>
          <p:nvPr/>
        </p:nvSpPr>
        <p:spPr bwMode="auto">
          <a:xfrm>
            <a:off x="3221038" y="2133600"/>
            <a:ext cx="2014537" cy="423863"/>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DocumentType</a:t>
            </a:r>
            <a:endParaRPr kumimoji="0" lang="fr-FR" sz="1200">
              <a:latin typeface="Arial" pitchFamily="34" charset="0"/>
            </a:endParaRPr>
          </a:p>
          <a:p>
            <a:pPr eaLnBrk="0" latinLnBrk="0" hangingPunct="0"/>
            <a:r>
              <a:rPr kumimoji="0" lang="fr-FR" sz="1000">
                <a:latin typeface="Arial" pitchFamily="34" charset="0"/>
              </a:rPr>
              <a:t>&lt;!DOCTYPE BookCatalogue ...&gt;</a:t>
            </a:r>
          </a:p>
        </p:txBody>
      </p:sp>
      <p:sp>
        <p:nvSpPr>
          <p:cNvPr id="403465" name="Rectangle 9"/>
          <p:cNvSpPr>
            <a:spLocks noChangeArrowheads="1"/>
          </p:cNvSpPr>
          <p:nvPr/>
        </p:nvSpPr>
        <p:spPr bwMode="auto">
          <a:xfrm>
            <a:off x="6811963" y="2103438"/>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66" name="Rectangle 10"/>
          <p:cNvSpPr>
            <a:spLocks noChangeArrowheads="1"/>
          </p:cNvSpPr>
          <p:nvPr/>
        </p:nvSpPr>
        <p:spPr bwMode="auto">
          <a:xfrm>
            <a:off x="6746875" y="2133600"/>
            <a:ext cx="12176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p>
          <a:p>
            <a:pPr eaLnBrk="0" latinLnBrk="0" hangingPunct="0"/>
            <a:r>
              <a:rPr kumimoji="0" lang="fr-FR" sz="1200">
                <a:latin typeface="Arial" pitchFamily="34" charset="0"/>
              </a:rPr>
              <a:t>BookCatalogue</a:t>
            </a:r>
          </a:p>
        </p:txBody>
      </p:sp>
      <p:sp>
        <p:nvSpPr>
          <p:cNvPr id="403467" name="Rectangle 11"/>
          <p:cNvSpPr>
            <a:spLocks noChangeArrowheads="1"/>
          </p:cNvSpPr>
          <p:nvPr/>
        </p:nvSpPr>
        <p:spPr bwMode="auto">
          <a:xfrm>
            <a:off x="3935413" y="3259138"/>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68" name="Rectangle 12"/>
          <p:cNvSpPr>
            <a:spLocks noChangeArrowheads="1"/>
          </p:cNvSpPr>
          <p:nvPr/>
        </p:nvSpPr>
        <p:spPr bwMode="auto">
          <a:xfrm>
            <a:off x="4092575" y="3289300"/>
            <a:ext cx="7731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endParaRPr kumimoji="0" lang="fr-FR" sz="1200">
              <a:latin typeface="Arial" pitchFamily="34" charset="0"/>
            </a:endParaRPr>
          </a:p>
          <a:p>
            <a:pPr eaLnBrk="0" latinLnBrk="0" hangingPunct="0"/>
            <a:r>
              <a:rPr kumimoji="0" lang="fr-FR" sz="1200">
                <a:latin typeface="Arial" pitchFamily="34" charset="0"/>
              </a:rPr>
              <a:t>Book</a:t>
            </a:r>
          </a:p>
        </p:txBody>
      </p:sp>
      <p:sp>
        <p:nvSpPr>
          <p:cNvPr id="403469" name="Rectangle 13"/>
          <p:cNvSpPr>
            <a:spLocks noChangeArrowheads="1"/>
          </p:cNvSpPr>
          <p:nvPr/>
        </p:nvSpPr>
        <p:spPr bwMode="auto">
          <a:xfrm>
            <a:off x="5746750" y="3232150"/>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70" name="Rectangle 14"/>
          <p:cNvSpPr>
            <a:spLocks noChangeArrowheads="1"/>
          </p:cNvSpPr>
          <p:nvPr/>
        </p:nvSpPr>
        <p:spPr bwMode="auto">
          <a:xfrm>
            <a:off x="5903913" y="3262313"/>
            <a:ext cx="773112"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p>
          <a:p>
            <a:pPr eaLnBrk="0" latinLnBrk="0" hangingPunct="0"/>
            <a:r>
              <a:rPr kumimoji="0" lang="fr-FR" sz="1200">
                <a:latin typeface="Arial" pitchFamily="34" charset="0"/>
              </a:rPr>
              <a:t>Book</a:t>
            </a:r>
          </a:p>
        </p:txBody>
      </p:sp>
      <p:sp>
        <p:nvSpPr>
          <p:cNvPr id="403471" name="Rectangle 15"/>
          <p:cNvSpPr>
            <a:spLocks noChangeArrowheads="1"/>
          </p:cNvSpPr>
          <p:nvPr/>
        </p:nvSpPr>
        <p:spPr bwMode="auto">
          <a:xfrm>
            <a:off x="7637463" y="3241675"/>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72" name="Rectangle 16"/>
          <p:cNvSpPr>
            <a:spLocks noChangeArrowheads="1"/>
          </p:cNvSpPr>
          <p:nvPr/>
        </p:nvSpPr>
        <p:spPr bwMode="auto">
          <a:xfrm>
            <a:off x="7794625" y="3271838"/>
            <a:ext cx="7731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endParaRPr kumimoji="0" lang="fr-FR" sz="1200">
              <a:latin typeface="Arial" pitchFamily="34" charset="0"/>
            </a:endParaRPr>
          </a:p>
          <a:p>
            <a:pPr eaLnBrk="0" latinLnBrk="0" hangingPunct="0"/>
            <a:r>
              <a:rPr kumimoji="0" lang="fr-FR" sz="1200">
                <a:latin typeface="Arial" pitchFamily="34" charset="0"/>
              </a:rPr>
              <a:t>Book</a:t>
            </a:r>
          </a:p>
        </p:txBody>
      </p:sp>
      <p:sp>
        <p:nvSpPr>
          <p:cNvPr id="403473" name="Line 17"/>
          <p:cNvSpPr>
            <a:spLocks noChangeShapeType="1"/>
          </p:cNvSpPr>
          <p:nvPr/>
        </p:nvSpPr>
        <p:spPr bwMode="auto">
          <a:xfrm>
            <a:off x="1649413" y="1535113"/>
            <a:ext cx="5676900" cy="0"/>
          </a:xfrm>
          <a:prstGeom prst="line">
            <a:avLst/>
          </a:prstGeom>
          <a:noFill/>
          <a:ln w="12700">
            <a:solidFill>
              <a:schemeClr val="tx1"/>
            </a:solidFill>
            <a:round/>
            <a:headEnd/>
            <a:tailEnd/>
          </a:ln>
          <a:effectLst/>
        </p:spPr>
        <p:txBody>
          <a:bodyPr/>
          <a:lstStyle/>
          <a:p>
            <a:endParaRPr lang="fr-FR"/>
          </a:p>
        </p:txBody>
      </p:sp>
      <p:sp>
        <p:nvSpPr>
          <p:cNvPr id="403474" name="Line 18"/>
          <p:cNvSpPr>
            <a:spLocks noChangeShapeType="1"/>
          </p:cNvSpPr>
          <p:nvPr/>
        </p:nvSpPr>
        <p:spPr bwMode="auto">
          <a:xfrm>
            <a:off x="1624013" y="1535113"/>
            <a:ext cx="0" cy="534987"/>
          </a:xfrm>
          <a:prstGeom prst="line">
            <a:avLst/>
          </a:prstGeom>
          <a:noFill/>
          <a:ln w="12700">
            <a:solidFill>
              <a:schemeClr val="tx1"/>
            </a:solidFill>
            <a:round/>
            <a:headEnd/>
            <a:tailEnd/>
          </a:ln>
          <a:effectLst/>
        </p:spPr>
        <p:txBody>
          <a:bodyPr/>
          <a:lstStyle/>
          <a:p>
            <a:endParaRPr lang="fr-FR"/>
          </a:p>
        </p:txBody>
      </p:sp>
      <p:sp>
        <p:nvSpPr>
          <p:cNvPr id="403475" name="Line 19"/>
          <p:cNvSpPr>
            <a:spLocks noChangeShapeType="1"/>
          </p:cNvSpPr>
          <p:nvPr/>
        </p:nvSpPr>
        <p:spPr bwMode="auto">
          <a:xfrm>
            <a:off x="4221163" y="1539875"/>
            <a:ext cx="0" cy="534988"/>
          </a:xfrm>
          <a:prstGeom prst="line">
            <a:avLst/>
          </a:prstGeom>
          <a:noFill/>
          <a:ln w="12700">
            <a:solidFill>
              <a:schemeClr val="tx1"/>
            </a:solidFill>
            <a:round/>
            <a:headEnd/>
            <a:tailEnd/>
          </a:ln>
          <a:effectLst/>
        </p:spPr>
        <p:txBody>
          <a:bodyPr/>
          <a:lstStyle/>
          <a:p>
            <a:endParaRPr lang="fr-FR"/>
          </a:p>
        </p:txBody>
      </p:sp>
      <p:sp>
        <p:nvSpPr>
          <p:cNvPr id="403476" name="Line 20"/>
          <p:cNvSpPr>
            <a:spLocks noChangeShapeType="1"/>
          </p:cNvSpPr>
          <p:nvPr/>
        </p:nvSpPr>
        <p:spPr bwMode="auto">
          <a:xfrm>
            <a:off x="7337425" y="1547813"/>
            <a:ext cx="0" cy="534987"/>
          </a:xfrm>
          <a:prstGeom prst="line">
            <a:avLst/>
          </a:prstGeom>
          <a:noFill/>
          <a:ln w="12700">
            <a:solidFill>
              <a:schemeClr val="tx1"/>
            </a:solidFill>
            <a:round/>
            <a:headEnd/>
            <a:tailEnd/>
          </a:ln>
          <a:effectLst/>
        </p:spPr>
        <p:txBody>
          <a:bodyPr/>
          <a:lstStyle/>
          <a:p>
            <a:endParaRPr lang="fr-FR"/>
          </a:p>
        </p:txBody>
      </p:sp>
      <p:sp>
        <p:nvSpPr>
          <p:cNvPr id="403477" name="Line 21"/>
          <p:cNvSpPr>
            <a:spLocks noChangeShapeType="1"/>
          </p:cNvSpPr>
          <p:nvPr/>
        </p:nvSpPr>
        <p:spPr bwMode="auto">
          <a:xfrm>
            <a:off x="4468813" y="2917825"/>
            <a:ext cx="3700462" cy="0"/>
          </a:xfrm>
          <a:prstGeom prst="line">
            <a:avLst/>
          </a:prstGeom>
          <a:noFill/>
          <a:ln w="12700">
            <a:solidFill>
              <a:schemeClr val="tx1"/>
            </a:solidFill>
            <a:round/>
            <a:headEnd/>
            <a:tailEnd/>
          </a:ln>
          <a:effectLst/>
        </p:spPr>
        <p:txBody>
          <a:bodyPr/>
          <a:lstStyle/>
          <a:p>
            <a:endParaRPr lang="fr-FR"/>
          </a:p>
        </p:txBody>
      </p:sp>
      <p:sp>
        <p:nvSpPr>
          <p:cNvPr id="403478" name="Line 22"/>
          <p:cNvSpPr>
            <a:spLocks noChangeShapeType="1"/>
          </p:cNvSpPr>
          <p:nvPr/>
        </p:nvSpPr>
        <p:spPr bwMode="auto">
          <a:xfrm>
            <a:off x="4467225" y="2930525"/>
            <a:ext cx="0" cy="312738"/>
          </a:xfrm>
          <a:prstGeom prst="line">
            <a:avLst/>
          </a:prstGeom>
          <a:noFill/>
          <a:ln w="12700">
            <a:solidFill>
              <a:schemeClr val="tx1"/>
            </a:solidFill>
            <a:round/>
            <a:headEnd/>
            <a:tailEnd/>
          </a:ln>
          <a:effectLst/>
        </p:spPr>
        <p:txBody>
          <a:bodyPr/>
          <a:lstStyle/>
          <a:p>
            <a:endParaRPr lang="fr-FR"/>
          </a:p>
        </p:txBody>
      </p:sp>
      <p:sp>
        <p:nvSpPr>
          <p:cNvPr id="403479" name="Line 23"/>
          <p:cNvSpPr>
            <a:spLocks noChangeShapeType="1"/>
          </p:cNvSpPr>
          <p:nvPr/>
        </p:nvSpPr>
        <p:spPr bwMode="auto">
          <a:xfrm>
            <a:off x="6272213" y="2913063"/>
            <a:ext cx="0" cy="312737"/>
          </a:xfrm>
          <a:prstGeom prst="line">
            <a:avLst/>
          </a:prstGeom>
          <a:noFill/>
          <a:ln w="12700">
            <a:solidFill>
              <a:schemeClr val="tx1"/>
            </a:solidFill>
            <a:round/>
            <a:headEnd/>
            <a:tailEnd/>
          </a:ln>
          <a:effectLst/>
        </p:spPr>
        <p:txBody>
          <a:bodyPr/>
          <a:lstStyle/>
          <a:p>
            <a:endParaRPr lang="fr-FR"/>
          </a:p>
        </p:txBody>
      </p:sp>
      <p:sp>
        <p:nvSpPr>
          <p:cNvPr id="403480" name="Line 24"/>
          <p:cNvSpPr>
            <a:spLocks noChangeShapeType="1"/>
          </p:cNvSpPr>
          <p:nvPr/>
        </p:nvSpPr>
        <p:spPr bwMode="auto">
          <a:xfrm>
            <a:off x="8166100" y="2925763"/>
            <a:ext cx="0" cy="312737"/>
          </a:xfrm>
          <a:prstGeom prst="line">
            <a:avLst/>
          </a:prstGeom>
          <a:noFill/>
          <a:ln w="12700">
            <a:solidFill>
              <a:schemeClr val="tx1"/>
            </a:solidFill>
            <a:round/>
            <a:headEnd/>
            <a:tailEnd/>
          </a:ln>
          <a:effectLst/>
        </p:spPr>
        <p:txBody>
          <a:bodyPr/>
          <a:lstStyle/>
          <a:p>
            <a:endParaRPr lang="fr-FR"/>
          </a:p>
        </p:txBody>
      </p:sp>
      <p:sp>
        <p:nvSpPr>
          <p:cNvPr id="403481" name="Rectangle 25"/>
          <p:cNvSpPr>
            <a:spLocks noChangeArrowheads="1"/>
          </p:cNvSpPr>
          <p:nvPr/>
        </p:nvSpPr>
        <p:spPr bwMode="auto">
          <a:xfrm>
            <a:off x="1166813" y="4310063"/>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82" name="Rectangle 26"/>
          <p:cNvSpPr>
            <a:spLocks noChangeArrowheads="1"/>
          </p:cNvSpPr>
          <p:nvPr/>
        </p:nvSpPr>
        <p:spPr bwMode="auto">
          <a:xfrm>
            <a:off x="1323975" y="4340225"/>
            <a:ext cx="7731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endParaRPr kumimoji="0" lang="fr-FR" sz="1200">
              <a:latin typeface="Arial" pitchFamily="34" charset="0"/>
            </a:endParaRPr>
          </a:p>
          <a:p>
            <a:pPr eaLnBrk="0" latinLnBrk="0" hangingPunct="0"/>
            <a:r>
              <a:rPr kumimoji="0" lang="fr-FR" sz="1200">
                <a:latin typeface="Arial" pitchFamily="34" charset="0"/>
              </a:rPr>
              <a:t>Title</a:t>
            </a:r>
          </a:p>
        </p:txBody>
      </p:sp>
      <p:sp>
        <p:nvSpPr>
          <p:cNvPr id="403483" name="Rectangle 27"/>
          <p:cNvSpPr>
            <a:spLocks noChangeArrowheads="1"/>
          </p:cNvSpPr>
          <p:nvPr/>
        </p:nvSpPr>
        <p:spPr bwMode="auto">
          <a:xfrm>
            <a:off x="2474913" y="4297363"/>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84" name="Rectangle 28"/>
          <p:cNvSpPr>
            <a:spLocks noChangeArrowheads="1"/>
          </p:cNvSpPr>
          <p:nvPr/>
        </p:nvSpPr>
        <p:spPr bwMode="auto">
          <a:xfrm>
            <a:off x="2632075" y="4327525"/>
            <a:ext cx="7731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endParaRPr kumimoji="0" lang="fr-FR" sz="1200">
              <a:latin typeface="Arial" pitchFamily="34" charset="0"/>
            </a:endParaRPr>
          </a:p>
          <a:p>
            <a:pPr eaLnBrk="0" latinLnBrk="0" hangingPunct="0"/>
            <a:r>
              <a:rPr kumimoji="0" lang="fr-FR" sz="1200">
                <a:latin typeface="Arial" pitchFamily="34" charset="0"/>
              </a:rPr>
              <a:t>Author</a:t>
            </a:r>
          </a:p>
        </p:txBody>
      </p:sp>
      <p:sp>
        <p:nvSpPr>
          <p:cNvPr id="403485" name="Rectangle 29"/>
          <p:cNvSpPr>
            <a:spLocks noChangeArrowheads="1"/>
          </p:cNvSpPr>
          <p:nvPr/>
        </p:nvSpPr>
        <p:spPr bwMode="auto">
          <a:xfrm>
            <a:off x="3921125" y="4297363"/>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86" name="Rectangle 30"/>
          <p:cNvSpPr>
            <a:spLocks noChangeArrowheads="1"/>
          </p:cNvSpPr>
          <p:nvPr/>
        </p:nvSpPr>
        <p:spPr bwMode="auto">
          <a:xfrm>
            <a:off x="4078288" y="4327525"/>
            <a:ext cx="773112"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endParaRPr kumimoji="0" lang="fr-FR" sz="1200">
              <a:latin typeface="Arial" pitchFamily="34" charset="0"/>
            </a:endParaRPr>
          </a:p>
          <a:p>
            <a:pPr eaLnBrk="0" latinLnBrk="0" hangingPunct="0"/>
            <a:r>
              <a:rPr kumimoji="0" lang="fr-FR" sz="1200">
                <a:latin typeface="Arial" pitchFamily="34" charset="0"/>
              </a:rPr>
              <a:t>Date</a:t>
            </a:r>
          </a:p>
        </p:txBody>
      </p:sp>
      <p:sp>
        <p:nvSpPr>
          <p:cNvPr id="403487" name="Rectangle 31"/>
          <p:cNvSpPr>
            <a:spLocks noChangeArrowheads="1"/>
          </p:cNvSpPr>
          <p:nvPr/>
        </p:nvSpPr>
        <p:spPr bwMode="auto">
          <a:xfrm>
            <a:off x="5227638" y="4284663"/>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88" name="Rectangle 32"/>
          <p:cNvSpPr>
            <a:spLocks noChangeArrowheads="1"/>
          </p:cNvSpPr>
          <p:nvPr/>
        </p:nvSpPr>
        <p:spPr bwMode="auto">
          <a:xfrm>
            <a:off x="5384800" y="4314825"/>
            <a:ext cx="773113"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endParaRPr kumimoji="0" lang="fr-FR" sz="1200">
              <a:latin typeface="Arial" pitchFamily="34" charset="0"/>
            </a:endParaRPr>
          </a:p>
          <a:p>
            <a:pPr eaLnBrk="0" latinLnBrk="0" hangingPunct="0"/>
            <a:r>
              <a:rPr kumimoji="0" lang="fr-FR" sz="1200">
                <a:latin typeface="Arial" pitchFamily="34" charset="0"/>
              </a:rPr>
              <a:t>ISBN</a:t>
            </a:r>
          </a:p>
        </p:txBody>
      </p:sp>
      <p:sp>
        <p:nvSpPr>
          <p:cNvPr id="403489" name="Rectangle 33"/>
          <p:cNvSpPr>
            <a:spLocks noChangeArrowheads="1"/>
          </p:cNvSpPr>
          <p:nvPr/>
        </p:nvSpPr>
        <p:spPr bwMode="auto">
          <a:xfrm>
            <a:off x="6634163" y="4284663"/>
            <a:ext cx="1057275" cy="4953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03490" name="Rectangle 34"/>
          <p:cNvSpPr>
            <a:spLocks noChangeArrowheads="1"/>
          </p:cNvSpPr>
          <p:nvPr/>
        </p:nvSpPr>
        <p:spPr bwMode="auto">
          <a:xfrm>
            <a:off x="6772275" y="4314825"/>
            <a:ext cx="812800"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Element</a:t>
            </a:r>
          </a:p>
          <a:p>
            <a:pPr eaLnBrk="0" latinLnBrk="0" hangingPunct="0"/>
            <a:r>
              <a:rPr kumimoji="0" lang="fr-FR" sz="1200">
                <a:latin typeface="Arial" pitchFamily="34" charset="0"/>
              </a:rPr>
              <a:t>Publisher</a:t>
            </a:r>
          </a:p>
        </p:txBody>
      </p:sp>
      <p:sp>
        <p:nvSpPr>
          <p:cNvPr id="403491" name="Line 35"/>
          <p:cNvSpPr>
            <a:spLocks noChangeShapeType="1"/>
          </p:cNvSpPr>
          <p:nvPr/>
        </p:nvSpPr>
        <p:spPr bwMode="auto">
          <a:xfrm>
            <a:off x="1658938" y="4040188"/>
            <a:ext cx="5505450" cy="0"/>
          </a:xfrm>
          <a:prstGeom prst="line">
            <a:avLst/>
          </a:prstGeom>
          <a:noFill/>
          <a:ln w="12700">
            <a:solidFill>
              <a:schemeClr val="tx1"/>
            </a:solidFill>
            <a:round/>
            <a:headEnd/>
            <a:tailEnd/>
          </a:ln>
          <a:effectLst/>
        </p:spPr>
        <p:txBody>
          <a:bodyPr/>
          <a:lstStyle/>
          <a:p>
            <a:endParaRPr lang="fr-FR"/>
          </a:p>
        </p:txBody>
      </p:sp>
      <p:sp>
        <p:nvSpPr>
          <p:cNvPr id="403492" name="Line 36"/>
          <p:cNvSpPr>
            <a:spLocks noChangeShapeType="1"/>
          </p:cNvSpPr>
          <p:nvPr/>
        </p:nvSpPr>
        <p:spPr bwMode="auto">
          <a:xfrm>
            <a:off x="1658938" y="4052888"/>
            <a:ext cx="0" cy="234950"/>
          </a:xfrm>
          <a:prstGeom prst="line">
            <a:avLst/>
          </a:prstGeom>
          <a:noFill/>
          <a:ln w="12700">
            <a:solidFill>
              <a:schemeClr val="tx1"/>
            </a:solidFill>
            <a:round/>
            <a:headEnd/>
            <a:tailEnd/>
          </a:ln>
          <a:effectLst/>
        </p:spPr>
        <p:txBody>
          <a:bodyPr/>
          <a:lstStyle/>
          <a:p>
            <a:endParaRPr lang="fr-FR"/>
          </a:p>
        </p:txBody>
      </p:sp>
      <p:sp>
        <p:nvSpPr>
          <p:cNvPr id="403493" name="Line 37"/>
          <p:cNvSpPr>
            <a:spLocks noChangeShapeType="1"/>
          </p:cNvSpPr>
          <p:nvPr/>
        </p:nvSpPr>
        <p:spPr bwMode="auto">
          <a:xfrm>
            <a:off x="3011488" y="4049713"/>
            <a:ext cx="0" cy="234950"/>
          </a:xfrm>
          <a:prstGeom prst="line">
            <a:avLst/>
          </a:prstGeom>
          <a:noFill/>
          <a:ln w="12700">
            <a:solidFill>
              <a:schemeClr val="tx1"/>
            </a:solidFill>
            <a:round/>
            <a:headEnd/>
            <a:tailEnd/>
          </a:ln>
          <a:effectLst/>
        </p:spPr>
        <p:txBody>
          <a:bodyPr/>
          <a:lstStyle/>
          <a:p>
            <a:endParaRPr lang="fr-FR"/>
          </a:p>
        </p:txBody>
      </p:sp>
      <p:sp>
        <p:nvSpPr>
          <p:cNvPr id="403494" name="Line 38"/>
          <p:cNvSpPr>
            <a:spLocks noChangeShapeType="1"/>
          </p:cNvSpPr>
          <p:nvPr/>
        </p:nvSpPr>
        <p:spPr bwMode="auto">
          <a:xfrm>
            <a:off x="4456113" y="4057650"/>
            <a:ext cx="0" cy="234950"/>
          </a:xfrm>
          <a:prstGeom prst="line">
            <a:avLst/>
          </a:prstGeom>
          <a:noFill/>
          <a:ln w="12700">
            <a:solidFill>
              <a:schemeClr val="tx1"/>
            </a:solidFill>
            <a:round/>
            <a:headEnd/>
            <a:tailEnd/>
          </a:ln>
          <a:effectLst/>
        </p:spPr>
        <p:txBody>
          <a:bodyPr/>
          <a:lstStyle/>
          <a:p>
            <a:endParaRPr lang="fr-FR"/>
          </a:p>
        </p:txBody>
      </p:sp>
      <p:sp>
        <p:nvSpPr>
          <p:cNvPr id="403495" name="Line 39"/>
          <p:cNvSpPr>
            <a:spLocks noChangeShapeType="1"/>
          </p:cNvSpPr>
          <p:nvPr/>
        </p:nvSpPr>
        <p:spPr bwMode="auto">
          <a:xfrm>
            <a:off x="5757863" y="4040188"/>
            <a:ext cx="0" cy="234950"/>
          </a:xfrm>
          <a:prstGeom prst="line">
            <a:avLst/>
          </a:prstGeom>
          <a:noFill/>
          <a:ln w="12700">
            <a:solidFill>
              <a:schemeClr val="tx1"/>
            </a:solidFill>
            <a:round/>
            <a:headEnd/>
            <a:tailEnd/>
          </a:ln>
          <a:effectLst/>
        </p:spPr>
        <p:txBody>
          <a:bodyPr/>
          <a:lstStyle/>
          <a:p>
            <a:endParaRPr lang="fr-FR"/>
          </a:p>
        </p:txBody>
      </p:sp>
      <p:sp>
        <p:nvSpPr>
          <p:cNvPr id="403496" name="Line 40"/>
          <p:cNvSpPr>
            <a:spLocks noChangeShapeType="1"/>
          </p:cNvSpPr>
          <p:nvPr/>
        </p:nvSpPr>
        <p:spPr bwMode="auto">
          <a:xfrm>
            <a:off x="7162800" y="4048125"/>
            <a:ext cx="0" cy="234950"/>
          </a:xfrm>
          <a:prstGeom prst="line">
            <a:avLst/>
          </a:prstGeom>
          <a:noFill/>
          <a:ln w="12700">
            <a:solidFill>
              <a:schemeClr val="tx1"/>
            </a:solidFill>
            <a:round/>
            <a:headEnd/>
            <a:tailEnd/>
          </a:ln>
          <a:effectLst/>
        </p:spPr>
        <p:txBody>
          <a:bodyPr/>
          <a:lstStyle/>
          <a:p>
            <a:endParaRPr lang="fr-FR"/>
          </a:p>
        </p:txBody>
      </p:sp>
      <p:sp>
        <p:nvSpPr>
          <p:cNvPr id="403497" name="Oval 41"/>
          <p:cNvSpPr>
            <a:spLocks noChangeArrowheads="1"/>
          </p:cNvSpPr>
          <p:nvPr/>
        </p:nvSpPr>
        <p:spPr bwMode="auto">
          <a:xfrm>
            <a:off x="1236663" y="5311775"/>
            <a:ext cx="808037" cy="769938"/>
          </a:xfrm>
          <a:prstGeom prst="ellipse">
            <a:avLst/>
          </a:prstGeom>
          <a:gradFill rotWithShape="0">
            <a:gsLst>
              <a:gs pos="0">
                <a:srgbClr val="CCCC00"/>
              </a:gs>
              <a:gs pos="100000">
                <a:srgbClr val="CCCC00">
                  <a:gamma/>
                  <a:shade val="46275"/>
                  <a:invGamma/>
                </a:srgbClr>
              </a:gs>
            </a:gsLst>
            <a:lin ang="2700000" scaled="1"/>
          </a:gradFill>
          <a:ln w="12700">
            <a:solidFill>
              <a:schemeClr val="tx1"/>
            </a:solidFill>
            <a:round/>
            <a:headEnd/>
            <a:tailEnd/>
          </a:ln>
          <a:effectLst/>
        </p:spPr>
        <p:txBody>
          <a:bodyPr wrap="none" anchor="ctr"/>
          <a:lstStyle/>
          <a:p>
            <a:endParaRPr lang="fr-FR"/>
          </a:p>
        </p:txBody>
      </p:sp>
      <p:sp>
        <p:nvSpPr>
          <p:cNvPr id="403498" name="Line 42"/>
          <p:cNvSpPr>
            <a:spLocks noChangeShapeType="1"/>
          </p:cNvSpPr>
          <p:nvPr/>
        </p:nvSpPr>
        <p:spPr bwMode="auto">
          <a:xfrm>
            <a:off x="4452938" y="3779838"/>
            <a:ext cx="0" cy="247650"/>
          </a:xfrm>
          <a:prstGeom prst="line">
            <a:avLst/>
          </a:prstGeom>
          <a:noFill/>
          <a:ln w="12700">
            <a:solidFill>
              <a:schemeClr val="tx1"/>
            </a:solidFill>
            <a:round/>
            <a:headEnd/>
            <a:tailEnd/>
          </a:ln>
          <a:effectLst/>
        </p:spPr>
        <p:txBody>
          <a:bodyPr/>
          <a:lstStyle/>
          <a:p>
            <a:endParaRPr lang="fr-FR"/>
          </a:p>
        </p:txBody>
      </p:sp>
      <p:sp>
        <p:nvSpPr>
          <p:cNvPr id="403499" name="Line 43"/>
          <p:cNvSpPr>
            <a:spLocks noChangeShapeType="1"/>
          </p:cNvSpPr>
          <p:nvPr/>
        </p:nvSpPr>
        <p:spPr bwMode="auto">
          <a:xfrm>
            <a:off x="7364413" y="2605088"/>
            <a:ext cx="0" cy="325437"/>
          </a:xfrm>
          <a:prstGeom prst="line">
            <a:avLst/>
          </a:prstGeom>
          <a:noFill/>
          <a:ln w="12700">
            <a:solidFill>
              <a:schemeClr val="tx1"/>
            </a:solidFill>
            <a:round/>
            <a:headEnd/>
            <a:tailEnd/>
          </a:ln>
          <a:effectLst/>
        </p:spPr>
        <p:txBody>
          <a:bodyPr/>
          <a:lstStyle/>
          <a:p>
            <a:endParaRPr lang="fr-FR"/>
          </a:p>
        </p:txBody>
      </p:sp>
      <p:sp>
        <p:nvSpPr>
          <p:cNvPr id="403500" name="Rectangle 44"/>
          <p:cNvSpPr>
            <a:spLocks noChangeArrowheads="1"/>
          </p:cNvSpPr>
          <p:nvPr/>
        </p:nvSpPr>
        <p:spPr bwMode="auto">
          <a:xfrm>
            <a:off x="5972175" y="3540125"/>
            <a:ext cx="433388"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a:t>
            </a:r>
          </a:p>
        </p:txBody>
      </p:sp>
      <p:sp>
        <p:nvSpPr>
          <p:cNvPr id="403501" name="Rectangle 45"/>
          <p:cNvSpPr>
            <a:spLocks noChangeArrowheads="1"/>
          </p:cNvSpPr>
          <p:nvPr/>
        </p:nvSpPr>
        <p:spPr bwMode="auto">
          <a:xfrm>
            <a:off x="7878763" y="3536950"/>
            <a:ext cx="433387"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latin typeface="Arial" pitchFamily="34" charset="0"/>
              </a:rPr>
              <a:t>...</a:t>
            </a:r>
          </a:p>
        </p:txBody>
      </p:sp>
      <p:sp>
        <p:nvSpPr>
          <p:cNvPr id="403502" name="Rectangle 46"/>
          <p:cNvSpPr>
            <a:spLocks noChangeArrowheads="1"/>
          </p:cNvSpPr>
          <p:nvPr/>
        </p:nvSpPr>
        <p:spPr bwMode="auto">
          <a:xfrm>
            <a:off x="1220788" y="5432425"/>
            <a:ext cx="842962"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Text</a:t>
            </a:r>
          </a:p>
          <a:p>
            <a:pPr eaLnBrk="0" latinLnBrk="0" hangingPunct="0"/>
            <a:r>
              <a:rPr kumimoji="0" lang="fr-FR" sz="1200">
                <a:latin typeface="Arial" pitchFamily="34" charset="0"/>
              </a:rPr>
              <a:t>My Life ...</a:t>
            </a:r>
          </a:p>
        </p:txBody>
      </p:sp>
      <p:sp>
        <p:nvSpPr>
          <p:cNvPr id="403503" name="Line 47"/>
          <p:cNvSpPr>
            <a:spLocks noChangeShapeType="1"/>
          </p:cNvSpPr>
          <p:nvPr/>
        </p:nvSpPr>
        <p:spPr bwMode="auto">
          <a:xfrm>
            <a:off x="1633538" y="4810125"/>
            <a:ext cx="0" cy="495300"/>
          </a:xfrm>
          <a:prstGeom prst="line">
            <a:avLst/>
          </a:prstGeom>
          <a:noFill/>
          <a:ln w="12700">
            <a:solidFill>
              <a:schemeClr val="tx1"/>
            </a:solidFill>
            <a:round/>
            <a:headEnd/>
            <a:tailEnd/>
          </a:ln>
          <a:effectLst/>
        </p:spPr>
        <p:txBody>
          <a:bodyPr/>
          <a:lstStyle/>
          <a:p>
            <a:endParaRPr lang="fr-FR"/>
          </a:p>
        </p:txBody>
      </p:sp>
      <p:sp>
        <p:nvSpPr>
          <p:cNvPr id="403504" name="Oval 48"/>
          <p:cNvSpPr>
            <a:spLocks noChangeArrowheads="1"/>
          </p:cNvSpPr>
          <p:nvPr/>
        </p:nvSpPr>
        <p:spPr bwMode="auto">
          <a:xfrm>
            <a:off x="2620963" y="5324475"/>
            <a:ext cx="808037" cy="769938"/>
          </a:xfrm>
          <a:prstGeom prst="ellipse">
            <a:avLst/>
          </a:prstGeom>
          <a:gradFill rotWithShape="0">
            <a:gsLst>
              <a:gs pos="0">
                <a:srgbClr val="CCCC00"/>
              </a:gs>
              <a:gs pos="100000">
                <a:srgbClr val="CCCC00">
                  <a:gamma/>
                  <a:shade val="46275"/>
                  <a:invGamma/>
                </a:srgbClr>
              </a:gs>
            </a:gsLst>
            <a:lin ang="2700000" scaled="1"/>
          </a:gradFill>
          <a:ln w="12700">
            <a:solidFill>
              <a:schemeClr val="tx1"/>
            </a:solidFill>
            <a:round/>
            <a:headEnd/>
            <a:tailEnd/>
          </a:ln>
          <a:effectLst/>
        </p:spPr>
        <p:txBody>
          <a:bodyPr wrap="none" anchor="ctr"/>
          <a:lstStyle/>
          <a:p>
            <a:endParaRPr lang="fr-FR"/>
          </a:p>
        </p:txBody>
      </p:sp>
      <p:sp>
        <p:nvSpPr>
          <p:cNvPr id="403505" name="Rectangle 49"/>
          <p:cNvSpPr>
            <a:spLocks noChangeArrowheads="1"/>
          </p:cNvSpPr>
          <p:nvPr/>
        </p:nvSpPr>
        <p:spPr bwMode="auto">
          <a:xfrm>
            <a:off x="2486025" y="5445125"/>
            <a:ext cx="1081088" cy="423863"/>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Text</a:t>
            </a:r>
            <a:endParaRPr kumimoji="0" lang="fr-FR" sz="1200">
              <a:latin typeface="Arial" pitchFamily="34" charset="0"/>
            </a:endParaRPr>
          </a:p>
          <a:p>
            <a:pPr eaLnBrk="0" latinLnBrk="0" hangingPunct="0"/>
            <a:r>
              <a:rPr kumimoji="0" lang="fr-FR" sz="1000">
                <a:latin typeface="Arial" pitchFamily="34" charset="0"/>
              </a:rPr>
              <a:t>Paul McCartney</a:t>
            </a:r>
          </a:p>
        </p:txBody>
      </p:sp>
      <p:sp>
        <p:nvSpPr>
          <p:cNvPr id="403506" name="Line 50"/>
          <p:cNvSpPr>
            <a:spLocks noChangeShapeType="1"/>
          </p:cNvSpPr>
          <p:nvPr/>
        </p:nvSpPr>
        <p:spPr bwMode="auto">
          <a:xfrm>
            <a:off x="3017838" y="4822825"/>
            <a:ext cx="0" cy="495300"/>
          </a:xfrm>
          <a:prstGeom prst="line">
            <a:avLst/>
          </a:prstGeom>
          <a:noFill/>
          <a:ln w="12700">
            <a:solidFill>
              <a:schemeClr val="tx1"/>
            </a:solidFill>
            <a:round/>
            <a:headEnd/>
            <a:tailEnd/>
          </a:ln>
          <a:effectLst/>
        </p:spPr>
        <p:txBody>
          <a:bodyPr/>
          <a:lstStyle/>
          <a:p>
            <a:endParaRPr lang="fr-FR"/>
          </a:p>
        </p:txBody>
      </p:sp>
      <p:sp>
        <p:nvSpPr>
          <p:cNvPr id="403507" name="Oval 51"/>
          <p:cNvSpPr>
            <a:spLocks noChangeArrowheads="1"/>
          </p:cNvSpPr>
          <p:nvPr/>
        </p:nvSpPr>
        <p:spPr bwMode="auto">
          <a:xfrm>
            <a:off x="4051300" y="5307013"/>
            <a:ext cx="808038" cy="769937"/>
          </a:xfrm>
          <a:prstGeom prst="ellipse">
            <a:avLst/>
          </a:prstGeom>
          <a:gradFill rotWithShape="0">
            <a:gsLst>
              <a:gs pos="0">
                <a:srgbClr val="CCCC00"/>
              </a:gs>
              <a:gs pos="100000">
                <a:srgbClr val="CCCC00">
                  <a:gamma/>
                  <a:shade val="46275"/>
                  <a:invGamma/>
                </a:srgbClr>
              </a:gs>
            </a:gsLst>
            <a:lin ang="2700000" scaled="1"/>
          </a:gradFill>
          <a:ln w="12700">
            <a:solidFill>
              <a:schemeClr val="tx1"/>
            </a:solidFill>
            <a:round/>
            <a:headEnd/>
            <a:tailEnd/>
          </a:ln>
          <a:effectLst/>
        </p:spPr>
        <p:txBody>
          <a:bodyPr wrap="none" anchor="ctr"/>
          <a:lstStyle/>
          <a:p>
            <a:endParaRPr lang="fr-FR"/>
          </a:p>
        </p:txBody>
      </p:sp>
      <p:sp>
        <p:nvSpPr>
          <p:cNvPr id="403508" name="Rectangle 52"/>
          <p:cNvSpPr>
            <a:spLocks noChangeArrowheads="1"/>
          </p:cNvSpPr>
          <p:nvPr/>
        </p:nvSpPr>
        <p:spPr bwMode="auto">
          <a:xfrm>
            <a:off x="4019550" y="5427663"/>
            <a:ext cx="873125"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Text</a:t>
            </a:r>
          </a:p>
          <a:p>
            <a:pPr eaLnBrk="0" latinLnBrk="0" hangingPunct="0"/>
            <a:r>
              <a:rPr kumimoji="0" lang="fr-FR" sz="1200">
                <a:latin typeface="Arial" pitchFamily="34" charset="0"/>
              </a:rPr>
              <a:t>July, 1998</a:t>
            </a:r>
          </a:p>
        </p:txBody>
      </p:sp>
      <p:sp>
        <p:nvSpPr>
          <p:cNvPr id="403509" name="Line 53"/>
          <p:cNvSpPr>
            <a:spLocks noChangeShapeType="1"/>
          </p:cNvSpPr>
          <p:nvPr/>
        </p:nvSpPr>
        <p:spPr bwMode="auto">
          <a:xfrm>
            <a:off x="4448175" y="4805363"/>
            <a:ext cx="0" cy="495300"/>
          </a:xfrm>
          <a:prstGeom prst="line">
            <a:avLst/>
          </a:prstGeom>
          <a:noFill/>
          <a:ln w="12700">
            <a:solidFill>
              <a:schemeClr val="tx1"/>
            </a:solidFill>
            <a:round/>
            <a:headEnd/>
            <a:tailEnd/>
          </a:ln>
          <a:effectLst/>
        </p:spPr>
        <p:txBody>
          <a:bodyPr/>
          <a:lstStyle/>
          <a:p>
            <a:endParaRPr lang="fr-FR"/>
          </a:p>
        </p:txBody>
      </p:sp>
      <p:sp>
        <p:nvSpPr>
          <p:cNvPr id="403510" name="Oval 54"/>
          <p:cNvSpPr>
            <a:spLocks noChangeArrowheads="1"/>
          </p:cNvSpPr>
          <p:nvPr/>
        </p:nvSpPr>
        <p:spPr bwMode="auto">
          <a:xfrm>
            <a:off x="5368925" y="5294313"/>
            <a:ext cx="808038" cy="769937"/>
          </a:xfrm>
          <a:prstGeom prst="ellipse">
            <a:avLst/>
          </a:prstGeom>
          <a:gradFill rotWithShape="0">
            <a:gsLst>
              <a:gs pos="0">
                <a:srgbClr val="CCCC00"/>
              </a:gs>
              <a:gs pos="100000">
                <a:srgbClr val="CCCC00">
                  <a:gamma/>
                  <a:shade val="46275"/>
                  <a:invGamma/>
                </a:srgbClr>
              </a:gs>
            </a:gsLst>
            <a:lin ang="2700000" scaled="1"/>
          </a:gradFill>
          <a:ln w="12700">
            <a:solidFill>
              <a:schemeClr val="tx1"/>
            </a:solidFill>
            <a:round/>
            <a:headEnd/>
            <a:tailEnd/>
          </a:ln>
          <a:effectLst/>
        </p:spPr>
        <p:txBody>
          <a:bodyPr wrap="none" anchor="ctr"/>
          <a:lstStyle/>
          <a:p>
            <a:endParaRPr lang="fr-FR"/>
          </a:p>
        </p:txBody>
      </p:sp>
      <p:sp>
        <p:nvSpPr>
          <p:cNvPr id="403511" name="Rectangle 55"/>
          <p:cNvSpPr>
            <a:spLocks noChangeArrowheads="1"/>
          </p:cNvSpPr>
          <p:nvPr/>
        </p:nvSpPr>
        <p:spPr bwMode="auto">
          <a:xfrm>
            <a:off x="5222875" y="5414963"/>
            <a:ext cx="1104900" cy="393700"/>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Text</a:t>
            </a:r>
            <a:endParaRPr kumimoji="0" lang="fr-FR" sz="1200">
              <a:latin typeface="Arial" pitchFamily="34" charset="0"/>
            </a:endParaRPr>
          </a:p>
          <a:p>
            <a:pPr eaLnBrk="0" latinLnBrk="0" hangingPunct="0"/>
            <a:r>
              <a:rPr kumimoji="0" lang="fr-FR" sz="800">
                <a:latin typeface="Arial" pitchFamily="34" charset="0"/>
              </a:rPr>
              <a:t>94303-12021-43892</a:t>
            </a:r>
          </a:p>
        </p:txBody>
      </p:sp>
      <p:sp>
        <p:nvSpPr>
          <p:cNvPr id="403512" name="Line 56"/>
          <p:cNvSpPr>
            <a:spLocks noChangeShapeType="1"/>
          </p:cNvSpPr>
          <p:nvPr/>
        </p:nvSpPr>
        <p:spPr bwMode="auto">
          <a:xfrm>
            <a:off x="5765800" y="4792663"/>
            <a:ext cx="0" cy="495300"/>
          </a:xfrm>
          <a:prstGeom prst="line">
            <a:avLst/>
          </a:prstGeom>
          <a:noFill/>
          <a:ln w="12700">
            <a:solidFill>
              <a:schemeClr val="tx1"/>
            </a:solidFill>
            <a:round/>
            <a:headEnd/>
            <a:tailEnd/>
          </a:ln>
          <a:effectLst/>
        </p:spPr>
        <p:txBody>
          <a:bodyPr/>
          <a:lstStyle/>
          <a:p>
            <a:endParaRPr lang="fr-FR"/>
          </a:p>
        </p:txBody>
      </p:sp>
      <p:sp>
        <p:nvSpPr>
          <p:cNvPr id="403513" name="Oval 57"/>
          <p:cNvSpPr>
            <a:spLocks noChangeArrowheads="1"/>
          </p:cNvSpPr>
          <p:nvPr/>
        </p:nvSpPr>
        <p:spPr bwMode="auto">
          <a:xfrm>
            <a:off x="6761163" y="5289550"/>
            <a:ext cx="808037" cy="769938"/>
          </a:xfrm>
          <a:prstGeom prst="ellipse">
            <a:avLst/>
          </a:prstGeom>
          <a:gradFill rotWithShape="0">
            <a:gsLst>
              <a:gs pos="0">
                <a:srgbClr val="CCCC00"/>
              </a:gs>
              <a:gs pos="100000">
                <a:srgbClr val="CCCC00">
                  <a:gamma/>
                  <a:shade val="46275"/>
                  <a:invGamma/>
                </a:srgbClr>
              </a:gs>
            </a:gsLst>
            <a:lin ang="2700000" scaled="1"/>
          </a:gradFill>
          <a:ln w="12700">
            <a:solidFill>
              <a:schemeClr val="tx1"/>
            </a:solidFill>
            <a:round/>
            <a:headEnd/>
            <a:tailEnd/>
          </a:ln>
          <a:effectLst/>
        </p:spPr>
        <p:txBody>
          <a:bodyPr wrap="none" anchor="ctr"/>
          <a:lstStyle/>
          <a:p>
            <a:endParaRPr lang="fr-FR"/>
          </a:p>
        </p:txBody>
      </p:sp>
      <p:sp>
        <p:nvSpPr>
          <p:cNvPr id="403514" name="Rectangle 58"/>
          <p:cNvSpPr>
            <a:spLocks noChangeArrowheads="1"/>
          </p:cNvSpPr>
          <p:nvPr/>
        </p:nvSpPr>
        <p:spPr bwMode="auto">
          <a:xfrm>
            <a:off x="6645275" y="5410200"/>
            <a:ext cx="1046163" cy="393700"/>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b="1">
                <a:latin typeface="Arial" pitchFamily="34" charset="0"/>
              </a:rPr>
              <a:t>Text</a:t>
            </a:r>
            <a:endParaRPr kumimoji="0" lang="fr-FR" sz="1200">
              <a:latin typeface="Arial" pitchFamily="34" charset="0"/>
            </a:endParaRPr>
          </a:p>
          <a:p>
            <a:pPr eaLnBrk="0" latinLnBrk="0" hangingPunct="0"/>
            <a:r>
              <a:rPr kumimoji="0" lang="fr-FR" sz="800">
                <a:latin typeface="Arial" pitchFamily="34" charset="0"/>
              </a:rPr>
              <a:t>McMillin Publishing</a:t>
            </a:r>
          </a:p>
        </p:txBody>
      </p:sp>
      <p:sp>
        <p:nvSpPr>
          <p:cNvPr id="403515" name="Line 59"/>
          <p:cNvSpPr>
            <a:spLocks noChangeShapeType="1"/>
          </p:cNvSpPr>
          <p:nvPr/>
        </p:nvSpPr>
        <p:spPr bwMode="auto">
          <a:xfrm>
            <a:off x="7158038" y="4787900"/>
            <a:ext cx="0" cy="495300"/>
          </a:xfrm>
          <a:prstGeom prst="line">
            <a:avLst/>
          </a:prstGeom>
          <a:noFill/>
          <a:ln w="12700">
            <a:solidFill>
              <a:schemeClr val="tx1"/>
            </a:solidFill>
            <a:round/>
            <a:headEnd/>
            <a:tailEnd/>
          </a:ln>
          <a:effectLst/>
        </p:spPr>
        <p:txBody>
          <a:bodyPr/>
          <a:lstStyle/>
          <a:p>
            <a:endParaRPr lang="fr-F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Grp="1" noChangeArrowheads="1"/>
          </p:cNvSpPr>
          <p:nvPr>
            <p:ph type="body" sz="half" idx="2"/>
          </p:nvPr>
        </p:nvSpPr>
        <p:spPr>
          <a:xfrm>
            <a:off x="4191000" y="685800"/>
            <a:ext cx="4800600" cy="5867400"/>
          </a:xfrm>
        </p:spPr>
        <p:txBody>
          <a:bodyPr/>
          <a:lstStyle/>
          <a:p>
            <a:r>
              <a:rPr lang="fr-FR" sz="1600" dirty="0"/>
              <a:t>L’étape suivante peut consister à retirer les règles écrites pour des éléments que l’on ne veut pas transformer.</a:t>
            </a:r>
          </a:p>
          <a:p>
            <a:endParaRPr lang="fr-FR" sz="1600" dirty="0"/>
          </a:p>
          <a:p>
            <a:r>
              <a:rPr lang="fr-FR" sz="1600" dirty="0"/>
              <a:t>Puis il faut ajouter du contenu de présentation (HTML dans notre cas) dans le contenu des règles</a:t>
            </a:r>
          </a:p>
          <a:p>
            <a:pPr lvl="1"/>
            <a:r>
              <a:rPr lang="fr-FR" sz="1800" dirty="0">
                <a:hlinkClick r:id="rId2" action="ppaction://hlinkfile"/>
              </a:rPr>
              <a:t>Ex:</a:t>
            </a:r>
            <a:endParaRPr lang="fr-FR" sz="1800" dirty="0"/>
          </a:p>
          <a:p>
            <a:pPr marL="914400" lvl="2" indent="0" eaLnBrk="0" hangingPunct="0">
              <a:spcBef>
                <a:spcPct val="0"/>
              </a:spcBef>
              <a:buFontTx/>
              <a:buNone/>
            </a:pPr>
            <a:r>
              <a:rPr lang="fr-FR" sz="1400" b="1" dirty="0"/>
              <a:t>&lt;</a:t>
            </a:r>
            <a:r>
              <a:rPr lang="fr-FR" sz="1400" b="1" dirty="0" err="1"/>
              <a:t>xsl:template</a:t>
            </a:r>
            <a:r>
              <a:rPr lang="fr-FR" sz="1400" b="1" dirty="0"/>
              <a:t> match="/"&gt;</a:t>
            </a:r>
          </a:p>
          <a:p>
            <a:pPr marL="914400" lvl="2" indent="0" eaLnBrk="0" hangingPunct="0">
              <a:spcBef>
                <a:spcPct val="0"/>
              </a:spcBef>
              <a:buFontTx/>
              <a:buNone/>
            </a:pPr>
            <a:r>
              <a:rPr lang="fr-FR" sz="1400" b="1" dirty="0"/>
              <a:t>            &lt;HTML&gt;</a:t>
            </a:r>
          </a:p>
          <a:p>
            <a:pPr marL="914400" lvl="2" indent="0" eaLnBrk="0" hangingPunct="0">
              <a:spcBef>
                <a:spcPct val="0"/>
              </a:spcBef>
              <a:buFontTx/>
              <a:buNone/>
            </a:pPr>
            <a:r>
              <a:rPr lang="fr-FR" sz="1400" b="1" dirty="0"/>
              <a:t>            &lt;HEAD&gt;</a:t>
            </a:r>
          </a:p>
          <a:p>
            <a:pPr marL="914400" lvl="2" indent="0" eaLnBrk="0" hangingPunct="0">
              <a:spcBef>
                <a:spcPct val="0"/>
              </a:spcBef>
              <a:buFontTx/>
              <a:buNone/>
            </a:pPr>
            <a:r>
              <a:rPr lang="fr-FR" sz="1400" b="1" dirty="0"/>
              <a:t>            &lt;TITLE&gt;Book Catalogue&lt;/TITLE&gt;</a:t>
            </a:r>
          </a:p>
          <a:p>
            <a:pPr marL="914400" lvl="2" indent="0" eaLnBrk="0" hangingPunct="0">
              <a:spcBef>
                <a:spcPct val="0"/>
              </a:spcBef>
              <a:buFontTx/>
              <a:buNone/>
            </a:pPr>
            <a:r>
              <a:rPr lang="fr-FR" sz="1400" b="1" dirty="0"/>
              <a:t>            &lt;/HEAD&gt;</a:t>
            </a:r>
          </a:p>
          <a:p>
            <a:pPr marL="914400" lvl="2" indent="0" eaLnBrk="0" hangingPunct="0">
              <a:spcBef>
                <a:spcPct val="0"/>
              </a:spcBef>
              <a:buFontTx/>
              <a:buNone/>
            </a:pPr>
            <a:r>
              <a:rPr lang="fr-FR" sz="1400" b="1" dirty="0"/>
              <a:t>            &lt;BODY&gt;</a:t>
            </a:r>
          </a:p>
          <a:p>
            <a:pPr marL="914400" lvl="2" indent="0" eaLnBrk="0" hangingPunct="0">
              <a:spcBef>
                <a:spcPct val="0"/>
              </a:spcBef>
              <a:buFontTx/>
              <a:buNone/>
            </a:pPr>
            <a:r>
              <a:rPr lang="fr-FR" sz="1400" b="1" dirty="0"/>
              <a:t>                &lt;</a:t>
            </a:r>
            <a:r>
              <a:rPr lang="fr-FR" sz="1400" b="1" dirty="0" err="1"/>
              <a:t>xsl:apply-templates</a:t>
            </a:r>
            <a:r>
              <a:rPr lang="fr-FR" sz="1400" b="1" dirty="0"/>
              <a:t>/&gt;</a:t>
            </a:r>
          </a:p>
          <a:p>
            <a:pPr marL="914400" lvl="2" indent="0" eaLnBrk="0" hangingPunct="0">
              <a:spcBef>
                <a:spcPct val="0"/>
              </a:spcBef>
              <a:buFontTx/>
              <a:buNone/>
            </a:pPr>
            <a:r>
              <a:rPr lang="fr-FR" sz="1400" b="1" dirty="0"/>
              <a:t>            &lt;/BODY&gt;</a:t>
            </a:r>
          </a:p>
          <a:p>
            <a:pPr marL="914400" lvl="2" indent="0" eaLnBrk="0" hangingPunct="0">
              <a:spcBef>
                <a:spcPct val="0"/>
              </a:spcBef>
              <a:buFontTx/>
              <a:buNone/>
            </a:pPr>
            <a:r>
              <a:rPr lang="fr-FR" sz="1400" b="1" dirty="0"/>
              <a:t>            &lt;/HTML&gt;</a:t>
            </a:r>
          </a:p>
          <a:p>
            <a:pPr marL="914400" lvl="2" indent="0">
              <a:buFontTx/>
              <a:buNone/>
            </a:pPr>
            <a:r>
              <a:rPr lang="fr-FR" sz="1400" b="1" dirty="0"/>
              <a:t>&lt;/</a:t>
            </a:r>
            <a:r>
              <a:rPr lang="fr-FR" sz="1400" b="1" dirty="0" err="1"/>
              <a:t>xsl:template</a:t>
            </a:r>
            <a:r>
              <a:rPr lang="fr-FR" sz="1400" b="1" dirty="0"/>
              <a:t>&gt;</a:t>
            </a:r>
          </a:p>
          <a:p>
            <a:pPr marL="914400" lvl="2" indent="0">
              <a:buFontTx/>
              <a:buNone/>
            </a:pPr>
            <a:endParaRPr lang="fr-FR" sz="1400" b="1" dirty="0"/>
          </a:p>
        </p:txBody>
      </p:sp>
      <p:sp>
        <p:nvSpPr>
          <p:cNvPr id="10" name="Espace réservé du numéro de diapositive 4"/>
          <p:cNvSpPr>
            <a:spLocks noGrp="1"/>
          </p:cNvSpPr>
          <p:nvPr>
            <p:ph type="sldNum" sz="quarter" idx="10"/>
          </p:nvPr>
        </p:nvSpPr>
        <p:spPr/>
        <p:txBody>
          <a:bodyPr/>
          <a:lstStyle/>
          <a:p>
            <a:fld id="{9FEDEA04-5611-41A3-AD5B-78F905244040}" type="slidenum">
              <a:rPr lang="fr-FR"/>
              <a:pPr/>
              <a:t>131</a:t>
            </a:fld>
            <a:endParaRPr lang="fr-FR"/>
          </a:p>
        </p:txBody>
      </p:sp>
      <p:sp>
        <p:nvSpPr>
          <p:cNvPr id="405513" name="Rectangle 9"/>
          <p:cNvSpPr>
            <a:spLocks noChangeArrowheads="1"/>
          </p:cNvSpPr>
          <p:nvPr/>
        </p:nvSpPr>
        <p:spPr bwMode="auto">
          <a:xfrm>
            <a:off x="4991100" y="2575756"/>
            <a:ext cx="3469332" cy="2293404"/>
          </a:xfrm>
          <a:prstGeom prst="rect">
            <a:avLst/>
          </a:prstGeom>
          <a:solidFill>
            <a:srgbClr val="6699FF">
              <a:alpha val="50000"/>
            </a:srgbClr>
          </a:solidFill>
          <a:ln w="12700">
            <a:solidFill>
              <a:schemeClr val="bg1"/>
            </a:solidFill>
            <a:miter lim="800000"/>
            <a:headEnd/>
            <a:tailEnd/>
          </a:ln>
          <a:effectLst/>
        </p:spPr>
        <p:txBody>
          <a:bodyPr wrap="none" lIns="90000" tIns="46800" rIns="90000" bIns="46800" anchor="ctr"/>
          <a:lstStyle/>
          <a:p>
            <a:endParaRPr lang="fr-FR"/>
          </a:p>
        </p:txBody>
      </p:sp>
      <p:sp>
        <p:nvSpPr>
          <p:cNvPr id="405511" name="Rectangle 7"/>
          <p:cNvSpPr>
            <a:spLocks noChangeArrowheads="1"/>
          </p:cNvSpPr>
          <p:nvPr/>
        </p:nvSpPr>
        <p:spPr bwMode="auto">
          <a:xfrm>
            <a:off x="228600" y="1981200"/>
            <a:ext cx="1905000" cy="533400"/>
          </a:xfrm>
          <a:prstGeom prst="rect">
            <a:avLst/>
          </a:prstGeom>
          <a:solidFill>
            <a:srgbClr val="6699FF">
              <a:alpha val="50000"/>
            </a:srgbClr>
          </a:solidFill>
          <a:ln w="12700">
            <a:solidFill>
              <a:schemeClr val="bg1"/>
            </a:solidFill>
            <a:miter lim="800000"/>
            <a:headEnd/>
            <a:tailEnd/>
          </a:ln>
          <a:effectLst/>
        </p:spPr>
        <p:txBody>
          <a:bodyPr wrap="none" lIns="90000" tIns="46800" rIns="90000" bIns="46800" anchor="ctr"/>
          <a:lstStyle/>
          <a:p>
            <a:endParaRPr lang="fr-FR"/>
          </a:p>
        </p:txBody>
      </p:sp>
      <p:sp>
        <p:nvSpPr>
          <p:cNvPr id="405506" name="Rectangle 2"/>
          <p:cNvSpPr>
            <a:spLocks noGrp="1" noChangeArrowheads="1"/>
          </p:cNvSpPr>
          <p:nvPr>
            <p:ph type="title"/>
          </p:nvPr>
        </p:nvSpPr>
        <p:spPr/>
        <p:txBody>
          <a:bodyPr/>
          <a:lstStyle/>
          <a:p>
            <a:r>
              <a:rPr lang="fr-FR"/>
              <a:t>Rédiger la feuille de style</a:t>
            </a:r>
          </a:p>
        </p:txBody>
      </p:sp>
      <p:sp>
        <p:nvSpPr>
          <p:cNvPr id="405507" name="Rectangle 3"/>
          <p:cNvSpPr>
            <a:spLocks noGrp="1" noChangeArrowheads="1"/>
          </p:cNvSpPr>
          <p:nvPr>
            <p:ph type="body" sz="half" idx="1"/>
          </p:nvPr>
        </p:nvSpPr>
        <p:spPr/>
        <p:txBody>
          <a:bodyPr/>
          <a:lstStyle/>
          <a:p>
            <a:r>
              <a:rPr lang="fr-FR" sz="1800" dirty="0"/>
              <a:t>Écrire </a:t>
            </a:r>
            <a:r>
              <a:rPr lang="fr-FR" sz="1800" dirty="0" smtClean="0"/>
              <a:t>une </a:t>
            </a:r>
            <a:r>
              <a:rPr lang="fr-FR" sz="1800" dirty="0"/>
              <a:t>règle pour </a:t>
            </a:r>
            <a:r>
              <a:rPr lang="fr-FR" sz="1800" dirty="0">
                <a:hlinkClick r:id="rId3" action="ppaction://hlinkfile"/>
              </a:rPr>
              <a:t>chaque</a:t>
            </a:r>
            <a:r>
              <a:rPr lang="fr-FR" sz="1800" dirty="0"/>
              <a:t> type de nœud</a:t>
            </a:r>
          </a:p>
          <a:p>
            <a:pPr eaLnBrk="0" hangingPunct="0">
              <a:spcBef>
                <a:spcPct val="0"/>
              </a:spcBef>
              <a:buSzTx/>
              <a:buFontTx/>
              <a:buNone/>
            </a:pPr>
            <a:endParaRPr lang="fr-FR" sz="1000" b="0" dirty="0">
              <a:latin typeface="Times New Roman" pitchFamily="18" charset="0"/>
            </a:endParaRPr>
          </a:p>
          <a:p>
            <a:pPr eaLnBrk="0" hangingPunct="0">
              <a:spcBef>
                <a:spcPct val="0"/>
              </a:spcBef>
              <a:buSzTx/>
              <a:buFontTx/>
              <a:buNone/>
            </a:pPr>
            <a:r>
              <a:rPr lang="fr-FR" sz="1000" dirty="0"/>
              <a:t>&lt;?</a:t>
            </a:r>
            <a:r>
              <a:rPr lang="fr-FR" sz="1000" dirty="0" err="1"/>
              <a:t>xml</a:t>
            </a:r>
            <a:r>
              <a:rPr lang="fr-FR" sz="1000" dirty="0"/>
              <a:t> version="1.0"?&gt;</a:t>
            </a:r>
          </a:p>
          <a:p>
            <a:pPr eaLnBrk="0" hangingPunct="0">
              <a:spcBef>
                <a:spcPct val="0"/>
              </a:spcBef>
              <a:buSzTx/>
              <a:buFontTx/>
              <a:buNone/>
            </a:pPr>
            <a:r>
              <a:rPr lang="fr-FR" sz="1000" dirty="0"/>
              <a:t>&lt;</a:t>
            </a:r>
            <a:r>
              <a:rPr lang="fr-FR" sz="1000" dirty="0" err="1"/>
              <a:t>xsl:stylesheet</a:t>
            </a:r>
            <a:r>
              <a:rPr lang="fr-FR" sz="1000" dirty="0"/>
              <a:t> </a:t>
            </a:r>
            <a:r>
              <a:rPr lang="fr-FR" sz="1000" dirty="0" err="1"/>
              <a:t>xmlns:xsl</a:t>
            </a:r>
            <a:r>
              <a:rPr lang="fr-FR" sz="1000" dirty="0"/>
              <a:t>="http://www.w3.org/TR/WD-xsl"</a:t>
            </a:r>
          </a:p>
          <a:p>
            <a:pPr eaLnBrk="0" hangingPunct="0">
              <a:spcBef>
                <a:spcPct val="0"/>
              </a:spcBef>
              <a:buSzTx/>
              <a:buFontTx/>
              <a:buNone/>
            </a:pPr>
            <a:r>
              <a:rPr lang="fr-FR" sz="1000" dirty="0"/>
              <a:t>                         </a:t>
            </a:r>
            <a:r>
              <a:rPr lang="fr-FR" sz="1000" dirty="0" err="1"/>
              <a:t>result</a:t>
            </a:r>
            <a:r>
              <a:rPr lang="fr-FR" sz="1000" dirty="0"/>
              <a:t>-ns=“html”&gt;</a:t>
            </a:r>
          </a:p>
          <a:p>
            <a:pPr eaLnBrk="0" hangingPunct="0">
              <a:spcBef>
                <a:spcPct val="0"/>
              </a:spcBef>
              <a:buSzTx/>
              <a:buFontTx/>
              <a:buNone/>
            </a:pPr>
            <a:endParaRPr lang="fr-FR" sz="1000" dirty="0"/>
          </a:p>
          <a:p>
            <a:pPr eaLnBrk="0" hangingPunct="0">
              <a:spcBef>
                <a:spcPct val="0"/>
              </a:spcBef>
              <a:buSzTx/>
              <a:buFontTx/>
              <a:buNone/>
            </a:pPr>
            <a:r>
              <a:rPr lang="fr-FR" sz="1000" dirty="0"/>
              <a:t>    &lt;</a:t>
            </a:r>
            <a:r>
              <a:rPr lang="fr-FR" sz="1000" dirty="0" err="1"/>
              <a:t>xsl:template</a:t>
            </a:r>
            <a:r>
              <a:rPr lang="fr-FR" sz="1000" dirty="0"/>
              <a:t> match="/"&gt;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a:t>
            </a:r>
            <a:r>
              <a:rPr lang="fr-FR" sz="1000" dirty="0" err="1"/>
              <a:t>BookCatalogue</a:t>
            </a:r>
            <a:r>
              <a:rPr lang="fr-FR" sz="1000" dirty="0"/>
              <a:t>"&gt;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match="Book"&gt;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a:t>
            </a:r>
            <a:r>
              <a:rPr lang="fr-FR" sz="1000" dirty="0" err="1"/>
              <a:t>Title</a:t>
            </a:r>
            <a:r>
              <a:rPr lang="fr-FR" sz="1000" dirty="0"/>
              <a:t>"&gt;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a:t>
            </a:r>
            <a:r>
              <a:rPr lang="fr-FR" sz="1000" dirty="0" err="1"/>
              <a:t>Author</a:t>
            </a:r>
            <a:r>
              <a:rPr lang="fr-FR" sz="1000" dirty="0"/>
              <a:t>"&gt;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match="Date"&gt;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match="ISBN"&gt;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match="Publisher"&gt;</a:t>
            </a:r>
          </a:p>
          <a:p>
            <a:pPr eaLnBrk="0" hangingPunct="0">
              <a:spcBef>
                <a:spcPct val="0"/>
              </a:spcBef>
              <a:buSzTx/>
              <a:buFontTx/>
              <a:buNone/>
            </a:pPr>
            <a:r>
              <a:rPr lang="fr-FR" sz="1000" dirty="0"/>
              <a:t>            &lt;</a:t>
            </a:r>
            <a:r>
              <a:rPr lang="fr-FR" sz="1000" dirty="0" err="1"/>
              <a:t>xsl:apply-templates</a:t>
            </a:r>
            <a:r>
              <a:rPr lang="fr-FR" sz="1000" dirty="0"/>
              <a: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    &lt;</a:t>
            </a:r>
            <a:r>
              <a:rPr lang="fr-FR" sz="1000" dirty="0" err="1"/>
              <a:t>xsl:template</a:t>
            </a:r>
            <a:r>
              <a:rPr lang="fr-FR" sz="1000" dirty="0"/>
              <a:t> match="</a:t>
            </a:r>
            <a:r>
              <a:rPr lang="fr-FR" sz="1000" dirty="0" err="1"/>
              <a:t>text</a:t>
            </a:r>
            <a:r>
              <a:rPr lang="fr-FR" sz="1000" dirty="0"/>
              <a:t>()"&gt;</a:t>
            </a:r>
          </a:p>
          <a:p>
            <a:pPr eaLnBrk="0" hangingPunct="0">
              <a:spcBef>
                <a:spcPct val="0"/>
              </a:spcBef>
              <a:buSzTx/>
              <a:buFontTx/>
              <a:buNone/>
            </a:pPr>
            <a:r>
              <a:rPr lang="fr-FR" sz="1000" dirty="0"/>
              <a:t>           &lt;</a:t>
            </a:r>
            <a:r>
              <a:rPr lang="fr-FR" sz="1000" dirty="0" err="1"/>
              <a:t>xsl:value-of</a:t>
            </a:r>
            <a:r>
              <a:rPr lang="fr-FR" sz="1000" dirty="0"/>
              <a:t> select="."/&gt;</a:t>
            </a:r>
          </a:p>
          <a:p>
            <a:pPr eaLnBrk="0" hangingPunct="0">
              <a:spcBef>
                <a:spcPct val="0"/>
              </a:spcBef>
              <a:buSzTx/>
              <a:buFontTx/>
              <a:buNone/>
            </a:pPr>
            <a:r>
              <a:rPr lang="fr-FR" sz="1000" dirty="0"/>
              <a:t>    &lt;/</a:t>
            </a:r>
            <a:r>
              <a:rPr lang="fr-FR" sz="1000" dirty="0" err="1"/>
              <a:t>xsl:template</a:t>
            </a:r>
            <a:r>
              <a:rPr lang="fr-FR" sz="1000" dirty="0"/>
              <a:t>&gt;</a:t>
            </a:r>
          </a:p>
          <a:p>
            <a:pPr eaLnBrk="0" hangingPunct="0">
              <a:spcBef>
                <a:spcPct val="0"/>
              </a:spcBef>
              <a:buSzTx/>
              <a:buFontTx/>
              <a:buNone/>
            </a:pPr>
            <a:r>
              <a:rPr lang="fr-FR" sz="1000" dirty="0"/>
              <a:t>&lt;/</a:t>
            </a:r>
            <a:r>
              <a:rPr lang="fr-FR" sz="1000" dirty="0" err="1"/>
              <a:t>xsl:stylesheet</a:t>
            </a:r>
            <a:r>
              <a:rPr lang="fr-FR" sz="1000" dirty="0" smtClean="0"/>
              <a:t>&gt;</a:t>
            </a:r>
            <a:endParaRPr lang="fr-FR" sz="1000" dirty="0"/>
          </a:p>
        </p:txBody>
      </p:sp>
      <p:sp>
        <p:nvSpPr>
          <p:cNvPr id="405509" name="Line 5"/>
          <p:cNvSpPr>
            <a:spLocks noChangeShapeType="1"/>
          </p:cNvSpPr>
          <p:nvPr/>
        </p:nvSpPr>
        <p:spPr bwMode="auto">
          <a:xfrm flipH="1">
            <a:off x="2133600" y="5943600"/>
            <a:ext cx="1143000" cy="0"/>
          </a:xfrm>
          <a:prstGeom prst="line">
            <a:avLst/>
          </a:prstGeom>
          <a:noFill/>
          <a:ln w="12700">
            <a:solidFill>
              <a:srgbClr val="6699FF"/>
            </a:solidFill>
            <a:round/>
            <a:headEnd/>
            <a:tailEnd type="triangle" w="med" len="med"/>
          </a:ln>
          <a:effectLst/>
        </p:spPr>
        <p:txBody>
          <a:bodyPr wrap="none" lIns="90000" tIns="46800" rIns="90000" bIns="46800" anchor="ctr"/>
          <a:lstStyle/>
          <a:p>
            <a:endParaRPr lang="fr-FR"/>
          </a:p>
        </p:txBody>
      </p:sp>
      <p:sp>
        <p:nvSpPr>
          <p:cNvPr id="405510" name="Rectangle 6"/>
          <p:cNvSpPr>
            <a:spLocks noChangeArrowheads="1"/>
          </p:cNvSpPr>
          <p:nvPr/>
        </p:nvSpPr>
        <p:spPr bwMode="auto">
          <a:xfrm>
            <a:off x="3200400" y="5638800"/>
            <a:ext cx="3581400" cy="517525"/>
          </a:xfrm>
          <a:prstGeom prst="rect">
            <a:avLst/>
          </a:prstGeom>
          <a:noFill/>
          <a:ln w="12700">
            <a:noFill/>
            <a:miter lim="800000"/>
            <a:headEnd/>
            <a:tailEnd/>
          </a:ln>
          <a:effectLst/>
        </p:spPr>
        <p:txBody>
          <a:bodyPr lIns="90000" tIns="46800" rIns="90000" bIns="46800">
            <a:spAutoFit/>
          </a:bodyPr>
          <a:lstStyle/>
          <a:p>
            <a:r>
              <a:rPr kumimoji="0" lang="fr-FR" sz="1400" b="1">
                <a:solidFill>
                  <a:srgbClr val="6699FF"/>
                </a:solidFill>
                <a:latin typeface="Arial" pitchFamily="34" charset="0"/>
              </a:rPr>
              <a:t>Dit au processeur de retourner la valeur de ce qui est sélectionné ici : le texte</a:t>
            </a:r>
          </a:p>
        </p:txBody>
      </p:sp>
      <p:sp>
        <p:nvSpPr>
          <p:cNvPr id="405512" name="Line 8"/>
          <p:cNvSpPr>
            <a:spLocks noChangeShapeType="1"/>
          </p:cNvSpPr>
          <p:nvPr/>
        </p:nvSpPr>
        <p:spPr bwMode="auto">
          <a:xfrm flipH="1" flipV="1">
            <a:off x="2133600" y="2286000"/>
            <a:ext cx="3429000" cy="1371600"/>
          </a:xfrm>
          <a:prstGeom prst="line">
            <a:avLst/>
          </a:prstGeom>
          <a:noFill/>
          <a:ln w="12700">
            <a:solidFill>
              <a:srgbClr val="6699FF"/>
            </a:solidFill>
            <a:round/>
            <a:headEnd/>
            <a:tailEnd type="triangle" w="med" len="me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DD18C5D8-87D0-482E-A4BF-6D7944D00F03}" type="slidenum">
              <a:rPr lang="fr-FR"/>
              <a:pPr/>
              <a:t>132</a:t>
            </a:fld>
            <a:endParaRPr lang="fr-FR"/>
          </a:p>
        </p:txBody>
      </p:sp>
      <p:sp>
        <p:nvSpPr>
          <p:cNvPr id="407554" name="Rectangle 2"/>
          <p:cNvSpPr>
            <a:spLocks noGrp="1" noChangeArrowheads="1"/>
          </p:cNvSpPr>
          <p:nvPr>
            <p:ph type="title"/>
          </p:nvPr>
        </p:nvSpPr>
        <p:spPr/>
        <p:txBody>
          <a:bodyPr/>
          <a:lstStyle/>
          <a:p>
            <a:r>
              <a:rPr lang="fr-FR"/>
              <a:t>Exemple de feuille finale</a:t>
            </a:r>
          </a:p>
        </p:txBody>
      </p:sp>
      <p:sp>
        <p:nvSpPr>
          <p:cNvPr id="407555" name="Rectangle 3"/>
          <p:cNvSpPr>
            <a:spLocks noGrp="1" noChangeArrowheads="1"/>
          </p:cNvSpPr>
          <p:nvPr>
            <p:ph type="body" sz="half" idx="1"/>
          </p:nvPr>
        </p:nvSpPr>
        <p:spPr/>
        <p:txBody>
          <a:bodyPr/>
          <a:lstStyle/>
          <a:p>
            <a:pPr eaLnBrk="0" hangingPunct="0">
              <a:lnSpc>
                <a:spcPct val="90000"/>
              </a:lnSpc>
              <a:spcBef>
                <a:spcPct val="0"/>
              </a:spcBef>
              <a:buSzTx/>
              <a:buFontTx/>
              <a:buNone/>
            </a:pPr>
            <a:r>
              <a:rPr lang="fr-FR" sz="1200" dirty="0">
                <a:hlinkClick r:id="rId2" action="ppaction://hlinkfile"/>
              </a:rPr>
              <a:t>BC XSL SIMPLE HTML2.xsl</a:t>
            </a:r>
            <a:endParaRPr lang="fr-FR" sz="1200" dirty="0"/>
          </a:p>
          <a:p>
            <a:pPr eaLnBrk="0" hangingPunct="0">
              <a:lnSpc>
                <a:spcPct val="90000"/>
              </a:lnSpc>
              <a:spcBef>
                <a:spcPct val="0"/>
              </a:spcBef>
              <a:buSzTx/>
              <a:buFontTx/>
              <a:buNone/>
            </a:pPr>
            <a:r>
              <a:rPr lang="fr-FR" sz="1200" dirty="0"/>
              <a:t>&lt;?</a:t>
            </a:r>
            <a:r>
              <a:rPr lang="fr-FR" sz="1200" dirty="0" err="1"/>
              <a:t>xml</a:t>
            </a:r>
            <a:r>
              <a:rPr lang="fr-FR" sz="1200" dirty="0"/>
              <a:t> version="1.0"?&gt;</a:t>
            </a:r>
          </a:p>
          <a:p>
            <a:pPr eaLnBrk="0" hangingPunct="0">
              <a:lnSpc>
                <a:spcPct val="90000"/>
              </a:lnSpc>
              <a:spcBef>
                <a:spcPct val="0"/>
              </a:spcBef>
              <a:buSzTx/>
              <a:buFontTx/>
              <a:buNone/>
            </a:pPr>
            <a:r>
              <a:rPr lang="fr-FR" sz="1200" dirty="0"/>
              <a:t>&lt;</a:t>
            </a:r>
            <a:r>
              <a:rPr lang="fr-FR" sz="1200" dirty="0" err="1"/>
              <a:t>xsl:stylesheet</a:t>
            </a:r>
            <a:r>
              <a:rPr lang="fr-FR" sz="1200" dirty="0"/>
              <a:t> </a:t>
            </a:r>
            <a:r>
              <a:rPr lang="fr-FR" sz="1200" dirty="0" err="1"/>
              <a:t>xmlns:xsl</a:t>
            </a:r>
            <a:r>
              <a:rPr lang="fr-FR" sz="1200" dirty="0"/>
              <a:t>="http://www.w3.org/TR/WD-xsl"</a:t>
            </a:r>
          </a:p>
          <a:p>
            <a:pPr eaLnBrk="0" hangingPunct="0">
              <a:lnSpc>
                <a:spcPct val="90000"/>
              </a:lnSpc>
              <a:spcBef>
                <a:spcPct val="0"/>
              </a:spcBef>
              <a:buSzTx/>
              <a:buFontTx/>
              <a:buNone/>
            </a:pPr>
            <a:r>
              <a:rPr lang="fr-FR" sz="1200" dirty="0"/>
              <a:t>                         </a:t>
            </a:r>
            <a:r>
              <a:rPr lang="fr-FR" sz="1200" dirty="0" err="1"/>
              <a:t>result</a:t>
            </a:r>
            <a:r>
              <a:rPr lang="fr-FR" sz="1200" dirty="0"/>
              <a:t>-ns=“html”&gt;</a:t>
            </a:r>
          </a:p>
          <a:p>
            <a:pPr eaLnBrk="0" hangingPunct="0">
              <a:lnSpc>
                <a:spcPct val="90000"/>
              </a:lnSpc>
              <a:spcBef>
                <a:spcPct val="0"/>
              </a:spcBef>
              <a:buSzTx/>
              <a:buFontTx/>
              <a:buNone/>
            </a:pPr>
            <a:r>
              <a:rPr lang="fr-FR" sz="1200" dirty="0"/>
              <a:t>   </a:t>
            </a:r>
          </a:p>
          <a:p>
            <a:pPr eaLnBrk="0" hangingPunct="0">
              <a:lnSpc>
                <a:spcPct val="90000"/>
              </a:lnSpc>
              <a:spcBef>
                <a:spcPct val="0"/>
              </a:spcBef>
              <a:buSzTx/>
              <a:buFontTx/>
              <a:buNone/>
            </a:pPr>
            <a:r>
              <a:rPr lang="fr-FR" sz="1200" dirty="0">
                <a:solidFill>
                  <a:srgbClr val="CC9900"/>
                </a:solidFill>
              </a:rPr>
              <a:t>&lt;</a:t>
            </a:r>
            <a:r>
              <a:rPr lang="fr-FR" sz="1200" dirty="0" err="1">
                <a:solidFill>
                  <a:srgbClr val="CC9900"/>
                </a:solidFill>
              </a:rPr>
              <a:t>xsl:template</a:t>
            </a:r>
            <a:r>
              <a:rPr lang="fr-FR" sz="1200" dirty="0">
                <a:solidFill>
                  <a:srgbClr val="CC9900"/>
                </a:solidFill>
              </a:rPr>
              <a:t> match="/"&gt;</a:t>
            </a:r>
          </a:p>
          <a:p>
            <a:pPr eaLnBrk="0" hangingPunct="0">
              <a:lnSpc>
                <a:spcPct val="90000"/>
              </a:lnSpc>
              <a:spcBef>
                <a:spcPct val="0"/>
              </a:spcBef>
              <a:buSzTx/>
              <a:buFontTx/>
              <a:buNone/>
            </a:pPr>
            <a:r>
              <a:rPr lang="fr-FR" sz="1200" dirty="0">
                <a:solidFill>
                  <a:srgbClr val="CC9900"/>
                </a:solidFill>
              </a:rPr>
              <a:t>            &lt;HTML&gt;</a:t>
            </a:r>
          </a:p>
          <a:p>
            <a:pPr eaLnBrk="0" hangingPunct="0">
              <a:lnSpc>
                <a:spcPct val="90000"/>
              </a:lnSpc>
              <a:spcBef>
                <a:spcPct val="0"/>
              </a:spcBef>
              <a:buSzTx/>
              <a:buFontTx/>
              <a:buNone/>
            </a:pPr>
            <a:r>
              <a:rPr lang="fr-FR" sz="1200" dirty="0">
                <a:solidFill>
                  <a:srgbClr val="CC9900"/>
                </a:solidFill>
              </a:rPr>
              <a:t>            &lt;HEAD&gt;</a:t>
            </a:r>
          </a:p>
          <a:p>
            <a:pPr eaLnBrk="0" hangingPunct="0">
              <a:lnSpc>
                <a:spcPct val="90000"/>
              </a:lnSpc>
              <a:spcBef>
                <a:spcPct val="0"/>
              </a:spcBef>
              <a:buSzTx/>
              <a:buFontTx/>
              <a:buNone/>
            </a:pPr>
            <a:r>
              <a:rPr lang="fr-FR" sz="1200" dirty="0">
                <a:solidFill>
                  <a:srgbClr val="CC9900"/>
                </a:solidFill>
              </a:rPr>
              <a:t>            &lt;TITLE&gt;Book Catalogue&lt;/TITLE&gt;</a:t>
            </a:r>
          </a:p>
          <a:p>
            <a:pPr eaLnBrk="0" hangingPunct="0">
              <a:lnSpc>
                <a:spcPct val="90000"/>
              </a:lnSpc>
              <a:spcBef>
                <a:spcPct val="0"/>
              </a:spcBef>
              <a:buSzTx/>
              <a:buFontTx/>
              <a:buNone/>
            </a:pPr>
            <a:r>
              <a:rPr lang="fr-FR" sz="1200" dirty="0">
                <a:solidFill>
                  <a:srgbClr val="CC9900"/>
                </a:solidFill>
              </a:rPr>
              <a:t>            &lt;/HEAD&gt;</a:t>
            </a:r>
          </a:p>
          <a:p>
            <a:pPr eaLnBrk="0" hangingPunct="0">
              <a:lnSpc>
                <a:spcPct val="90000"/>
              </a:lnSpc>
              <a:spcBef>
                <a:spcPct val="0"/>
              </a:spcBef>
              <a:buSzTx/>
              <a:buFontTx/>
              <a:buNone/>
            </a:pPr>
            <a:r>
              <a:rPr lang="fr-FR" sz="1200" dirty="0">
                <a:solidFill>
                  <a:srgbClr val="CC9900"/>
                </a:solidFill>
              </a:rPr>
              <a:t>            &lt;BODY&gt;</a:t>
            </a:r>
          </a:p>
          <a:p>
            <a:pPr eaLnBrk="0" hangingPunct="0">
              <a:lnSpc>
                <a:spcPct val="90000"/>
              </a:lnSpc>
              <a:spcBef>
                <a:spcPct val="0"/>
              </a:spcBef>
              <a:buSzTx/>
              <a:buFontTx/>
              <a:buNone/>
            </a:pPr>
            <a:r>
              <a:rPr lang="fr-FR" sz="1200" dirty="0">
                <a:solidFill>
                  <a:srgbClr val="CC9900"/>
                </a:solidFill>
              </a:rPr>
              <a:t>                &lt;</a:t>
            </a:r>
            <a:r>
              <a:rPr lang="fr-FR" sz="1200" dirty="0" err="1">
                <a:solidFill>
                  <a:srgbClr val="CC9900"/>
                </a:solidFill>
              </a:rPr>
              <a:t>xsl:apply-templates</a:t>
            </a:r>
            <a:r>
              <a:rPr lang="fr-FR" sz="1200" dirty="0">
                <a:solidFill>
                  <a:srgbClr val="CC9900"/>
                </a:solidFill>
              </a:rPr>
              <a:t>/&gt;</a:t>
            </a:r>
          </a:p>
          <a:p>
            <a:pPr eaLnBrk="0" hangingPunct="0">
              <a:lnSpc>
                <a:spcPct val="90000"/>
              </a:lnSpc>
              <a:spcBef>
                <a:spcPct val="0"/>
              </a:spcBef>
              <a:buSzTx/>
              <a:buFontTx/>
              <a:buNone/>
            </a:pPr>
            <a:r>
              <a:rPr lang="fr-FR" sz="1200" dirty="0">
                <a:solidFill>
                  <a:srgbClr val="CC9900"/>
                </a:solidFill>
              </a:rPr>
              <a:t>            &lt;/BODY&gt;</a:t>
            </a:r>
          </a:p>
          <a:p>
            <a:pPr eaLnBrk="0" hangingPunct="0">
              <a:lnSpc>
                <a:spcPct val="90000"/>
              </a:lnSpc>
              <a:spcBef>
                <a:spcPct val="0"/>
              </a:spcBef>
              <a:buSzTx/>
              <a:buFontTx/>
              <a:buNone/>
            </a:pPr>
            <a:r>
              <a:rPr lang="fr-FR" sz="1200" dirty="0">
                <a:solidFill>
                  <a:srgbClr val="CC9900"/>
                </a:solidFill>
              </a:rPr>
              <a:t>            &lt;/HTML&gt;</a:t>
            </a:r>
          </a:p>
          <a:p>
            <a:pPr eaLnBrk="0" hangingPunct="0">
              <a:lnSpc>
                <a:spcPct val="90000"/>
              </a:lnSpc>
              <a:spcBef>
                <a:spcPct val="0"/>
              </a:spcBef>
              <a:buSzTx/>
              <a:buFontTx/>
              <a:buNone/>
            </a:pPr>
            <a:r>
              <a:rPr lang="fr-FR" sz="1200" dirty="0">
                <a:solidFill>
                  <a:srgbClr val="CC9900"/>
                </a:solidFill>
              </a:rPr>
              <a:t>    &lt;/</a:t>
            </a:r>
            <a:r>
              <a:rPr lang="fr-FR" sz="1200" dirty="0" err="1">
                <a:solidFill>
                  <a:srgbClr val="CC9900"/>
                </a:solidFill>
              </a:rPr>
              <a:t>xsl:template</a:t>
            </a:r>
            <a:r>
              <a:rPr lang="fr-FR" sz="1200" dirty="0">
                <a:solidFill>
                  <a:srgbClr val="CC9900"/>
                </a:solidFill>
              </a:rPr>
              <a:t>&gt;</a:t>
            </a:r>
          </a:p>
          <a:p>
            <a:pPr eaLnBrk="0" hangingPunct="0">
              <a:lnSpc>
                <a:spcPct val="90000"/>
              </a:lnSpc>
              <a:spcBef>
                <a:spcPct val="0"/>
              </a:spcBef>
              <a:buSzTx/>
              <a:buFontTx/>
              <a:buNone/>
            </a:pPr>
            <a:endParaRPr lang="fr-FR" sz="1200" dirty="0">
              <a:solidFill>
                <a:srgbClr val="CC9900"/>
              </a:solidFill>
            </a:endParaRPr>
          </a:p>
          <a:p>
            <a:pPr eaLnBrk="0" hangingPunct="0">
              <a:lnSpc>
                <a:spcPct val="90000"/>
              </a:lnSpc>
              <a:spcBef>
                <a:spcPct val="0"/>
              </a:spcBef>
              <a:buSzTx/>
              <a:buFontTx/>
              <a:buNone/>
            </a:pPr>
            <a:r>
              <a:rPr lang="fr-FR" sz="1200" dirty="0"/>
              <a:t>    &lt;</a:t>
            </a:r>
            <a:r>
              <a:rPr lang="fr-FR" sz="1200" dirty="0" err="1"/>
              <a:t>xsl:template</a:t>
            </a:r>
            <a:r>
              <a:rPr lang="fr-FR" sz="1200" dirty="0"/>
              <a:t> match="</a:t>
            </a:r>
            <a:r>
              <a:rPr lang="fr-FR" sz="1200" dirty="0" err="1"/>
              <a:t>BookCatalogue</a:t>
            </a:r>
            <a:r>
              <a:rPr lang="fr-FR" sz="1200" dirty="0"/>
              <a:t>"&gt;</a:t>
            </a:r>
          </a:p>
          <a:p>
            <a:pPr eaLnBrk="0" hangingPunct="0">
              <a:lnSpc>
                <a:spcPct val="90000"/>
              </a:lnSpc>
              <a:spcBef>
                <a:spcPct val="0"/>
              </a:spcBef>
              <a:buSzTx/>
              <a:buFontTx/>
              <a:buNone/>
            </a:pPr>
            <a:r>
              <a:rPr lang="fr-FR" sz="1200" dirty="0"/>
              <a:t>            I </a:t>
            </a:r>
            <a:r>
              <a:rPr lang="fr-FR" sz="1200" dirty="0" err="1"/>
              <a:t>am</a:t>
            </a:r>
            <a:r>
              <a:rPr lang="fr-FR" sz="1200" dirty="0"/>
              <a:t> at </a:t>
            </a:r>
            <a:r>
              <a:rPr lang="fr-FR" sz="1200" dirty="0" err="1"/>
              <a:t>BookCatalogue</a:t>
            </a:r>
            <a:r>
              <a:rPr lang="fr-FR" sz="1200" dirty="0"/>
              <a:t>.  </a:t>
            </a:r>
            <a:r>
              <a:rPr lang="fr-FR" sz="1200" dirty="0" err="1"/>
              <a:t>Processing</a:t>
            </a:r>
            <a:r>
              <a:rPr lang="fr-FR" sz="1200" dirty="0"/>
              <a:t> </a:t>
            </a:r>
            <a:r>
              <a:rPr lang="fr-FR" sz="1200" dirty="0" err="1"/>
              <a:t>its</a:t>
            </a:r>
            <a:r>
              <a:rPr lang="fr-FR" sz="1200" dirty="0"/>
              <a:t> </a:t>
            </a:r>
            <a:r>
              <a:rPr lang="fr-FR" sz="1200" dirty="0" err="1"/>
              <a:t>children</a:t>
            </a:r>
            <a:r>
              <a:rPr lang="fr-FR" sz="1200" dirty="0"/>
              <a:t> </a:t>
            </a:r>
            <a:r>
              <a:rPr lang="fr-FR" sz="1200" dirty="0" err="1"/>
              <a:t>now</a:t>
            </a:r>
            <a:r>
              <a:rPr lang="fr-FR" sz="1200" dirty="0"/>
              <a:t>.&lt;</a:t>
            </a:r>
            <a:r>
              <a:rPr lang="fr-FR" sz="1200" dirty="0" err="1"/>
              <a:t>br</a:t>
            </a:r>
            <a:r>
              <a:rPr lang="fr-FR" sz="1200" dirty="0"/>
              <a:t>/&gt;</a:t>
            </a:r>
          </a:p>
          <a:p>
            <a:pPr eaLnBrk="0" hangingPunct="0">
              <a:lnSpc>
                <a:spcPct val="90000"/>
              </a:lnSpc>
              <a:spcBef>
                <a:spcPct val="0"/>
              </a:spcBef>
              <a:buSzTx/>
              <a:buFontTx/>
              <a:buNone/>
            </a:pPr>
            <a:r>
              <a:rPr lang="fr-FR" sz="1200" dirty="0"/>
              <a:t>            &lt;</a:t>
            </a:r>
            <a:r>
              <a:rPr lang="fr-FR" sz="1200" dirty="0" err="1"/>
              <a:t>xsl:apply-templates</a:t>
            </a:r>
            <a:r>
              <a:rPr lang="fr-FR" sz="1200" dirty="0"/>
              <a:t>/&gt;</a:t>
            </a:r>
          </a:p>
          <a:p>
            <a:pPr eaLnBrk="0" hangingPunct="0">
              <a:lnSpc>
                <a:spcPct val="90000"/>
              </a:lnSpc>
              <a:spcBef>
                <a:spcPct val="0"/>
              </a:spcBef>
              <a:buSzTx/>
              <a:buFontTx/>
              <a:buNone/>
            </a:pPr>
            <a:r>
              <a:rPr lang="fr-FR" sz="1200" dirty="0"/>
              <a:t>    &lt;/</a:t>
            </a:r>
            <a:r>
              <a:rPr lang="fr-FR" sz="1200" dirty="0" err="1"/>
              <a:t>xsl:template</a:t>
            </a:r>
            <a:r>
              <a:rPr lang="fr-FR" sz="1200" dirty="0"/>
              <a:t>&gt;</a:t>
            </a:r>
          </a:p>
          <a:p>
            <a:pPr eaLnBrk="0" hangingPunct="0">
              <a:lnSpc>
                <a:spcPct val="90000"/>
              </a:lnSpc>
              <a:spcBef>
                <a:spcPct val="0"/>
              </a:spcBef>
              <a:buSzTx/>
              <a:buFontTx/>
              <a:buNone/>
            </a:pPr>
            <a:endParaRPr lang="fr-FR" sz="1200" dirty="0"/>
          </a:p>
          <a:p>
            <a:pPr eaLnBrk="0" hangingPunct="0">
              <a:lnSpc>
                <a:spcPct val="90000"/>
              </a:lnSpc>
              <a:spcBef>
                <a:spcPct val="0"/>
              </a:spcBef>
              <a:buSzTx/>
              <a:buFontTx/>
              <a:buNone/>
            </a:pPr>
            <a:r>
              <a:rPr lang="fr-FR" sz="1200" dirty="0"/>
              <a:t>    </a:t>
            </a:r>
            <a:r>
              <a:rPr lang="fr-FR" sz="1200" dirty="0">
                <a:solidFill>
                  <a:srgbClr val="CC9900"/>
                </a:solidFill>
              </a:rPr>
              <a:t>&lt;</a:t>
            </a:r>
            <a:r>
              <a:rPr lang="fr-FR" sz="1200" dirty="0" err="1">
                <a:solidFill>
                  <a:srgbClr val="CC9900"/>
                </a:solidFill>
              </a:rPr>
              <a:t>xsl:template</a:t>
            </a:r>
            <a:r>
              <a:rPr lang="fr-FR" sz="1200" dirty="0">
                <a:solidFill>
                  <a:srgbClr val="CC9900"/>
                </a:solidFill>
              </a:rPr>
              <a:t> match="Book"&gt;</a:t>
            </a:r>
          </a:p>
          <a:p>
            <a:pPr eaLnBrk="0" hangingPunct="0">
              <a:lnSpc>
                <a:spcPct val="90000"/>
              </a:lnSpc>
              <a:spcBef>
                <a:spcPct val="0"/>
              </a:spcBef>
              <a:buSzTx/>
              <a:buFontTx/>
              <a:buNone/>
            </a:pPr>
            <a:r>
              <a:rPr lang="fr-FR" sz="1200" dirty="0">
                <a:solidFill>
                  <a:srgbClr val="CC9900"/>
                </a:solidFill>
              </a:rPr>
              <a:t>            I </a:t>
            </a:r>
            <a:r>
              <a:rPr lang="fr-FR" sz="1200" dirty="0" err="1">
                <a:solidFill>
                  <a:srgbClr val="CC9900"/>
                </a:solidFill>
              </a:rPr>
              <a:t>am</a:t>
            </a:r>
            <a:r>
              <a:rPr lang="fr-FR" sz="1200" dirty="0">
                <a:solidFill>
                  <a:srgbClr val="CC9900"/>
                </a:solidFill>
              </a:rPr>
              <a:t> at Book.  </a:t>
            </a:r>
            <a:r>
              <a:rPr lang="fr-FR" sz="1200" dirty="0" err="1">
                <a:solidFill>
                  <a:srgbClr val="CC9900"/>
                </a:solidFill>
              </a:rPr>
              <a:t>Processing</a:t>
            </a:r>
            <a:r>
              <a:rPr lang="fr-FR" sz="1200" dirty="0">
                <a:solidFill>
                  <a:srgbClr val="CC9900"/>
                </a:solidFill>
              </a:rPr>
              <a:t> </a:t>
            </a:r>
            <a:r>
              <a:rPr lang="fr-FR" sz="1200" dirty="0" err="1">
                <a:solidFill>
                  <a:srgbClr val="CC9900"/>
                </a:solidFill>
              </a:rPr>
              <a:t>its</a:t>
            </a:r>
            <a:r>
              <a:rPr lang="fr-FR" sz="1200" dirty="0">
                <a:solidFill>
                  <a:srgbClr val="CC9900"/>
                </a:solidFill>
              </a:rPr>
              <a:t> </a:t>
            </a:r>
            <a:r>
              <a:rPr lang="fr-FR" sz="1200" dirty="0" err="1">
                <a:solidFill>
                  <a:srgbClr val="CC9900"/>
                </a:solidFill>
              </a:rPr>
              <a:t>children</a:t>
            </a:r>
            <a:r>
              <a:rPr lang="fr-FR" sz="1200" dirty="0">
                <a:solidFill>
                  <a:srgbClr val="CC9900"/>
                </a:solidFill>
              </a:rPr>
              <a:t> </a:t>
            </a:r>
            <a:r>
              <a:rPr lang="fr-FR" sz="1200" dirty="0" err="1">
                <a:solidFill>
                  <a:srgbClr val="CC9900"/>
                </a:solidFill>
              </a:rPr>
              <a:t>now</a:t>
            </a:r>
            <a:r>
              <a:rPr lang="fr-FR" sz="1200" dirty="0">
                <a:solidFill>
                  <a:srgbClr val="CC9900"/>
                </a:solidFill>
              </a:rPr>
              <a:t>.&lt;</a:t>
            </a:r>
            <a:r>
              <a:rPr lang="fr-FR" sz="1200" dirty="0" err="1">
                <a:solidFill>
                  <a:srgbClr val="CC9900"/>
                </a:solidFill>
              </a:rPr>
              <a:t>br</a:t>
            </a:r>
            <a:r>
              <a:rPr lang="fr-FR" sz="1200" dirty="0">
                <a:solidFill>
                  <a:srgbClr val="CC9900"/>
                </a:solidFill>
              </a:rPr>
              <a:t>/&gt;</a:t>
            </a:r>
          </a:p>
          <a:p>
            <a:pPr eaLnBrk="0" hangingPunct="0">
              <a:lnSpc>
                <a:spcPct val="90000"/>
              </a:lnSpc>
              <a:spcBef>
                <a:spcPct val="0"/>
              </a:spcBef>
              <a:buSzTx/>
              <a:buFontTx/>
              <a:buNone/>
            </a:pPr>
            <a:r>
              <a:rPr lang="fr-FR" sz="1200" dirty="0">
                <a:solidFill>
                  <a:srgbClr val="CC9900"/>
                </a:solidFill>
              </a:rPr>
              <a:t>            &lt;</a:t>
            </a:r>
            <a:r>
              <a:rPr lang="fr-FR" sz="1200" dirty="0" err="1">
                <a:solidFill>
                  <a:srgbClr val="CC9900"/>
                </a:solidFill>
              </a:rPr>
              <a:t>xsl:apply-templates</a:t>
            </a:r>
            <a:r>
              <a:rPr lang="fr-FR" sz="1200" dirty="0">
                <a:solidFill>
                  <a:srgbClr val="CC9900"/>
                </a:solidFill>
              </a:rPr>
              <a:t>/&gt;</a:t>
            </a:r>
          </a:p>
          <a:p>
            <a:pPr eaLnBrk="0" hangingPunct="0">
              <a:lnSpc>
                <a:spcPct val="90000"/>
              </a:lnSpc>
              <a:spcBef>
                <a:spcPct val="0"/>
              </a:spcBef>
              <a:buSzTx/>
              <a:buFontTx/>
              <a:buNone/>
            </a:pPr>
            <a:r>
              <a:rPr lang="fr-FR" sz="1200" dirty="0">
                <a:solidFill>
                  <a:srgbClr val="CC9900"/>
                </a:solidFill>
              </a:rPr>
              <a:t>    &lt;/</a:t>
            </a:r>
            <a:r>
              <a:rPr lang="fr-FR" sz="1200" dirty="0" err="1">
                <a:solidFill>
                  <a:srgbClr val="CC9900"/>
                </a:solidFill>
              </a:rPr>
              <a:t>xsl:template</a:t>
            </a:r>
            <a:r>
              <a:rPr lang="fr-FR" sz="1200" dirty="0">
                <a:solidFill>
                  <a:srgbClr val="CC9900"/>
                </a:solidFill>
              </a:rPr>
              <a:t>&gt;</a:t>
            </a:r>
          </a:p>
          <a:p>
            <a:pPr eaLnBrk="0" hangingPunct="0">
              <a:lnSpc>
                <a:spcPct val="90000"/>
              </a:lnSpc>
              <a:spcBef>
                <a:spcPct val="0"/>
              </a:spcBef>
              <a:buSzTx/>
              <a:buFontTx/>
              <a:buNone/>
            </a:pPr>
            <a:endParaRPr lang="fr-FR" sz="1200" dirty="0">
              <a:solidFill>
                <a:srgbClr val="CC9900"/>
              </a:solidFill>
            </a:endParaRPr>
          </a:p>
          <a:p>
            <a:pPr eaLnBrk="0" hangingPunct="0">
              <a:lnSpc>
                <a:spcPct val="90000"/>
              </a:lnSpc>
              <a:spcBef>
                <a:spcPct val="0"/>
              </a:spcBef>
              <a:buSzTx/>
              <a:buFontTx/>
              <a:buNone/>
            </a:pPr>
            <a:r>
              <a:rPr lang="fr-FR" sz="1200" dirty="0"/>
              <a:t>    &lt;</a:t>
            </a:r>
            <a:r>
              <a:rPr lang="fr-FR" sz="1200" dirty="0" err="1"/>
              <a:t>xsl:template</a:t>
            </a:r>
            <a:r>
              <a:rPr lang="fr-FR" sz="1200" dirty="0"/>
              <a:t> match="</a:t>
            </a:r>
            <a:r>
              <a:rPr lang="fr-FR" sz="1200" dirty="0" err="1"/>
              <a:t>Title</a:t>
            </a:r>
            <a:r>
              <a:rPr lang="fr-FR" sz="1200" dirty="0"/>
              <a:t>"&gt;</a:t>
            </a:r>
          </a:p>
          <a:p>
            <a:pPr eaLnBrk="0" hangingPunct="0">
              <a:lnSpc>
                <a:spcPct val="90000"/>
              </a:lnSpc>
              <a:spcBef>
                <a:spcPct val="0"/>
              </a:spcBef>
              <a:buSzTx/>
              <a:buFontTx/>
              <a:buNone/>
            </a:pPr>
            <a:r>
              <a:rPr lang="fr-FR" sz="1200" dirty="0"/>
              <a:t>            I </a:t>
            </a:r>
            <a:r>
              <a:rPr lang="fr-FR" sz="1200" dirty="0" err="1"/>
              <a:t>am</a:t>
            </a:r>
            <a:r>
              <a:rPr lang="fr-FR" sz="1200" dirty="0"/>
              <a:t> at </a:t>
            </a:r>
            <a:r>
              <a:rPr lang="fr-FR" sz="1200" dirty="0" err="1"/>
              <a:t>Title</a:t>
            </a:r>
            <a:r>
              <a:rPr lang="fr-FR" sz="1200" dirty="0"/>
              <a:t>.  </a:t>
            </a:r>
            <a:r>
              <a:rPr lang="fr-FR" sz="1200" dirty="0" err="1"/>
              <a:t>Here's</a:t>
            </a:r>
            <a:r>
              <a:rPr lang="fr-FR" sz="1200" dirty="0"/>
              <a:t> the </a:t>
            </a:r>
            <a:r>
              <a:rPr lang="fr-FR" sz="1200" dirty="0" err="1"/>
              <a:t>title</a:t>
            </a:r>
            <a:r>
              <a:rPr lang="fr-FR" sz="1200" dirty="0"/>
              <a:t>:&lt;</a:t>
            </a:r>
            <a:r>
              <a:rPr lang="fr-FR" sz="1200" dirty="0" err="1"/>
              <a:t>br</a:t>
            </a:r>
            <a:r>
              <a:rPr lang="fr-FR" sz="1200" dirty="0"/>
              <a:t>/&gt;</a:t>
            </a:r>
          </a:p>
          <a:p>
            <a:pPr eaLnBrk="0" hangingPunct="0">
              <a:lnSpc>
                <a:spcPct val="90000"/>
              </a:lnSpc>
              <a:spcBef>
                <a:spcPct val="0"/>
              </a:spcBef>
              <a:buSzTx/>
              <a:buFontTx/>
              <a:buNone/>
            </a:pPr>
            <a:r>
              <a:rPr lang="fr-FR" sz="1200" dirty="0"/>
              <a:t>            &lt;</a:t>
            </a:r>
            <a:r>
              <a:rPr lang="fr-FR" sz="1200" dirty="0" err="1"/>
              <a:t>xsl:apply-templates</a:t>
            </a:r>
            <a:r>
              <a:rPr lang="fr-FR" sz="1200" dirty="0"/>
              <a:t>/&gt;&lt;</a:t>
            </a:r>
            <a:r>
              <a:rPr lang="fr-FR" sz="1200" dirty="0" err="1"/>
              <a:t>br</a:t>
            </a:r>
            <a:r>
              <a:rPr lang="fr-FR" sz="1200" dirty="0"/>
              <a:t>/&gt;</a:t>
            </a:r>
          </a:p>
          <a:p>
            <a:pPr eaLnBrk="0" hangingPunct="0">
              <a:lnSpc>
                <a:spcPct val="90000"/>
              </a:lnSpc>
              <a:spcBef>
                <a:spcPct val="0"/>
              </a:spcBef>
              <a:buSzTx/>
              <a:buFontTx/>
              <a:buNone/>
            </a:pPr>
            <a:r>
              <a:rPr lang="fr-FR" sz="1200" dirty="0"/>
              <a:t>    &lt;/</a:t>
            </a:r>
            <a:r>
              <a:rPr lang="fr-FR" sz="1200" dirty="0" err="1"/>
              <a:t>xsl:template</a:t>
            </a:r>
            <a:r>
              <a:rPr lang="fr-FR" sz="1200" dirty="0"/>
              <a:t>&gt;</a:t>
            </a:r>
          </a:p>
          <a:p>
            <a:pPr>
              <a:lnSpc>
                <a:spcPct val="90000"/>
              </a:lnSpc>
            </a:pPr>
            <a:endParaRPr lang="fr-FR" sz="2400" dirty="0"/>
          </a:p>
        </p:txBody>
      </p:sp>
      <p:sp>
        <p:nvSpPr>
          <p:cNvPr id="407556" name="Rectangle 4"/>
          <p:cNvSpPr>
            <a:spLocks noGrp="1" noChangeArrowheads="1"/>
          </p:cNvSpPr>
          <p:nvPr>
            <p:ph type="body" sz="half" idx="2"/>
          </p:nvPr>
        </p:nvSpPr>
        <p:spPr/>
        <p:txBody>
          <a:bodyPr/>
          <a:lstStyle/>
          <a:p>
            <a:pPr eaLnBrk="0" hangingPunct="0">
              <a:spcBef>
                <a:spcPct val="0"/>
              </a:spcBef>
              <a:buSzTx/>
              <a:buFontTx/>
              <a:buNone/>
            </a:pPr>
            <a:r>
              <a:rPr lang="fr-FR" sz="1400" dirty="0"/>
              <a:t>&lt;</a:t>
            </a:r>
            <a:r>
              <a:rPr lang="fr-FR" sz="1400" dirty="0" err="1"/>
              <a:t>xsl:template</a:t>
            </a:r>
            <a:r>
              <a:rPr lang="fr-FR" sz="1400" dirty="0"/>
              <a:t> match="</a:t>
            </a:r>
            <a:r>
              <a:rPr lang="fr-FR" sz="1400" dirty="0" err="1"/>
              <a:t>Author</a:t>
            </a:r>
            <a:r>
              <a:rPr lang="fr-FR" sz="1400" dirty="0"/>
              <a:t>"&gt;</a:t>
            </a:r>
          </a:p>
          <a:p>
            <a:pPr eaLnBrk="0" hangingPunct="0">
              <a:spcBef>
                <a:spcPct val="0"/>
              </a:spcBef>
              <a:buSzTx/>
              <a:buFontTx/>
              <a:buNone/>
            </a:pPr>
            <a:r>
              <a:rPr lang="fr-FR" sz="1400" dirty="0"/>
              <a:t>            I </a:t>
            </a:r>
            <a:r>
              <a:rPr lang="fr-FR" sz="1400" dirty="0" err="1"/>
              <a:t>am</a:t>
            </a:r>
            <a:r>
              <a:rPr lang="fr-FR" sz="1400" dirty="0"/>
              <a:t> at </a:t>
            </a:r>
            <a:r>
              <a:rPr lang="fr-FR" sz="1400" dirty="0" err="1"/>
              <a:t>Author</a:t>
            </a:r>
            <a:r>
              <a:rPr lang="fr-FR" sz="1400" dirty="0"/>
              <a:t>.  </a:t>
            </a:r>
            <a:r>
              <a:rPr lang="fr-FR" sz="1400" dirty="0" err="1"/>
              <a:t>Here's</a:t>
            </a:r>
            <a:r>
              <a:rPr lang="fr-FR" sz="1400" dirty="0"/>
              <a:t> the </a:t>
            </a:r>
            <a:r>
              <a:rPr lang="fr-FR" sz="1400" dirty="0" err="1"/>
              <a:t>author's</a:t>
            </a:r>
            <a:r>
              <a:rPr lang="fr-FR" sz="1400" dirty="0"/>
              <a:t> </a:t>
            </a:r>
            <a:r>
              <a:rPr lang="fr-FR" sz="1400" dirty="0" err="1"/>
              <a:t>name</a:t>
            </a:r>
            <a:r>
              <a:rPr lang="fr-FR" sz="1400" dirty="0"/>
              <a:t>:&lt;</a:t>
            </a:r>
            <a:r>
              <a:rPr lang="fr-FR" sz="1400" dirty="0" err="1"/>
              <a:t>br</a:t>
            </a:r>
            <a:r>
              <a:rPr lang="fr-FR" sz="1400" dirty="0"/>
              <a:t>/&gt;</a:t>
            </a:r>
          </a:p>
          <a:p>
            <a:pPr eaLnBrk="0" hangingPunct="0">
              <a:spcBef>
                <a:spcPct val="0"/>
              </a:spcBef>
              <a:buSzTx/>
              <a:buFontTx/>
              <a:buNone/>
            </a:pPr>
            <a:r>
              <a:rPr lang="fr-FR" sz="1400" dirty="0"/>
              <a:t>            &lt;</a:t>
            </a:r>
            <a:r>
              <a:rPr lang="fr-FR" sz="1400" dirty="0" err="1"/>
              <a:t>xsl:apply-templates</a:t>
            </a:r>
            <a:r>
              <a:rPr lang="fr-FR" sz="1400" dirty="0"/>
              <a:t>/&gt;&lt;</a:t>
            </a:r>
            <a:r>
              <a:rPr lang="fr-FR" sz="1400" dirty="0" err="1"/>
              <a:t>br</a:t>
            </a:r>
            <a:r>
              <a:rPr lang="fr-FR" sz="1400" dirty="0"/>
              <a:t>/&gt;</a:t>
            </a:r>
          </a:p>
          <a:p>
            <a:pPr eaLnBrk="0" hangingPunct="0">
              <a:spcBef>
                <a:spcPct val="0"/>
              </a:spcBef>
              <a:buSzTx/>
              <a:buFontTx/>
              <a:buNone/>
            </a:pPr>
            <a:r>
              <a:rPr lang="fr-FR" sz="1400" dirty="0"/>
              <a:t>    &lt;/</a:t>
            </a:r>
            <a:r>
              <a:rPr lang="fr-FR" sz="1400" dirty="0" err="1"/>
              <a:t>xsl:template</a:t>
            </a:r>
            <a:r>
              <a:rPr lang="fr-FR" sz="1400" dirty="0"/>
              <a:t>&gt;</a:t>
            </a:r>
          </a:p>
          <a:p>
            <a:pPr eaLnBrk="0" hangingPunct="0">
              <a:spcBef>
                <a:spcPct val="0"/>
              </a:spcBef>
              <a:buSzTx/>
              <a:buFontTx/>
              <a:buNone/>
            </a:pPr>
            <a:endParaRPr lang="fr-FR" sz="1400" dirty="0"/>
          </a:p>
          <a:p>
            <a:pPr eaLnBrk="0" hangingPunct="0">
              <a:spcBef>
                <a:spcPct val="0"/>
              </a:spcBef>
              <a:buSzTx/>
              <a:buFontTx/>
              <a:buNone/>
            </a:pPr>
            <a:r>
              <a:rPr lang="fr-FR" sz="1400" dirty="0"/>
              <a:t>    </a:t>
            </a:r>
            <a:r>
              <a:rPr lang="fr-FR" sz="1400" dirty="0">
                <a:solidFill>
                  <a:srgbClr val="CC9900"/>
                </a:solidFill>
              </a:rPr>
              <a:t>&lt;</a:t>
            </a:r>
            <a:r>
              <a:rPr lang="fr-FR" sz="1400" dirty="0" err="1">
                <a:solidFill>
                  <a:srgbClr val="CC9900"/>
                </a:solidFill>
              </a:rPr>
              <a:t>xsl:template</a:t>
            </a:r>
            <a:r>
              <a:rPr lang="fr-FR" sz="1400" dirty="0">
                <a:solidFill>
                  <a:srgbClr val="CC9900"/>
                </a:solidFill>
              </a:rPr>
              <a:t> match="Date"&gt;</a:t>
            </a:r>
          </a:p>
          <a:p>
            <a:pPr eaLnBrk="0" hangingPunct="0">
              <a:spcBef>
                <a:spcPct val="0"/>
              </a:spcBef>
              <a:buSzTx/>
              <a:buFontTx/>
              <a:buNone/>
            </a:pPr>
            <a:r>
              <a:rPr lang="fr-FR" sz="1400" dirty="0">
                <a:solidFill>
                  <a:srgbClr val="CC9900"/>
                </a:solidFill>
              </a:rPr>
              <a:t>            I </a:t>
            </a:r>
            <a:r>
              <a:rPr lang="fr-FR" sz="1400" dirty="0" err="1">
                <a:solidFill>
                  <a:srgbClr val="CC9900"/>
                </a:solidFill>
              </a:rPr>
              <a:t>am</a:t>
            </a:r>
            <a:r>
              <a:rPr lang="fr-FR" sz="1400" dirty="0">
                <a:solidFill>
                  <a:srgbClr val="CC9900"/>
                </a:solidFill>
              </a:rPr>
              <a:t> at Date.  </a:t>
            </a:r>
            <a:r>
              <a:rPr lang="fr-FR" sz="1400" dirty="0" err="1">
                <a:solidFill>
                  <a:srgbClr val="CC9900"/>
                </a:solidFill>
              </a:rPr>
              <a:t>Here's</a:t>
            </a:r>
            <a:r>
              <a:rPr lang="fr-FR" sz="1400" dirty="0">
                <a:solidFill>
                  <a:srgbClr val="CC9900"/>
                </a:solidFill>
              </a:rPr>
              <a:t> the date:&lt;</a:t>
            </a:r>
            <a:r>
              <a:rPr lang="fr-FR" sz="1400" dirty="0" err="1">
                <a:solidFill>
                  <a:srgbClr val="CC9900"/>
                </a:solidFill>
              </a:rPr>
              <a:t>br</a:t>
            </a:r>
            <a:r>
              <a:rPr lang="fr-FR" sz="1400" dirty="0">
                <a:solidFill>
                  <a:srgbClr val="CC9900"/>
                </a:solidFill>
              </a:rPr>
              <a:t>/&gt;</a:t>
            </a:r>
          </a:p>
          <a:p>
            <a:pPr eaLnBrk="0" hangingPunct="0">
              <a:spcBef>
                <a:spcPct val="0"/>
              </a:spcBef>
              <a:buSzTx/>
              <a:buFontTx/>
              <a:buNone/>
            </a:pPr>
            <a:r>
              <a:rPr lang="fr-FR" sz="1400" dirty="0">
                <a:solidFill>
                  <a:srgbClr val="CC9900"/>
                </a:solidFill>
              </a:rPr>
              <a:t>            &lt;</a:t>
            </a:r>
            <a:r>
              <a:rPr lang="fr-FR" sz="1400" dirty="0" err="1">
                <a:solidFill>
                  <a:srgbClr val="CC9900"/>
                </a:solidFill>
              </a:rPr>
              <a:t>xsl:apply-templates</a:t>
            </a:r>
            <a:r>
              <a:rPr lang="fr-FR" sz="1400" dirty="0">
                <a:solidFill>
                  <a:srgbClr val="CC9900"/>
                </a:solidFill>
              </a:rPr>
              <a:t>/&gt;&lt;</a:t>
            </a:r>
            <a:r>
              <a:rPr lang="fr-FR" sz="1400" dirty="0" err="1">
                <a:solidFill>
                  <a:srgbClr val="CC9900"/>
                </a:solidFill>
              </a:rPr>
              <a:t>br</a:t>
            </a:r>
            <a:r>
              <a:rPr lang="fr-FR" sz="1400" dirty="0">
                <a:solidFill>
                  <a:srgbClr val="CC9900"/>
                </a:solidFill>
              </a:rPr>
              <a:t>/&gt;</a:t>
            </a:r>
          </a:p>
          <a:p>
            <a:pPr eaLnBrk="0" hangingPunct="0">
              <a:spcBef>
                <a:spcPct val="0"/>
              </a:spcBef>
              <a:buSzTx/>
              <a:buFontTx/>
              <a:buNone/>
            </a:pPr>
            <a:r>
              <a:rPr lang="fr-FR" sz="1400" dirty="0">
                <a:solidFill>
                  <a:srgbClr val="CC9900"/>
                </a:solidFill>
              </a:rPr>
              <a:t>    &lt;/</a:t>
            </a:r>
            <a:r>
              <a:rPr lang="fr-FR" sz="1400" dirty="0" err="1">
                <a:solidFill>
                  <a:srgbClr val="CC9900"/>
                </a:solidFill>
              </a:rPr>
              <a:t>xsl:template</a:t>
            </a:r>
            <a:r>
              <a:rPr lang="fr-FR" sz="1400" dirty="0">
                <a:solidFill>
                  <a:srgbClr val="CC9900"/>
                </a:solidFill>
              </a:rPr>
              <a:t>&gt;</a:t>
            </a:r>
          </a:p>
          <a:p>
            <a:pPr eaLnBrk="0" hangingPunct="0">
              <a:spcBef>
                <a:spcPct val="0"/>
              </a:spcBef>
              <a:buSzTx/>
              <a:buFontTx/>
              <a:buNone/>
            </a:pPr>
            <a:endParaRPr lang="fr-FR" sz="1400" dirty="0">
              <a:solidFill>
                <a:srgbClr val="CC9900"/>
              </a:solidFill>
            </a:endParaRPr>
          </a:p>
          <a:p>
            <a:pPr eaLnBrk="0" hangingPunct="0">
              <a:spcBef>
                <a:spcPct val="0"/>
              </a:spcBef>
              <a:buSzTx/>
              <a:buFontTx/>
              <a:buNone/>
            </a:pPr>
            <a:r>
              <a:rPr lang="fr-FR" sz="1400" dirty="0"/>
              <a:t>    &lt;</a:t>
            </a:r>
            <a:r>
              <a:rPr lang="fr-FR" sz="1400" dirty="0" err="1"/>
              <a:t>xsl:template</a:t>
            </a:r>
            <a:r>
              <a:rPr lang="fr-FR" sz="1400" dirty="0"/>
              <a:t> match="ISBN"&gt;</a:t>
            </a:r>
          </a:p>
          <a:p>
            <a:pPr eaLnBrk="0" hangingPunct="0">
              <a:spcBef>
                <a:spcPct val="0"/>
              </a:spcBef>
              <a:buSzTx/>
              <a:buFontTx/>
              <a:buNone/>
            </a:pPr>
            <a:r>
              <a:rPr lang="fr-FR" sz="1400" dirty="0"/>
              <a:t>            I </a:t>
            </a:r>
            <a:r>
              <a:rPr lang="fr-FR" sz="1400" dirty="0" err="1"/>
              <a:t>am</a:t>
            </a:r>
            <a:r>
              <a:rPr lang="fr-FR" sz="1400" dirty="0"/>
              <a:t> at ISBN.  </a:t>
            </a:r>
            <a:r>
              <a:rPr lang="fr-FR" sz="1400" dirty="0" err="1"/>
              <a:t>Here's</a:t>
            </a:r>
            <a:r>
              <a:rPr lang="fr-FR" sz="1400" dirty="0"/>
              <a:t> the ISBN:&lt;</a:t>
            </a:r>
            <a:r>
              <a:rPr lang="fr-FR" sz="1400" dirty="0" err="1"/>
              <a:t>br</a:t>
            </a:r>
            <a:r>
              <a:rPr lang="fr-FR" sz="1400" dirty="0"/>
              <a:t>/&gt;</a:t>
            </a:r>
          </a:p>
          <a:p>
            <a:pPr eaLnBrk="0" hangingPunct="0">
              <a:spcBef>
                <a:spcPct val="0"/>
              </a:spcBef>
              <a:buSzTx/>
              <a:buFontTx/>
              <a:buNone/>
            </a:pPr>
            <a:r>
              <a:rPr lang="fr-FR" sz="1400" dirty="0"/>
              <a:t>            &lt;</a:t>
            </a:r>
            <a:r>
              <a:rPr lang="fr-FR" sz="1400" dirty="0" err="1"/>
              <a:t>xsl:apply-templates</a:t>
            </a:r>
            <a:r>
              <a:rPr lang="fr-FR" sz="1400" dirty="0"/>
              <a:t>/&gt;&lt;</a:t>
            </a:r>
            <a:r>
              <a:rPr lang="fr-FR" sz="1400" dirty="0" err="1"/>
              <a:t>br</a:t>
            </a:r>
            <a:r>
              <a:rPr lang="fr-FR" sz="1400" dirty="0"/>
              <a:t>/&gt;</a:t>
            </a:r>
          </a:p>
          <a:p>
            <a:pPr eaLnBrk="0" hangingPunct="0">
              <a:spcBef>
                <a:spcPct val="0"/>
              </a:spcBef>
              <a:buSzTx/>
              <a:buFontTx/>
              <a:buNone/>
            </a:pPr>
            <a:r>
              <a:rPr lang="fr-FR" sz="1400" dirty="0"/>
              <a:t>    &lt;/</a:t>
            </a:r>
            <a:r>
              <a:rPr lang="fr-FR" sz="1400" dirty="0" err="1"/>
              <a:t>xsl:template</a:t>
            </a:r>
            <a:r>
              <a:rPr lang="fr-FR" sz="1400" dirty="0"/>
              <a:t>&gt;</a:t>
            </a:r>
          </a:p>
          <a:p>
            <a:pPr eaLnBrk="0" hangingPunct="0">
              <a:spcBef>
                <a:spcPct val="0"/>
              </a:spcBef>
              <a:buSzTx/>
              <a:buFontTx/>
              <a:buNone/>
            </a:pPr>
            <a:endParaRPr lang="fr-FR" sz="1400" dirty="0"/>
          </a:p>
          <a:p>
            <a:pPr eaLnBrk="0" hangingPunct="0">
              <a:spcBef>
                <a:spcPct val="0"/>
              </a:spcBef>
              <a:buSzTx/>
              <a:buFontTx/>
              <a:buNone/>
            </a:pPr>
            <a:r>
              <a:rPr lang="fr-FR" sz="1400" dirty="0"/>
              <a:t>    </a:t>
            </a:r>
            <a:r>
              <a:rPr lang="fr-FR" sz="1400" dirty="0">
                <a:solidFill>
                  <a:srgbClr val="CC9900"/>
                </a:solidFill>
              </a:rPr>
              <a:t>&lt;</a:t>
            </a:r>
            <a:r>
              <a:rPr lang="fr-FR" sz="1400" dirty="0" err="1">
                <a:solidFill>
                  <a:srgbClr val="CC9900"/>
                </a:solidFill>
              </a:rPr>
              <a:t>xsl:template</a:t>
            </a:r>
            <a:r>
              <a:rPr lang="fr-FR" sz="1400" dirty="0">
                <a:solidFill>
                  <a:srgbClr val="CC9900"/>
                </a:solidFill>
              </a:rPr>
              <a:t> match="Publisher"&gt;</a:t>
            </a:r>
          </a:p>
          <a:p>
            <a:pPr eaLnBrk="0" hangingPunct="0">
              <a:spcBef>
                <a:spcPct val="0"/>
              </a:spcBef>
              <a:buSzTx/>
              <a:buFontTx/>
              <a:buNone/>
            </a:pPr>
            <a:r>
              <a:rPr lang="fr-FR" sz="1400" dirty="0">
                <a:solidFill>
                  <a:srgbClr val="CC9900"/>
                </a:solidFill>
              </a:rPr>
              <a:t>            I </a:t>
            </a:r>
            <a:r>
              <a:rPr lang="fr-FR" sz="1400" dirty="0" err="1">
                <a:solidFill>
                  <a:srgbClr val="CC9900"/>
                </a:solidFill>
              </a:rPr>
              <a:t>am</a:t>
            </a:r>
            <a:r>
              <a:rPr lang="fr-FR" sz="1400" dirty="0">
                <a:solidFill>
                  <a:srgbClr val="CC9900"/>
                </a:solidFill>
              </a:rPr>
              <a:t> at Publisher.  </a:t>
            </a:r>
            <a:r>
              <a:rPr lang="fr-FR" sz="1400" dirty="0" err="1">
                <a:solidFill>
                  <a:srgbClr val="CC9900"/>
                </a:solidFill>
              </a:rPr>
              <a:t>Here's</a:t>
            </a:r>
            <a:r>
              <a:rPr lang="fr-FR" sz="1400" dirty="0">
                <a:solidFill>
                  <a:srgbClr val="CC9900"/>
                </a:solidFill>
              </a:rPr>
              <a:t> the </a:t>
            </a:r>
            <a:r>
              <a:rPr lang="fr-FR" sz="1400" dirty="0" err="1">
                <a:solidFill>
                  <a:srgbClr val="CC9900"/>
                </a:solidFill>
              </a:rPr>
              <a:t>publisher</a:t>
            </a:r>
            <a:r>
              <a:rPr lang="fr-FR" sz="1400" dirty="0">
                <a:solidFill>
                  <a:srgbClr val="CC9900"/>
                </a:solidFill>
              </a:rPr>
              <a:t>:&lt;</a:t>
            </a:r>
            <a:r>
              <a:rPr lang="fr-FR" sz="1400" dirty="0" err="1">
                <a:solidFill>
                  <a:srgbClr val="CC9900"/>
                </a:solidFill>
              </a:rPr>
              <a:t>br</a:t>
            </a:r>
            <a:r>
              <a:rPr lang="fr-FR" sz="1400" dirty="0">
                <a:solidFill>
                  <a:srgbClr val="CC9900"/>
                </a:solidFill>
              </a:rPr>
              <a:t>/&gt;</a:t>
            </a:r>
          </a:p>
          <a:p>
            <a:pPr eaLnBrk="0" hangingPunct="0">
              <a:spcBef>
                <a:spcPct val="0"/>
              </a:spcBef>
              <a:buSzTx/>
              <a:buFontTx/>
              <a:buNone/>
            </a:pPr>
            <a:r>
              <a:rPr lang="fr-FR" sz="1400" dirty="0">
                <a:solidFill>
                  <a:srgbClr val="CC9900"/>
                </a:solidFill>
              </a:rPr>
              <a:t>            &lt;</a:t>
            </a:r>
            <a:r>
              <a:rPr lang="fr-FR" sz="1400" dirty="0" err="1">
                <a:solidFill>
                  <a:srgbClr val="CC9900"/>
                </a:solidFill>
              </a:rPr>
              <a:t>xsl:apply-templates</a:t>
            </a:r>
            <a:r>
              <a:rPr lang="fr-FR" sz="1400" dirty="0">
                <a:solidFill>
                  <a:srgbClr val="CC9900"/>
                </a:solidFill>
              </a:rPr>
              <a:t>/&gt;&lt;</a:t>
            </a:r>
            <a:r>
              <a:rPr lang="fr-FR" sz="1400" dirty="0" err="1">
                <a:solidFill>
                  <a:srgbClr val="CC9900"/>
                </a:solidFill>
              </a:rPr>
              <a:t>br</a:t>
            </a:r>
            <a:r>
              <a:rPr lang="fr-FR" sz="1400" dirty="0">
                <a:solidFill>
                  <a:srgbClr val="CC9900"/>
                </a:solidFill>
              </a:rPr>
              <a:t>/&gt;</a:t>
            </a:r>
          </a:p>
          <a:p>
            <a:pPr eaLnBrk="0" hangingPunct="0">
              <a:spcBef>
                <a:spcPct val="0"/>
              </a:spcBef>
              <a:buSzTx/>
              <a:buFontTx/>
              <a:buNone/>
            </a:pPr>
            <a:r>
              <a:rPr lang="fr-FR" sz="1400" dirty="0">
                <a:solidFill>
                  <a:srgbClr val="CC9900"/>
                </a:solidFill>
              </a:rPr>
              <a:t>    &lt;/</a:t>
            </a:r>
            <a:r>
              <a:rPr lang="fr-FR" sz="1400" dirty="0" err="1">
                <a:solidFill>
                  <a:srgbClr val="CC9900"/>
                </a:solidFill>
              </a:rPr>
              <a:t>xsl:template</a:t>
            </a:r>
            <a:r>
              <a:rPr lang="fr-FR" sz="1400" dirty="0">
                <a:solidFill>
                  <a:srgbClr val="CC9900"/>
                </a:solidFill>
              </a:rPr>
              <a:t>&gt;</a:t>
            </a:r>
          </a:p>
          <a:p>
            <a:pPr eaLnBrk="0" hangingPunct="0">
              <a:spcBef>
                <a:spcPct val="0"/>
              </a:spcBef>
              <a:buSzTx/>
              <a:buFontTx/>
              <a:buNone/>
            </a:pPr>
            <a:endParaRPr lang="fr-FR" sz="1400" dirty="0">
              <a:solidFill>
                <a:srgbClr val="CC9900"/>
              </a:solidFill>
            </a:endParaRPr>
          </a:p>
          <a:p>
            <a:pPr eaLnBrk="0" hangingPunct="0">
              <a:spcBef>
                <a:spcPct val="0"/>
              </a:spcBef>
              <a:buSzTx/>
              <a:buFontTx/>
              <a:buNone/>
            </a:pPr>
            <a:r>
              <a:rPr lang="fr-FR" sz="1400" dirty="0"/>
              <a:t>    &lt;</a:t>
            </a:r>
            <a:r>
              <a:rPr lang="fr-FR" sz="1400" dirty="0" err="1"/>
              <a:t>xsl:template</a:t>
            </a:r>
            <a:r>
              <a:rPr lang="fr-FR" sz="1400" dirty="0"/>
              <a:t> match="</a:t>
            </a:r>
            <a:r>
              <a:rPr lang="fr-FR" sz="1400" dirty="0" err="1"/>
              <a:t>text</a:t>
            </a:r>
            <a:r>
              <a:rPr lang="fr-FR" sz="1400" dirty="0"/>
              <a:t>()"&gt;</a:t>
            </a:r>
          </a:p>
          <a:p>
            <a:pPr eaLnBrk="0" hangingPunct="0">
              <a:spcBef>
                <a:spcPct val="0"/>
              </a:spcBef>
              <a:buSzTx/>
              <a:buFontTx/>
              <a:buNone/>
            </a:pPr>
            <a:r>
              <a:rPr lang="fr-FR" sz="1400" dirty="0"/>
              <a:t>           &lt;</a:t>
            </a:r>
            <a:r>
              <a:rPr lang="fr-FR" sz="1400" dirty="0" err="1"/>
              <a:t>xsl:value-of</a:t>
            </a:r>
            <a:r>
              <a:rPr lang="fr-FR" sz="1400" dirty="0"/>
              <a:t> select="."/&gt;</a:t>
            </a:r>
          </a:p>
          <a:p>
            <a:pPr eaLnBrk="0" hangingPunct="0">
              <a:spcBef>
                <a:spcPct val="0"/>
              </a:spcBef>
              <a:buSzTx/>
              <a:buFontTx/>
              <a:buNone/>
            </a:pPr>
            <a:r>
              <a:rPr lang="fr-FR" sz="1400" dirty="0"/>
              <a:t>    &lt;/</a:t>
            </a:r>
            <a:r>
              <a:rPr lang="fr-FR" sz="1400" dirty="0" err="1"/>
              <a:t>xsl:template</a:t>
            </a:r>
            <a:r>
              <a:rPr lang="fr-FR" sz="1400" dirty="0"/>
              <a:t>&gt;</a:t>
            </a:r>
          </a:p>
          <a:p>
            <a:pPr eaLnBrk="0" hangingPunct="0">
              <a:spcBef>
                <a:spcPct val="0"/>
              </a:spcBef>
              <a:buSzTx/>
              <a:buFontTx/>
              <a:buNone/>
            </a:pPr>
            <a:endParaRPr lang="fr-FR" sz="1400" dirty="0"/>
          </a:p>
          <a:p>
            <a:pPr eaLnBrk="0" hangingPunct="0">
              <a:spcBef>
                <a:spcPct val="0"/>
              </a:spcBef>
              <a:buSzTx/>
              <a:buFontTx/>
              <a:buNone/>
            </a:pPr>
            <a:r>
              <a:rPr lang="fr-FR" sz="1400" dirty="0"/>
              <a:t>&lt;/</a:t>
            </a:r>
            <a:r>
              <a:rPr lang="fr-FR" sz="1400" dirty="0" err="1"/>
              <a:t>xsl:stylesheet</a:t>
            </a:r>
            <a:r>
              <a:rPr lang="fr-FR" sz="1400" dirty="0" smtClean="0"/>
              <a:t>&gt;</a:t>
            </a:r>
            <a:endParaRPr lang="fr-FR"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F606735B-AF07-4B7D-862A-86D249D5529F}" type="slidenum">
              <a:rPr lang="fr-FR"/>
              <a:pPr/>
              <a:t>133</a:t>
            </a:fld>
            <a:endParaRPr lang="fr-FR"/>
          </a:p>
        </p:txBody>
      </p:sp>
      <p:sp>
        <p:nvSpPr>
          <p:cNvPr id="406530" name="Rectangle 2"/>
          <p:cNvSpPr>
            <a:spLocks noGrp="1" noChangeArrowheads="1"/>
          </p:cNvSpPr>
          <p:nvPr>
            <p:ph type="title"/>
          </p:nvPr>
        </p:nvSpPr>
        <p:spPr/>
        <p:txBody>
          <a:bodyPr/>
          <a:lstStyle/>
          <a:p>
            <a:r>
              <a:rPr lang="fr-FR"/>
              <a:t>Template rules par défaut</a:t>
            </a:r>
          </a:p>
        </p:txBody>
      </p:sp>
      <p:sp>
        <p:nvSpPr>
          <p:cNvPr id="406531" name="Rectangle 3"/>
          <p:cNvSpPr>
            <a:spLocks noGrp="1" noChangeArrowheads="1"/>
          </p:cNvSpPr>
          <p:nvPr>
            <p:ph type="body" idx="1"/>
          </p:nvPr>
        </p:nvSpPr>
        <p:spPr/>
        <p:txBody>
          <a:bodyPr/>
          <a:lstStyle/>
          <a:p>
            <a:r>
              <a:rPr lang="fr-FR"/>
              <a:t>Par défaut 2 règles sont implicitement appliquées :</a:t>
            </a:r>
          </a:p>
          <a:p>
            <a:endParaRPr lang="fr-FR"/>
          </a:p>
          <a:p>
            <a:pPr lvl="1" eaLnBrk="0" hangingPunct="0">
              <a:spcBef>
                <a:spcPct val="0"/>
              </a:spcBef>
              <a:buFontTx/>
              <a:buNone/>
            </a:pPr>
            <a:r>
              <a:rPr lang="fr-FR" sz="1600" b="1">
                <a:latin typeface="Times New Roman" pitchFamily="18" charset="0"/>
              </a:rPr>
              <a:t>&lt;xsl:template match=“/ | *”&gt;</a:t>
            </a:r>
          </a:p>
          <a:p>
            <a:pPr lvl="1" eaLnBrk="0" hangingPunct="0">
              <a:spcBef>
                <a:spcPct val="0"/>
              </a:spcBef>
              <a:buFontTx/>
              <a:buNone/>
            </a:pPr>
            <a:r>
              <a:rPr lang="fr-FR" sz="1600" b="1">
                <a:latin typeface="Times New Roman" pitchFamily="18" charset="0"/>
              </a:rPr>
              <a:t>	&lt;xsl:apply-templates/&gt;</a:t>
            </a:r>
          </a:p>
          <a:p>
            <a:pPr lvl="1" eaLnBrk="0" hangingPunct="0">
              <a:spcBef>
                <a:spcPct val="0"/>
              </a:spcBef>
              <a:buFontTx/>
              <a:buNone/>
            </a:pPr>
            <a:r>
              <a:rPr lang="fr-FR" sz="1600" b="1">
                <a:latin typeface="Times New Roman" pitchFamily="18" charset="0"/>
              </a:rPr>
              <a:t>&lt;/xsl:template&gt;</a:t>
            </a:r>
          </a:p>
          <a:p>
            <a:pPr lvl="1" eaLnBrk="0" hangingPunct="0">
              <a:spcBef>
                <a:spcPct val="0"/>
              </a:spcBef>
              <a:buFontTx/>
              <a:buNone/>
            </a:pPr>
            <a:endParaRPr lang="fr-FR" sz="1600" b="1">
              <a:latin typeface="Times New Roman" pitchFamily="18" charset="0"/>
            </a:endParaRPr>
          </a:p>
          <a:p>
            <a:pPr lvl="2" eaLnBrk="0" hangingPunct="0">
              <a:spcBef>
                <a:spcPct val="0"/>
              </a:spcBef>
              <a:buFontTx/>
              <a:buNone/>
            </a:pPr>
            <a:r>
              <a:rPr lang="fr-FR" sz="1400" b="1">
                <a:latin typeface="Times New Roman" pitchFamily="18" charset="0"/>
              </a:rPr>
              <a:t>« Trouve le document ou n’importe quel élément et applique les règles de ses fils »</a:t>
            </a:r>
          </a:p>
          <a:p>
            <a:pPr lvl="1" eaLnBrk="0" hangingPunct="0">
              <a:spcBef>
                <a:spcPct val="0"/>
              </a:spcBef>
              <a:buFontTx/>
              <a:buNone/>
            </a:pPr>
            <a:endParaRPr lang="fr-FR" sz="1600" b="1">
              <a:latin typeface="Times New Roman" pitchFamily="18" charset="0"/>
            </a:endParaRPr>
          </a:p>
          <a:p>
            <a:pPr lvl="1" eaLnBrk="0" hangingPunct="0">
              <a:spcBef>
                <a:spcPct val="0"/>
              </a:spcBef>
              <a:buFontTx/>
              <a:buNone/>
            </a:pPr>
            <a:r>
              <a:rPr lang="fr-FR" sz="1600" b="1">
                <a:latin typeface="Times New Roman" pitchFamily="18" charset="0"/>
              </a:rPr>
              <a:t>&lt;xsl:template match=“text()”&gt;</a:t>
            </a:r>
          </a:p>
          <a:p>
            <a:pPr lvl="1" eaLnBrk="0" hangingPunct="0">
              <a:spcBef>
                <a:spcPct val="0"/>
              </a:spcBef>
              <a:buFontTx/>
              <a:buNone/>
            </a:pPr>
            <a:r>
              <a:rPr lang="fr-FR" sz="1600" b="1">
                <a:latin typeface="Times New Roman" pitchFamily="18" charset="0"/>
              </a:rPr>
              <a:t>	&lt;xsl:value-of select=“.”/&gt;</a:t>
            </a:r>
          </a:p>
          <a:p>
            <a:pPr lvl="1" eaLnBrk="0" hangingPunct="0">
              <a:spcBef>
                <a:spcPct val="0"/>
              </a:spcBef>
              <a:buFontTx/>
              <a:buNone/>
            </a:pPr>
            <a:r>
              <a:rPr lang="fr-FR" sz="1600" b="1">
                <a:latin typeface="Times New Roman" pitchFamily="18" charset="0"/>
              </a:rPr>
              <a:t>&lt;/xsl:template&gt;</a:t>
            </a:r>
          </a:p>
          <a:p>
            <a:pPr lvl="1" eaLnBrk="0" hangingPunct="0">
              <a:spcBef>
                <a:spcPct val="0"/>
              </a:spcBef>
              <a:buFontTx/>
              <a:buNone/>
            </a:pPr>
            <a:endParaRPr lang="fr-FR" sz="1600" b="1">
              <a:latin typeface="Times New Roman" pitchFamily="18" charset="0"/>
            </a:endParaRPr>
          </a:p>
          <a:p>
            <a:pPr lvl="2" eaLnBrk="0" hangingPunct="0">
              <a:spcBef>
                <a:spcPct val="0"/>
              </a:spcBef>
              <a:buFontTx/>
              <a:buNone/>
            </a:pPr>
            <a:r>
              <a:rPr lang="fr-FR" sz="1400" b="1">
                <a:latin typeface="Times New Roman" pitchFamily="18" charset="0"/>
              </a:rPr>
              <a:t>« Trouve le nœud texte est affiche sa valeur  »</a:t>
            </a:r>
          </a:p>
          <a:p>
            <a:endParaRPr lang="fr-FR" sz="2000"/>
          </a:p>
          <a:p>
            <a:r>
              <a:rPr lang="fr-FR" sz="2000"/>
              <a:t>NB : la règle la + spécifique est toujours appliquée</a:t>
            </a:r>
          </a:p>
          <a:p>
            <a:pPr lvl="1"/>
            <a:r>
              <a:rPr lang="fr-FR" sz="2400">
                <a:latin typeface="Times New Roman" pitchFamily="18" charset="0"/>
              </a:rPr>
              <a:t>Ex) pour l’élément &lt;BOOK&gt;</a:t>
            </a:r>
          </a:p>
          <a:p>
            <a:pPr lvl="2"/>
            <a:r>
              <a:rPr lang="fr-FR" sz="2000">
                <a:latin typeface="Times New Roman" pitchFamily="18" charset="0"/>
              </a:rPr>
              <a:t>&lt;xsl:template match=“Book”&gt; primera sur</a:t>
            </a:r>
          </a:p>
          <a:p>
            <a:pPr lvl="2"/>
            <a:r>
              <a:rPr lang="fr-FR" sz="2000">
                <a:latin typeface="Times New Roman" pitchFamily="18" charset="0"/>
              </a:rPr>
              <a:t>&lt;xsl:template match=“/ | *”&gt;</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D3951D82-2D90-4E66-9475-7C5DDB58BC97}" type="slidenum">
              <a:rPr lang="fr-FR"/>
              <a:pPr/>
              <a:t>134</a:t>
            </a:fld>
            <a:endParaRPr lang="fr-FR"/>
          </a:p>
        </p:txBody>
      </p:sp>
      <p:sp>
        <p:nvSpPr>
          <p:cNvPr id="409602" name="Rectangle 2"/>
          <p:cNvSpPr>
            <a:spLocks noGrp="1" noChangeArrowheads="1"/>
          </p:cNvSpPr>
          <p:nvPr>
            <p:ph type="title"/>
          </p:nvPr>
        </p:nvSpPr>
        <p:spPr/>
        <p:txBody>
          <a:bodyPr/>
          <a:lstStyle/>
          <a:p>
            <a:r>
              <a:rPr lang="fr-FR"/>
              <a:t>exemple</a:t>
            </a:r>
          </a:p>
        </p:txBody>
      </p:sp>
      <p:sp>
        <p:nvSpPr>
          <p:cNvPr id="409603" name="Rectangle 3"/>
          <p:cNvSpPr>
            <a:spLocks noGrp="1" noChangeArrowheads="1"/>
          </p:cNvSpPr>
          <p:nvPr>
            <p:ph type="body" sz="half" idx="1"/>
          </p:nvPr>
        </p:nvSpPr>
        <p:spPr/>
        <p:txBody>
          <a:bodyPr/>
          <a:lstStyle/>
          <a:p>
            <a:r>
              <a:rPr lang="fr-FR" sz="2000" dirty="0"/>
              <a:t>Ce que l’on veut faire :</a:t>
            </a:r>
          </a:p>
          <a:p>
            <a:pPr eaLnBrk="0" hangingPunct="0">
              <a:spcBef>
                <a:spcPct val="0"/>
              </a:spcBef>
              <a:buSzTx/>
              <a:buFontTx/>
              <a:buNone/>
            </a:pPr>
            <a:endParaRPr lang="fr-FR" sz="2000" b="0" dirty="0"/>
          </a:p>
          <a:p>
            <a:pPr eaLnBrk="0" hangingPunct="0">
              <a:spcBef>
                <a:spcPct val="0"/>
              </a:spcBef>
              <a:buSzTx/>
              <a:buFontTx/>
              <a:buNone/>
            </a:pPr>
            <a:r>
              <a:rPr lang="fr-FR" sz="2000" b="0" dirty="0"/>
              <a:t>&lt;HTML&gt;</a:t>
            </a:r>
          </a:p>
          <a:p>
            <a:pPr eaLnBrk="0" hangingPunct="0">
              <a:spcBef>
                <a:spcPct val="0"/>
              </a:spcBef>
              <a:buSzTx/>
              <a:buFontTx/>
              <a:buNone/>
            </a:pPr>
            <a:r>
              <a:rPr lang="fr-FR" sz="2000" b="0" dirty="0"/>
              <a:t>&lt;HEAD&gt;</a:t>
            </a:r>
          </a:p>
          <a:p>
            <a:pPr eaLnBrk="0" hangingPunct="0">
              <a:spcBef>
                <a:spcPct val="0"/>
              </a:spcBef>
              <a:buSzTx/>
              <a:buFontTx/>
              <a:buNone/>
            </a:pPr>
            <a:r>
              <a:rPr lang="fr-FR" sz="2000" b="0" dirty="0"/>
              <a:t>&lt;TITLE&gt;Book Catalogue&lt;/TITLE&gt;</a:t>
            </a:r>
          </a:p>
          <a:p>
            <a:pPr eaLnBrk="0" hangingPunct="0">
              <a:spcBef>
                <a:spcPct val="0"/>
              </a:spcBef>
              <a:buSzTx/>
              <a:buFontTx/>
              <a:buNone/>
            </a:pPr>
            <a:r>
              <a:rPr lang="fr-FR" sz="2000" b="0" dirty="0"/>
              <a:t>&lt;/HEAD&gt;</a:t>
            </a:r>
          </a:p>
          <a:p>
            <a:pPr eaLnBrk="0" hangingPunct="0">
              <a:spcBef>
                <a:spcPct val="0"/>
              </a:spcBef>
              <a:buSzTx/>
              <a:buFontTx/>
              <a:buNone/>
            </a:pPr>
            <a:r>
              <a:rPr lang="fr-FR" sz="2000" b="0" dirty="0"/>
              <a:t>&lt;BODY&gt;</a:t>
            </a:r>
          </a:p>
          <a:p>
            <a:pPr eaLnBrk="0" hangingPunct="0">
              <a:spcBef>
                <a:spcPct val="0"/>
              </a:spcBef>
              <a:buSzTx/>
              <a:buFontTx/>
              <a:buNone/>
            </a:pPr>
            <a:r>
              <a:rPr lang="fr-FR" sz="2000" b="0" dirty="0"/>
              <a:t>voila un livre:</a:t>
            </a:r>
          </a:p>
          <a:p>
            <a:pPr eaLnBrk="0" hangingPunct="0">
              <a:spcBef>
                <a:spcPct val="0"/>
              </a:spcBef>
              <a:buSzTx/>
              <a:buFontTx/>
              <a:buNone/>
            </a:pPr>
            <a:r>
              <a:rPr lang="fr-FR" sz="2000" b="0" dirty="0"/>
              <a:t>   </a:t>
            </a:r>
            <a:r>
              <a:rPr lang="fr-FR" sz="2000" b="0" i="1" dirty="0"/>
              <a:t>toutes les infos sur le livre 1</a:t>
            </a:r>
            <a:endParaRPr lang="fr-FR" sz="2000" b="0" dirty="0"/>
          </a:p>
          <a:p>
            <a:pPr eaLnBrk="0" hangingPunct="0">
              <a:spcBef>
                <a:spcPct val="0"/>
              </a:spcBef>
              <a:buSzTx/>
              <a:buFontTx/>
              <a:buNone/>
            </a:pPr>
            <a:r>
              <a:rPr lang="fr-FR" sz="2000" b="0" dirty="0"/>
              <a:t>voila un livre:</a:t>
            </a:r>
          </a:p>
          <a:p>
            <a:pPr eaLnBrk="0" hangingPunct="0">
              <a:spcBef>
                <a:spcPct val="0"/>
              </a:spcBef>
              <a:buSzTx/>
              <a:buFontTx/>
              <a:buNone/>
            </a:pPr>
            <a:r>
              <a:rPr lang="fr-FR" sz="2000" b="0" dirty="0"/>
              <a:t>   </a:t>
            </a:r>
            <a:r>
              <a:rPr lang="fr-FR" sz="2000" b="0" i="1" dirty="0"/>
              <a:t>toutes les infos sur le livre 2</a:t>
            </a:r>
            <a:endParaRPr lang="fr-FR" sz="2000" b="0" dirty="0"/>
          </a:p>
          <a:p>
            <a:pPr eaLnBrk="0" hangingPunct="0">
              <a:spcBef>
                <a:spcPct val="0"/>
              </a:spcBef>
              <a:buSzTx/>
              <a:buFontTx/>
              <a:buNone/>
            </a:pPr>
            <a:r>
              <a:rPr lang="fr-FR" sz="2000" b="0" dirty="0"/>
              <a:t>voila un livre</a:t>
            </a:r>
          </a:p>
          <a:p>
            <a:pPr eaLnBrk="0" hangingPunct="0">
              <a:spcBef>
                <a:spcPct val="0"/>
              </a:spcBef>
              <a:buSzTx/>
              <a:buFontTx/>
              <a:buNone/>
            </a:pPr>
            <a:r>
              <a:rPr lang="fr-FR" sz="2000" b="0" dirty="0"/>
              <a:t> </a:t>
            </a:r>
            <a:r>
              <a:rPr lang="fr-FR" sz="2000" b="0" i="1" dirty="0"/>
              <a:t>toutes les infos sur le livre 3</a:t>
            </a:r>
            <a:endParaRPr lang="fr-FR" sz="2000" b="0" dirty="0"/>
          </a:p>
          <a:p>
            <a:pPr eaLnBrk="0" hangingPunct="0">
              <a:spcBef>
                <a:spcPct val="0"/>
              </a:spcBef>
              <a:buSzTx/>
              <a:buFontTx/>
              <a:buNone/>
            </a:pPr>
            <a:r>
              <a:rPr lang="fr-FR" sz="2000" b="0" dirty="0"/>
              <a:t>&lt;/BODY&gt;</a:t>
            </a:r>
          </a:p>
          <a:p>
            <a:pPr eaLnBrk="0" hangingPunct="0">
              <a:spcBef>
                <a:spcPct val="0"/>
              </a:spcBef>
              <a:buSzTx/>
              <a:buFontTx/>
              <a:buNone/>
            </a:pPr>
            <a:r>
              <a:rPr lang="fr-FR" sz="2000" b="0" dirty="0"/>
              <a:t>&lt;/HTML&gt;</a:t>
            </a:r>
          </a:p>
          <a:p>
            <a:endParaRPr lang="fr-FR" sz="2000" dirty="0"/>
          </a:p>
        </p:txBody>
      </p:sp>
      <p:sp>
        <p:nvSpPr>
          <p:cNvPr id="409604" name="Rectangle 4"/>
          <p:cNvSpPr>
            <a:spLocks noGrp="1" noChangeArrowheads="1"/>
          </p:cNvSpPr>
          <p:nvPr>
            <p:ph type="body" sz="half" idx="2"/>
          </p:nvPr>
        </p:nvSpPr>
        <p:spPr/>
        <p:txBody>
          <a:bodyPr/>
          <a:lstStyle/>
          <a:p>
            <a:pPr eaLnBrk="0" hangingPunct="0">
              <a:lnSpc>
                <a:spcPct val="90000"/>
              </a:lnSpc>
              <a:spcBef>
                <a:spcPct val="0"/>
              </a:spcBef>
              <a:buSzTx/>
              <a:buFontTx/>
              <a:buNone/>
            </a:pPr>
            <a:r>
              <a:rPr lang="fr-FR" sz="1800" b="0" dirty="0"/>
              <a:t>Feuille XLS associée :</a:t>
            </a:r>
          </a:p>
          <a:p>
            <a:pPr eaLnBrk="0" hangingPunct="0">
              <a:lnSpc>
                <a:spcPct val="90000"/>
              </a:lnSpc>
              <a:spcBef>
                <a:spcPct val="0"/>
              </a:spcBef>
              <a:buSzTx/>
              <a:buFontTx/>
              <a:buNone/>
            </a:pPr>
            <a:endParaRPr lang="fr-FR" sz="1800" b="0" dirty="0"/>
          </a:p>
          <a:p>
            <a:pPr eaLnBrk="0" hangingPunct="0">
              <a:lnSpc>
                <a:spcPct val="90000"/>
              </a:lnSpc>
              <a:spcBef>
                <a:spcPct val="0"/>
              </a:spcBef>
              <a:buSzTx/>
              <a:buFontTx/>
              <a:buNone/>
            </a:pPr>
            <a:r>
              <a:rPr lang="fr-FR" sz="1800" b="0" dirty="0"/>
              <a:t>&lt;?</a:t>
            </a:r>
            <a:r>
              <a:rPr lang="fr-FR" sz="1800" b="0" dirty="0" err="1"/>
              <a:t>xml</a:t>
            </a:r>
            <a:r>
              <a:rPr lang="fr-FR" sz="1800" b="0" dirty="0"/>
              <a:t> version="1.0"?&gt;</a:t>
            </a:r>
          </a:p>
          <a:p>
            <a:pPr eaLnBrk="0" hangingPunct="0">
              <a:lnSpc>
                <a:spcPct val="90000"/>
              </a:lnSpc>
              <a:spcBef>
                <a:spcPct val="0"/>
              </a:spcBef>
              <a:buSzTx/>
              <a:buFontTx/>
              <a:buNone/>
            </a:pPr>
            <a:r>
              <a:rPr lang="fr-FR" sz="900" b="0" dirty="0"/>
              <a:t>&lt;</a:t>
            </a:r>
            <a:r>
              <a:rPr lang="fr-FR" sz="900" b="0" dirty="0" err="1"/>
              <a:t>xsl:stylesheet</a:t>
            </a:r>
            <a:r>
              <a:rPr lang="fr-FR" sz="900" b="0" dirty="0"/>
              <a:t> </a:t>
            </a:r>
            <a:r>
              <a:rPr lang="fr-FR" sz="900" b="0" dirty="0" err="1"/>
              <a:t>xmlns:xsl</a:t>
            </a:r>
            <a:r>
              <a:rPr lang="fr-FR" sz="900" b="0" dirty="0"/>
              <a:t>=“http://www.w3.org/TR/WD-</a:t>
            </a:r>
            <a:r>
              <a:rPr lang="fr-FR" sz="900" b="0" dirty="0" err="1"/>
              <a:t>xsl</a:t>
            </a:r>
            <a:r>
              <a:rPr lang="fr-FR" sz="900" b="0" dirty="0"/>
              <a:t>”  </a:t>
            </a:r>
            <a:r>
              <a:rPr lang="fr-FR" sz="900" b="0" dirty="0" err="1"/>
              <a:t>result</a:t>
            </a:r>
            <a:r>
              <a:rPr lang="fr-FR" sz="900" b="0" dirty="0"/>
              <a:t>-ns=“html”&gt;</a:t>
            </a:r>
          </a:p>
          <a:p>
            <a:pPr eaLnBrk="0" hangingPunct="0">
              <a:lnSpc>
                <a:spcPct val="90000"/>
              </a:lnSpc>
              <a:spcBef>
                <a:spcPct val="0"/>
              </a:spcBef>
              <a:buSzTx/>
              <a:buFontTx/>
              <a:buNone/>
            </a:pPr>
            <a:r>
              <a:rPr lang="fr-FR" sz="1800" b="0" dirty="0"/>
              <a:t>   </a:t>
            </a:r>
          </a:p>
          <a:p>
            <a:pPr eaLnBrk="0" hangingPunct="0">
              <a:lnSpc>
                <a:spcPct val="90000"/>
              </a:lnSpc>
              <a:spcBef>
                <a:spcPct val="0"/>
              </a:spcBef>
              <a:buSzTx/>
              <a:buFontTx/>
              <a:buNone/>
            </a:pPr>
            <a:r>
              <a:rPr lang="fr-FR" sz="1800" b="0" dirty="0"/>
              <a:t> </a:t>
            </a:r>
            <a:r>
              <a:rPr lang="fr-FR" sz="1800" b="0" dirty="0">
                <a:solidFill>
                  <a:srgbClr val="6699FF"/>
                </a:solidFill>
              </a:rPr>
              <a:t>&lt;</a:t>
            </a:r>
            <a:r>
              <a:rPr lang="fr-FR" sz="1800" b="0" dirty="0" err="1">
                <a:solidFill>
                  <a:srgbClr val="6699FF"/>
                </a:solidFill>
              </a:rPr>
              <a:t>xsl:template</a:t>
            </a:r>
            <a:r>
              <a:rPr lang="fr-FR" sz="1800" b="0" dirty="0">
                <a:solidFill>
                  <a:srgbClr val="6699FF"/>
                </a:solidFill>
              </a:rPr>
              <a:t> match="</a:t>
            </a:r>
            <a:r>
              <a:rPr lang="fr-FR" sz="1800" b="0" dirty="0" err="1">
                <a:solidFill>
                  <a:srgbClr val="6699FF"/>
                </a:solidFill>
              </a:rPr>
              <a:t>BookCatalogue</a:t>
            </a:r>
            <a:r>
              <a:rPr lang="fr-FR" sz="1800" b="0" dirty="0">
                <a:solidFill>
                  <a:srgbClr val="6699FF"/>
                </a:solidFill>
              </a:rPr>
              <a:t>"&gt;</a:t>
            </a:r>
          </a:p>
          <a:p>
            <a:pPr eaLnBrk="0" hangingPunct="0">
              <a:lnSpc>
                <a:spcPct val="90000"/>
              </a:lnSpc>
              <a:spcBef>
                <a:spcPct val="0"/>
              </a:spcBef>
              <a:buSzTx/>
              <a:buFontTx/>
              <a:buNone/>
            </a:pPr>
            <a:r>
              <a:rPr lang="fr-FR" sz="1800" b="0" dirty="0">
                <a:solidFill>
                  <a:srgbClr val="6699FF"/>
                </a:solidFill>
              </a:rPr>
              <a:t>            &lt;HTML&gt;</a:t>
            </a:r>
          </a:p>
          <a:p>
            <a:pPr eaLnBrk="0" hangingPunct="0">
              <a:lnSpc>
                <a:spcPct val="90000"/>
              </a:lnSpc>
              <a:spcBef>
                <a:spcPct val="0"/>
              </a:spcBef>
              <a:buSzTx/>
              <a:buFontTx/>
              <a:buNone/>
            </a:pPr>
            <a:r>
              <a:rPr lang="fr-FR" sz="1800" b="0" dirty="0">
                <a:solidFill>
                  <a:srgbClr val="6699FF"/>
                </a:solidFill>
              </a:rPr>
              <a:t>            &lt;HEAD&gt;</a:t>
            </a:r>
          </a:p>
          <a:p>
            <a:pPr eaLnBrk="0" hangingPunct="0">
              <a:lnSpc>
                <a:spcPct val="90000"/>
              </a:lnSpc>
              <a:spcBef>
                <a:spcPct val="0"/>
              </a:spcBef>
              <a:buSzTx/>
              <a:buFontTx/>
              <a:buNone/>
            </a:pPr>
            <a:r>
              <a:rPr lang="fr-FR" sz="1800" b="0" dirty="0">
                <a:solidFill>
                  <a:srgbClr val="6699FF"/>
                </a:solidFill>
              </a:rPr>
              <a:t>            </a:t>
            </a:r>
            <a:r>
              <a:rPr lang="fr-FR" sz="1400" b="0" dirty="0">
                <a:solidFill>
                  <a:srgbClr val="6699FF"/>
                </a:solidFill>
              </a:rPr>
              <a:t>&lt;TITLE&gt;Book Catalogue&lt;/TITLE&gt;</a:t>
            </a:r>
          </a:p>
          <a:p>
            <a:pPr eaLnBrk="0" hangingPunct="0">
              <a:lnSpc>
                <a:spcPct val="90000"/>
              </a:lnSpc>
              <a:spcBef>
                <a:spcPct val="0"/>
              </a:spcBef>
              <a:buSzTx/>
              <a:buFontTx/>
              <a:buNone/>
            </a:pPr>
            <a:r>
              <a:rPr lang="fr-FR" sz="1800" b="0" dirty="0">
                <a:solidFill>
                  <a:srgbClr val="6699FF"/>
                </a:solidFill>
              </a:rPr>
              <a:t>            &lt;/HEAD&gt;</a:t>
            </a:r>
          </a:p>
          <a:p>
            <a:pPr eaLnBrk="0" hangingPunct="0">
              <a:lnSpc>
                <a:spcPct val="90000"/>
              </a:lnSpc>
              <a:spcBef>
                <a:spcPct val="0"/>
              </a:spcBef>
              <a:buSzTx/>
              <a:buFontTx/>
              <a:buNone/>
            </a:pPr>
            <a:r>
              <a:rPr lang="fr-FR" sz="1800" b="0" dirty="0">
                <a:solidFill>
                  <a:srgbClr val="6699FF"/>
                </a:solidFill>
              </a:rPr>
              <a:t>            &lt;BODY&gt;</a:t>
            </a:r>
          </a:p>
          <a:p>
            <a:pPr eaLnBrk="0" hangingPunct="0">
              <a:lnSpc>
                <a:spcPct val="90000"/>
              </a:lnSpc>
              <a:spcBef>
                <a:spcPct val="0"/>
              </a:spcBef>
              <a:buSzTx/>
              <a:buFontTx/>
              <a:buNone/>
            </a:pPr>
            <a:r>
              <a:rPr lang="fr-FR" sz="1800" b="0" dirty="0">
                <a:solidFill>
                  <a:srgbClr val="6699FF"/>
                </a:solidFill>
              </a:rPr>
              <a:t>                   &lt;</a:t>
            </a:r>
            <a:r>
              <a:rPr lang="fr-FR" sz="1800" b="0" dirty="0" err="1">
                <a:solidFill>
                  <a:srgbClr val="6699FF"/>
                </a:solidFill>
              </a:rPr>
              <a:t>xsl:apply-templates</a:t>
            </a:r>
            <a:r>
              <a:rPr lang="fr-FR" sz="1800" b="0" dirty="0">
                <a:solidFill>
                  <a:srgbClr val="6699FF"/>
                </a:solidFill>
              </a:rPr>
              <a:t>/&gt;</a:t>
            </a:r>
          </a:p>
          <a:p>
            <a:pPr eaLnBrk="0" hangingPunct="0">
              <a:lnSpc>
                <a:spcPct val="90000"/>
              </a:lnSpc>
              <a:spcBef>
                <a:spcPct val="0"/>
              </a:spcBef>
              <a:buSzTx/>
              <a:buFontTx/>
              <a:buNone/>
            </a:pPr>
            <a:r>
              <a:rPr lang="fr-FR" sz="1800" b="0" dirty="0">
                <a:solidFill>
                  <a:srgbClr val="6699FF"/>
                </a:solidFill>
              </a:rPr>
              <a:t>            &lt;/BODY&gt;</a:t>
            </a:r>
          </a:p>
          <a:p>
            <a:pPr eaLnBrk="0" hangingPunct="0">
              <a:lnSpc>
                <a:spcPct val="90000"/>
              </a:lnSpc>
              <a:spcBef>
                <a:spcPct val="0"/>
              </a:spcBef>
              <a:buSzTx/>
              <a:buFontTx/>
              <a:buNone/>
            </a:pPr>
            <a:r>
              <a:rPr lang="fr-FR" sz="1800" b="0" dirty="0">
                <a:solidFill>
                  <a:srgbClr val="6699FF"/>
                </a:solidFill>
              </a:rPr>
              <a:t>            &lt;/HTML&gt;</a:t>
            </a:r>
          </a:p>
          <a:p>
            <a:pPr eaLnBrk="0" hangingPunct="0">
              <a:lnSpc>
                <a:spcPct val="90000"/>
              </a:lnSpc>
              <a:spcBef>
                <a:spcPct val="0"/>
              </a:spcBef>
              <a:buSzTx/>
              <a:buFontTx/>
              <a:buNone/>
            </a:pPr>
            <a:r>
              <a:rPr lang="fr-FR" sz="1800" b="0" dirty="0">
                <a:solidFill>
                  <a:srgbClr val="6699FF"/>
                </a:solidFill>
              </a:rPr>
              <a:t>    &lt;/</a:t>
            </a:r>
            <a:r>
              <a:rPr lang="fr-FR" sz="1800" b="0" dirty="0" err="1">
                <a:solidFill>
                  <a:srgbClr val="6699FF"/>
                </a:solidFill>
              </a:rPr>
              <a:t>xsl:template</a:t>
            </a:r>
            <a:r>
              <a:rPr lang="fr-FR" sz="1800" b="0" dirty="0">
                <a:solidFill>
                  <a:srgbClr val="6699FF"/>
                </a:solidFill>
              </a:rPr>
              <a:t>&gt;</a:t>
            </a:r>
          </a:p>
          <a:p>
            <a:pPr eaLnBrk="0" hangingPunct="0">
              <a:lnSpc>
                <a:spcPct val="90000"/>
              </a:lnSpc>
              <a:spcBef>
                <a:spcPct val="0"/>
              </a:spcBef>
              <a:buSzTx/>
              <a:buFontTx/>
              <a:buNone/>
            </a:pPr>
            <a:endParaRPr lang="fr-FR" sz="1800" b="0" dirty="0">
              <a:solidFill>
                <a:srgbClr val="6699FF"/>
              </a:solidFill>
            </a:endParaRPr>
          </a:p>
          <a:p>
            <a:pPr eaLnBrk="0" hangingPunct="0">
              <a:lnSpc>
                <a:spcPct val="90000"/>
              </a:lnSpc>
              <a:spcBef>
                <a:spcPct val="0"/>
              </a:spcBef>
              <a:buSzTx/>
              <a:buFontTx/>
              <a:buNone/>
            </a:pPr>
            <a:r>
              <a:rPr lang="fr-FR" sz="1800" b="0" dirty="0"/>
              <a:t>    </a:t>
            </a:r>
            <a:r>
              <a:rPr lang="fr-FR" sz="1800" b="0" dirty="0">
                <a:solidFill>
                  <a:schemeClr val="accent2"/>
                </a:solidFill>
              </a:rPr>
              <a:t>&lt;</a:t>
            </a:r>
            <a:r>
              <a:rPr lang="fr-FR" sz="1800" b="0" dirty="0" err="1">
                <a:solidFill>
                  <a:schemeClr val="accent2"/>
                </a:solidFill>
              </a:rPr>
              <a:t>xsl:template</a:t>
            </a:r>
            <a:r>
              <a:rPr lang="fr-FR" sz="1800" b="0" dirty="0">
                <a:solidFill>
                  <a:schemeClr val="accent2"/>
                </a:solidFill>
              </a:rPr>
              <a:t> match="Book"&gt;</a:t>
            </a:r>
          </a:p>
          <a:p>
            <a:pPr eaLnBrk="0" hangingPunct="0">
              <a:lnSpc>
                <a:spcPct val="90000"/>
              </a:lnSpc>
              <a:spcBef>
                <a:spcPct val="0"/>
              </a:spcBef>
              <a:buSzTx/>
              <a:buFontTx/>
              <a:buNone/>
            </a:pPr>
            <a:r>
              <a:rPr lang="fr-FR" sz="1800" b="0" dirty="0">
                <a:solidFill>
                  <a:schemeClr val="accent2"/>
                </a:solidFill>
              </a:rPr>
              <a:t>        &lt;p/&gt;voila un livre:&lt;</a:t>
            </a:r>
            <a:r>
              <a:rPr lang="fr-FR" sz="1800" b="0" dirty="0" err="1">
                <a:solidFill>
                  <a:schemeClr val="accent2"/>
                </a:solidFill>
              </a:rPr>
              <a:t>br</a:t>
            </a:r>
            <a:r>
              <a:rPr lang="fr-FR" sz="1800" b="0" dirty="0">
                <a:solidFill>
                  <a:schemeClr val="accent2"/>
                </a:solidFill>
              </a:rPr>
              <a:t>/&gt;</a:t>
            </a:r>
          </a:p>
          <a:p>
            <a:pPr eaLnBrk="0" hangingPunct="0">
              <a:lnSpc>
                <a:spcPct val="90000"/>
              </a:lnSpc>
              <a:spcBef>
                <a:spcPct val="0"/>
              </a:spcBef>
              <a:buSzTx/>
              <a:buFontTx/>
              <a:buNone/>
            </a:pPr>
            <a:r>
              <a:rPr lang="fr-FR" sz="1800" b="0" dirty="0">
                <a:solidFill>
                  <a:schemeClr val="accent2"/>
                </a:solidFill>
              </a:rPr>
              <a:t>               &lt;</a:t>
            </a:r>
            <a:r>
              <a:rPr lang="fr-FR" sz="1800" b="0" dirty="0" err="1">
                <a:solidFill>
                  <a:schemeClr val="accent2"/>
                </a:solidFill>
              </a:rPr>
              <a:t>xsl</a:t>
            </a:r>
            <a:r>
              <a:rPr lang="fr-FR" sz="1800" b="0" dirty="0">
                <a:solidFill>
                  <a:schemeClr val="accent2"/>
                </a:solidFill>
              </a:rPr>
              <a:t>: </a:t>
            </a:r>
            <a:r>
              <a:rPr lang="fr-FR" sz="1800" b="0" dirty="0" err="1">
                <a:solidFill>
                  <a:schemeClr val="accent2"/>
                </a:solidFill>
              </a:rPr>
              <a:t>apply-templates</a:t>
            </a:r>
            <a:r>
              <a:rPr lang="fr-FR" sz="1800" b="0" dirty="0">
                <a:solidFill>
                  <a:schemeClr val="accent2"/>
                </a:solidFill>
              </a:rPr>
              <a:t>/&gt;</a:t>
            </a:r>
          </a:p>
          <a:p>
            <a:pPr eaLnBrk="0" hangingPunct="0">
              <a:lnSpc>
                <a:spcPct val="90000"/>
              </a:lnSpc>
              <a:spcBef>
                <a:spcPct val="0"/>
              </a:spcBef>
              <a:buSzTx/>
              <a:buFontTx/>
              <a:buNone/>
            </a:pPr>
            <a:r>
              <a:rPr lang="fr-FR" sz="1800" b="0" dirty="0">
                <a:solidFill>
                  <a:schemeClr val="accent2"/>
                </a:solidFill>
              </a:rPr>
              <a:t>    &lt;/</a:t>
            </a:r>
            <a:r>
              <a:rPr lang="fr-FR" sz="1800" b="0" dirty="0" err="1">
                <a:solidFill>
                  <a:schemeClr val="accent2"/>
                </a:solidFill>
              </a:rPr>
              <a:t>xsl:template</a:t>
            </a:r>
            <a:r>
              <a:rPr lang="fr-FR" sz="1800" b="0" dirty="0">
                <a:solidFill>
                  <a:schemeClr val="accent2"/>
                </a:solidFill>
              </a:rPr>
              <a:t>&gt;</a:t>
            </a:r>
          </a:p>
          <a:p>
            <a:pPr eaLnBrk="0" hangingPunct="0">
              <a:lnSpc>
                <a:spcPct val="90000"/>
              </a:lnSpc>
              <a:spcBef>
                <a:spcPct val="0"/>
              </a:spcBef>
              <a:buSzTx/>
              <a:buFontTx/>
              <a:buNone/>
            </a:pPr>
            <a:endParaRPr lang="fr-FR" sz="1800" b="0" dirty="0">
              <a:solidFill>
                <a:schemeClr val="accent2"/>
              </a:solidFill>
            </a:endParaRPr>
          </a:p>
          <a:p>
            <a:pPr eaLnBrk="0" hangingPunct="0">
              <a:lnSpc>
                <a:spcPct val="90000"/>
              </a:lnSpc>
              <a:spcBef>
                <a:spcPct val="0"/>
              </a:spcBef>
              <a:buSzTx/>
              <a:buFontTx/>
              <a:buNone/>
            </a:pPr>
            <a:r>
              <a:rPr lang="fr-FR" sz="1800" b="0" dirty="0"/>
              <a:t>&lt;/</a:t>
            </a:r>
            <a:r>
              <a:rPr lang="fr-FR" sz="1800" b="0" dirty="0" err="1"/>
              <a:t>xsl:stylesheet</a:t>
            </a:r>
            <a:r>
              <a:rPr lang="fr-FR" sz="1800" b="0" dirty="0"/>
              <a:t>&gt;</a:t>
            </a:r>
          </a:p>
          <a:p>
            <a:pPr>
              <a:lnSpc>
                <a:spcPct val="90000"/>
              </a:lnSpc>
              <a:buFont typeface="Wingdings" pitchFamily="2" charset="2"/>
              <a:buNone/>
            </a:pPr>
            <a:endParaRPr lang="fr-FR" sz="18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8D7998FA-BEB7-4E98-8AF8-9EC8C5F0E20B}" type="slidenum">
              <a:rPr lang="fr-FR"/>
              <a:pPr/>
              <a:t>135</a:t>
            </a:fld>
            <a:endParaRPr lang="fr-FR"/>
          </a:p>
        </p:txBody>
      </p:sp>
      <p:sp>
        <p:nvSpPr>
          <p:cNvPr id="408578" name="Rectangle 2"/>
          <p:cNvSpPr>
            <a:spLocks noGrp="1" noChangeArrowheads="1"/>
          </p:cNvSpPr>
          <p:nvPr>
            <p:ph type="title"/>
          </p:nvPr>
        </p:nvSpPr>
        <p:spPr/>
        <p:txBody>
          <a:bodyPr/>
          <a:lstStyle/>
          <a:p>
            <a:r>
              <a:rPr lang="fr-FR"/>
              <a:t>Exemple (suite)</a:t>
            </a:r>
          </a:p>
        </p:txBody>
      </p:sp>
      <p:sp>
        <p:nvSpPr>
          <p:cNvPr id="408579" name="Rectangle 3"/>
          <p:cNvSpPr>
            <a:spLocks noGrp="1" noChangeArrowheads="1"/>
          </p:cNvSpPr>
          <p:nvPr>
            <p:ph type="body" idx="1"/>
          </p:nvPr>
        </p:nvSpPr>
        <p:spPr/>
        <p:txBody>
          <a:bodyPr/>
          <a:lstStyle/>
          <a:p>
            <a:pPr>
              <a:lnSpc>
                <a:spcPct val="90000"/>
              </a:lnSpc>
            </a:pPr>
            <a:r>
              <a:rPr lang="fr-FR" dirty="0"/>
              <a:t> </a:t>
            </a:r>
            <a:r>
              <a:rPr lang="fr-FR" dirty="0">
                <a:hlinkClick r:id="rId2" action="ppaction://hlinkfile"/>
              </a:rPr>
              <a:t>mettre les données dans une table </a:t>
            </a:r>
            <a:r>
              <a:rPr lang="fr-FR" dirty="0"/>
              <a:t>:</a:t>
            </a:r>
          </a:p>
          <a:p>
            <a:pPr eaLnBrk="0" hangingPunct="0">
              <a:lnSpc>
                <a:spcPct val="90000"/>
              </a:lnSpc>
              <a:spcBef>
                <a:spcPct val="0"/>
              </a:spcBef>
              <a:buSzTx/>
              <a:buFontTx/>
              <a:buNone/>
            </a:pPr>
            <a:endParaRPr lang="fr-FR" sz="1400" b="0" dirty="0"/>
          </a:p>
          <a:p>
            <a:pPr eaLnBrk="0" hangingPunct="0">
              <a:lnSpc>
                <a:spcPct val="90000"/>
              </a:lnSpc>
              <a:spcBef>
                <a:spcPct val="0"/>
              </a:spcBef>
              <a:buSzTx/>
              <a:buFontTx/>
              <a:buNone/>
            </a:pPr>
            <a:r>
              <a:rPr lang="fr-FR" sz="1400" b="0" dirty="0"/>
              <a:t>&lt;?</a:t>
            </a:r>
            <a:r>
              <a:rPr lang="fr-FR" sz="1400" b="0" dirty="0" err="1"/>
              <a:t>xml</a:t>
            </a:r>
            <a:r>
              <a:rPr lang="fr-FR" sz="1400" b="0" dirty="0"/>
              <a:t> version="1.0"?&gt;</a:t>
            </a:r>
          </a:p>
          <a:p>
            <a:pPr eaLnBrk="0" hangingPunct="0">
              <a:lnSpc>
                <a:spcPct val="90000"/>
              </a:lnSpc>
              <a:spcBef>
                <a:spcPct val="0"/>
              </a:spcBef>
              <a:buSzTx/>
              <a:buFontTx/>
              <a:buNone/>
            </a:pPr>
            <a:r>
              <a:rPr lang="fr-FR" sz="1400" b="0" dirty="0"/>
              <a:t>&lt;</a:t>
            </a:r>
            <a:r>
              <a:rPr lang="fr-FR" sz="1400" b="0" dirty="0" err="1"/>
              <a:t>xsl:stylesheet</a:t>
            </a:r>
            <a:r>
              <a:rPr lang="fr-FR" sz="1400" b="0" dirty="0"/>
              <a:t> </a:t>
            </a:r>
            <a:r>
              <a:rPr lang="fr-FR" sz="1400" b="0" dirty="0" err="1"/>
              <a:t>xmlns:xsl</a:t>
            </a:r>
            <a:r>
              <a:rPr lang="fr-FR" sz="1400" b="0" dirty="0"/>
              <a:t>=“http://www.w3.org/TR/WD-xsl”</a:t>
            </a:r>
          </a:p>
          <a:p>
            <a:pPr eaLnBrk="0" hangingPunct="0">
              <a:lnSpc>
                <a:spcPct val="90000"/>
              </a:lnSpc>
              <a:spcBef>
                <a:spcPct val="0"/>
              </a:spcBef>
              <a:buSzTx/>
              <a:buFontTx/>
              <a:buNone/>
            </a:pPr>
            <a:r>
              <a:rPr lang="fr-FR" sz="1400" b="0" dirty="0"/>
              <a:t>                         </a:t>
            </a:r>
            <a:r>
              <a:rPr lang="fr-FR" sz="1400" b="0" dirty="0" err="1"/>
              <a:t>result</a:t>
            </a:r>
            <a:r>
              <a:rPr lang="fr-FR" sz="1400" b="0" dirty="0"/>
              <a:t>-ns=“html”&gt;</a:t>
            </a:r>
          </a:p>
          <a:p>
            <a:pPr eaLnBrk="0" hangingPunct="0">
              <a:lnSpc>
                <a:spcPct val="90000"/>
              </a:lnSpc>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xsl:template</a:t>
            </a:r>
            <a:r>
              <a:rPr lang="fr-FR" sz="1400" b="0" dirty="0">
                <a:solidFill>
                  <a:schemeClr val="accent1">
                    <a:lumMod val="50000"/>
                  </a:schemeClr>
                </a:solidFill>
              </a:rPr>
              <a:t> match="</a:t>
            </a:r>
            <a:r>
              <a:rPr lang="fr-FR" sz="1400" b="0" dirty="0" err="1">
                <a:solidFill>
                  <a:schemeClr val="accent1">
                    <a:lumMod val="50000"/>
                  </a:schemeClr>
                </a:solidFill>
              </a:rPr>
              <a:t>BookCatalogue</a:t>
            </a:r>
            <a:r>
              <a:rPr lang="fr-FR" sz="1400" b="0" dirty="0">
                <a:solidFill>
                  <a:schemeClr val="accent1">
                    <a:lumMod val="50000"/>
                  </a:schemeClr>
                </a:solidFill>
              </a:rPr>
              <a:t>”&gt;</a:t>
            </a:r>
          </a:p>
          <a:p>
            <a:pPr eaLnBrk="0" hangingPunct="0">
              <a:lnSpc>
                <a:spcPct val="90000"/>
              </a:lnSpc>
              <a:spcBef>
                <a:spcPct val="0"/>
              </a:spcBef>
              <a:buSzTx/>
              <a:buFontTx/>
              <a:buNone/>
            </a:pPr>
            <a:r>
              <a:rPr lang="fr-FR" sz="1400" b="0" dirty="0">
                <a:solidFill>
                  <a:schemeClr val="accent1">
                    <a:lumMod val="50000"/>
                  </a:schemeClr>
                </a:solidFill>
              </a:rPr>
              <a:t>        &lt;HTML&gt;</a:t>
            </a:r>
          </a:p>
          <a:p>
            <a:pPr eaLnBrk="0" hangingPunct="0">
              <a:lnSpc>
                <a:spcPct val="90000"/>
              </a:lnSpc>
              <a:spcBef>
                <a:spcPct val="0"/>
              </a:spcBef>
              <a:buSzTx/>
              <a:buFontTx/>
              <a:buNone/>
            </a:pPr>
            <a:r>
              <a:rPr lang="fr-FR" sz="1400" b="0" dirty="0">
                <a:solidFill>
                  <a:schemeClr val="accent1">
                    <a:lumMod val="50000"/>
                  </a:schemeClr>
                </a:solidFill>
              </a:rPr>
              <a:t>        &lt;HEAD&gt;</a:t>
            </a:r>
          </a:p>
          <a:p>
            <a:pPr eaLnBrk="0" hangingPunct="0">
              <a:lnSpc>
                <a:spcPct val="90000"/>
              </a:lnSpc>
              <a:spcBef>
                <a:spcPct val="0"/>
              </a:spcBef>
              <a:buSzTx/>
              <a:buFontTx/>
              <a:buNone/>
            </a:pPr>
            <a:r>
              <a:rPr lang="fr-FR" sz="1400" b="0" dirty="0">
                <a:solidFill>
                  <a:schemeClr val="accent1">
                    <a:lumMod val="50000"/>
                  </a:schemeClr>
                </a:solidFill>
              </a:rPr>
              <a:t>        &lt;TITLE&gt;Book Catalogue&lt;/TITLE&gt;</a:t>
            </a:r>
          </a:p>
          <a:p>
            <a:pPr eaLnBrk="0" hangingPunct="0">
              <a:lnSpc>
                <a:spcPct val="90000"/>
              </a:lnSpc>
              <a:spcBef>
                <a:spcPct val="0"/>
              </a:spcBef>
              <a:buSzTx/>
              <a:buFontTx/>
              <a:buNone/>
            </a:pPr>
            <a:r>
              <a:rPr lang="fr-FR" sz="1400" b="0" dirty="0">
                <a:solidFill>
                  <a:schemeClr val="accent1">
                    <a:lumMod val="50000"/>
                  </a:schemeClr>
                </a:solidFill>
              </a:rPr>
              <a:t>        &lt;/HEAD&gt;</a:t>
            </a:r>
          </a:p>
          <a:p>
            <a:pPr eaLnBrk="0" hangingPunct="0">
              <a:lnSpc>
                <a:spcPct val="90000"/>
              </a:lnSpc>
              <a:spcBef>
                <a:spcPct val="0"/>
              </a:spcBef>
              <a:buSzTx/>
              <a:buFontTx/>
              <a:buNone/>
            </a:pPr>
            <a:r>
              <a:rPr lang="fr-FR" sz="1400" b="0" dirty="0">
                <a:solidFill>
                  <a:schemeClr val="accent1">
                    <a:lumMod val="50000"/>
                  </a:schemeClr>
                </a:solidFill>
              </a:rPr>
              <a:t>        &lt;BODY&gt;</a:t>
            </a:r>
          </a:p>
          <a:p>
            <a:pPr eaLnBrk="0" hangingPunct="0">
              <a:lnSpc>
                <a:spcPct val="90000"/>
              </a:lnSpc>
              <a:spcBef>
                <a:spcPct val="0"/>
              </a:spcBef>
              <a:buSzTx/>
              <a:buFontTx/>
              <a:buNone/>
            </a:pPr>
            <a:r>
              <a:rPr lang="fr-FR" sz="1400" b="0" dirty="0">
                <a:solidFill>
                  <a:schemeClr val="accent1">
                    <a:lumMod val="50000"/>
                  </a:schemeClr>
                </a:solidFill>
              </a:rPr>
              <a:t>            &lt;TABLE BORDER="1" WIDTH="100%"&gt;</a:t>
            </a:r>
          </a:p>
          <a:p>
            <a:pPr eaLnBrk="0" hangingPunct="0">
              <a:lnSpc>
                <a:spcPct val="90000"/>
              </a:lnSpc>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a:t>
            </a:r>
            <a:r>
              <a:rPr lang="fr-FR" sz="1600" b="0" dirty="0" err="1">
                <a:solidFill>
                  <a:schemeClr val="accent1">
                    <a:lumMod val="50000"/>
                  </a:schemeClr>
                </a:solidFill>
              </a:rPr>
              <a:t>apply-templates</a:t>
            </a:r>
            <a:r>
              <a:rPr lang="fr-FR" sz="1400" b="0" dirty="0">
                <a:solidFill>
                  <a:schemeClr val="accent1">
                    <a:lumMod val="50000"/>
                  </a:schemeClr>
                </a:solidFill>
              </a:rPr>
              <a:t>/&gt;</a:t>
            </a:r>
          </a:p>
          <a:p>
            <a:pPr eaLnBrk="0" hangingPunct="0">
              <a:lnSpc>
                <a:spcPct val="90000"/>
              </a:lnSpc>
              <a:spcBef>
                <a:spcPct val="0"/>
              </a:spcBef>
              <a:buSzTx/>
              <a:buFontTx/>
              <a:buNone/>
            </a:pPr>
            <a:r>
              <a:rPr lang="fr-FR" sz="1400" b="0" dirty="0">
                <a:solidFill>
                  <a:schemeClr val="accent1">
                    <a:lumMod val="50000"/>
                  </a:schemeClr>
                </a:solidFill>
              </a:rPr>
              <a:t>            &lt;/TABLE&gt;</a:t>
            </a:r>
          </a:p>
          <a:p>
            <a:pPr eaLnBrk="0" hangingPunct="0">
              <a:lnSpc>
                <a:spcPct val="90000"/>
              </a:lnSpc>
              <a:spcBef>
                <a:spcPct val="0"/>
              </a:spcBef>
              <a:buSzTx/>
              <a:buFontTx/>
              <a:buNone/>
            </a:pPr>
            <a:r>
              <a:rPr lang="fr-FR" sz="1400" b="0" dirty="0">
                <a:solidFill>
                  <a:schemeClr val="accent1">
                    <a:lumMod val="50000"/>
                  </a:schemeClr>
                </a:solidFill>
              </a:rPr>
              <a:t>        &lt;/BODY&gt;	</a:t>
            </a:r>
          </a:p>
          <a:p>
            <a:pPr eaLnBrk="0" hangingPunct="0">
              <a:lnSpc>
                <a:spcPct val="90000"/>
              </a:lnSpc>
              <a:spcBef>
                <a:spcPct val="0"/>
              </a:spcBef>
              <a:buSzTx/>
              <a:buFontTx/>
              <a:buNone/>
            </a:pPr>
            <a:r>
              <a:rPr lang="fr-FR" sz="1400" b="0" dirty="0">
                <a:solidFill>
                  <a:schemeClr val="accent1">
                    <a:lumMod val="50000"/>
                  </a:schemeClr>
                </a:solidFill>
              </a:rPr>
              <a:t>        &lt;/HTML&gt;</a:t>
            </a:r>
          </a:p>
          <a:p>
            <a:pPr eaLnBrk="0" hangingPunct="0">
              <a:lnSpc>
                <a:spcPct val="90000"/>
              </a:lnSpc>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xsl:template</a:t>
            </a:r>
            <a:r>
              <a:rPr lang="fr-FR" sz="1400" b="0" dirty="0">
                <a:solidFill>
                  <a:schemeClr val="accent1">
                    <a:lumMod val="50000"/>
                  </a:schemeClr>
                </a:solidFill>
              </a:rPr>
              <a:t>&gt;</a:t>
            </a:r>
          </a:p>
          <a:p>
            <a:pPr eaLnBrk="0" hangingPunct="0">
              <a:lnSpc>
                <a:spcPct val="90000"/>
              </a:lnSpc>
              <a:spcBef>
                <a:spcPct val="0"/>
              </a:spcBef>
              <a:buSzTx/>
              <a:buFontTx/>
              <a:buNone/>
            </a:pPr>
            <a:r>
              <a:rPr lang="fr-FR" sz="1400" b="0" dirty="0"/>
              <a:t>    &lt;</a:t>
            </a:r>
            <a:r>
              <a:rPr lang="fr-FR" sz="1400" b="0" dirty="0" err="1"/>
              <a:t>xsl:template</a:t>
            </a:r>
            <a:r>
              <a:rPr lang="fr-FR" sz="1400" b="0" dirty="0"/>
              <a:t> match="Book"&gt;</a:t>
            </a:r>
          </a:p>
          <a:p>
            <a:pPr eaLnBrk="0" hangingPunct="0">
              <a:lnSpc>
                <a:spcPct val="90000"/>
              </a:lnSpc>
              <a:spcBef>
                <a:spcPct val="0"/>
              </a:spcBef>
              <a:buSzTx/>
              <a:buFontTx/>
              <a:buNone/>
            </a:pPr>
            <a:r>
              <a:rPr lang="fr-FR" sz="1400" b="0" dirty="0"/>
              <a:t>        &lt;TR&gt;</a:t>
            </a:r>
          </a:p>
          <a:p>
            <a:pPr eaLnBrk="0" hangingPunct="0">
              <a:lnSpc>
                <a:spcPct val="90000"/>
              </a:lnSpc>
              <a:spcBef>
                <a:spcPct val="0"/>
              </a:spcBef>
              <a:buSzTx/>
              <a:buFontTx/>
              <a:buNone/>
            </a:pPr>
            <a:r>
              <a:rPr lang="fr-FR" sz="1400" b="0" dirty="0"/>
              <a:t>               &lt;</a:t>
            </a:r>
            <a:r>
              <a:rPr lang="fr-FR" sz="1400" b="0" dirty="0" err="1"/>
              <a:t>xsl:apply-templates</a:t>
            </a:r>
            <a:r>
              <a:rPr lang="fr-FR" sz="1400" b="0" dirty="0"/>
              <a:t>/&gt;</a:t>
            </a:r>
          </a:p>
          <a:p>
            <a:pPr eaLnBrk="0" hangingPunct="0">
              <a:lnSpc>
                <a:spcPct val="90000"/>
              </a:lnSpc>
              <a:spcBef>
                <a:spcPct val="0"/>
              </a:spcBef>
              <a:buSzTx/>
              <a:buFontTx/>
              <a:buNone/>
            </a:pPr>
            <a:r>
              <a:rPr lang="fr-FR" sz="1400" b="0" dirty="0"/>
              <a:t>        &lt;/TR&gt;</a:t>
            </a:r>
          </a:p>
          <a:p>
            <a:pPr eaLnBrk="0" hangingPunct="0">
              <a:lnSpc>
                <a:spcPct val="90000"/>
              </a:lnSpc>
              <a:spcBef>
                <a:spcPct val="0"/>
              </a:spcBef>
              <a:buSzTx/>
              <a:buFontTx/>
              <a:buNone/>
            </a:pPr>
            <a:r>
              <a:rPr lang="fr-FR" sz="1400" b="0" dirty="0"/>
              <a:t>    &lt;/</a:t>
            </a:r>
            <a:r>
              <a:rPr lang="fr-FR" sz="1400" b="0" dirty="0" err="1"/>
              <a:t>xsl:template</a:t>
            </a:r>
            <a:r>
              <a:rPr lang="fr-FR" sz="1400" b="0" dirty="0"/>
              <a:t>&gt;</a:t>
            </a:r>
          </a:p>
          <a:p>
            <a:pPr eaLnBrk="0" hangingPunct="0">
              <a:lnSpc>
                <a:spcPct val="90000"/>
              </a:lnSpc>
              <a:spcBef>
                <a:spcPct val="0"/>
              </a:spcBef>
              <a:buSzTx/>
              <a:buFontTx/>
              <a:buNone/>
            </a:pPr>
            <a:r>
              <a:rPr lang="fr-FR" sz="1400" b="0" dirty="0"/>
              <a:t>    </a:t>
            </a:r>
            <a:r>
              <a:rPr lang="fr-FR" sz="1400" b="0" dirty="0">
                <a:solidFill>
                  <a:srgbClr val="CC9900"/>
                </a:solidFill>
              </a:rPr>
              <a:t>&lt;</a:t>
            </a:r>
            <a:r>
              <a:rPr lang="fr-FR" sz="1400" b="0" dirty="0" err="1">
                <a:solidFill>
                  <a:srgbClr val="CC9900"/>
                </a:solidFill>
              </a:rPr>
              <a:t>xsl:template</a:t>
            </a:r>
            <a:r>
              <a:rPr lang="fr-FR" sz="1400" b="0" dirty="0">
                <a:solidFill>
                  <a:srgbClr val="CC9900"/>
                </a:solidFill>
              </a:rPr>
              <a:t> match="</a:t>
            </a:r>
            <a:r>
              <a:rPr lang="fr-FR" sz="1400" b="0" dirty="0" err="1">
                <a:solidFill>
                  <a:srgbClr val="CC9900"/>
                </a:solidFill>
              </a:rPr>
              <a:t>Title</a:t>
            </a:r>
            <a:r>
              <a:rPr lang="fr-FR" sz="1400" b="0" dirty="0">
                <a:solidFill>
                  <a:srgbClr val="CC9900"/>
                </a:solidFill>
              </a:rPr>
              <a:t> | </a:t>
            </a:r>
            <a:r>
              <a:rPr lang="fr-FR" sz="1400" b="0" dirty="0" err="1">
                <a:solidFill>
                  <a:srgbClr val="CC9900"/>
                </a:solidFill>
              </a:rPr>
              <a:t>Author</a:t>
            </a:r>
            <a:r>
              <a:rPr lang="fr-FR" sz="1400" b="0" dirty="0">
                <a:solidFill>
                  <a:srgbClr val="CC9900"/>
                </a:solidFill>
              </a:rPr>
              <a:t> | Date | ISBN | Publisher"&gt;</a:t>
            </a:r>
          </a:p>
          <a:p>
            <a:pPr eaLnBrk="0" hangingPunct="0">
              <a:lnSpc>
                <a:spcPct val="90000"/>
              </a:lnSpc>
              <a:spcBef>
                <a:spcPct val="0"/>
              </a:spcBef>
              <a:buSzTx/>
              <a:buFontTx/>
              <a:buNone/>
            </a:pPr>
            <a:r>
              <a:rPr lang="fr-FR" sz="1400" b="0" dirty="0">
                <a:solidFill>
                  <a:srgbClr val="CC9900"/>
                </a:solidFill>
              </a:rPr>
              <a:t>        &lt;TD&gt;</a:t>
            </a:r>
          </a:p>
          <a:p>
            <a:pPr eaLnBrk="0" hangingPunct="0">
              <a:lnSpc>
                <a:spcPct val="90000"/>
              </a:lnSpc>
              <a:spcBef>
                <a:spcPct val="0"/>
              </a:spcBef>
              <a:buSzTx/>
              <a:buFontTx/>
              <a:buNone/>
            </a:pPr>
            <a:r>
              <a:rPr lang="fr-FR" sz="1400" b="0" dirty="0">
                <a:solidFill>
                  <a:srgbClr val="CC9900"/>
                </a:solidFill>
              </a:rPr>
              <a:t>               &lt;</a:t>
            </a:r>
            <a:r>
              <a:rPr lang="fr-FR" sz="1400" b="0" dirty="0" err="1">
                <a:solidFill>
                  <a:srgbClr val="CC9900"/>
                </a:solidFill>
              </a:rPr>
              <a:t>xsl:apply-templates</a:t>
            </a:r>
            <a:r>
              <a:rPr lang="fr-FR" sz="1400" b="0" dirty="0">
                <a:solidFill>
                  <a:srgbClr val="CC9900"/>
                </a:solidFill>
              </a:rPr>
              <a:t>/&gt;</a:t>
            </a:r>
          </a:p>
          <a:p>
            <a:pPr eaLnBrk="0" hangingPunct="0">
              <a:lnSpc>
                <a:spcPct val="90000"/>
              </a:lnSpc>
              <a:spcBef>
                <a:spcPct val="0"/>
              </a:spcBef>
              <a:buSzTx/>
              <a:buFontTx/>
              <a:buNone/>
            </a:pPr>
            <a:r>
              <a:rPr lang="fr-FR" sz="1400" b="0" dirty="0">
                <a:solidFill>
                  <a:srgbClr val="CC9900"/>
                </a:solidFill>
              </a:rPr>
              <a:t>        &lt;/TD&gt;</a:t>
            </a:r>
          </a:p>
          <a:p>
            <a:pPr eaLnBrk="0" hangingPunct="0">
              <a:lnSpc>
                <a:spcPct val="90000"/>
              </a:lnSpc>
              <a:spcBef>
                <a:spcPct val="0"/>
              </a:spcBef>
              <a:buSzTx/>
              <a:buFontTx/>
              <a:buNone/>
            </a:pPr>
            <a:r>
              <a:rPr lang="fr-FR" sz="1400" b="0" dirty="0">
                <a:solidFill>
                  <a:srgbClr val="CC9900"/>
                </a:solidFill>
              </a:rPr>
              <a:t>    &lt;/</a:t>
            </a:r>
            <a:r>
              <a:rPr lang="fr-FR" sz="1400" b="0" dirty="0" err="1">
                <a:solidFill>
                  <a:srgbClr val="CC9900"/>
                </a:solidFill>
              </a:rPr>
              <a:t>xsl:template</a:t>
            </a:r>
            <a:r>
              <a:rPr lang="fr-FR" sz="1400" b="0" dirty="0">
                <a:solidFill>
                  <a:srgbClr val="CC9900"/>
                </a:solidFill>
              </a:rPr>
              <a:t>&gt;</a:t>
            </a:r>
          </a:p>
          <a:p>
            <a:pPr eaLnBrk="0" hangingPunct="0">
              <a:lnSpc>
                <a:spcPct val="90000"/>
              </a:lnSpc>
              <a:spcBef>
                <a:spcPct val="0"/>
              </a:spcBef>
              <a:buSzTx/>
              <a:buFontTx/>
              <a:buNone/>
            </a:pPr>
            <a:r>
              <a:rPr lang="fr-FR" sz="1400" b="0" dirty="0"/>
              <a:t>&lt;/</a:t>
            </a:r>
            <a:r>
              <a:rPr lang="fr-FR" sz="1400" b="0" dirty="0" err="1"/>
              <a:t>xsl:stylesheet</a:t>
            </a:r>
            <a:r>
              <a:rPr lang="fr-FR" sz="1400" b="0" dirty="0"/>
              <a:t>&gt;</a:t>
            </a:r>
          </a:p>
          <a:p>
            <a:pPr>
              <a:lnSpc>
                <a:spcPct val="90000"/>
              </a:lnSpc>
            </a:pPr>
            <a:endParaRPr lang="fr-FR" dirty="0"/>
          </a:p>
        </p:txBody>
      </p:sp>
      <p:sp>
        <p:nvSpPr>
          <p:cNvPr id="408580" name="Rectangle 4"/>
          <p:cNvSpPr>
            <a:spLocks noChangeArrowheads="1"/>
          </p:cNvSpPr>
          <p:nvPr/>
        </p:nvSpPr>
        <p:spPr bwMode="auto">
          <a:xfrm>
            <a:off x="3962400" y="3581400"/>
            <a:ext cx="4648200" cy="525401"/>
          </a:xfrm>
          <a:prstGeom prst="rect">
            <a:avLst/>
          </a:prstGeom>
          <a:noFill/>
          <a:ln w="12700">
            <a:noFill/>
            <a:miter lim="800000"/>
            <a:headEnd/>
            <a:tailEnd/>
          </a:ln>
          <a:effectLst/>
        </p:spPr>
        <p:txBody>
          <a:bodyPr lIns="90000" tIns="46800" rIns="90000" bIns="46800">
            <a:spAutoFit/>
          </a:bodyPr>
          <a:lstStyle/>
          <a:p>
            <a:r>
              <a:rPr kumimoji="0" lang="fr-FR" sz="1400" b="1" dirty="0">
                <a:solidFill>
                  <a:srgbClr val="6699FF"/>
                </a:solidFill>
                <a:latin typeface="Arial" pitchFamily="34" charset="0"/>
              </a:rPr>
              <a:t>Ici une règle s’applique à plusieurs éléments traités dans leur ordre </a:t>
            </a:r>
            <a:r>
              <a:rPr kumimoji="0" lang="fr-FR" sz="1400" b="1" dirty="0" smtClean="0">
                <a:solidFill>
                  <a:srgbClr val="6699FF"/>
                </a:solidFill>
                <a:latin typeface="Arial" pitchFamily="34" charset="0"/>
              </a:rPr>
              <a:t>d’apparition </a:t>
            </a:r>
            <a:r>
              <a:rPr kumimoji="0" lang="fr-FR" sz="1400" b="1" dirty="0">
                <a:solidFill>
                  <a:srgbClr val="6699FF"/>
                </a:solidFill>
                <a:latin typeface="Arial" pitchFamily="34" charset="0"/>
              </a:rPr>
              <a:t>dans le document XML</a:t>
            </a:r>
          </a:p>
        </p:txBody>
      </p:sp>
      <p:sp>
        <p:nvSpPr>
          <p:cNvPr id="408581" name="Line 5"/>
          <p:cNvSpPr>
            <a:spLocks noChangeShapeType="1"/>
          </p:cNvSpPr>
          <p:nvPr/>
        </p:nvSpPr>
        <p:spPr bwMode="auto">
          <a:xfrm flipH="1">
            <a:off x="4800600" y="4114800"/>
            <a:ext cx="914400" cy="990600"/>
          </a:xfrm>
          <a:prstGeom prst="line">
            <a:avLst/>
          </a:prstGeom>
          <a:noFill/>
          <a:ln w="12700">
            <a:solidFill>
              <a:srgbClr val="6699FF"/>
            </a:solidFill>
            <a:round/>
            <a:headEnd/>
            <a:tailEnd type="triangle" w="med" len="med"/>
          </a:ln>
          <a:effectLst/>
        </p:spPr>
        <p:txBody>
          <a:bodyPr wrap="none" lIns="90000" tIns="46800" rIns="90000" bIns="46800" anchor="ctr"/>
          <a:lstStyle/>
          <a:p>
            <a:endParaRPr lang="fr-FR"/>
          </a:p>
        </p:txBody>
      </p:sp>
      <p:sp>
        <p:nvSpPr>
          <p:cNvPr id="408582" name="Oval 6"/>
          <p:cNvSpPr>
            <a:spLocks noChangeArrowheads="1"/>
          </p:cNvSpPr>
          <p:nvPr/>
        </p:nvSpPr>
        <p:spPr bwMode="auto">
          <a:xfrm>
            <a:off x="1981200" y="5029200"/>
            <a:ext cx="3352800" cy="381000"/>
          </a:xfrm>
          <a:prstGeom prst="ellipse">
            <a:avLst/>
          </a:prstGeom>
          <a:noFill/>
          <a:ln w="19050">
            <a:solidFill>
              <a:srgbClr val="6699FF"/>
            </a:solidFill>
            <a:prstDash val="dash"/>
            <a:round/>
            <a:headEnd/>
            <a:tailEn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289F57D8-DC64-4A2B-A936-FCFB35245380}" type="slidenum">
              <a:rPr lang="fr-FR"/>
              <a:pPr/>
              <a:t>136</a:t>
            </a:fld>
            <a:endParaRPr lang="fr-FR"/>
          </a:p>
        </p:txBody>
      </p:sp>
      <p:sp>
        <p:nvSpPr>
          <p:cNvPr id="410626" name="Rectangle 2"/>
          <p:cNvSpPr>
            <a:spLocks noGrp="1" noChangeArrowheads="1"/>
          </p:cNvSpPr>
          <p:nvPr>
            <p:ph type="title"/>
          </p:nvPr>
        </p:nvSpPr>
        <p:spPr/>
        <p:txBody>
          <a:bodyPr/>
          <a:lstStyle/>
          <a:p>
            <a:r>
              <a:rPr lang="fr-FR"/>
              <a:t>Exemple (suite)</a:t>
            </a:r>
          </a:p>
        </p:txBody>
      </p:sp>
      <p:sp>
        <p:nvSpPr>
          <p:cNvPr id="410627" name="Rectangle 3"/>
          <p:cNvSpPr>
            <a:spLocks noGrp="1" noChangeArrowheads="1"/>
          </p:cNvSpPr>
          <p:nvPr>
            <p:ph type="body" idx="1"/>
          </p:nvPr>
        </p:nvSpPr>
        <p:spPr/>
        <p:txBody>
          <a:bodyPr/>
          <a:lstStyle/>
          <a:p>
            <a:pPr>
              <a:lnSpc>
                <a:spcPct val="90000"/>
              </a:lnSpc>
            </a:pPr>
            <a:r>
              <a:rPr lang="fr-FR" dirty="0"/>
              <a:t>Pour spécifier </a:t>
            </a:r>
            <a:r>
              <a:rPr lang="fr-FR" dirty="0">
                <a:hlinkClick r:id="rId2" action="ppaction://hlinkfile"/>
              </a:rPr>
              <a:t>l’ordre des colonnes </a:t>
            </a:r>
            <a:r>
              <a:rPr lang="fr-FR" dirty="0"/>
              <a:t>dans la table</a:t>
            </a:r>
          </a:p>
          <a:p>
            <a:pPr>
              <a:lnSpc>
                <a:spcPct val="90000"/>
              </a:lnSpc>
            </a:pPr>
            <a:endParaRPr lang="fr-FR" sz="1200" b="0" dirty="0"/>
          </a:p>
          <a:p>
            <a:pPr>
              <a:lnSpc>
                <a:spcPct val="90000"/>
              </a:lnSpc>
              <a:buFont typeface="Wingdings" pitchFamily="2" charset="2"/>
              <a:buNone/>
            </a:pPr>
            <a:r>
              <a:rPr lang="fr-FR" sz="1200" b="0" dirty="0"/>
              <a:t>&lt;?</a:t>
            </a:r>
            <a:r>
              <a:rPr lang="fr-FR" sz="1200" b="0" dirty="0" err="1"/>
              <a:t>xml</a:t>
            </a:r>
            <a:r>
              <a:rPr lang="fr-FR" sz="1200" b="0" dirty="0"/>
              <a:t> version="1.0"?&gt;</a:t>
            </a:r>
          </a:p>
          <a:p>
            <a:pPr eaLnBrk="0" hangingPunct="0">
              <a:lnSpc>
                <a:spcPct val="90000"/>
              </a:lnSpc>
              <a:spcBef>
                <a:spcPct val="0"/>
              </a:spcBef>
              <a:buSzTx/>
              <a:buFontTx/>
              <a:buNone/>
            </a:pPr>
            <a:r>
              <a:rPr lang="fr-FR" sz="1200" b="0" dirty="0"/>
              <a:t>&lt;</a:t>
            </a:r>
            <a:r>
              <a:rPr lang="fr-FR" sz="1200" b="0" dirty="0" err="1"/>
              <a:t>xsl:stylesheet</a:t>
            </a:r>
            <a:r>
              <a:rPr lang="fr-FR" sz="1200" b="0" dirty="0"/>
              <a:t> </a:t>
            </a:r>
            <a:r>
              <a:rPr lang="fr-FR" sz="1200" b="0" dirty="0" err="1"/>
              <a:t>xmlns:xsl</a:t>
            </a:r>
            <a:r>
              <a:rPr lang="fr-FR" sz="1200" b="0" dirty="0"/>
              <a:t>=“http://www.w3.org/TR/WD-xsl”</a:t>
            </a:r>
          </a:p>
          <a:p>
            <a:pPr eaLnBrk="0" hangingPunct="0">
              <a:lnSpc>
                <a:spcPct val="90000"/>
              </a:lnSpc>
              <a:spcBef>
                <a:spcPct val="0"/>
              </a:spcBef>
              <a:buSzTx/>
              <a:buFontTx/>
              <a:buNone/>
            </a:pPr>
            <a:r>
              <a:rPr lang="fr-FR" sz="1200" b="0" dirty="0"/>
              <a:t>                         </a:t>
            </a:r>
            <a:r>
              <a:rPr lang="fr-FR" sz="1200" b="0" dirty="0" err="1"/>
              <a:t>result</a:t>
            </a:r>
            <a:r>
              <a:rPr lang="fr-FR" sz="1200" b="0" dirty="0"/>
              <a:t>-ns=“html”&gt;</a:t>
            </a:r>
          </a:p>
          <a:p>
            <a:pPr eaLnBrk="0" hangingPunct="0">
              <a:lnSpc>
                <a:spcPct val="90000"/>
              </a:lnSpc>
              <a:spcBef>
                <a:spcPct val="0"/>
              </a:spcBef>
              <a:buSzTx/>
              <a:buFontTx/>
              <a:buNone/>
            </a:pPr>
            <a:r>
              <a:rPr lang="fr-FR" sz="1200" b="0" dirty="0">
                <a:solidFill>
                  <a:schemeClr val="accent1">
                    <a:lumMod val="50000"/>
                  </a:schemeClr>
                </a:solidFill>
              </a:rPr>
              <a:t>    &lt;</a:t>
            </a:r>
            <a:r>
              <a:rPr lang="fr-FR" sz="1200" b="0" dirty="0" err="1">
                <a:solidFill>
                  <a:schemeClr val="accent1">
                    <a:lumMod val="50000"/>
                  </a:schemeClr>
                </a:solidFill>
              </a:rPr>
              <a:t>xsl:template</a:t>
            </a:r>
            <a:r>
              <a:rPr lang="fr-FR" sz="1200" b="0" dirty="0">
                <a:solidFill>
                  <a:schemeClr val="accent1">
                    <a:lumMod val="50000"/>
                  </a:schemeClr>
                </a:solidFill>
              </a:rPr>
              <a:t> match="</a:t>
            </a:r>
            <a:r>
              <a:rPr lang="fr-FR" sz="1200" b="0" dirty="0" err="1">
                <a:solidFill>
                  <a:schemeClr val="accent1">
                    <a:lumMod val="50000"/>
                  </a:schemeClr>
                </a:solidFill>
              </a:rPr>
              <a:t>BookCatalogue</a:t>
            </a:r>
            <a:r>
              <a:rPr lang="fr-FR" sz="1200" b="0" dirty="0">
                <a:solidFill>
                  <a:schemeClr val="accent1">
                    <a:lumMod val="50000"/>
                  </a:schemeClr>
                </a:solidFill>
              </a:rPr>
              <a:t>"&gt;</a:t>
            </a:r>
          </a:p>
          <a:p>
            <a:pPr eaLnBrk="0" hangingPunct="0">
              <a:lnSpc>
                <a:spcPct val="90000"/>
              </a:lnSpc>
              <a:spcBef>
                <a:spcPct val="0"/>
              </a:spcBef>
              <a:buSzTx/>
              <a:buFontTx/>
              <a:buNone/>
            </a:pPr>
            <a:r>
              <a:rPr lang="fr-FR" sz="1200" b="0" dirty="0">
                <a:solidFill>
                  <a:schemeClr val="accent1">
                    <a:lumMod val="50000"/>
                  </a:schemeClr>
                </a:solidFill>
              </a:rPr>
              <a:t>        &lt;HTML&gt;</a:t>
            </a:r>
          </a:p>
          <a:p>
            <a:pPr eaLnBrk="0" hangingPunct="0">
              <a:lnSpc>
                <a:spcPct val="90000"/>
              </a:lnSpc>
              <a:spcBef>
                <a:spcPct val="0"/>
              </a:spcBef>
              <a:buSzTx/>
              <a:buFontTx/>
              <a:buNone/>
            </a:pPr>
            <a:r>
              <a:rPr lang="fr-FR" sz="1200" b="0" dirty="0">
                <a:solidFill>
                  <a:schemeClr val="accent1">
                    <a:lumMod val="50000"/>
                  </a:schemeClr>
                </a:solidFill>
              </a:rPr>
              <a:t>        &lt;HEAD&gt;</a:t>
            </a:r>
          </a:p>
          <a:p>
            <a:pPr eaLnBrk="0" hangingPunct="0">
              <a:lnSpc>
                <a:spcPct val="90000"/>
              </a:lnSpc>
              <a:spcBef>
                <a:spcPct val="0"/>
              </a:spcBef>
              <a:buSzTx/>
              <a:buFontTx/>
              <a:buNone/>
            </a:pPr>
            <a:r>
              <a:rPr lang="fr-FR" sz="1200" b="0" dirty="0">
                <a:solidFill>
                  <a:schemeClr val="accent1">
                    <a:lumMod val="50000"/>
                  </a:schemeClr>
                </a:solidFill>
              </a:rPr>
              <a:t>        &lt;TITLE&gt;Book Catalogue&lt;/TITLE&gt;</a:t>
            </a:r>
          </a:p>
          <a:p>
            <a:pPr eaLnBrk="0" hangingPunct="0">
              <a:lnSpc>
                <a:spcPct val="90000"/>
              </a:lnSpc>
              <a:spcBef>
                <a:spcPct val="0"/>
              </a:spcBef>
              <a:buSzTx/>
              <a:buFontTx/>
              <a:buNone/>
            </a:pPr>
            <a:r>
              <a:rPr lang="fr-FR" sz="1200" b="0" dirty="0">
                <a:solidFill>
                  <a:schemeClr val="accent1">
                    <a:lumMod val="50000"/>
                  </a:schemeClr>
                </a:solidFill>
              </a:rPr>
              <a:t>        &lt;/HEAD&gt;</a:t>
            </a:r>
          </a:p>
          <a:p>
            <a:pPr eaLnBrk="0" hangingPunct="0">
              <a:lnSpc>
                <a:spcPct val="90000"/>
              </a:lnSpc>
              <a:spcBef>
                <a:spcPct val="0"/>
              </a:spcBef>
              <a:buSzTx/>
              <a:buFontTx/>
              <a:buNone/>
            </a:pPr>
            <a:r>
              <a:rPr lang="fr-FR" sz="1200" b="0" dirty="0">
                <a:solidFill>
                  <a:schemeClr val="accent1">
                    <a:lumMod val="50000"/>
                  </a:schemeClr>
                </a:solidFill>
              </a:rPr>
              <a:t>        &lt;BODY&gt;</a:t>
            </a:r>
          </a:p>
          <a:p>
            <a:pPr eaLnBrk="0" hangingPunct="0">
              <a:lnSpc>
                <a:spcPct val="90000"/>
              </a:lnSpc>
              <a:spcBef>
                <a:spcPct val="0"/>
              </a:spcBef>
              <a:buSzTx/>
              <a:buFontTx/>
              <a:buNone/>
            </a:pPr>
            <a:r>
              <a:rPr lang="fr-FR" sz="1200" b="0" dirty="0">
                <a:solidFill>
                  <a:schemeClr val="accent1">
                    <a:lumMod val="50000"/>
                  </a:schemeClr>
                </a:solidFill>
              </a:rPr>
              <a:t>            &lt;TABLE BORDER="1" WIDTH="100%"&gt;</a:t>
            </a:r>
          </a:p>
          <a:p>
            <a:pPr eaLnBrk="0" hangingPunct="0">
              <a:lnSpc>
                <a:spcPct val="90000"/>
              </a:lnSpc>
              <a:spcBef>
                <a:spcPct val="0"/>
              </a:spcBef>
              <a:buSzTx/>
              <a:buFontTx/>
              <a:buNone/>
            </a:pPr>
            <a:r>
              <a:rPr lang="fr-FR" sz="1200" b="0" dirty="0">
                <a:solidFill>
                  <a:schemeClr val="accent1">
                    <a:lumMod val="50000"/>
                  </a:schemeClr>
                </a:solidFill>
              </a:rPr>
              <a:t>                   &lt;</a:t>
            </a:r>
            <a:r>
              <a:rPr lang="fr-FR" sz="1200" b="0" dirty="0" err="1">
                <a:solidFill>
                  <a:schemeClr val="accent1">
                    <a:lumMod val="50000"/>
                  </a:schemeClr>
                </a:solidFill>
              </a:rPr>
              <a:t>xsl:apply-templates</a:t>
            </a:r>
            <a:r>
              <a:rPr lang="fr-FR" sz="1200" b="0" dirty="0">
                <a:solidFill>
                  <a:schemeClr val="accent1">
                    <a:lumMod val="50000"/>
                  </a:schemeClr>
                </a:solidFill>
              </a:rPr>
              <a:t>/&gt;</a:t>
            </a:r>
          </a:p>
          <a:p>
            <a:pPr eaLnBrk="0" hangingPunct="0">
              <a:lnSpc>
                <a:spcPct val="90000"/>
              </a:lnSpc>
              <a:spcBef>
                <a:spcPct val="0"/>
              </a:spcBef>
              <a:buSzTx/>
              <a:buFontTx/>
              <a:buNone/>
            </a:pPr>
            <a:r>
              <a:rPr lang="fr-FR" sz="1200" b="0" dirty="0">
                <a:solidFill>
                  <a:schemeClr val="accent1">
                    <a:lumMod val="50000"/>
                  </a:schemeClr>
                </a:solidFill>
              </a:rPr>
              <a:t>            &lt;/TABLE&gt;</a:t>
            </a:r>
          </a:p>
          <a:p>
            <a:pPr eaLnBrk="0" hangingPunct="0">
              <a:lnSpc>
                <a:spcPct val="90000"/>
              </a:lnSpc>
              <a:spcBef>
                <a:spcPct val="0"/>
              </a:spcBef>
              <a:buSzTx/>
              <a:buFontTx/>
              <a:buNone/>
            </a:pPr>
            <a:r>
              <a:rPr lang="fr-FR" sz="1200" b="0" dirty="0">
                <a:solidFill>
                  <a:schemeClr val="accent1">
                    <a:lumMod val="50000"/>
                  </a:schemeClr>
                </a:solidFill>
              </a:rPr>
              <a:t>        &lt;/BODY&gt;</a:t>
            </a:r>
          </a:p>
          <a:p>
            <a:pPr eaLnBrk="0" hangingPunct="0">
              <a:lnSpc>
                <a:spcPct val="90000"/>
              </a:lnSpc>
              <a:spcBef>
                <a:spcPct val="0"/>
              </a:spcBef>
              <a:buSzTx/>
              <a:buFontTx/>
              <a:buNone/>
            </a:pPr>
            <a:r>
              <a:rPr lang="fr-FR" sz="1200" b="0" dirty="0">
                <a:solidFill>
                  <a:schemeClr val="accent1">
                    <a:lumMod val="50000"/>
                  </a:schemeClr>
                </a:solidFill>
              </a:rPr>
              <a:t>        &lt;/HTML&gt;</a:t>
            </a:r>
          </a:p>
          <a:p>
            <a:pPr eaLnBrk="0" hangingPunct="0">
              <a:lnSpc>
                <a:spcPct val="90000"/>
              </a:lnSpc>
              <a:spcBef>
                <a:spcPct val="0"/>
              </a:spcBef>
              <a:buSzTx/>
              <a:buFontTx/>
              <a:buNone/>
            </a:pPr>
            <a:r>
              <a:rPr lang="fr-FR" sz="1200" b="0" dirty="0">
                <a:solidFill>
                  <a:schemeClr val="accent1">
                    <a:lumMod val="50000"/>
                  </a:schemeClr>
                </a:solidFill>
              </a:rPr>
              <a:t>    &lt;/</a:t>
            </a:r>
            <a:r>
              <a:rPr lang="fr-FR" sz="1200" b="0" dirty="0" err="1">
                <a:solidFill>
                  <a:schemeClr val="accent1">
                    <a:lumMod val="50000"/>
                  </a:schemeClr>
                </a:solidFill>
              </a:rPr>
              <a:t>xsl:template</a:t>
            </a:r>
            <a:r>
              <a:rPr lang="fr-FR" sz="1200" b="0" dirty="0">
                <a:solidFill>
                  <a:schemeClr val="accent1">
                    <a:lumMod val="50000"/>
                  </a:schemeClr>
                </a:solidFill>
              </a:rPr>
              <a:t>&gt;</a:t>
            </a:r>
          </a:p>
          <a:p>
            <a:pPr eaLnBrk="0" hangingPunct="0">
              <a:lnSpc>
                <a:spcPct val="90000"/>
              </a:lnSpc>
              <a:spcBef>
                <a:spcPct val="0"/>
              </a:spcBef>
              <a:buSzTx/>
              <a:buFontTx/>
              <a:buNone/>
            </a:pPr>
            <a:r>
              <a:rPr lang="fr-FR" sz="1200" b="0" dirty="0"/>
              <a:t>    </a:t>
            </a:r>
            <a:r>
              <a:rPr lang="fr-FR" sz="1200" b="0" dirty="0">
                <a:solidFill>
                  <a:srgbClr val="CC9900"/>
                </a:solidFill>
              </a:rPr>
              <a:t>&lt;</a:t>
            </a:r>
            <a:r>
              <a:rPr lang="fr-FR" sz="1200" b="0" dirty="0" err="1">
                <a:solidFill>
                  <a:srgbClr val="CC9900"/>
                </a:solidFill>
              </a:rPr>
              <a:t>xsl:template</a:t>
            </a:r>
            <a:r>
              <a:rPr lang="fr-FR" sz="1200" b="0" dirty="0">
                <a:solidFill>
                  <a:srgbClr val="CC9900"/>
                </a:solidFill>
              </a:rPr>
              <a:t> match="Book"&gt;</a:t>
            </a:r>
          </a:p>
          <a:p>
            <a:pPr eaLnBrk="0" hangingPunct="0">
              <a:lnSpc>
                <a:spcPct val="90000"/>
              </a:lnSpc>
              <a:spcBef>
                <a:spcPct val="0"/>
              </a:spcBef>
              <a:buSzTx/>
              <a:buFontTx/>
              <a:buNone/>
            </a:pPr>
            <a:r>
              <a:rPr lang="fr-FR" sz="1200" b="0" dirty="0">
                <a:solidFill>
                  <a:srgbClr val="CC9900"/>
                </a:solidFill>
              </a:rPr>
              <a:t>        &lt;TR&gt;</a:t>
            </a:r>
          </a:p>
          <a:p>
            <a:pPr eaLnBrk="0" hangingPunct="0">
              <a:lnSpc>
                <a:spcPct val="90000"/>
              </a:lnSpc>
              <a:spcBef>
                <a:spcPct val="0"/>
              </a:spcBef>
              <a:buSzTx/>
              <a:buFontTx/>
              <a:buNone/>
            </a:pPr>
            <a:r>
              <a:rPr lang="fr-FR" sz="1200" b="0" dirty="0">
                <a:solidFill>
                  <a:srgbClr val="CC9900"/>
                </a:solidFill>
              </a:rPr>
              <a:t>               &lt;</a:t>
            </a:r>
            <a:r>
              <a:rPr lang="fr-FR" sz="1200" b="0" dirty="0" err="1">
                <a:solidFill>
                  <a:srgbClr val="CC9900"/>
                </a:solidFill>
              </a:rPr>
              <a:t>xsl:apply-templates</a:t>
            </a:r>
            <a:r>
              <a:rPr lang="fr-FR" sz="1200" b="0" dirty="0">
                <a:solidFill>
                  <a:srgbClr val="CC9900"/>
                </a:solidFill>
              </a:rPr>
              <a:t> select="</a:t>
            </a:r>
            <a:r>
              <a:rPr lang="fr-FR" sz="1200" b="0" dirty="0" err="1">
                <a:solidFill>
                  <a:srgbClr val="CC9900"/>
                </a:solidFill>
              </a:rPr>
              <a:t>Author</a:t>
            </a:r>
            <a:r>
              <a:rPr lang="fr-FR" sz="1200" b="0" dirty="0">
                <a:solidFill>
                  <a:srgbClr val="CC9900"/>
                </a:solidFill>
              </a:rPr>
              <a:t>"/&gt;</a:t>
            </a:r>
          </a:p>
          <a:p>
            <a:pPr eaLnBrk="0" hangingPunct="0">
              <a:lnSpc>
                <a:spcPct val="90000"/>
              </a:lnSpc>
              <a:spcBef>
                <a:spcPct val="0"/>
              </a:spcBef>
              <a:buSzTx/>
              <a:buFontTx/>
              <a:buNone/>
            </a:pPr>
            <a:r>
              <a:rPr lang="fr-FR" sz="1200" b="0" dirty="0">
                <a:solidFill>
                  <a:srgbClr val="CC9900"/>
                </a:solidFill>
              </a:rPr>
              <a:t>               &lt;</a:t>
            </a:r>
            <a:r>
              <a:rPr lang="fr-FR" sz="1200" b="0" dirty="0" err="1">
                <a:solidFill>
                  <a:srgbClr val="CC9900"/>
                </a:solidFill>
              </a:rPr>
              <a:t>xsl:apply-templates</a:t>
            </a:r>
            <a:r>
              <a:rPr lang="fr-FR" sz="1200" b="0" dirty="0">
                <a:solidFill>
                  <a:srgbClr val="CC9900"/>
                </a:solidFill>
              </a:rPr>
              <a:t> select="</a:t>
            </a:r>
            <a:r>
              <a:rPr lang="fr-FR" sz="1200" b="0" dirty="0" err="1">
                <a:solidFill>
                  <a:srgbClr val="CC9900"/>
                </a:solidFill>
              </a:rPr>
              <a:t>Title</a:t>
            </a:r>
            <a:r>
              <a:rPr lang="fr-FR" sz="1200" b="0" dirty="0">
                <a:solidFill>
                  <a:srgbClr val="CC9900"/>
                </a:solidFill>
              </a:rPr>
              <a:t>"/&gt;</a:t>
            </a:r>
          </a:p>
          <a:p>
            <a:pPr eaLnBrk="0" hangingPunct="0">
              <a:lnSpc>
                <a:spcPct val="90000"/>
              </a:lnSpc>
              <a:spcBef>
                <a:spcPct val="0"/>
              </a:spcBef>
              <a:buSzTx/>
              <a:buFontTx/>
              <a:buNone/>
            </a:pPr>
            <a:r>
              <a:rPr lang="fr-FR" sz="1200" b="0" dirty="0">
                <a:solidFill>
                  <a:srgbClr val="CC9900"/>
                </a:solidFill>
              </a:rPr>
              <a:t>               &lt;</a:t>
            </a:r>
            <a:r>
              <a:rPr lang="fr-FR" sz="1200" b="0" dirty="0" err="1">
                <a:solidFill>
                  <a:srgbClr val="CC9900"/>
                </a:solidFill>
              </a:rPr>
              <a:t>xsl:apply-templates</a:t>
            </a:r>
            <a:r>
              <a:rPr lang="fr-FR" sz="1200" b="0" dirty="0">
                <a:solidFill>
                  <a:srgbClr val="CC9900"/>
                </a:solidFill>
              </a:rPr>
              <a:t> select="Date"/&gt;</a:t>
            </a:r>
          </a:p>
          <a:p>
            <a:pPr eaLnBrk="0" hangingPunct="0">
              <a:lnSpc>
                <a:spcPct val="90000"/>
              </a:lnSpc>
              <a:spcBef>
                <a:spcPct val="0"/>
              </a:spcBef>
              <a:buSzTx/>
              <a:buFontTx/>
              <a:buNone/>
            </a:pPr>
            <a:r>
              <a:rPr lang="fr-FR" sz="1200" b="0" dirty="0">
                <a:solidFill>
                  <a:srgbClr val="CC9900"/>
                </a:solidFill>
              </a:rPr>
              <a:t>               &lt;</a:t>
            </a:r>
            <a:r>
              <a:rPr lang="fr-FR" sz="1200" b="0" dirty="0" err="1">
                <a:solidFill>
                  <a:srgbClr val="CC9900"/>
                </a:solidFill>
              </a:rPr>
              <a:t>xsl:apply-templates</a:t>
            </a:r>
            <a:r>
              <a:rPr lang="fr-FR" sz="1200" b="0" dirty="0">
                <a:solidFill>
                  <a:srgbClr val="CC9900"/>
                </a:solidFill>
              </a:rPr>
              <a:t> select="Publisher"/&gt;</a:t>
            </a:r>
          </a:p>
          <a:p>
            <a:pPr eaLnBrk="0" hangingPunct="0">
              <a:lnSpc>
                <a:spcPct val="90000"/>
              </a:lnSpc>
              <a:spcBef>
                <a:spcPct val="0"/>
              </a:spcBef>
              <a:buSzTx/>
              <a:buFontTx/>
              <a:buNone/>
            </a:pPr>
            <a:r>
              <a:rPr lang="fr-FR" sz="1200" b="0" dirty="0">
                <a:solidFill>
                  <a:srgbClr val="CC9900"/>
                </a:solidFill>
              </a:rPr>
              <a:t>               &lt;</a:t>
            </a:r>
            <a:r>
              <a:rPr lang="fr-FR" sz="1200" b="0" dirty="0" err="1">
                <a:solidFill>
                  <a:srgbClr val="CC9900"/>
                </a:solidFill>
              </a:rPr>
              <a:t>xsl:apply-templates</a:t>
            </a:r>
            <a:r>
              <a:rPr lang="fr-FR" sz="1200" b="0" dirty="0">
                <a:solidFill>
                  <a:srgbClr val="CC9900"/>
                </a:solidFill>
              </a:rPr>
              <a:t> select="ISBN"/&gt;</a:t>
            </a:r>
          </a:p>
          <a:p>
            <a:pPr eaLnBrk="0" hangingPunct="0">
              <a:lnSpc>
                <a:spcPct val="90000"/>
              </a:lnSpc>
              <a:spcBef>
                <a:spcPct val="0"/>
              </a:spcBef>
              <a:buSzTx/>
              <a:buFontTx/>
              <a:buNone/>
            </a:pPr>
            <a:r>
              <a:rPr lang="fr-FR" sz="1200" b="0" dirty="0">
                <a:solidFill>
                  <a:srgbClr val="CC9900"/>
                </a:solidFill>
              </a:rPr>
              <a:t>        &lt;/TR&gt;</a:t>
            </a:r>
          </a:p>
          <a:p>
            <a:pPr eaLnBrk="0" hangingPunct="0">
              <a:lnSpc>
                <a:spcPct val="90000"/>
              </a:lnSpc>
              <a:spcBef>
                <a:spcPct val="0"/>
              </a:spcBef>
              <a:buSzTx/>
              <a:buFontTx/>
              <a:buNone/>
            </a:pPr>
            <a:r>
              <a:rPr lang="fr-FR" sz="1200" b="0" dirty="0">
                <a:solidFill>
                  <a:srgbClr val="CC9900"/>
                </a:solidFill>
              </a:rPr>
              <a:t>    &lt;/</a:t>
            </a:r>
            <a:r>
              <a:rPr lang="fr-FR" sz="1200" b="0" dirty="0" err="1">
                <a:solidFill>
                  <a:srgbClr val="CC9900"/>
                </a:solidFill>
              </a:rPr>
              <a:t>xsl:template</a:t>
            </a:r>
            <a:r>
              <a:rPr lang="fr-FR" sz="1200" b="0" dirty="0">
                <a:solidFill>
                  <a:srgbClr val="CC9900"/>
                </a:solidFill>
              </a:rPr>
              <a:t>&gt;</a:t>
            </a:r>
          </a:p>
          <a:p>
            <a:pPr eaLnBrk="0" hangingPunct="0">
              <a:lnSpc>
                <a:spcPct val="90000"/>
              </a:lnSpc>
              <a:spcBef>
                <a:spcPct val="0"/>
              </a:spcBef>
              <a:buSzTx/>
              <a:buFontTx/>
              <a:buNone/>
            </a:pPr>
            <a:r>
              <a:rPr lang="fr-FR" sz="1200" b="0" dirty="0"/>
              <a:t>    &lt;</a:t>
            </a:r>
            <a:r>
              <a:rPr lang="fr-FR" sz="1200" b="0" dirty="0" err="1"/>
              <a:t>xsl:template</a:t>
            </a:r>
            <a:r>
              <a:rPr lang="fr-FR" sz="1200" b="0" dirty="0"/>
              <a:t> match="</a:t>
            </a:r>
            <a:r>
              <a:rPr lang="fr-FR" sz="1200" b="0" dirty="0" err="1"/>
              <a:t>Title</a:t>
            </a:r>
            <a:r>
              <a:rPr lang="fr-FR" sz="1200" b="0" dirty="0"/>
              <a:t> | </a:t>
            </a:r>
            <a:r>
              <a:rPr lang="fr-FR" sz="1200" b="0" dirty="0" err="1"/>
              <a:t>Author</a:t>
            </a:r>
            <a:r>
              <a:rPr lang="fr-FR" sz="1200" b="0" dirty="0"/>
              <a:t> | Date | ISBN | Publisher"&gt;</a:t>
            </a:r>
          </a:p>
          <a:p>
            <a:pPr eaLnBrk="0" hangingPunct="0">
              <a:lnSpc>
                <a:spcPct val="90000"/>
              </a:lnSpc>
              <a:spcBef>
                <a:spcPct val="0"/>
              </a:spcBef>
              <a:buSzTx/>
              <a:buFontTx/>
              <a:buNone/>
            </a:pPr>
            <a:r>
              <a:rPr lang="fr-FR" sz="1200" b="0" dirty="0"/>
              <a:t>        &lt;TD&gt;</a:t>
            </a:r>
          </a:p>
          <a:p>
            <a:pPr eaLnBrk="0" hangingPunct="0">
              <a:lnSpc>
                <a:spcPct val="90000"/>
              </a:lnSpc>
              <a:spcBef>
                <a:spcPct val="0"/>
              </a:spcBef>
              <a:buSzTx/>
              <a:buFontTx/>
              <a:buNone/>
            </a:pPr>
            <a:r>
              <a:rPr lang="fr-FR" sz="1200" b="0" dirty="0"/>
              <a:t>               &lt;</a:t>
            </a:r>
            <a:r>
              <a:rPr lang="fr-FR" sz="1200" b="0" dirty="0" err="1"/>
              <a:t>xsl:apply-templates</a:t>
            </a:r>
            <a:r>
              <a:rPr lang="fr-FR" sz="1200" b="0" dirty="0"/>
              <a:t>/&gt;</a:t>
            </a:r>
          </a:p>
          <a:p>
            <a:pPr eaLnBrk="0" hangingPunct="0">
              <a:lnSpc>
                <a:spcPct val="90000"/>
              </a:lnSpc>
              <a:spcBef>
                <a:spcPct val="0"/>
              </a:spcBef>
              <a:buSzTx/>
              <a:buFontTx/>
              <a:buNone/>
            </a:pPr>
            <a:r>
              <a:rPr lang="fr-FR" sz="1200" b="0" dirty="0"/>
              <a:t>        &lt;/TD&gt;</a:t>
            </a:r>
          </a:p>
          <a:p>
            <a:pPr eaLnBrk="0" hangingPunct="0">
              <a:lnSpc>
                <a:spcPct val="90000"/>
              </a:lnSpc>
              <a:spcBef>
                <a:spcPct val="0"/>
              </a:spcBef>
              <a:buSzTx/>
              <a:buFontTx/>
              <a:buNone/>
            </a:pPr>
            <a:r>
              <a:rPr lang="fr-FR" sz="1200" b="0" dirty="0"/>
              <a:t>    &lt;/</a:t>
            </a:r>
            <a:r>
              <a:rPr lang="fr-FR" sz="1200" b="0" dirty="0" err="1"/>
              <a:t>xsl:template</a:t>
            </a:r>
            <a:r>
              <a:rPr lang="fr-FR" sz="1200" b="0" dirty="0"/>
              <a:t>&gt;</a:t>
            </a:r>
          </a:p>
          <a:p>
            <a:pPr eaLnBrk="0" hangingPunct="0">
              <a:lnSpc>
                <a:spcPct val="90000"/>
              </a:lnSpc>
              <a:spcBef>
                <a:spcPct val="0"/>
              </a:spcBef>
              <a:buSzTx/>
              <a:buFontTx/>
              <a:buNone/>
            </a:pPr>
            <a:r>
              <a:rPr lang="fr-FR" sz="1200" b="0" dirty="0"/>
              <a:t>&lt;/</a:t>
            </a:r>
            <a:r>
              <a:rPr lang="fr-FR" sz="1200" b="0" dirty="0" err="1"/>
              <a:t>xsl:stylesheet</a:t>
            </a:r>
            <a:r>
              <a:rPr lang="fr-FR" sz="1200" b="0" dirty="0"/>
              <a:t>&gt;</a:t>
            </a:r>
          </a:p>
        </p:txBody>
      </p:sp>
      <p:sp>
        <p:nvSpPr>
          <p:cNvPr id="410630" name="Rectangle 6"/>
          <p:cNvSpPr>
            <a:spLocks noChangeArrowheads="1"/>
          </p:cNvSpPr>
          <p:nvPr/>
        </p:nvSpPr>
        <p:spPr bwMode="auto">
          <a:xfrm>
            <a:off x="3962400" y="1905000"/>
            <a:ext cx="4953000" cy="1155700"/>
          </a:xfrm>
          <a:prstGeom prst="rect">
            <a:avLst/>
          </a:prstGeom>
          <a:noFill/>
          <a:ln w="12700">
            <a:noFill/>
            <a:miter lim="800000"/>
            <a:headEnd/>
            <a:tailEnd/>
          </a:ln>
          <a:effectLst/>
        </p:spPr>
        <p:txBody>
          <a:bodyPr lIns="90000" tIns="46800" rIns="90000" bIns="46800">
            <a:spAutoFit/>
          </a:bodyPr>
          <a:lstStyle/>
          <a:p>
            <a:r>
              <a:rPr kumimoji="0" lang="fr-FR" sz="1400" b="1">
                <a:solidFill>
                  <a:srgbClr val="6699FF"/>
                </a:solidFill>
                <a:latin typeface="Arial" pitchFamily="34" charset="0"/>
              </a:rPr>
              <a:t>Ici « xsl:apply-templates » a des nom d’éléments </a:t>
            </a:r>
          </a:p>
          <a:p>
            <a:r>
              <a:rPr kumimoji="0" lang="fr-FR" sz="1400" b="1">
                <a:solidFill>
                  <a:srgbClr val="6699FF"/>
                </a:solidFill>
                <a:latin typeface="Arial" pitchFamily="34" charset="0"/>
              </a:rPr>
              <a:t>en paramètre et indique spécifiquement quels sont les </a:t>
            </a:r>
          </a:p>
          <a:p>
            <a:r>
              <a:rPr kumimoji="0" lang="fr-FR" sz="1400" b="1">
                <a:solidFill>
                  <a:srgbClr val="6699FF"/>
                </a:solidFill>
                <a:latin typeface="Arial" pitchFamily="34" charset="0"/>
              </a:rPr>
              <a:t>fils à traiter. </a:t>
            </a:r>
          </a:p>
          <a:p>
            <a:r>
              <a:rPr kumimoji="0" lang="fr-FR" sz="1400" b="1">
                <a:solidFill>
                  <a:srgbClr val="6699FF"/>
                </a:solidFill>
                <a:latin typeface="Arial" pitchFamily="34" charset="0"/>
              </a:rPr>
              <a:t>Cette technique permet de maîtriser l’ordre d’appel des </a:t>
            </a:r>
          </a:p>
          <a:p>
            <a:r>
              <a:rPr kumimoji="0" lang="fr-FR" sz="1400" b="1">
                <a:solidFill>
                  <a:srgbClr val="6699FF"/>
                </a:solidFill>
                <a:latin typeface="Arial" pitchFamily="34" charset="0"/>
              </a:rPr>
              <a:t>règles qui vont influencer l’affichage</a:t>
            </a:r>
          </a:p>
        </p:txBody>
      </p:sp>
      <p:sp>
        <p:nvSpPr>
          <p:cNvPr id="410631" name="Line 7"/>
          <p:cNvSpPr>
            <a:spLocks noChangeShapeType="1"/>
          </p:cNvSpPr>
          <p:nvPr/>
        </p:nvSpPr>
        <p:spPr bwMode="auto">
          <a:xfrm flipH="1">
            <a:off x="3733800" y="3048000"/>
            <a:ext cx="1981200" cy="1219200"/>
          </a:xfrm>
          <a:prstGeom prst="line">
            <a:avLst/>
          </a:prstGeom>
          <a:noFill/>
          <a:ln w="12700">
            <a:solidFill>
              <a:srgbClr val="6699FF"/>
            </a:solidFill>
            <a:round/>
            <a:headEnd/>
            <a:tailEnd type="triangle" w="med" len="med"/>
          </a:ln>
          <a:effectLst/>
        </p:spPr>
        <p:txBody>
          <a:bodyPr wrap="none" lIns="90000" tIns="46800" rIns="90000" bIns="46800" anchor="ctr"/>
          <a:lstStyle/>
          <a:p>
            <a:endParaRPr lang="fr-FR"/>
          </a:p>
        </p:txBody>
      </p:sp>
      <p:sp>
        <p:nvSpPr>
          <p:cNvPr id="410632" name="Oval 8"/>
          <p:cNvSpPr>
            <a:spLocks noChangeArrowheads="1"/>
          </p:cNvSpPr>
          <p:nvPr/>
        </p:nvSpPr>
        <p:spPr bwMode="auto">
          <a:xfrm>
            <a:off x="2438400" y="3962400"/>
            <a:ext cx="1295400" cy="1066800"/>
          </a:xfrm>
          <a:prstGeom prst="ellipse">
            <a:avLst/>
          </a:prstGeom>
          <a:noFill/>
          <a:ln w="19050">
            <a:solidFill>
              <a:srgbClr val="6699FF"/>
            </a:solidFill>
            <a:prstDash val="dash"/>
            <a:round/>
            <a:headEnd/>
            <a:tailEn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p:txBody>
          <a:bodyPr/>
          <a:lstStyle/>
          <a:p>
            <a:fld id="{76C94DE5-86F8-4824-911E-598F5E924966}" type="slidenum">
              <a:rPr lang="fr-FR"/>
              <a:pPr/>
              <a:t>137</a:t>
            </a:fld>
            <a:endParaRPr lang="fr-FR"/>
          </a:p>
        </p:txBody>
      </p:sp>
      <p:sp>
        <p:nvSpPr>
          <p:cNvPr id="412681" name="Rectangle 9"/>
          <p:cNvSpPr>
            <a:spLocks noChangeArrowheads="1"/>
          </p:cNvSpPr>
          <p:nvPr/>
        </p:nvSpPr>
        <p:spPr bwMode="auto">
          <a:xfrm>
            <a:off x="395288" y="1341438"/>
            <a:ext cx="3384550" cy="3455987"/>
          </a:xfrm>
          <a:prstGeom prst="rect">
            <a:avLst/>
          </a:prstGeom>
          <a:solidFill>
            <a:schemeClr val="accent1">
              <a:alpha val="16000"/>
            </a:schemeClr>
          </a:solidFill>
          <a:ln w="12700">
            <a:solidFill>
              <a:schemeClr val="tx1"/>
            </a:solidFill>
            <a:miter lim="800000"/>
            <a:headEnd/>
            <a:tailEnd/>
          </a:ln>
          <a:effectLst/>
        </p:spPr>
        <p:txBody>
          <a:bodyPr wrap="none" lIns="90000" tIns="46800" rIns="90000" bIns="46800" anchor="ctr"/>
          <a:lstStyle/>
          <a:p>
            <a:endParaRPr lang="fr-FR"/>
          </a:p>
        </p:txBody>
      </p:sp>
      <p:sp>
        <p:nvSpPr>
          <p:cNvPr id="412678" name="Rectangle 6"/>
          <p:cNvSpPr>
            <a:spLocks noChangeArrowheads="1"/>
          </p:cNvSpPr>
          <p:nvPr/>
        </p:nvSpPr>
        <p:spPr bwMode="auto">
          <a:xfrm>
            <a:off x="947738" y="2851150"/>
            <a:ext cx="2709862" cy="103505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12674" name="Rectangle 2"/>
          <p:cNvSpPr>
            <a:spLocks noGrp="1" noChangeArrowheads="1"/>
          </p:cNvSpPr>
          <p:nvPr>
            <p:ph type="title"/>
          </p:nvPr>
        </p:nvSpPr>
        <p:spPr/>
        <p:txBody>
          <a:bodyPr/>
          <a:lstStyle/>
          <a:p>
            <a:r>
              <a:rPr lang="fr-FR"/>
              <a:t>For each Book do ...</a:t>
            </a:r>
          </a:p>
        </p:txBody>
      </p:sp>
      <p:sp>
        <p:nvSpPr>
          <p:cNvPr id="412675" name="Rectangle 3"/>
          <p:cNvSpPr>
            <a:spLocks noGrp="1" noChangeArrowheads="1"/>
          </p:cNvSpPr>
          <p:nvPr>
            <p:ph type="body" idx="1"/>
          </p:nvPr>
        </p:nvSpPr>
        <p:spPr/>
        <p:txBody>
          <a:bodyPr/>
          <a:lstStyle/>
          <a:p>
            <a:pPr eaLnBrk="0" hangingPunct="0">
              <a:spcBef>
                <a:spcPct val="0"/>
              </a:spcBef>
              <a:buSzTx/>
              <a:buFontTx/>
              <a:buNone/>
            </a:pPr>
            <a:r>
              <a:rPr lang="fr-FR" sz="1400" b="0" dirty="0"/>
              <a:t>&lt;?</a:t>
            </a:r>
            <a:r>
              <a:rPr lang="fr-FR" sz="1400" b="0" dirty="0" err="1"/>
              <a:t>xml</a:t>
            </a:r>
            <a:r>
              <a:rPr lang="fr-FR" sz="1400" b="0" dirty="0"/>
              <a:t> version="1.0"?&gt;</a:t>
            </a:r>
          </a:p>
          <a:p>
            <a:pPr eaLnBrk="0" hangingPunct="0">
              <a:spcBef>
                <a:spcPct val="0"/>
              </a:spcBef>
              <a:buSzTx/>
              <a:buFontTx/>
              <a:buNone/>
            </a:pPr>
            <a:r>
              <a:rPr lang="fr-FR" sz="1400" b="0" dirty="0"/>
              <a:t>&lt;</a:t>
            </a:r>
            <a:r>
              <a:rPr lang="fr-FR" sz="1400" b="0" dirty="0" err="1"/>
              <a:t>xsl:stylesheet</a:t>
            </a:r>
            <a:r>
              <a:rPr lang="fr-FR" sz="1400" b="0" dirty="0"/>
              <a:t> </a:t>
            </a:r>
            <a:r>
              <a:rPr lang="fr-FR" sz="1400" b="0" dirty="0" err="1"/>
              <a:t>xmlns:xsl</a:t>
            </a:r>
            <a:r>
              <a:rPr lang="fr-FR" sz="1400" b="0" dirty="0"/>
              <a:t>=“http://www.w3.org/TR/WD-xsl”</a:t>
            </a:r>
          </a:p>
          <a:p>
            <a:pPr eaLnBrk="0" hangingPunct="0">
              <a:spcBef>
                <a:spcPct val="0"/>
              </a:spcBef>
              <a:buSzTx/>
              <a:buFontTx/>
              <a:buNone/>
            </a:pPr>
            <a:r>
              <a:rPr lang="fr-FR" sz="1400" b="0" dirty="0"/>
              <a:t>                         </a:t>
            </a:r>
            <a:r>
              <a:rPr lang="fr-FR" sz="1400" b="0" dirty="0" err="1"/>
              <a:t>result</a:t>
            </a:r>
            <a:r>
              <a:rPr lang="fr-FR" sz="1400" b="0" dirty="0"/>
              <a:t>-ns=“html”&gt;</a:t>
            </a:r>
          </a:p>
          <a:p>
            <a:pPr eaLnBrk="0" hangingPunct="0">
              <a:spcBef>
                <a:spcPct val="0"/>
              </a:spcBef>
              <a:buSzTx/>
              <a:buFontTx/>
              <a:buNone/>
            </a:pPr>
            <a:r>
              <a:rPr lang="fr-FR" sz="1400" b="0" dirty="0"/>
              <a:t>    </a:t>
            </a:r>
            <a:r>
              <a:rPr lang="fr-FR" sz="1400" b="0" dirty="0">
                <a:solidFill>
                  <a:schemeClr val="accent1">
                    <a:lumMod val="50000"/>
                  </a:schemeClr>
                </a:solidFill>
              </a:rPr>
              <a:t>&lt;</a:t>
            </a:r>
            <a:r>
              <a:rPr lang="fr-FR" sz="1400" b="0" dirty="0" err="1">
                <a:solidFill>
                  <a:schemeClr val="accent1">
                    <a:lumMod val="50000"/>
                  </a:schemeClr>
                </a:solidFill>
              </a:rPr>
              <a:t>xsl:template</a:t>
            </a:r>
            <a:r>
              <a:rPr lang="fr-FR" sz="1400" b="0" dirty="0">
                <a:solidFill>
                  <a:schemeClr val="accent1">
                    <a:lumMod val="50000"/>
                  </a:schemeClr>
                </a:solidFill>
              </a:rPr>
              <a:t> match="</a:t>
            </a:r>
            <a:r>
              <a:rPr lang="fr-FR" sz="1400" b="0" dirty="0" err="1">
                <a:solidFill>
                  <a:schemeClr val="accent1">
                    <a:lumMod val="50000"/>
                  </a:schemeClr>
                </a:solidFill>
              </a:rPr>
              <a:t>BookCatalogue</a:t>
            </a:r>
            <a:r>
              <a:rPr lang="fr-FR" sz="1400" b="0" dirty="0">
                <a:solidFill>
                  <a:schemeClr val="accent1">
                    <a:lumMod val="50000"/>
                  </a:schemeClr>
                </a:solidFill>
              </a:rPr>
              <a:t>"&gt;</a:t>
            </a:r>
          </a:p>
          <a:p>
            <a:pPr eaLnBrk="0" hangingPunct="0">
              <a:spcBef>
                <a:spcPct val="0"/>
              </a:spcBef>
              <a:buSzTx/>
              <a:buFontTx/>
              <a:buNone/>
            </a:pPr>
            <a:r>
              <a:rPr lang="fr-FR" sz="1400" b="0" dirty="0">
                <a:solidFill>
                  <a:schemeClr val="accent1">
                    <a:lumMod val="50000"/>
                  </a:schemeClr>
                </a:solidFill>
              </a:rPr>
              <a:t>        &lt;HTML&gt;</a:t>
            </a:r>
          </a:p>
          <a:p>
            <a:pPr eaLnBrk="0" hangingPunct="0">
              <a:spcBef>
                <a:spcPct val="0"/>
              </a:spcBef>
              <a:buSzTx/>
              <a:buFontTx/>
              <a:buNone/>
            </a:pPr>
            <a:r>
              <a:rPr lang="fr-FR" sz="1400" b="0" dirty="0">
                <a:solidFill>
                  <a:schemeClr val="accent1">
                    <a:lumMod val="50000"/>
                  </a:schemeClr>
                </a:solidFill>
              </a:rPr>
              <a:t>        &lt;HEAD&gt;</a:t>
            </a:r>
          </a:p>
          <a:p>
            <a:pPr eaLnBrk="0" hangingPunct="0">
              <a:spcBef>
                <a:spcPct val="0"/>
              </a:spcBef>
              <a:buSzTx/>
              <a:buFontTx/>
              <a:buNone/>
            </a:pPr>
            <a:r>
              <a:rPr lang="fr-FR" sz="1400" b="0" dirty="0">
                <a:solidFill>
                  <a:schemeClr val="accent1">
                    <a:lumMod val="50000"/>
                  </a:schemeClr>
                </a:solidFill>
              </a:rPr>
              <a:t>        &lt;TITLE&gt;Book Catalogue&lt;/TITLE&gt;</a:t>
            </a:r>
          </a:p>
          <a:p>
            <a:pPr eaLnBrk="0" hangingPunct="0">
              <a:spcBef>
                <a:spcPct val="0"/>
              </a:spcBef>
              <a:buSzTx/>
              <a:buFontTx/>
              <a:buNone/>
            </a:pPr>
            <a:r>
              <a:rPr lang="fr-FR" sz="1400" b="0" dirty="0">
                <a:solidFill>
                  <a:schemeClr val="accent1">
                    <a:lumMod val="50000"/>
                  </a:schemeClr>
                </a:solidFill>
              </a:rPr>
              <a:t>        &lt;/HEAD&gt;</a:t>
            </a:r>
          </a:p>
          <a:p>
            <a:pPr eaLnBrk="0" hangingPunct="0">
              <a:spcBef>
                <a:spcPct val="0"/>
              </a:spcBef>
              <a:buSzTx/>
              <a:buFontTx/>
              <a:buNone/>
            </a:pPr>
            <a:r>
              <a:rPr lang="fr-FR" sz="1400" b="0" dirty="0">
                <a:solidFill>
                  <a:schemeClr val="accent1">
                    <a:lumMod val="50000"/>
                  </a:schemeClr>
                </a:solidFill>
              </a:rPr>
              <a:t>        &lt;BODY&gt;</a:t>
            </a:r>
          </a:p>
          <a:p>
            <a:pPr eaLnBrk="0" hangingPunct="0">
              <a:spcBef>
                <a:spcPct val="0"/>
              </a:spcBef>
              <a:buSzTx/>
              <a:buFontTx/>
              <a:buNone/>
            </a:pPr>
            <a:r>
              <a:rPr lang="fr-FR" sz="1400" b="0" dirty="0">
                <a:solidFill>
                  <a:schemeClr val="accent1">
                    <a:lumMod val="50000"/>
                  </a:schemeClr>
                </a:solidFill>
              </a:rPr>
              <a:t>            &lt;TABLE BORDER="1" WIDTH="100%"&gt;</a:t>
            </a:r>
          </a:p>
          <a:p>
            <a:pPr eaLnBrk="0" hangingPunct="0">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xsl:for-each</a:t>
            </a:r>
            <a:r>
              <a:rPr lang="fr-FR" sz="1400" b="0" dirty="0">
                <a:solidFill>
                  <a:schemeClr val="accent1">
                    <a:lumMod val="50000"/>
                  </a:schemeClr>
                </a:solidFill>
              </a:rPr>
              <a:t> select="Book"&gt;</a:t>
            </a:r>
          </a:p>
          <a:p>
            <a:pPr eaLnBrk="0" hangingPunct="0">
              <a:spcBef>
                <a:spcPct val="0"/>
              </a:spcBef>
              <a:buSzTx/>
              <a:buFontTx/>
              <a:buNone/>
            </a:pPr>
            <a:r>
              <a:rPr lang="fr-FR" sz="1400" b="0" dirty="0">
                <a:solidFill>
                  <a:schemeClr val="accent1">
                    <a:lumMod val="50000"/>
                  </a:schemeClr>
                </a:solidFill>
              </a:rPr>
              <a:t>                    &lt;TR&gt;</a:t>
            </a:r>
          </a:p>
          <a:p>
            <a:pPr eaLnBrk="0" hangingPunct="0">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xsl:apply-templates</a:t>
            </a:r>
            <a:r>
              <a:rPr lang="fr-FR" sz="1400" b="0" dirty="0">
                <a:solidFill>
                  <a:schemeClr val="accent1">
                    <a:lumMod val="50000"/>
                  </a:schemeClr>
                </a:solidFill>
              </a:rPr>
              <a:t>/&gt;</a:t>
            </a:r>
          </a:p>
          <a:p>
            <a:pPr eaLnBrk="0" hangingPunct="0">
              <a:spcBef>
                <a:spcPct val="0"/>
              </a:spcBef>
              <a:buSzTx/>
              <a:buFontTx/>
              <a:buNone/>
            </a:pPr>
            <a:r>
              <a:rPr lang="fr-FR" sz="1400" b="0" dirty="0">
                <a:solidFill>
                  <a:schemeClr val="accent1">
                    <a:lumMod val="50000"/>
                  </a:schemeClr>
                </a:solidFill>
              </a:rPr>
              <a:t>                    &lt;/TR&gt;</a:t>
            </a:r>
          </a:p>
          <a:p>
            <a:pPr eaLnBrk="0" hangingPunct="0">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xsl:for-each</a:t>
            </a:r>
            <a:r>
              <a:rPr lang="fr-FR" sz="1400" b="0" dirty="0">
                <a:solidFill>
                  <a:schemeClr val="accent1">
                    <a:lumMod val="50000"/>
                  </a:schemeClr>
                </a:solidFill>
              </a:rPr>
              <a:t>&gt;</a:t>
            </a:r>
          </a:p>
          <a:p>
            <a:pPr eaLnBrk="0" hangingPunct="0">
              <a:spcBef>
                <a:spcPct val="0"/>
              </a:spcBef>
              <a:buSzTx/>
              <a:buFontTx/>
              <a:buNone/>
            </a:pPr>
            <a:r>
              <a:rPr lang="fr-FR" sz="1400" b="0" dirty="0">
                <a:solidFill>
                  <a:schemeClr val="accent1">
                    <a:lumMod val="50000"/>
                  </a:schemeClr>
                </a:solidFill>
              </a:rPr>
              <a:t>            &lt;/TABLE&gt;</a:t>
            </a:r>
          </a:p>
          <a:p>
            <a:pPr eaLnBrk="0" hangingPunct="0">
              <a:spcBef>
                <a:spcPct val="0"/>
              </a:spcBef>
              <a:buSzTx/>
              <a:buFontTx/>
              <a:buNone/>
            </a:pPr>
            <a:r>
              <a:rPr lang="fr-FR" sz="1400" b="0" dirty="0">
                <a:solidFill>
                  <a:schemeClr val="accent1">
                    <a:lumMod val="50000"/>
                  </a:schemeClr>
                </a:solidFill>
              </a:rPr>
              <a:t>        &lt;/BODY&gt;</a:t>
            </a:r>
          </a:p>
          <a:p>
            <a:pPr eaLnBrk="0" hangingPunct="0">
              <a:spcBef>
                <a:spcPct val="0"/>
              </a:spcBef>
              <a:buSzTx/>
              <a:buFontTx/>
              <a:buNone/>
            </a:pPr>
            <a:r>
              <a:rPr lang="fr-FR" sz="1400" b="0" dirty="0">
                <a:solidFill>
                  <a:schemeClr val="accent1">
                    <a:lumMod val="50000"/>
                  </a:schemeClr>
                </a:solidFill>
              </a:rPr>
              <a:t>        &lt;/HTML&gt;</a:t>
            </a:r>
          </a:p>
          <a:p>
            <a:pPr eaLnBrk="0" hangingPunct="0">
              <a:spcBef>
                <a:spcPct val="0"/>
              </a:spcBef>
              <a:buSzTx/>
              <a:buFontTx/>
              <a:buNone/>
            </a:pPr>
            <a:r>
              <a:rPr lang="fr-FR" sz="1400" b="0" dirty="0">
                <a:solidFill>
                  <a:schemeClr val="accent1">
                    <a:lumMod val="50000"/>
                  </a:schemeClr>
                </a:solidFill>
              </a:rPr>
              <a:t>    &lt;/</a:t>
            </a:r>
            <a:r>
              <a:rPr lang="fr-FR" sz="1400" b="0" dirty="0" err="1">
                <a:solidFill>
                  <a:schemeClr val="accent1">
                    <a:lumMod val="50000"/>
                  </a:schemeClr>
                </a:solidFill>
              </a:rPr>
              <a:t>xsl:template</a:t>
            </a:r>
            <a:r>
              <a:rPr lang="fr-FR" sz="1400" b="0" dirty="0">
                <a:solidFill>
                  <a:schemeClr val="accent1">
                    <a:lumMod val="50000"/>
                  </a:schemeClr>
                </a:solidFill>
              </a:rPr>
              <a:t>&gt;</a:t>
            </a:r>
          </a:p>
          <a:p>
            <a:pPr eaLnBrk="0" hangingPunct="0">
              <a:spcBef>
                <a:spcPct val="0"/>
              </a:spcBef>
              <a:buSzTx/>
              <a:buFontTx/>
              <a:buNone/>
            </a:pPr>
            <a:r>
              <a:rPr lang="fr-FR" sz="1400" b="0" dirty="0"/>
              <a:t>    &lt;</a:t>
            </a:r>
            <a:r>
              <a:rPr lang="fr-FR" sz="1400" b="0" dirty="0" err="1"/>
              <a:t>xsl:template</a:t>
            </a:r>
            <a:r>
              <a:rPr lang="fr-FR" sz="1400" b="0" dirty="0"/>
              <a:t> match="</a:t>
            </a:r>
            <a:r>
              <a:rPr lang="fr-FR" sz="1400" b="0" dirty="0" err="1"/>
              <a:t>Title</a:t>
            </a:r>
            <a:r>
              <a:rPr lang="fr-FR" sz="1400" b="0" dirty="0"/>
              <a:t> | </a:t>
            </a:r>
            <a:r>
              <a:rPr lang="fr-FR" sz="1400" b="0" dirty="0" err="1"/>
              <a:t>Author</a:t>
            </a:r>
            <a:r>
              <a:rPr lang="fr-FR" sz="1400" b="0" dirty="0"/>
              <a:t> | Date | ISBN | Publisher"&gt;</a:t>
            </a:r>
          </a:p>
          <a:p>
            <a:pPr eaLnBrk="0" hangingPunct="0">
              <a:spcBef>
                <a:spcPct val="0"/>
              </a:spcBef>
              <a:buSzTx/>
              <a:buFontTx/>
              <a:buNone/>
            </a:pPr>
            <a:r>
              <a:rPr lang="fr-FR" sz="1400" b="0" dirty="0"/>
              <a:t>        &lt;TD&gt;</a:t>
            </a:r>
          </a:p>
          <a:p>
            <a:pPr eaLnBrk="0" hangingPunct="0">
              <a:spcBef>
                <a:spcPct val="0"/>
              </a:spcBef>
              <a:buSzTx/>
              <a:buFontTx/>
              <a:buNone/>
            </a:pPr>
            <a:r>
              <a:rPr lang="fr-FR" sz="1400" b="0" dirty="0"/>
              <a:t>               &lt;</a:t>
            </a:r>
            <a:r>
              <a:rPr lang="fr-FR" sz="1400" b="0" dirty="0" err="1"/>
              <a:t>xsl:apply-templates</a:t>
            </a:r>
            <a:r>
              <a:rPr lang="fr-FR" sz="1400" b="0" dirty="0"/>
              <a:t>/&gt;</a:t>
            </a:r>
          </a:p>
          <a:p>
            <a:pPr eaLnBrk="0" hangingPunct="0">
              <a:spcBef>
                <a:spcPct val="0"/>
              </a:spcBef>
              <a:buSzTx/>
              <a:buFontTx/>
              <a:buNone/>
            </a:pPr>
            <a:r>
              <a:rPr lang="fr-FR" sz="1400" b="0" dirty="0"/>
              <a:t>        &lt;/TD&gt;</a:t>
            </a:r>
          </a:p>
          <a:p>
            <a:pPr eaLnBrk="0" hangingPunct="0">
              <a:spcBef>
                <a:spcPct val="0"/>
              </a:spcBef>
              <a:buSzTx/>
              <a:buFontTx/>
              <a:buNone/>
            </a:pPr>
            <a:r>
              <a:rPr lang="fr-FR" sz="1400" b="0" dirty="0"/>
              <a:t>    &lt;/</a:t>
            </a:r>
            <a:r>
              <a:rPr lang="fr-FR" sz="1400" b="0" dirty="0" err="1"/>
              <a:t>xsl:template</a:t>
            </a:r>
            <a:r>
              <a:rPr lang="fr-FR" sz="1400" b="0" dirty="0"/>
              <a:t>&gt;</a:t>
            </a:r>
          </a:p>
          <a:p>
            <a:pPr eaLnBrk="0" hangingPunct="0">
              <a:spcBef>
                <a:spcPct val="0"/>
              </a:spcBef>
              <a:buSzTx/>
              <a:buFontTx/>
              <a:buNone/>
            </a:pPr>
            <a:r>
              <a:rPr lang="fr-FR" sz="1400" b="0" dirty="0"/>
              <a:t>&lt;/</a:t>
            </a:r>
            <a:r>
              <a:rPr lang="fr-FR" sz="1400" b="0" dirty="0" err="1"/>
              <a:t>xsl:stylesheet</a:t>
            </a:r>
            <a:r>
              <a:rPr lang="fr-FR" sz="1400" b="0" dirty="0"/>
              <a:t>&gt;</a:t>
            </a:r>
          </a:p>
          <a:p>
            <a:endParaRPr lang="fr-FR" dirty="0"/>
          </a:p>
        </p:txBody>
      </p:sp>
      <p:sp>
        <p:nvSpPr>
          <p:cNvPr id="412676" name="Rectangle 4"/>
          <p:cNvSpPr>
            <a:spLocks noChangeArrowheads="1"/>
          </p:cNvSpPr>
          <p:nvPr/>
        </p:nvSpPr>
        <p:spPr bwMode="auto">
          <a:xfrm>
            <a:off x="4800600" y="914400"/>
            <a:ext cx="4191000" cy="1565275"/>
          </a:xfrm>
          <a:prstGeom prst="rect">
            <a:avLst/>
          </a:prstGeom>
          <a:solidFill>
            <a:schemeClr val="bg1">
              <a:alpha val="50000"/>
            </a:schemeClr>
          </a:solidFill>
          <a:ln w="12700">
            <a:solidFill>
              <a:srgbClr val="6699FF"/>
            </a:solidFill>
            <a:miter lim="800000"/>
            <a:headEnd/>
            <a:tailEnd/>
          </a:ln>
          <a:effectLst/>
        </p:spPr>
        <p:txBody>
          <a:bodyPr lIns="90000" tIns="46800" rIns="90000" bIns="46800">
            <a:spAutoFit/>
          </a:bodyPr>
          <a:lstStyle/>
          <a:p>
            <a:pPr eaLnBrk="0" latinLnBrk="0" hangingPunct="0">
              <a:spcBef>
                <a:spcPct val="50000"/>
              </a:spcBef>
            </a:pPr>
            <a:r>
              <a:rPr kumimoji="0" lang="fr-FR" sz="2400"/>
              <a:t>&lt;xsl:for-each select=“Book”&gt;</a:t>
            </a:r>
          </a:p>
          <a:p>
            <a:pPr eaLnBrk="0" latinLnBrk="0" hangingPunct="0">
              <a:spcBef>
                <a:spcPct val="50000"/>
              </a:spcBef>
            </a:pPr>
            <a:r>
              <a:rPr kumimoji="0" lang="fr-FR" sz="2400"/>
              <a:t>	</a:t>
            </a:r>
            <a:r>
              <a:rPr kumimoji="0" lang="fr-FR" sz="2400" i="1"/>
              <a:t>[action]</a:t>
            </a:r>
            <a:endParaRPr kumimoji="0" lang="fr-FR" sz="2400"/>
          </a:p>
          <a:p>
            <a:pPr eaLnBrk="0" latinLnBrk="0" hangingPunct="0">
              <a:spcBef>
                <a:spcPct val="50000"/>
              </a:spcBef>
            </a:pPr>
            <a:r>
              <a:rPr kumimoji="0" lang="fr-FR" sz="2400"/>
              <a:t>&lt;/xsl:for-each&gt;</a:t>
            </a:r>
          </a:p>
        </p:txBody>
      </p:sp>
      <p:sp>
        <p:nvSpPr>
          <p:cNvPr id="412679" name="Rectangle 7"/>
          <p:cNvSpPr>
            <a:spLocks noChangeArrowheads="1"/>
          </p:cNvSpPr>
          <p:nvPr/>
        </p:nvSpPr>
        <p:spPr bwMode="auto">
          <a:xfrm>
            <a:off x="5638800" y="3048000"/>
            <a:ext cx="3352800" cy="517525"/>
          </a:xfrm>
          <a:prstGeom prst="rect">
            <a:avLst/>
          </a:prstGeom>
          <a:noFill/>
          <a:ln w="12700">
            <a:noFill/>
            <a:miter lim="800000"/>
            <a:headEnd/>
            <a:tailEnd/>
          </a:ln>
          <a:effectLst/>
        </p:spPr>
        <p:txBody>
          <a:bodyPr lIns="90000" tIns="46800" rIns="90000" bIns="46800">
            <a:spAutoFit/>
          </a:bodyPr>
          <a:lstStyle/>
          <a:p>
            <a:r>
              <a:rPr kumimoji="0" lang="fr-FR" sz="1400" b="1">
                <a:solidFill>
                  <a:srgbClr val="6699FF"/>
                </a:solidFill>
                <a:latin typeface="Arial" pitchFamily="34" charset="0"/>
              </a:rPr>
              <a:t>Pour chaque livre, créer </a:t>
            </a:r>
          </a:p>
          <a:p>
            <a:r>
              <a:rPr kumimoji="0" lang="fr-FR" sz="1400" b="1">
                <a:solidFill>
                  <a:srgbClr val="6699FF"/>
                </a:solidFill>
                <a:latin typeface="Arial" pitchFamily="34" charset="0"/>
              </a:rPr>
              <a:t>une ligne dans la table</a:t>
            </a:r>
          </a:p>
        </p:txBody>
      </p:sp>
      <p:sp>
        <p:nvSpPr>
          <p:cNvPr id="412680" name="Line 8"/>
          <p:cNvSpPr>
            <a:spLocks noChangeShapeType="1"/>
          </p:cNvSpPr>
          <p:nvPr/>
        </p:nvSpPr>
        <p:spPr bwMode="auto">
          <a:xfrm flipH="1" flipV="1">
            <a:off x="1752600" y="3200400"/>
            <a:ext cx="4419600" cy="0"/>
          </a:xfrm>
          <a:prstGeom prst="line">
            <a:avLst/>
          </a:prstGeom>
          <a:noFill/>
          <a:ln w="12700">
            <a:solidFill>
              <a:srgbClr val="6699FF"/>
            </a:solidFill>
            <a:round/>
            <a:headEnd/>
            <a:tailEnd type="triangle" w="med" len="me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B6A5FBBB-2E9D-421D-A5D0-F94DB2D08D2D}" type="slidenum">
              <a:rPr lang="fr-FR"/>
              <a:pPr/>
              <a:t>138</a:t>
            </a:fld>
            <a:endParaRPr lang="fr-FR"/>
          </a:p>
        </p:txBody>
      </p:sp>
      <p:sp>
        <p:nvSpPr>
          <p:cNvPr id="413698" name="Rectangle 2"/>
          <p:cNvSpPr>
            <a:spLocks noGrp="1" noChangeArrowheads="1"/>
          </p:cNvSpPr>
          <p:nvPr>
            <p:ph type="title"/>
          </p:nvPr>
        </p:nvSpPr>
        <p:spPr/>
        <p:txBody>
          <a:bodyPr/>
          <a:lstStyle/>
          <a:p>
            <a:r>
              <a:rPr lang="fr-FR"/>
              <a:t>Les patterns</a:t>
            </a:r>
          </a:p>
        </p:txBody>
      </p:sp>
      <p:sp>
        <p:nvSpPr>
          <p:cNvPr id="413699" name="Rectangle 3"/>
          <p:cNvSpPr>
            <a:spLocks noGrp="1" noChangeArrowheads="1"/>
          </p:cNvSpPr>
          <p:nvPr>
            <p:ph type="body" idx="1"/>
          </p:nvPr>
        </p:nvSpPr>
        <p:spPr/>
        <p:txBody>
          <a:bodyPr/>
          <a:lstStyle/>
          <a:p>
            <a:pPr algn="ctr">
              <a:buFont typeface="Wingdings" pitchFamily="2" charset="2"/>
              <a:buNone/>
            </a:pPr>
            <a:r>
              <a:rPr lang="fr-FR" sz="2000" u="sng"/>
              <a:t>À ce niveau du cours, il est intéressant de voir les différents paterns (patrons) de sélection possibles pour le parser</a:t>
            </a:r>
          </a:p>
          <a:p>
            <a:endParaRPr lang="fr-FR" b="0">
              <a:latin typeface="Times New Roman" pitchFamily="18" charset="0"/>
            </a:endParaRPr>
          </a:p>
          <a:p>
            <a:endParaRPr lang="fr-FR" b="0">
              <a:latin typeface="Times New Roman" pitchFamily="18" charset="0"/>
            </a:endParaRPr>
          </a:p>
          <a:p>
            <a:r>
              <a:rPr lang="fr-FR" b="0">
                <a:latin typeface="Times New Roman" pitchFamily="18" charset="0"/>
              </a:rPr>
              <a:t>&lt;xsl:template match=“/”&gt;</a:t>
            </a:r>
          </a:p>
          <a:p>
            <a:pPr lvl="2"/>
            <a:r>
              <a:rPr lang="fr-FR" b="1">
                <a:latin typeface="Times New Roman" pitchFamily="18" charset="0"/>
              </a:rPr>
              <a:t>Dans le document fait …</a:t>
            </a:r>
          </a:p>
          <a:p>
            <a:r>
              <a:rPr lang="fr-FR" b="0">
                <a:latin typeface="Times New Roman" pitchFamily="18" charset="0"/>
              </a:rPr>
              <a:t>&lt;xsl:template match=“Book”&gt;</a:t>
            </a:r>
          </a:p>
          <a:p>
            <a:pPr lvl="2"/>
            <a:r>
              <a:rPr lang="fr-FR" b="1">
                <a:latin typeface="Times New Roman" pitchFamily="18" charset="0"/>
              </a:rPr>
              <a:t>Quand tu trouves l’élément « book » fait …</a:t>
            </a:r>
          </a:p>
          <a:p>
            <a:r>
              <a:rPr lang="fr-FR" b="0">
                <a:latin typeface="Times New Roman" pitchFamily="18" charset="0"/>
              </a:rPr>
              <a:t>&lt;xsl:template match=“Title | Author”&gt;</a:t>
            </a:r>
          </a:p>
          <a:p>
            <a:pPr lvl="2"/>
            <a:r>
              <a:rPr lang="fr-FR" b="1">
                <a:latin typeface="Times New Roman" pitchFamily="18" charset="0"/>
              </a:rPr>
              <a:t>Quand tu trouves l’élément « titre ou auteur » fait …</a:t>
            </a:r>
          </a:p>
          <a:p>
            <a:r>
              <a:rPr lang="fr-FR" sz="2000" b="0">
                <a:latin typeface="Times New Roman" pitchFamily="18" charset="0"/>
              </a:rPr>
              <a:t>&lt;xsl:template match=“Book/Title”&gt;</a:t>
            </a:r>
          </a:p>
          <a:p>
            <a:pPr lvl="2"/>
            <a:r>
              <a:rPr lang="fr-FR" b="1">
                <a:latin typeface="Times New Roman" pitchFamily="18" charset="0"/>
              </a:rPr>
              <a:t>Quand tu trouves l’élément « titre » qui a pour parent « book » fait …</a:t>
            </a:r>
            <a:endParaRPr lang="fr-FR" sz="1400" b="1">
              <a:latin typeface="Times New Roman" pitchFamily="18" charset="0"/>
            </a:endParaRPr>
          </a:p>
          <a:p>
            <a:r>
              <a:rPr lang="fr-FR" sz="2000" b="0">
                <a:latin typeface="Times New Roman" pitchFamily="18" charset="0"/>
              </a:rPr>
              <a:t>&lt;xsl:template match=“BookCatalogue//Title”&gt;</a:t>
            </a:r>
          </a:p>
          <a:p>
            <a:pPr lvl="2"/>
            <a:r>
              <a:rPr lang="fr-FR" b="1">
                <a:latin typeface="Times New Roman" pitchFamily="18" charset="0"/>
              </a:rPr>
              <a:t>Quand tu trouves l’élément « titre » qui a pour ancêtre « bookcatalogue » fait …</a:t>
            </a:r>
          </a:p>
          <a:p>
            <a:endParaRPr lang="fr-FR" sz="2000" b="0">
              <a:latin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BCD28BF-B194-4D96-96D9-3332DAD4D93E}" type="slidenum">
              <a:rPr lang="fr-FR"/>
              <a:pPr/>
              <a:t>139</a:t>
            </a:fld>
            <a:endParaRPr lang="fr-FR"/>
          </a:p>
        </p:txBody>
      </p:sp>
      <p:sp>
        <p:nvSpPr>
          <p:cNvPr id="414722" name="Rectangle 2"/>
          <p:cNvSpPr>
            <a:spLocks noGrp="1" noChangeArrowheads="1"/>
          </p:cNvSpPr>
          <p:nvPr>
            <p:ph type="title"/>
          </p:nvPr>
        </p:nvSpPr>
        <p:spPr/>
        <p:txBody>
          <a:bodyPr/>
          <a:lstStyle/>
          <a:p>
            <a:r>
              <a:rPr lang="fr-FR"/>
              <a:t>Les patterns</a:t>
            </a:r>
          </a:p>
        </p:txBody>
      </p:sp>
      <p:sp>
        <p:nvSpPr>
          <p:cNvPr id="414723" name="Rectangle 3"/>
          <p:cNvSpPr>
            <a:spLocks noGrp="1" noChangeArrowheads="1"/>
          </p:cNvSpPr>
          <p:nvPr>
            <p:ph type="body" idx="1"/>
          </p:nvPr>
        </p:nvSpPr>
        <p:spPr/>
        <p:txBody>
          <a:bodyPr/>
          <a:lstStyle/>
          <a:p>
            <a:pPr>
              <a:lnSpc>
                <a:spcPct val="90000"/>
              </a:lnSpc>
            </a:pPr>
            <a:endParaRPr lang="fr-FR" sz="1800" b="0">
              <a:latin typeface="Times New Roman" pitchFamily="18" charset="0"/>
            </a:endParaRPr>
          </a:p>
          <a:p>
            <a:pPr>
              <a:lnSpc>
                <a:spcPct val="90000"/>
              </a:lnSpc>
            </a:pPr>
            <a:r>
              <a:rPr lang="fr-FR" sz="1800" b="0">
                <a:latin typeface="Times New Roman" pitchFamily="18" charset="0"/>
              </a:rPr>
              <a:t>&lt;xsl:template match=“Book/*”&gt;</a:t>
            </a:r>
          </a:p>
          <a:p>
            <a:pPr lvl="2">
              <a:lnSpc>
                <a:spcPct val="90000"/>
              </a:lnSpc>
            </a:pPr>
            <a:r>
              <a:rPr lang="fr-FR" sz="1400" b="1">
                <a:latin typeface="Times New Roman" pitchFamily="18" charset="0"/>
              </a:rPr>
              <a:t>Quand tu trouves tout élément fils direct de « book » fait …</a:t>
            </a:r>
            <a:r>
              <a:rPr lang="fr-FR" sz="1200" b="1">
                <a:latin typeface="Times New Roman" pitchFamily="18" charset="0"/>
              </a:rPr>
              <a:t>	</a:t>
            </a:r>
          </a:p>
          <a:p>
            <a:pPr>
              <a:lnSpc>
                <a:spcPct val="90000"/>
              </a:lnSpc>
            </a:pPr>
            <a:endParaRPr lang="fr-FR" sz="1800" b="0">
              <a:latin typeface="Times New Roman" pitchFamily="18" charset="0"/>
            </a:endParaRPr>
          </a:p>
          <a:p>
            <a:pPr>
              <a:lnSpc>
                <a:spcPct val="90000"/>
              </a:lnSpc>
            </a:pPr>
            <a:r>
              <a:rPr lang="fr-FR" sz="1800" b="0">
                <a:latin typeface="Times New Roman" pitchFamily="18" charset="0"/>
              </a:rPr>
              <a:t>&lt;xsl:template match=“id(J.K)”&gt;	</a:t>
            </a:r>
          </a:p>
          <a:p>
            <a:pPr lvl="2">
              <a:lnSpc>
                <a:spcPct val="90000"/>
              </a:lnSpc>
            </a:pPr>
            <a:r>
              <a:rPr lang="fr-FR" sz="1400" b="1">
                <a:latin typeface="Times New Roman" pitchFamily="18" charset="0"/>
              </a:rPr>
              <a:t>Quand tu trouves un élément qui a un id « j.k » fait …</a:t>
            </a:r>
            <a:endParaRPr lang="fr-FR" sz="1200" b="1">
              <a:latin typeface="Times New Roman" pitchFamily="18" charset="0"/>
            </a:endParaRPr>
          </a:p>
          <a:p>
            <a:pPr>
              <a:lnSpc>
                <a:spcPct val="90000"/>
              </a:lnSpc>
            </a:pPr>
            <a:endParaRPr lang="fr-FR" sz="1800" b="0">
              <a:latin typeface="Times New Roman" pitchFamily="18" charset="0"/>
            </a:endParaRPr>
          </a:p>
          <a:p>
            <a:pPr>
              <a:lnSpc>
                <a:spcPct val="90000"/>
              </a:lnSpc>
            </a:pPr>
            <a:r>
              <a:rPr lang="fr-FR" sz="1800" b="0">
                <a:latin typeface="Times New Roman" pitchFamily="18" charset="0"/>
              </a:rPr>
              <a:t>&lt;xsl:template match=“para[@type]”&gt;</a:t>
            </a:r>
          </a:p>
          <a:p>
            <a:pPr lvl="2">
              <a:lnSpc>
                <a:spcPct val="90000"/>
              </a:lnSpc>
            </a:pPr>
            <a:r>
              <a:rPr lang="fr-FR" sz="1400" b="1">
                <a:latin typeface="Times New Roman" pitchFamily="18" charset="0"/>
              </a:rPr>
              <a:t>Quand tu trouves l’élément para qui a un attribut « type »  fait …</a:t>
            </a:r>
          </a:p>
          <a:p>
            <a:pPr lvl="2">
              <a:lnSpc>
                <a:spcPct val="90000"/>
              </a:lnSpc>
            </a:pPr>
            <a:r>
              <a:rPr lang="fr-FR" sz="1400" b="1">
                <a:latin typeface="Times New Roman" pitchFamily="18" charset="0"/>
              </a:rPr>
              <a:t>Ex) &lt;para type=”test”&gt;&lt;/para&gt;</a:t>
            </a:r>
          </a:p>
          <a:p>
            <a:pPr>
              <a:lnSpc>
                <a:spcPct val="90000"/>
              </a:lnSpc>
            </a:pPr>
            <a:endParaRPr lang="fr-FR" sz="1800" b="0">
              <a:latin typeface="Times New Roman" pitchFamily="18" charset="0"/>
            </a:endParaRPr>
          </a:p>
          <a:p>
            <a:pPr>
              <a:lnSpc>
                <a:spcPct val="90000"/>
              </a:lnSpc>
            </a:pPr>
            <a:r>
              <a:rPr lang="fr-FR" sz="1800" b="0">
                <a:latin typeface="Times New Roman" pitchFamily="18" charset="0"/>
              </a:rPr>
              <a:t>&lt;xsl:template match=“para[@type =‘opening’]”&gt;</a:t>
            </a:r>
          </a:p>
          <a:p>
            <a:pPr lvl="2">
              <a:lnSpc>
                <a:spcPct val="90000"/>
              </a:lnSpc>
            </a:pPr>
            <a:r>
              <a:rPr lang="fr-FR" sz="1400" b="1">
                <a:latin typeface="Times New Roman" pitchFamily="18" charset="0"/>
              </a:rPr>
              <a:t>Quand tu trouves l’élément para qui a un attribut « type » dont la valeur est ”opening”  fait …</a:t>
            </a:r>
            <a:endParaRPr lang="fr-FR" sz="1200" b="1">
              <a:latin typeface="Times New Roman" pitchFamily="18" charset="0"/>
            </a:endParaRPr>
          </a:p>
          <a:p>
            <a:pPr>
              <a:lnSpc>
                <a:spcPct val="90000"/>
              </a:lnSpc>
            </a:pPr>
            <a:endParaRPr lang="fr-FR" sz="1800" b="0">
              <a:latin typeface="Times New Roman" pitchFamily="18" charset="0"/>
            </a:endParaRPr>
          </a:p>
          <a:p>
            <a:pPr>
              <a:lnSpc>
                <a:spcPct val="90000"/>
              </a:lnSpc>
            </a:pPr>
            <a:r>
              <a:rPr lang="fr-FR" sz="1800" b="0">
                <a:latin typeface="Times New Roman" pitchFamily="18" charset="0"/>
              </a:rPr>
              <a:t>&lt;xsl:template match=“chapter[@num=‘ch1’]/para[@type=‘opening’]”&gt;</a:t>
            </a:r>
          </a:p>
          <a:p>
            <a:pPr lvl="2">
              <a:lnSpc>
                <a:spcPct val="90000"/>
              </a:lnSpc>
            </a:pPr>
            <a:r>
              <a:rPr lang="fr-FR" sz="1400" b="1">
                <a:latin typeface="Times New Roman" pitchFamily="18" charset="0"/>
              </a:rPr>
              <a:t>Quand tu trouves l’élément para qui a un attribut « type » dont la valeur est ” </a:t>
            </a:r>
            <a:r>
              <a:rPr lang="fr-FR" sz="1200" b="1">
                <a:latin typeface="Times New Roman" pitchFamily="18" charset="0"/>
              </a:rPr>
              <a:t>opening</a:t>
            </a:r>
            <a:r>
              <a:rPr lang="fr-FR" sz="1400" b="1">
                <a:latin typeface="Times New Roman" pitchFamily="18" charset="0"/>
              </a:rPr>
              <a:t>”qui a un parent qui s’appelle « chapter » dont la valeur est ‘ch1’  fait …</a:t>
            </a:r>
          </a:p>
          <a:p>
            <a:pPr>
              <a:lnSpc>
                <a:spcPct val="90000"/>
              </a:lnSpc>
            </a:pPr>
            <a:endParaRPr lang="fr-FR" sz="1800" b="0">
              <a:latin typeface="Times New Roman" pitchFamily="18" charset="0"/>
            </a:endParaRPr>
          </a:p>
          <a:p>
            <a:pPr>
              <a:lnSpc>
                <a:spcPct val="90000"/>
              </a:lnSpc>
            </a:pPr>
            <a:r>
              <a:rPr lang="fr-FR" sz="1800" b="0">
                <a:latin typeface="Times New Roman" pitchFamily="18" charset="0"/>
              </a:rPr>
              <a:t>&lt;xsl:template match=“Book[first-of-type()]”&gt;</a:t>
            </a:r>
          </a:p>
          <a:p>
            <a:pPr lvl="2">
              <a:lnSpc>
                <a:spcPct val="90000"/>
              </a:lnSpc>
            </a:pPr>
            <a:r>
              <a:rPr lang="fr-FR" sz="1400" b="1">
                <a:latin typeface="Times New Roman" pitchFamily="18" charset="0"/>
              </a:rPr>
              <a:t>Quand tu trouves le premier élément «book» fait …</a:t>
            </a:r>
            <a:endParaRPr lang="fr-FR" sz="1200" b="1">
              <a:latin typeface="Times New Roman" pitchFamily="18" charset="0"/>
            </a:endParaRPr>
          </a:p>
          <a:p>
            <a:pPr>
              <a:lnSpc>
                <a:spcPct val="90000"/>
              </a:lnSpc>
            </a:pPr>
            <a:endParaRPr lang="fr-FR" sz="1800" b="0">
              <a:latin typeface="Times New Roman" pitchFamily="18" charset="0"/>
            </a:endParaRPr>
          </a:p>
          <a:p>
            <a:pPr>
              <a:lnSpc>
                <a:spcPct val="90000"/>
              </a:lnSpc>
            </a:pPr>
            <a:endParaRPr lang="fr-FR"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F5C3083-181D-4A87-96AF-A4C6AD7A1564}" type="slidenum">
              <a:rPr lang="fr-FR"/>
              <a:pPr/>
              <a:t>14</a:t>
            </a:fld>
            <a:endParaRPr lang="fr-FR"/>
          </a:p>
        </p:txBody>
      </p:sp>
      <p:sp>
        <p:nvSpPr>
          <p:cNvPr id="451586" name="Rectangle 2"/>
          <p:cNvSpPr>
            <a:spLocks noGrp="1" noChangeArrowheads="1"/>
          </p:cNvSpPr>
          <p:nvPr>
            <p:ph type="title"/>
          </p:nvPr>
        </p:nvSpPr>
        <p:spPr/>
        <p:txBody>
          <a:bodyPr/>
          <a:lstStyle/>
          <a:p>
            <a:r>
              <a:rPr lang="fr-FR"/>
              <a:t>Qu’est-ce que XML? </a:t>
            </a:r>
          </a:p>
        </p:txBody>
      </p:sp>
      <p:sp>
        <p:nvSpPr>
          <p:cNvPr id="451587" name="Rectangle 3"/>
          <p:cNvSpPr>
            <a:spLocks noGrp="1" noChangeArrowheads="1"/>
          </p:cNvSpPr>
          <p:nvPr>
            <p:ph type="body" idx="1"/>
          </p:nvPr>
        </p:nvSpPr>
        <p:spPr/>
        <p:txBody>
          <a:bodyPr/>
          <a:lstStyle/>
          <a:p>
            <a:pPr>
              <a:buFont typeface="Wingdings" pitchFamily="2" charset="2"/>
              <a:buNone/>
            </a:pPr>
            <a:r>
              <a:rPr lang="fr-FR" sz="2000" dirty="0"/>
              <a:t>     Une définition neutre: </a:t>
            </a:r>
          </a:p>
          <a:p>
            <a:endParaRPr lang="fr-FR" sz="2000" dirty="0"/>
          </a:p>
          <a:p>
            <a:r>
              <a:rPr lang="fr-FR" sz="2000" dirty="0" smtClean="0"/>
              <a:t>XML </a:t>
            </a:r>
            <a:r>
              <a:rPr lang="fr-FR" sz="2000" dirty="0"/>
              <a:t>est une méthode universelle et standardisée de représentation textuelle de données structurées</a:t>
            </a:r>
          </a:p>
          <a:p>
            <a:endParaRPr lang="fr-FR" sz="2000" dirty="0"/>
          </a:p>
          <a:p>
            <a:r>
              <a:rPr lang="fr-FR" sz="1200" dirty="0" smtClean="0"/>
              <a:t>    “</a:t>
            </a:r>
            <a:r>
              <a:rPr lang="fr-FR" sz="1200" dirty="0"/>
              <a:t>Données structurées…”</a:t>
            </a:r>
          </a:p>
          <a:p>
            <a:endParaRPr lang="fr-FR" sz="1200" dirty="0"/>
          </a:p>
          <a:p>
            <a:r>
              <a:rPr lang="fr-FR" sz="1200" dirty="0"/>
              <a:t>     Extraits de bases de données </a:t>
            </a:r>
          </a:p>
          <a:p>
            <a:endParaRPr lang="fr-FR" sz="1200" dirty="0"/>
          </a:p>
          <a:p>
            <a:r>
              <a:rPr lang="fr-FR" sz="1200" dirty="0"/>
              <a:t>     Feuilles de calcul </a:t>
            </a:r>
          </a:p>
          <a:p>
            <a:endParaRPr lang="fr-FR" sz="1200" dirty="0"/>
          </a:p>
          <a:p>
            <a:r>
              <a:rPr lang="fr-FR" sz="1200" dirty="0"/>
              <a:t>     Annuaires, listes d’adresses </a:t>
            </a:r>
          </a:p>
          <a:p>
            <a:endParaRPr lang="fr-FR" sz="1200" dirty="0"/>
          </a:p>
          <a:p>
            <a:r>
              <a:rPr lang="fr-FR" sz="1200" dirty="0"/>
              <a:t>     Paramètres de configuration </a:t>
            </a:r>
          </a:p>
          <a:p>
            <a:endParaRPr lang="fr-FR" sz="1200" dirty="0"/>
          </a:p>
          <a:p>
            <a:r>
              <a:rPr lang="fr-FR" sz="1200" dirty="0"/>
              <a:t>     Transactions financières </a:t>
            </a:r>
          </a:p>
          <a:p>
            <a:endParaRPr lang="fr-FR" sz="1200" dirty="0"/>
          </a:p>
          <a:p>
            <a:r>
              <a:rPr lang="fr-FR" sz="1200" dirty="0"/>
              <a:t>     Dessins techniques… </a:t>
            </a:r>
          </a:p>
          <a:p>
            <a:endParaRPr lang="fr-FR" sz="1200" dirty="0"/>
          </a:p>
          <a:p>
            <a:r>
              <a:rPr lang="fr-FR" sz="1200" dirty="0"/>
              <a:t>     …et bien sûr les documents structurés!</a:t>
            </a:r>
          </a:p>
          <a:p>
            <a:endParaRPr lang="fr-FR" sz="1200" dirty="0"/>
          </a:p>
          <a:p>
            <a:r>
              <a:rPr lang="fr-FR" sz="1800" dirty="0"/>
              <a:t>XML est totalement universel en termes de domaines d’application</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9837A04-D67C-4079-A68C-82B4FA1C2FCF}" type="slidenum">
              <a:rPr lang="fr-FR"/>
              <a:pPr/>
              <a:t>140</a:t>
            </a:fld>
            <a:endParaRPr lang="fr-FR"/>
          </a:p>
        </p:txBody>
      </p:sp>
      <p:sp>
        <p:nvSpPr>
          <p:cNvPr id="415746" name="Rectangle 2"/>
          <p:cNvSpPr>
            <a:spLocks noGrp="1" noChangeArrowheads="1"/>
          </p:cNvSpPr>
          <p:nvPr>
            <p:ph type="title"/>
          </p:nvPr>
        </p:nvSpPr>
        <p:spPr/>
        <p:txBody>
          <a:bodyPr/>
          <a:lstStyle/>
          <a:p>
            <a:r>
              <a:rPr lang="fr-FR"/>
              <a:t>Les patterns</a:t>
            </a:r>
          </a:p>
        </p:txBody>
      </p:sp>
      <p:sp>
        <p:nvSpPr>
          <p:cNvPr id="415747" name="Rectangle 3"/>
          <p:cNvSpPr>
            <a:spLocks noGrp="1" noChangeArrowheads="1"/>
          </p:cNvSpPr>
          <p:nvPr>
            <p:ph type="body" idx="1"/>
          </p:nvPr>
        </p:nvSpPr>
        <p:spPr/>
        <p:txBody>
          <a:bodyPr/>
          <a:lstStyle/>
          <a:p>
            <a:r>
              <a:rPr lang="fr-FR" sz="2000" b="0" dirty="0">
                <a:latin typeface="Times New Roman" pitchFamily="18" charset="0"/>
              </a:rPr>
              <a:t>&lt;</a:t>
            </a:r>
            <a:r>
              <a:rPr lang="fr-FR" sz="2000" b="0" dirty="0" err="1">
                <a:latin typeface="Times New Roman" pitchFamily="18" charset="0"/>
              </a:rPr>
              <a:t>xsl:template</a:t>
            </a:r>
            <a:r>
              <a:rPr lang="fr-FR" sz="2000" b="0" dirty="0">
                <a:latin typeface="Times New Roman" pitchFamily="18" charset="0"/>
              </a:rPr>
              <a:t> match=“Book[last-of-type()]”&gt;</a:t>
            </a:r>
          </a:p>
          <a:p>
            <a:pPr lvl="2"/>
            <a:r>
              <a:rPr lang="fr-FR" b="1" dirty="0">
                <a:latin typeface="Times New Roman" pitchFamily="18" charset="0"/>
              </a:rPr>
              <a:t>Quand tu trouves le </a:t>
            </a:r>
            <a:r>
              <a:rPr lang="fr-FR" b="1" dirty="0" smtClean="0">
                <a:latin typeface="Times New Roman" pitchFamily="18" charset="0"/>
              </a:rPr>
              <a:t>dernier élément </a:t>
            </a:r>
            <a:r>
              <a:rPr lang="fr-FR" b="1" dirty="0">
                <a:latin typeface="Times New Roman" pitchFamily="18" charset="0"/>
              </a:rPr>
              <a:t>«book» fait …</a:t>
            </a:r>
            <a:endParaRPr lang="fr-FR" sz="1400" b="1" dirty="0">
              <a:latin typeface="Times New Roman" pitchFamily="18" charset="0"/>
            </a:endParaRPr>
          </a:p>
          <a:p>
            <a:r>
              <a:rPr lang="fr-FR" sz="2000" b="0" dirty="0">
                <a:latin typeface="Times New Roman" pitchFamily="18" charset="0"/>
              </a:rPr>
              <a:t>&lt;</a:t>
            </a:r>
            <a:r>
              <a:rPr lang="fr-FR" sz="2000" b="0" dirty="0" err="1">
                <a:latin typeface="Times New Roman" pitchFamily="18" charset="0"/>
              </a:rPr>
              <a:t>xsl:template</a:t>
            </a:r>
            <a:r>
              <a:rPr lang="fr-FR" sz="2000" b="0" dirty="0">
                <a:latin typeface="Times New Roman" pitchFamily="18" charset="0"/>
              </a:rPr>
              <a:t> match=“Book[not(last-of-type())]”&gt;</a:t>
            </a:r>
          </a:p>
          <a:p>
            <a:pPr lvl="2"/>
            <a:r>
              <a:rPr lang="fr-FR" b="1" dirty="0">
                <a:latin typeface="Times New Roman" pitchFamily="18" charset="0"/>
              </a:rPr>
              <a:t>Quand tu trouves tout élément «book» sauf le dernier fait …</a:t>
            </a:r>
            <a:endParaRPr lang="fr-FR" sz="1400" b="1" dirty="0">
              <a:latin typeface="Times New Roman" pitchFamily="18" charset="0"/>
            </a:endParaRPr>
          </a:p>
          <a:p>
            <a:endParaRPr lang="fr-FR" sz="2000" b="0" dirty="0">
              <a:latin typeface="Times New Roman" pitchFamily="18" charset="0"/>
            </a:endParaRPr>
          </a:p>
          <a:p>
            <a:pPr eaLnBrk="0" hangingPunct="0">
              <a:spcBef>
                <a:spcPct val="0"/>
              </a:spcBef>
              <a:buSzTx/>
              <a:buFontTx/>
              <a:buChar char="•"/>
            </a:pPr>
            <a:endParaRPr lang="fr-FR" sz="2000" b="0" dirty="0"/>
          </a:p>
          <a:p>
            <a:pPr eaLnBrk="0" hangingPunct="0">
              <a:spcBef>
                <a:spcPct val="0"/>
              </a:spcBef>
              <a:buSzTx/>
              <a:buFontTx/>
              <a:buChar char="•"/>
            </a:pPr>
            <a:r>
              <a:rPr lang="fr-FR" sz="2000" b="0" dirty="0"/>
              <a:t>Autres indications de positionnement :</a:t>
            </a:r>
          </a:p>
          <a:p>
            <a:pPr eaLnBrk="0" hangingPunct="0">
              <a:spcBef>
                <a:spcPct val="0"/>
              </a:spcBef>
              <a:buSzTx/>
              <a:buFontTx/>
              <a:buChar char="•"/>
            </a:pPr>
            <a:endParaRPr lang="fr-FR" sz="2000" b="0" dirty="0"/>
          </a:p>
          <a:p>
            <a:pPr lvl="1" eaLnBrk="0" hangingPunct="0">
              <a:spcBef>
                <a:spcPct val="0"/>
              </a:spcBef>
              <a:buFontTx/>
              <a:buChar char="•"/>
            </a:pPr>
            <a:r>
              <a:rPr lang="fr-FR" sz="1600" b="1" dirty="0">
                <a:latin typeface="Times New Roman" pitchFamily="18" charset="0"/>
              </a:rPr>
              <a:t>	</a:t>
            </a:r>
            <a:r>
              <a:rPr lang="fr-FR" sz="1600" b="1" dirty="0"/>
              <a:t>not(first-of-type())</a:t>
            </a:r>
          </a:p>
          <a:p>
            <a:pPr lvl="1" eaLnBrk="0" hangingPunct="0">
              <a:spcBef>
                <a:spcPct val="0"/>
              </a:spcBef>
              <a:buFontTx/>
              <a:buChar char="•"/>
            </a:pPr>
            <a:r>
              <a:rPr lang="fr-FR" sz="1600" b="1" dirty="0"/>
              <a:t>	first-of-</a:t>
            </a:r>
            <a:r>
              <a:rPr lang="fr-FR" sz="1600" b="1" dirty="0" err="1"/>
              <a:t>any</a:t>
            </a:r>
            <a:r>
              <a:rPr lang="fr-FR" sz="1600" b="1" dirty="0"/>
              <a:t>()		“premier élément de n’importe quel type”</a:t>
            </a:r>
          </a:p>
          <a:p>
            <a:pPr lvl="1" eaLnBrk="0" hangingPunct="0">
              <a:spcBef>
                <a:spcPct val="0"/>
              </a:spcBef>
              <a:buFontTx/>
              <a:buChar char="•"/>
            </a:pPr>
            <a:r>
              <a:rPr lang="fr-FR" sz="1600" b="1" dirty="0"/>
              <a:t>	not(first-of-</a:t>
            </a:r>
            <a:r>
              <a:rPr lang="fr-FR" sz="1600" b="1" dirty="0" err="1"/>
              <a:t>any</a:t>
            </a:r>
            <a:r>
              <a:rPr lang="fr-FR" sz="1600" b="1" dirty="0"/>
              <a:t>())</a:t>
            </a:r>
          </a:p>
          <a:p>
            <a:pPr lvl="1" eaLnBrk="0" hangingPunct="0">
              <a:spcBef>
                <a:spcPct val="0"/>
              </a:spcBef>
              <a:buFontTx/>
              <a:buChar char="•"/>
            </a:pPr>
            <a:r>
              <a:rPr lang="fr-FR" sz="1600" b="1" dirty="0"/>
              <a:t>	last-of-</a:t>
            </a:r>
            <a:r>
              <a:rPr lang="fr-FR" sz="1600" b="1" dirty="0" err="1"/>
              <a:t>any</a:t>
            </a:r>
            <a:r>
              <a:rPr lang="fr-FR" sz="1600" b="1" dirty="0"/>
              <a:t>()</a:t>
            </a:r>
          </a:p>
          <a:p>
            <a:pPr lvl="1" eaLnBrk="0" hangingPunct="0">
              <a:spcBef>
                <a:spcPct val="0"/>
              </a:spcBef>
              <a:buFontTx/>
              <a:buChar char="•"/>
            </a:pPr>
            <a:r>
              <a:rPr lang="fr-FR" sz="1600" b="1" dirty="0"/>
              <a:t>	not(last-of-</a:t>
            </a:r>
            <a:r>
              <a:rPr lang="fr-FR" sz="1600" b="1" dirty="0" err="1"/>
              <a:t>any</a:t>
            </a:r>
            <a:r>
              <a:rPr lang="fr-FR" sz="1600" b="1" dirty="0"/>
              <a:t>())</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fld id="{9173111D-2C8B-457A-82AD-5CFD04B27D41}" type="slidenum">
              <a:rPr lang="fr-FR"/>
              <a:pPr/>
              <a:t>141</a:t>
            </a:fld>
            <a:endParaRPr lang="fr-FR"/>
          </a:p>
        </p:txBody>
      </p:sp>
      <p:sp>
        <p:nvSpPr>
          <p:cNvPr id="473090" name="Rectangle 2"/>
          <p:cNvSpPr>
            <a:spLocks noGrp="1" noChangeArrowheads="1"/>
          </p:cNvSpPr>
          <p:nvPr>
            <p:ph type="title"/>
          </p:nvPr>
        </p:nvSpPr>
        <p:spPr/>
        <p:txBody>
          <a:bodyPr/>
          <a:lstStyle/>
          <a:p>
            <a:r>
              <a:rPr lang="fr-FR"/>
              <a:t>Exemple : &lt;xsl:choose&gt;</a:t>
            </a:r>
          </a:p>
        </p:txBody>
      </p:sp>
      <p:sp>
        <p:nvSpPr>
          <p:cNvPr id="473092" name="Rectangle 4"/>
          <p:cNvSpPr>
            <a:spLocks noChangeArrowheads="1"/>
          </p:cNvSpPr>
          <p:nvPr/>
        </p:nvSpPr>
        <p:spPr bwMode="auto">
          <a:xfrm>
            <a:off x="0" y="1485900"/>
            <a:ext cx="4724400" cy="5095883"/>
          </a:xfrm>
          <a:prstGeom prst="rect">
            <a:avLst/>
          </a:prstGeom>
          <a:solidFill>
            <a:schemeClr val="bg1">
              <a:alpha val="50000"/>
            </a:schemeClr>
          </a:solidFill>
          <a:ln w="12700">
            <a:noFill/>
            <a:miter lim="800000"/>
            <a:headEnd/>
            <a:tailEnd/>
          </a:ln>
          <a:effectLst/>
        </p:spPr>
        <p:txBody>
          <a:bodyPr lIns="90000" tIns="46800" rIns="90000" bIns="46800">
            <a:spAutoFit/>
          </a:bodyPr>
          <a:lstStyle/>
          <a:p>
            <a:pPr algn="l" latinLnBrk="0"/>
            <a:r>
              <a:rPr kumimoji="0" lang="en-US" sz="1200" dirty="0">
                <a:latin typeface="Arial" pitchFamily="34" charset="0"/>
                <a:cs typeface="Times New Roman" pitchFamily="18" charset="0"/>
                <a:hlinkClick r:id="rId2" action="ppaction://hlinkfile"/>
              </a:rPr>
              <a:t>choose.xml</a:t>
            </a:r>
            <a:endParaRPr kumimoji="0" lang="fr-FR" sz="1400" dirty="0">
              <a:latin typeface="Arial" pitchFamily="34" charset="0"/>
              <a:cs typeface="Times New Roman" pitchFamily="18" charset="0"/>
            </a:endParaRPr>
          </a:p>
          <a:p>
            <a:pPr algn="l" latinLnBrk="0"/>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xml</a:t>
            </a:r>
            <a:r>
              <a:rPr kumimoji="0" lang="fr-FR" sz="1200" dirty="0">
                <a:latin typeface="Arial" pitchFamily="34" charset="0"/>
                <a:cs typeface="Times New Roman" pitchFamily="18" charset="0"/>
              </a:rPr>
              <a:t> version="1.0" </a:t>
            </a:r>
            <a:r>
              <a:rPr kumimoji="0" lang="fr-FR" sz="1200" dirty="0" err="1">
                <a:latin typeface="Arial" pitchFamily="34" charset="0"/>
                <a:cs typeface="Times New Roman" pitchFamily="18" charset="0"/>
              </a:rPr>
              <a:t>encoding</a:t>
            </a:r>
            <a:r>
              <a:rPr kumimoji="0" lang="fr-FR" sz="1200" dirty="0">
                <a:latin typeface="Arial" pitchFamily="34" charset="0"/>
                <a:cs typeface="Times New Roman" pitchFamily="18" charset="0"/>
              </a:rPr>
              <a:t>="ISO-8859-1"?&gt;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xsl:stylesheet</a:t>
            </a:r>
            <a:r>
              <a:rPr kumimoji="0" lang="fr-FR" sz="1200" dirty="0">
                <a:latin typeface="Arial" pitchFamily="34" charset="0"/>
                <a:cs typeface="Times New Roman" pitchFamily="18" charset="0"/>
              </a:rPr>
              <a:t/>
            </a:r>
            <a:br>
              <a:rPr kumimoji="0" lang="fr-FR" sz="1200" dirty="0">
                <a:latin typeface="Arial" pitchFamily="34" charset="0"/>
                <a:cs typeface="Times New Roman" pitchFamily="18" charset="0"/>
              </a:rPr>
            </a:br>
            <a:r>
              <a:rPr kumimoji="0" lang="fr-FR" sz="1200" dirty="0" err="1">
                <a:latin typeface="Arial" pitchFamily="34" charset="0"/>
                <a:cs typeface="Times New Roman" pitchFamily="18" charset="0"/>
              </a:rPr>
              <a:t>xmlns:xsl</a:t>
            </a:r>
            <a:r>
              <a:rPr kumimoji="0" lang="fr-FR" sz="1200" dirty="0">
                <a:latin typeface="Arial" pitchFamily="34" charset="0"/>
                <a:cs typeface="Times New Roman" pitchFamily="18" charset="0"/>
              </a:rPr>
              <a:t>="http://www.w3.org/TR/WD-xsl"</a:t>
            </a:r>
            <a:br>
              <a:rPr kumimoji="0" lang="fr-FR" sz="1200" dirty="0">
                <a:latin typeface="Arial" pitchFamily="34" charset="0"/>
                <a:cs typeface="Times New Roman" pitchFamily="18" charset="0"/>
              </a:rPr>
            </a:br>
            <a:r>
              <a:rPr kumimoji="0" lang="fr-FR" sz="1200" dirty="0" err="1">
                <a:latin typeface="Arial" pitchFamily="34" charset="0"/>
                <a:cs typeface="Times New Roman" pitchFamily="18" charset="0"/>
              </a:rPr>
              <a:t>xmlns</a:t>
            </a:r>
            <a:r>
              <a:rPr kumimoji="0" lang="fr-FR" sz="1200" dirty="0">
                <a:latin typeface="Arial" pitchFamily="34" charset="0"/>
                <a:cs typeface="Times New Roman" pitchFamily="18" charset="0"/>
              </a:rPr>
              <a:t>="http://www.w3.org/TR/REC-html40"</a:t>
            </a:r>
            <a:br>
              <a:rPr kumimoji="0" lang="fr-FR" sz="1200" dirty="0">
                <a:latin typeface="Arial" pitchFamily="34" charset="0"/>
                <a:cs typeface="Times New Roman" pitchFamily="18" charset="0"/>
              </a:rPr>
            </a:br>
            <a:r>
              <a:rPr kumimoji="0" lang="fr-FR" sz="1200" dirty="0" err="1">
                <a:latin typeface="Arial" pitchFamily="34" charset="0"/>
                <a:cs typeface="Times New Roman" pitchFamily="18" charset="0"/>
              </a:rPr>
              <a:t>result</a:t>
            </a:r>
            <a:r>
              <a:rPr kumimoji="0" lang="fr-FR" sz="1200" dirty="0">
                <a:latin typeface="Arial" pitchFamily="34" charset="0"/>
                <a:cs typeface="Times New Roman" pitchFamily="18" charset="0"/>
              </a:rPr>
              <a:t>-ns=""&gt;</a:t>
            </a:r>
            <a:endParaRPr kumimoji="0" lang="fr-FR" sz="1400" dirty="0">
              <a:latin typeface="Arial" pitchFamily="34" charset="0"/>
              <a:cs typeface="Times New Roman" pitchFamily="18" charset="0"/>
            </a:endParaRPr>
          </a:p>
          <a:p>
            <a:pPr algn="l" eaLnBrk="0" latinLnBrk="0" hangingPunct="0"/>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xsl:template</a:t>
            </a:r>
            <a:r>
              <a:rPr kumimoji="0" lang="fr-FR" sz="1200" dirty="0">
                <a:latin typeface="Arial" pitchFamily="34" charset="0"/>
                <a:cs typeface="Times New Roman" pitchFamily="18" charset="0"/>
              </a:rPr>
              <a:t> match="/"&gt;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&lt;HTML&gt;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&lt;BODY&gt;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a:t>
            </a:r>
            <a:r>
              <a:rPr kumimoji="0" lang="fr-FR" sz="1200" dirty="0" err="1" smtClean="0">
                <a:latin typeface="Arial" pitchFamily="34" charset="0"/>
                <a:cs typeface="Times New Roman" pitchFamily="18" charset="0"/>
              </a:rPr>
              <a:t>xsl:apply-templates</a:t>
            </a:r>
            <a:r>
              <a:rPr kumimoji="0" lang="fr-FR" sz="1200" dirty="0" smtClean="0">
                <a:latin typeface="Arial" pitchFamily="34" charset="0"/>
                <a:cs typeface="Times New Roman" pitchFamily="18" charset="0"/>
              </a:rPr>
              <a:t>/&gt;</a:t>
            </a:r>
            <a:r>
              <a:rPr kumimoji="0" lang="fr-FR" sz="1200" dirty="0">
                <a:latin typeface="Arial" pitchFamily="34" charset="0"/>
                <a:cs typeface="Times New Roman" pitchFamily="18" charset="0"/>
              </a:rPr>
              <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&lt;/BODY&gt;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&lt;/HTML&gt;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xsl:template</a:t>
            </a:r>
            <a:r>
              <a:rPr kumimoji="0" lang="fr-FR" sz="1200" dirty="0">
                <a:latin typeface="Arial" pitchFamily="34" charset="0"/>
                <a:cs typeface="Times New Roman" pitchFamily="18" charset="0"/>
              </a:rPr>
              <a:t>&gt;</a:t>
            </a:r>
            <a:endParaRPr kumimoji="0" lang="fr-FR" sz="1400" dirty="0">
              <a:latin typeface="Arial" pitchFamily="34" charset="0"/>
              <a:cs typeface="Times New Roman" pitchFamily="18" charset="0"/>
            </a:endParaRPr>
          </a:p>
          <a:p>
            <a:pPr algn="l" eaLnBrk="0" latinLnBrk="0" hangingPunct="0"/>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xsl:template</a:t>
            </a:r>
            <a:r>
              <a:rPr kumimoji="0" lang="fr-FR" sz="1200" dirty="0">
                <a:latin typeface="Arial" pitchFamily="34" charset="0"/>
                <a:cs typeface="Times New Roman" pitchFamily="18" charset="0"/>
              </a:rPr>
              <a:t> match="nom"&gt;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&lt;P&gt;</a:t>
            </a:r>
            <a:br>
              <a:rPr kumimoji="0" lang="fr-FR" sz="1200" dirty="0">
                <a:latin typeface="Arial" pitchFamily="34" charset="0"/>
                <a:cs typeface="Times New Roman" pitchFamily="18" charset="0"/>
              </a:rPr>
            </a:br>
            <a:r>
              <a:rPr kumimoji="0" lang="fr-FR" sz="1200" b="1" dirty="0">
                <a:solidFill>
                  <a:schemeClr val="accent2"/>
                </a:solidFill>
                <a:latin typeface="Arial" pitchFamily="34" charset="0"/>
                <a:cs typeface="Times New Roman" pitchFamily="18" charset="0"/>
              </a:rPr>
              <a:t>&lt;</a:t>
            </a:r>
            <a:r>
              <a:rPr kumimoji="0" lang="fr-FR" sz="1200" b="1" dirty="0" err="1">
                <a:solidFill>
                  <a:schemeClr val="accent2"/>
                </a:solidFill>
                <a:latin typeface="Arial" pitchFamily="34" charset="0"/>
                <a:cs typeface="Times New Roman" pitchFamily="18" charset="0"/>
              </a:rPr>
              <a:t>xsl:choose</a:t>
            </a:r>
            <a:r>
              <a:rPr kumimoji="0" lang="fr-FR" sz="1200" b="1" dirty="0">
                <a:solidFill>
                  <a:schemeClr val="accent2"/>
                </a:solidFill>
                <a:latin typeface="Arial" pitchFamily="34" charset="0"/>
                <a:cs typeface="Times New Roman" pitchFamily="18" charset="0"/>
              </a:rPr>
              <a:t>&gt;</a:t>
            </a:r>
            <a:br>
              <a:rPr kumimoji="0" lang="fr-FR" sz="1200" b="1" dirty="0">
                <a:solidFill>
                  <a:schemeClr val="accent2"/>
                </a:solidFill>
                <a:latin typeface="Arial" pitchFamily="34" charset="0"/>
                <a:cs typeface="Times New Roman" pitchFamily="18" charset="0"/>
              </a:rPr>
            </a:br>
            <a:r>
              <a:rPr kumimoji="0" lang="fr-FR" sz="1200" b="1" dirty="0">
                <a:solidFill>
                  <a:schemeClr val="accent2"/>
                </a:solidFill>
                <a:latin typeface="Arial" pitchFamily="34" charset="0"/>
                <a:cs typeface="Times New Roman" pitchFamily="18" charset="0"/>
              </a:rPr>
              <a:t>&lt;</a:t>
            </a:r>
            <a:r>
              <a:rPr kumimoji="0" lang="fr-FR" sz="1200" b="1" dirty="0" err="1">
                <a:solidFill>
                  <a:schemeClr val="accent2"/>
                </a:solidFill>
                <a:latin typeface="Arial" pitchFamily="34" charset="0"/>
                <a:cs typeface="Times New Roman" pitchFamily="18" charset="0"/>
              </a:rPr>
              <a:t>xsl:when</a:t>
            </a:r>
            <a:r>
              <a:rPr kumimoji="0" lang="fr-FR" sz="1200" b="1" dirty="0">
                <a:solidFill>
                  <a:schemeClr val="accent2"/>
                </a:solidFill>
                <a:latin typeface="Arial" pitchFamily="34" charset="0"/>
                <a:cs typeface="Times New Roman" pitchFamily="18" charset="0"/>
              </a:rPr>
              <a:t> test=</a:t>
            </a:r>
            <a:r>
              <a:rPr kumimoji="0" lang="fr-FR" sz="1200" b="1" dirty="0" smtClean="0">
                <a:solidFill>
                  <a:schemeClr val="accent2"/>
                </a:solidFill>
                <a:latin typeface="Arial" pitchFamily="34" charset="0"/>
                <a:cs typeface="Times New Roman" pitchFamily="18" charset="0"/>
              </a:rPr>
              <a:t>'</a:t>
            </a:r>
            <a:r>
              <a:rPr kumimoji="0" lang="fr-FR" sz="1200" b="1" dirty="0" err="1" smtClean="0">
                <a:solidFill>
                  <a:schemeClr val="accent2"/>
                </a:solidFill>
                <a:latin typeface="Arial" pitchFamily="34" charset="0"/>
                <a:cs typeface="Times New Roman" pitchFamily="18" charset="0"/>
              </a:rPr>
              <a:t>ancestor</a:t>
            </a:r>
            <a:r>
              <a:rPr kumimoji="0" lang="fr-FR" sz="1200" b="1" dirty="0" smtClean="0">
                <a:solidFill>
                  <a:schemeClr val="accent2"/>
                </a:solidFill>
                <a:latin typeface="Arial" pitchFamily="34" charset="0"/>
                <a:cs typeface="Times New Roman" pitchFamily="18" charset="0"/>
              </a:rPr>
              <a:t>::ventes'&gt;</a:t>
            </a:r>
            <a:r>
              <a:rPr kumimoji="0" lang="fr-FR" sz="1200" b="1" dirty="0">
                <a:solidFill>
                  <a:schemeClr val="accent2"/>
                </a:solidFill>
                <a:latin typeface="Arial" pitchFamily="34" charset="0"/>
                <a:cs typeface="Times New Roman" pitchFamily="18" charset="0"/>
              </a:rPr>
              <a:t>Vente: &lt;/</a:t>
            </a:r>
            <a:r>
              <a:rPr kumimoji="0" lang="fr-FR" sz="1200" b="1" dirty="0" err="1">
                <a:solidFill>
                  <a:schemeClr val="accent2"/>
                </a:solidFill>
                <a:latin typeface="Arial" pitchFamily="34" charset="0"/>
                <a:cs typeface="Times New Roman" pitchFamily="18" charset="0"/>
              </a:rPr>
              <a:t>xsl:when</a:t>
            </a:r>
            <a:r>
              <a:rPr kumimoji="0" lang="fr-FR" sz="1200" b="1" dirty="0">
                <a:solidFill>
                  <a:schemeClr val="accent2"/>
                </a:solidFill>
                <a:latin typeface="Arial" pitchFamily="34" charset="0"/>
                <a:cs typeface="Times New Roman" pitchFamily="18" charset="0"/>
              </a:rPr>
              <a:t>&gt;</a:t>
            </a:r>
            <a:br>
              <a:rPr kumimoji="0" lang="fr-FR" sz="1200" b="1" dirty="0">
                <a:solidFill>
                  <a:schemeClr val="accent2"/>
                </a:solidFill>
                <a:latin typeface="Arial" pitchFamily="34" charset="0"/>
                <a:cs typeface="Times New Roman" pitchFamily="18" charset="0"/>
              </a:rPr>
            </a:br>
            <a:r>
              <a:rPr kumimoji="0" lang="fr-FR" sz="1200" b="1" dirty="0">
                <a:solidFill>
                  <a:schemeClr val="accent2"/>
                </a:solidFill>
                <a:latin typeface="Arial" pitchFamily="34" charset="0"/>
                <a:cs typeface="Times New Roman" pitchFamily="18" charset="0"/>
              </a:rPr>
              <a:t>&lt;</a:t>
            </a:r>
            <a:r>
              <a:rPr kumimoji="0" lang="fr-FR" sz="1200" b="1" dirty="0" err="1">
                <a:solidFill>
                  <a:schemeClr val="accent2"/>
                </a:solidFill>
                <a:latin typeface="Arial" pitchFamily="34" charset="0"/>
                <a:cs typeface="Times New Roman" pitchFamily="18" charset="0"/>
              </a:rPr>
              <a:t>xsl:when</a:t>
            </a:r>
            <a:r>
              <a:rPr kumimoji="0" lang="fr-FR" sz="1200" b="1" dirty="0">
                <a:solidFill>
                  <a:schemeClr val="accent2"/>
                </a:solidFill>
                <a:latin typeface="Arial" pitchFamily="34" charset="0"/>
                <a:cs typeface="Times New Roman" pitchFamily="18" charset="0"/>
              </a:rPr>
              <a:t> test=</a:t>
            </a:r>
            <a:r>
              <a:rPr kumimoji="0" lang="fr-FR" sz="1200" b="1" dirty="0" smtClean="0">
                <a:solidFill>
                  <a:schemeClr val="accent2"/>
                </a:solidFill>
                <a:latin typeface="Arial" pitchFamily="34" charset="0"/>
                <a:cs typeface="Times New Roman" pitchFamily="18" charset="0"/>
              </a:rPr>
              <a:t>'</a:t>
            </a:r>
            <a:r>
              <a:rPr kumimoji="0" lang="fr-FR" sz="1200" b="1" dirty="0" err="1" smtClean="0">
                <a:solidFill>
                  <a:schemeClr val="accent2"/>
                </a:solidFill>
                <a:latin typeface="Arial" pitchFamily="34" charset="0"/>
                <a:cs typeface="Times New Roman" pitchFamily="18" charset="0"/>
              </a:rPr>
              <a:t>ancestor</a:t>
            </a:r>
            <a:r>
              <a:rPr kumimoji="0" lang="fr-FR" sz="1200" b="1" dirty="0" smtClean="0">
                <a:solidFill>
                  <a:schemeClr val="accent2"/>
                </a:solidFill>
                <a:latin typeface="Arial" pitchFamily="34" charset="0"/>
                <a:cs typeface="Times New Roman" pitchFamily="18" charset="0"/>
              </a:rPr>
              <a:t>::service'&gt;</a:t>
            </a:r>
            <a:r>
              <a:rPr kumimoji="0" lang="fr-FR" sz="1200" b="1" dirty="0">
                <a:solidFill>
                  <a:schemeClr val="accent2"/>
                </a:solidFill>
                <a:latin typeface="Arial" pitchFamily="34" charset="0"/>
                <a:cs typeface="Times New Roman" pitchFamily="18" charset="0"/>
              </a:rPr>
              <a:t>Service: &lt;/</a:t>
            </a:r>
            <a:r>
              <a:rPr kumimoji="0" lang="fr-FR" sz="1200" b="1" dirty="0" err="1">
                <a:solidFill>
                  <a:schemeClr val="accent2"/>
                </a:solidFill>
                <a:latin typeface="Arial" pitchFamily="34" charset="0"/>
                <a:cs typeface="Times New Roman" pitchFamily="18" charset="0"/>
              </a:rPr>
              <a:t>xsl:when</a:t>
            </a:r>
            <a:r>
              <a:rPr kumimoji="0" lang="fr-FR" sz="1200" b="1" dirty="0">
                <a:solidFill>
                  <a:schemeClr val="accent2"/>
                </a:solidFill>
                <a:latin typeface="Arial" pitchFamily="34" charset="0"/>
                <a:cs typeface="Times New Roman" pitchFamily="18" charset="0"/>
              </a:rPr>
              <a:t>&gt;</a:t>
            </a:r>
            <a:br>
              <a:rPr kumimoji="0" lang="fr-FR" sz="1200" b="1" dirty="0">
                <a:solidFill>
                  <a:schemeClr val="accent2"/>
                </a:solidFill>
                <a:latin typeface="Arial" pitchFamily="34" charset="0"/>
                <a:cs typeface="Times New Roman" pitchFamily="18" charset="0"/>
              </a:rPr>
            </a:br>
            <a:r>
              <a:rPr kumimoji="0" lang="fr-FR" sz="1200" b="1" dirty="0">
                <a:solidFill>
                  <a:schemeClr val="accent2"/>
                </a:solidFill>
                <a:latin typeface="Arial" pitchFamily="34" charset="0"/>
                <a:cs typeface="Times New Roman" pitchFamily="18" charset="0"/>
              </a:rPr>
              <a:t>&lt;</a:t>
            </a:r>
            <a:r>
              <a:rPr kumimoji="0" lang="fr-FR" sz="1200" b="1" dirty="0" err="1">
                <a:solidFill>
                  <a:schemeClr val="accent2"/>
                </a:solidFill>
                <a:latin typeface="Arial" pitchFamily="34" charset="0"/>
                <a:cs typeface="Times New Roman" pitchFamily="18" charset="0"/>
              </a:rPr>
              <a:t>xsl:otherwise</a:t>
            </a:r>
            <a:r>
              <a:rPr kumimoji="0" lang="fr-FR" sz="1200" b="1" dirty="0">
                <a:solidFill>
                  <a:schemeClr val="accent2"/>
                </a:solidFill>
                <a:latin typeface="Arial" pitchFamily="34" charset="0"/>
                <a:cs typeface="Times New Roman" pitchFamily="18" charset="0"/>
              </a:rPr>
              <a:t>&gt;Autre: &lt;/</a:t>
            </a:r>
            <a:r>
              <a:rPr kumimoji="0" lang="fr-FR" sz="1200" b="1" dirty="0" err="1">
                <a:solidFill>
                  <a:schemeClr val="accent2"/>
                </a:solidFill>
                <a:latin typeface="Arial" pitchFamily="34" charset="0"/>
                <a:cs typeface="Times New Roman" pitchFamily="18" charset="0"/>
              </a:rPr>
              <a:t>xsl:otherwise</a:t>
            </a:r>
            <a:r>
              <a:rPr kumimoji="0" lang="fr-FR" sz="1200" b="1" dirty="0">
                <a:solidFill>
                  <a:schemeClr val="accent2"/>
                </a:solidFill>
                <a:latin typeface="Arial" pitchFamily="34" charset="0"/>
                <a:cs typeface="Times New Roman" pitchFamily="18" charset="0"/>
              </a:rPr>
              <a:t>&gt;</a:t>
            </a:r>
            <a:br>
              <a:rPr kumimoji="0" lang="fr-FR" sz="1200" b="1" dirty="0">
                <a:solidFill>
                  <a:schemeClr val="accent2"/>
                </a:solidFill>
                <a:latin typeface="Arial" pitchFamily="34" charset="0"/>
                <a:cs typeface="Times New Roman" pitchFamily="18" charset="0"/>
              </a:rPr>
            </a:br>
            <a:r>
              <a:rPr kumimoji="0" lang="fr-FR" sz="1200" b="1" dirty="0">
                <a:solidFill>
                  <a:schemeClr val="accent2"/>
                </a:solidFill>
                <a:latin typeface="Arial" pitchFamily="34" charset="0"/>
                <a:cs typeface="Times New Roman" pitchFamily="18" charset="0"/>
              </a:rPr>
              <a:t>&lt;/</a:t>
            </a:r>
            <a:r>
              <a:rPr kumimoji="0" lang="fr-FR" sz="1200" b="1" dirty="0" err="1">
                <a:solidFill>
                  <a:schemeClr val="accent2"/>
                </a:solidFill>
                <a:latin typeface="Arial" pitchFamily="34" charset="0"/>
                <a:cs typeface="Times New Roman" pitchFamily="18" charset="0"/>
              </a:rPr>
              <a:t>xsl:choose</a:t>
            </a:r>
            <a:r>
              <a:rPr kumimoji="0" lang="fr-FR" sz="1200" b="1" dirty="0">
                <a:solidFill>
                  <a:schemeClr val="accent2"/>
                </a:solidFill>
                <a:latin typeface="Arial" pitchFamily="34" charset="0"/>
                <a:cs typeface="Times New Roman" pitchFamily="18" charset="0"/>
              </a:rPr>
              <a:t>&gt;</a:t>
            </a:r>
            <a:r>
              <a:rPr kumimoji="0" lang="fr-FR" sz="1200" dirty="0">
                <a:solidFill>
                  <a:schemeClr val="accent2"/>
                </a:solidFill>
                <a:latin typeface="Arial" pitchFamily="34" charset="0"/>
                <a:cs typeface="Times New Roman" pitchFamily="18" charset="0"/>
              </a:rPr>
              <a:t/>
            </a:r>
            <a:br>
              <a:rPr kumimoji="0" lang="fr-FR" sz="1200" dirty="0">
                <a:solidFill>
                  <a:schemeClr val="accent2"/>
                </a:solidFill>
                <a:latin typeface="Arial" pitchFamily="34" charset="0"/>
                <a:cs typeface="Times New Roman" pitchFamily="18" charset="0"/>
              </a:rPr>
            </a:br>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xsl:apply-templates</a:t>
            </a:r>
            <a:r>
              <a:rPr kumimoji="0" lang="fr-FR" sz="1200" dirty="0">
                <a:latin typeface="Arial" pitchFamily="34" charset="0"/>
                <a:cs typeface="Times New Roman" pitchFamily="18" charset="0"/>
              </a:rPr>
              <a:t>/&gt;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&lt;/P&gt;</a:t>
            </a:r>
            <a:br>
              <a:rPr kumimoji="0" lang="fr-FR" sz="1200" dirty="0">
                <a:latin typeface="Arial" pitchFamily="34" charset="0"/>
                <a:cs typeface="Times New Roman" pitchFamily="18" charset="0"/>
              </a:rPr>
            </a:br>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xsl:template</a:t>
            </a:r>
            <a:r>
              <a:rPr kumimoji="0" lang="fr-FR" sz="1200" dirty="0">
                <a:latin typeface="Arial" pitchFamily="34" charset="0"/>
                <a:cs typeface="Times New Roman" pitchFamily="18" charset="0"/>
              </a:rPr>
              <a:t>&gt;</a:t>
            </a:r>
            <a:endParaRPr kumimoji="0" lang="fr-FR" sz="1400" dirty="0">
              <a:latin typeface="Arial" pitchFamily="34" charset="0"/>
              <a:cs typeface="Times New Roman" pitchFamily="18" charset="0"/>
            </a:endParaRPr>
          </a:p>
          <a:p>
            <a:pPr algn="l" eaLnBrk="0" latinLnBrk="0" hangingPunct="0"/>
            <a:r>
              <a:rPr kumimoji="0" lang="en-US" sz="1200" dirty="0">
                <a:latin typeface="Arial" pitchFamily="34" charset="0"/>
                <a:cs typeface="Times New Roman" pitchFamily="18" charset="0"/>
              </a:rPr>
              <a:t>&lt;</a:t>
            </a:r>
            <a:r>
              <a:rPr kumimoji="0" lang="en-US" sz="1200" dirty="0" err="1">
                <a:latin typeface="Arial" pitchFamily="34" charset="0"/>
                <a:cs typeface="Times New Roman" pitchFamily="18" charset="0"/>
              </a:rPr>
              <a:t>xsl:template</a:t>
            </a:r>
            <a:r>
              <a:rPr kumimoji="0" lang="en-US" sz="1200" dirty="0">
                <a:latin typeface="Arial" pitchFamily="34" charset="0"/>
                <a:cs typeface="Times New Roman" pitchFamily="18" charset="0"/>
              </a:rPr>
              <a:t> match="text()"&gt;</a:t>
            </a:r>
            <a:br>
              <a:rPr kumimoji="0" lang="en-US" sz="1200" dirty="0">
                <a:latin typeface="Arial" pitchFamily="34" charset="0"/>
                <a:cs typeface="Times New Roman" pitchFamily="18" charset="0"/>
              </a:rPr>
            </a:br>
            <a:r>
              <a:rPr kumimoji="0" lang="en-US" sz="1200" dirty="0">
                <a:latin typeface="Arial" pitchFamily="34" charset="0"/>
                <a:cs typeface="Times New Roman" pitchFamily="18" charset="0"/>
              </a:rPr>
              <a:t>&lt;</a:t>
            </a:r>
            <a:r>
              <a:rPr kumimoji="0" lang="en-US" sz="1200" dirty="0" err="1">
                <a:latin typeface="Arial" pitchFamily="34" charset="0"/>
                <a:cs typeface="Times New Roman" pitchFamily="18" charset="0"/>
              </a:rPr>
              <a:t>xsl:value-of</a:t>
            </a:r>
            <a:r>
              <a:rPr kumimoji="0" lang="en-US" sz="1200" dirty="0">
                <a:latin typeface="Arial" pitchFamily="34" charset="0"/>
                <a:cs typeface="Times New Roman" pitchFamily="18" charset="0"/>
              </a:rPr>
              <a:t> select="."/&gt;</a:t>
            </a:r>
            <a:br>
              <a:rPr kumimoji="0" lang="en-US" sz="1200" dirty="0">
                <a:latin typeface="Arial" pitchFamily="34" charset="0"/>
                <a:cs typeface="Times New Roman" pitchFamily="18" charset="0"/>
              </a:rPr>
            </a:br>
            <a:r>
              <a:rPr kumimoji="0" lang="en-US" sz="1200" dirty="0">
                <a:latin typeface="Arial" pitchFamily="34" charset="0"/>
                <a:cs typeface="Times New Roman" pitchFamily="18" charset="0"/>
              </a:rPr>
              <a:t>&lt;/</a:t>
            </a:r>
            <a:r>
              <a:rPr kumimoji="0" lang="en-US" sz="1200" dirty="0" err="1">
                <a:latin typeface="Arial" pitchFamily="34" charset="0"/>
                <a:cs typeface="Times New Roman" pitchFamily="18" charset="0"/>
              </a:rPr>
              <a:t>xsl:template</a:t>
            </a:r>
            <a:r>
              <a:rPr kumimoji="0" lang="en-US" sz="1200" dirty="0">
                <a:latin typeface="Arial" pitchFamily="34" charset="0"/>
                <a:cs typeface="Times New Roman" pitchFamily="18" charset="0"/>
              </a:rPr>
              <a:t>&gt;</a:t>
            </a:r>
            <a:endParaRPr kumimoji="0" lang="fr-FR" sz="1400" dirty="0">
              <a:latin typeface="Arial" pitchFamily="34" charset="0"/>
              <a:cs typeface="Times New Roman" pitchFamily="18" charset="0"/>
            </a:endParaRPr>
          </a:p>
          <a:p>
            <a:pPr algn="l" eaLnBrk="0" latinLnBrk="0" hangingPunct="0"/>
            <a:r>
              <a:rPr kumimoji="0" lang="fr-FR" sz="1200" dirty="0">
                <a:latin typeface="Arial" pitchFamily="34" charset="0"/>
                <a:cs typeface="Times New Roman" pitchFamily="18" charset="0"/>
              </a:rPr>
              <a:t>&lt;/</a:t>
            </a:r>
            <a:r>
              <a:rPr kumimoji="0" lang="fr-FR" sz="1200" dirty="0" err="1">
                <a:latin typeface="Arial" pitchFamily="34" charset="0"/>
                <a:cs typeface="Times New Roman" pitchFamily="18" charset="0"/>
              </a:rPr>
              <a:t>xsl:stylesheet</a:t>
            </a:r>
            <a:r>
              <a:rPr kumimoji="0" lang="fr-FR" sz="1200" dirty="0">
                <a:latin typeface="Arial" pitchFamily="34" charset="0"/>
                <a:cs typeface="Times New Roman" pitchFamily="18" charset="0"/>
              </a:rPr>
              <a:t>&gt;</a:t>
            </a:r>
            <a:r>
              <a:rPr kumimoji="0" lang="fr-FR" sz="1300" dirty="0">
                <a:latin typeface="Arial" pitchFamily="34" charset="0"/>
              </a:rPr>
              <a:t> </a:t>
            </a:r>
          </a:p>
        </p:txBody>
      </p:sp>
      <p:sp>
        <p:nvSpPr>
          <p:cNvPr id="473093" name="Rectangle 5"/>
          <p:cNvSpPr>
            <a:spLocks noChangeArrowheads="1"/>
          </p:cNvSpPr>
          <p:nvPr/>
        </p:nvSpPr>
        <p:spPr bwMode="auto">
          <a:xfrm>
            <a:off x="6324600" y="4953000"/>
            <a:ext cx="2819400" cy="1479550"/>
          </a:xfrm>
          <a:prstGeom prst="rect">
            <a:avLst/>
          </a:prstGeom>
          <a:solidFill>
            <a:schemeClr val="hlink">
              <a:alpha val="50000"/>
            </a:schemeClr>
          </a:solidFill>
          <a:ln w="12700">
            <a:noFill/>
            <a:miter lim="800000"/>
            <a:headEnd/>
            <a:tailEnd/>
          </a:ln>
          <a:effectLst/>
        </p:spPr>
        <p:txBody>
          <a:bodyPr lIns="90000" tIns="46800" rIns="90000" bIns="46800">
            <a:spAutoFit/>
          </a:bodyPr>
          <a:lstStyle/>
          <a:p>
            <a:pPr algn="l" latinLnBrk="0"/>
            <a:r>
              <a:rPr kumimoji="0" lang="fr-FR" sz="1000" b="1">
                <a:latin typeface="Arial" pitchFamily="34" charset="0"/>
                <a:cs typeface="Times New Roman" pitchFamily="18" charset="0"/>
              </a:rPr>
              <a:t>&lt;HTML&gt;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    &lt;BODY&gt;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    &lt;P&gt;Vente: Paul &lt;/P&gt;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    &lt;P&gt;Service: Henri &lt;/P&gt;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    &lt;P&gt;Service: J&amp;eacute;r&amp;ocirc;me&lt;/P&gt;   </a:t>
            </a:r>
          </a:p>
          <a:p>
            <a:pPr algn="l" latinLnBrk="0"/>
            <a:r>
              <a:rPr kumimoji="0" lang="fr-FR" sz="1000" b="1">
                <a:latin typeface="Arial" pitchFamily="34" charset="0"/>
                <a:cs typeface="Times New Roman" pitchFamily="18" charset="0"/>
              </a:rPr>
              <a:t>    &lt;P&gt;Autre: Jacques &lt;/P&gt;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    &lt;P&gt;Vente: Pierre &lt;BR&gt;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    &lt;/BODY&gt;</a:t>
            </a:r>
            <a:br>
              <a:rPr kumimoji="0" lang="fr-FR" sz="1000" b="1">
                <a:latin typeface="Arial" pitchFamily="34" charset="0"/>
                <a:cs typeface="Times New Roman" pitchFamily="18" charset="0"/>
              </a:rPr>
            </a:br>
            <a:r>
              <a:rPr kumimoji="0" lang="fr-FR" sz="1000" b="1">
                <a:latin typeface="Arial" pitchFamily="34" charset="0"/>
                <a:cs typeface="Times New Roman" pitchFamily="18" charset="0"/>
              </a:rPr>
              <a:t>&lt;/HTML&gt;</a:t>
            </a:r>
            <a:r>
              <a:rPr kumimoji="0" lang="fr-FR" sz="1100">
                <a:latin typeface="Arial" pitchFamily="34" charset="0"/>
              </a:rPr>
              <a:t> </a:t>
            </a:r>
            <a:endParaRPr kumimoji="0" lang="fr-FR" sz="2400">
              <a:latin typeface="Arial" pitchFamily="34" charset="0"/>
            </a:endParaRPr>
          </a:p>
        </p:txBody>
      </p:sp>
      <p:sp>
        <p:nvSpPr>
          <p:cNvPr id="473091" name="Rectangle 3"/>
          <p:cNvSpPr>
            <a:spLocks noChangeArrowheads="1"/>
          </p:cNvSpPr>
          <p:nvPr/>
        </p:nvSpPr>
        <p:spPr bwMode="auto">
          <a:xfrm>
            <a:off x="3657600" y="762000"/>
            <a:ext cx="3352800" cy="2881313"/>
          </a:xfrm>
          <a:prstGeom prst="rect">
            <a:avLst/>
          </a:prstGeom>
          <a:solidFill>
            <a:schemeClr val="hlink">
              <a:alpha val="50000"/>
            </a:schemeClr>
          </a:solidFill>
          <a:ln w="12700">
            <a:noFill/>
            <a:miter lim="800000"/>
            <a:headEnd/>
            <a:tailEnd/>
          </a:ln>
          <a:effectLst/>
        </p:spPr>
        <p:txBody>
          <a:bodyPr lIns="90000" tIns="46800" rIns="90000" bIns="46800">
            <a:spAutoFit/>
          </a:bodyPr>
          <a:lstStyle/>
          <a:p>
            <a:pPr algn="l" latinLnBrk="0"/>
            <a:r>
              <a:rPr kumimoji="0" lang="en-US" sz="1200">
                <a:latin typeface="Arial" pitchFamily="34" charset="0"/>
                <a:cs typeface="Times New Roman" pitchFamily="18" charset="0"/>
                <a:hlinkClick r:id="rId3" action="ppaction://hlinkfile"/>
              </a:rPr>
              <a:t>choose.xsl</a:t>
            </a:r>
            <a:endParaRPr kumimoji="0" lang="fr-FR" sz="1200">
              <a:latin typeface="Arial" pitchFamily="34" charset="0"/>
              <a:cs typeface="Times New Roman" pitchFamily="18" charset="0"/>
            </a:endParaRPr>
          </a:p>
          <a:p>
            <a:pPr algn="l" latinLnBrk="0"/>
            <a:r>
              <a:rPr kumimoji="0" lang="fr-FR" sz="1000">
                <a:latin typeface="Arial" pitchFamily="34" charset="0"/>
                <a:cs typeface="Times New Roman" pitchFamily="18" charset="0"/>
              </a:rPr>
              <a:t>&lt;?xml version="1.0" encoding="ISO-8859-1"?&gt;</a:t>
            </a:r>
            <a:br>
              <a:rPr kumimoji="0" lang="fr-FR" sz="1000">
                <a:latin typeface="Arial" pitchFamily="34" charset="0"/>
                <a:cs typeface="Times New Roman" pitchFamily="18" charset="0"/>
              </a:rPr>
            </a:br>
            <a:r>
              <a:rPr kumimoji="0" lang="en-US" sz="1000">
                <a:latin typeface="Arial" pitchFamily="34" charset="0"/>
                <a:cs typeface="Times New Roman" pitchFamily="18" charset="0"/>
              </a:rPr>
              <a:t>&lt;?xml-stylesheet type="text/xsl" href="choose.xsl"?&gt;</a:t>
            </a:r>
            <a:endParaRPr kumimoji="0" lang="fr-FR" sz="1200">
              <a:latin typeface="Arial" pitchFamily="34" charset="0"/>
              <a:cs typeface="Times New Roman" pitchFamily="18" charset="0"/>
            </a:endParaRPr>
          </a:p>
          <a:p>
            <a:pPr algn="l" eaLnBrk="0" latinLnBrk="0" hangingPunct="0"/>
            <a:r>
              <a:rPr kumimoji="0" lang="fr-FR" sz="1000">
                <a:latin typeface="Arial" pitchFamily="34" charset="0"/>
                <a:cs typeface="Times New Roman" pitchFamily="18" charset="0"/>
              </a:rPr>
              <a:t>&lt;employes&gt;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&lt;ventes&gt;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&lt;nom&gt;Paul&lt;/nom&gt;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&lt;/ventes&gt;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&lt;service&gt;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&lt;nom&gt;Henri&lt;/nom&gt;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&lt;nom&gt;Jérôme&lt;/nom&gt;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&lt;/service&gt;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&lt;finance&gt;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&lt;nom&gt;Jacques&lt;/nom&gt;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&lt;/finance&gt;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&lt;ventes&gt;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&lt;nom&gt;Pierre&lt;/nom&gt;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&lt;/ventes&gt;</a:t>
            </a:r>
            <a:br>
              <a:rPr kumimoji="0" lang="fr-FR" sz="1000">
                <a:latin typeface="Arial" pitchFamily="34" charset="0"/>
                <a:cs typeface="Times New Roman" pitchFamily="18" charset="0"/>
              </a:rPr>
            </a:br>
            <a:r>
              <a:rPr kumimoji="0" lang="fr-FR" sz="1000">
                <a:latin typeface="Arial" pitchFamily="34" charset="0"/>
                <a:cs typeface="Times New Roman" pitchFamily="18" charset="0"/>
              </a:rPr>
              <a:t>&lt;/employes&gt;</a:t>
            </a:r>
            <a:r>
              <a:rPr kumimoji="0" lang="fr-FR" sz="1100">
                <a:latin typeface="Arial" pitchFamily="34" charset="0"/>
              </a:rPr>
              <a:t> </a:t>
            </a:r>
          </a:p>
        </p:txBody>
      </p:sp>
      <p:sp>
        <p:nvSpPr>
          <p:cNvPr id="473094" name="Rectangle 6"/>
          <p:cNvSpPr>
            <a:spLocks noChangeArrowheads="1"/>
          </p:cNvSpPr>
          <p:nvPr/>
        </p:nvSpPr>
        <p:spPr bwMode="auto">
          <a:xfrm>
            <a:off x="6400800" y="3352800"/>
            <a:ext cx="2438400" cy="1314450"/>
          </a:xfrm>
          <a:prstGeom prst="rect">
            <a:avLst/>
          </a:prstGeom>
          <a:solidFill>
            <a:schemeClr val="accent3">
              <a:lumMod val="60000"/>
              <a:lumOff val="40000"/>
            </a:schemeClr>
          </a:solidFill>
          <a:ln w="12700">
            <a:noFill/>
            <a:miter lim="800000"/>
            <a:headEnd/>
            <a:tailEnd/>
          </a:ln>
          <a:effectLst/>
        </p:spPr>
        <p:txBody>
          <a:bodyPr lIns="90000" tIns="46800" rIns="90000" bIns="46800">
            <a:spAutoFit/>
          </a:bodyPr>
          <a:lstStyle/>
          <a:p>
            <a:pPr algn="l" latinLnBrk="0"/>
            <a:r>
              <a:rPr kumimoji="0" lang="fr-FR" sz="1600" dirty="0">
                <a:cs typeface="Times New Roman" pitchFamily="18" charset="0"/>
              </a:rPr>
              <a:t>Vente: Paul</a:t>
            </a:r>
          </a:p>
          <a:p>
            <a:pPr algn="l" eaLnBrk="0" latinLnBrk="0" hangingPunct="0"/>
            <a:r>
              <a:rPr kumimoji="0" lang="fr-FR" sz="1600" dirty="0">
                <a:cs typeface="Times New Roman" pitchFamily="18" charset="0"/>
              </a:rPr>
              <a:t>Service: Henri</a:t>
            </a:r>
          </a:p>
          <a:p>
            <a:pPr algn="l" eaLnBrk="0" latinLnBrk="0" hangingPunct="0"/>
            <a:r>
              <a:rPr kumimoji="0" lang="fr-FR" sz="1600" dirty="0">
                <a:cs typeface="Times New Roman" pitchFamily="18" charset="0"/>
              </a:rPr>
              <a:t>Service: Jérôme</a:t>
            </a:r>
          </a:p>
          <a:p>
            <a:pPr algn="l" eaLnBrk="0" latinLnBrk="0" hangingPunct="0"/>
            <a:r>
              <a:rPr kumimoji="0" lang="fr-FR" sz="1600" dirty="0">
                <a:cs typeface="Times New Roman" pitchFamily="18" charset="0"/>
              </a:rPr>
              <a:t>Autre: Jacques</a:t>
            </a:r>
          </a:p>
          <a:p>
            <a:pPr algn="l" eaLnBrk="0" latinLnBrk="0" hangingPunct="0"/>
            <a:r>
              <a:rPr kumimoji="0" lang="fr-FR" sz="1600" dirty="0">
                <a:cs typeface="Times New Roman" pitchFamily="18" charset="0"/>
              </a:rPr>
              <a:t>Vente: Pierre</a:t>
            </a:r>
            <a:r>
              <a:rPr kumimoji="0" lang="fr-FR" sz="1500" dirty="0"/>
              <a:t> </a:t>
            </a:r>
            <a:endParaRPr kumimoji="0" lang="fr-FR" sz="3200" dirty="0"/>
          </a:p>
        </p:txBody>
      </p:sp>
      <p:sp>
        <p:nvSpPr>
          <p:cNvPr id="473096" name="Rectangle 8"/>
          <p:cNvSpPr>
            <a:spLocks noChangeArrowheads="1"/>
          </p:cNvSpPr>
          <p:nvPr/>
        </p:nvSpPr>
        <p:spPr bwMode="auto">
          <a:xfrm>
            <a:off x="3683000" y="3979863"/>
            <a:ext cx="2057400" cy="358775"/>
          </a:xfrm>
          <a:prstGeom prst="rect">
            <a:avLst/>
          </a:prstGeom>
          <a:solidFill>
            <a:schemeClr val="tx1"/>
          </a:solidFill>
          <a:ln w="12700">
            <a:noFill/>
            <a:miter lim="800000"/>
            <a:headEnd/>
            <a:tailEnd/>
          </a:ln>
          <a:effectLst/>
        </p:spPr>
        <p:txBody>
          <a:bodyPr wrap="none" lIns="90000" tIns="46800" rIns="90000" bIns="46800" anchor="ctr"/>
          <a:lstStyle/>
          <a:p>
            <a:endParaRPr lang="fr-FR"/>
          </a:p>
        </p:txBody>
      </p:sp>
      <p:sp>
        <p:nvSpPr>
          <p:cNvPr id="473095" name="AutoShape 7"/>
          <p:cNvSpPr>
            <a:spLocks noChangeArrowheads="1"/>
          </p:cNvSpPr>
          <p:nvPr/>
        </p:nvSpPr>
        <p:spPr bwMode="auto">
          <a:xfrm rot="10766977" flipH="1">
            <a:off x="5029200" y="3276600"/>
            <a:ext cx="10668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noFill/>
            <a:miter lim="800000"/>
            <a:headEnd/>
            <a:tailEn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65CB7BF9-AEA1-4659-8173-A8259E71E202}" type="slidenum">
              <a:rPr lang="fr-FR"/>
              <a:pPr/>
              <a:t>142</a:t>
            </a:fld>
            <a:endParaRPr lang="fr-FR"/>
          </a:p>
        </p:txBody>
      </p:sp>
      <p:sp>
        <p:nvSpPr>
          <p:cNvPr id="416772" name="Rectangle 4"/>
          <p:cNvSpPr>
            <a:spLocks noChangeArrowheads="1"/>
          </p:cNvSpPr>
          <p:nvPr/>
        </p:nvSpPr>
        <p:spPr bwMode="auto">
          <a:xfrm>
            <a:off x="381000" y="2136775"/>
            <a:ext cx="5867400" cy="1204913"/>
          </a:xfrm>
          <a:prstGeom prst="rect">
            <a:avLst/>
          </a:prstGeom>
          <a:solidFill>
            <a:schemeClr val="bg1">
              <a:alpha val="50000"/>
            </a:schemeClr>
          </a:solidFill>
          <a:ln w="12700">
            <a:solidFill>
              <a:srgbClr val="6699FF"/>
            </a:solidFill>
            <a:miter lim="800000"/>
            <a:headEnd/>
            <a:tailEnd/>
          </a:ln>
          <a:effectLst/>
        </p:spPr>
        <p:txBody>
          <a:bodyPr lIns="90000" tIns="46800" rIns="90000" bIns="46800">
            <a:spAutoFit/>
          </a:bodyPr>
          <a:lstStyle/>
          <a:p>
            <a:pPr eaLnBrk="0" latinLnBrk="0" hangingPunct="0">
              <a:spcBef>
                <a:spcPct val="50000"/>
              </a:spcBef>
            </a:pPr>
            <a:endParaRPr kumimoji="0" lang="fr-FR"/>
          </a:p>
          <a:p>
            <a:pPr eaLnBrk="0" latinLnBrk="0" hangingPunct="0">
              <a:spcBef>
                <a:spcPct val="50000"/>
              </a:spcBef>
            </a:pPr>
            <a:endParaRPr kumimoji="0" lang="fr-FR"/>
          </a:p>
          <a:p>
            <a:pPr eaLnBrk="0" latinLnBrk="0" hangingPunct="0">
              <a:spcBef>
                <a:spcPct val="50000"/>
              </a:spcBef>
            </a:pPr>
            <a:endParaRPr kumimoji="0" lang="fr-FR"/>
          </a:p>
        </p:txBody>
      </p:sp>
      <p:sp>
        <p:nvSpPr>
          <p:cNvPr id="416770" name="Rectangle 2"/>
          <p:cNvSpPr>
            <a:spLocks noGrp="1" noChangeArrowheads="1"/>
          </p:cNvSpPr>
          <p:nvPr>
            <p:ph type="title"/>
          </p:nvPr>
        </p:nvSpPr>
        <p:spPr/>
        <p:txBody>
          <a:bodyPr/>
          <a:lstStyle/>
          <a:p>
            <a:r>
              <a:rPr lang="fr-FR"/>
              <a:t>Les attributs</a:t>
            </a:r>
          </a:p>
        </p:txBody>
      </p:sp>
      <p:sp>
        <p:nvSpPr>
          <p:cNvPr id="416771" name="Rectangle 3"/>
          <p:cNvSpPr>
            <a:spLocks noGrp="1" noChangeArrowheads="1"/>
          </p:cNvSpPr>
          <p:nvPr>
            <p:ph type="body" idx="1"/>
          </p:nvPr>
        </p:nvSpPr>
        <p:spPr/>
        <p:txBody>
          <a:bodyPr/>
          <a:lstStyle/>
          <a:p>
            <a:pPr>
              <a:lnSpc>
                <a:spcPct val="90000"/>
              </a:lnSpc>
            </a:pPr>
            <a:r>
              <a:rPr lang="fr-FR" dirty="0"/>
              <a:t>XSL permet de créer des attributs pour la réutilisation</a:t>
            </a:r>
          </a:p>
          <a:p>
            <a:pPr lvl="1">
              <a:lnSpc>
                <a:spcPct val="90000"/>
              </a:lnSpc>
            </a:pPr>
            <a:r>
              <a:rPr lang="fr-FR" dirty="0">
                <a:hlinkClick r:id="rId2" action="ppaction://hlinkfile"/>
              </a:rPr>
              <a:t>Ex)</a:t>
            </a:r>
            <a:endParaRPr lang="fr-FR" dirty="0"/>
          </a:p>
          <a:p>
            <a:pPr eaLnBrk="0" hangingPunct="0">
              <a:lnSpc>
                <a:spcPct val="90000"/>
              </a:lnSpc>
              <a:spcBef>
                <a:spcPct val="0"/>
              </a:spcBef>
              <a:buSzTx/>
              <a:buFontTx/>
              <a:buNone/>
            </a:pPr>
            <a:endParaRPr lang="fr-FR" sz="1000" b="0" dirty="0">
              <a:latin typeface="Times New Roman" pitchFamily="18" charset="0"/>
            </a:endParaRPr>
          </a:p>
          <a:p>
            <a:pPr eaLnBrk="0" hangingPunct="0">
              <a:lnSpc>
                <a:spcPct val="90000"/>
              </a:lnSpc>
              <a:spcBef>
                <a:spcPct val="0"/>
              </a:spcBef>
              <a:buSzTx/>
              <a:buFontTx/>
              <a:buNone/>
            </a:pPr>
            <a:r>
              <a:rPr lang="fr-FR" sz="1400" b="0" dirty="0"/>
              <a:t>&lt;?</a:t>
            </a:r>
            <a:r>
              <a:rPr lang="fr-FR" sz="1400" b="0" dirty="0" err="1"/>
              <a:t>xml</a:t>
            </a:r>
            <a:r>
              <a:rPr lang="fr-FR" sz="1400" b="0" dirty="0"/>
              <a:t> version="1.0"?&gt;</a:t>
            </a:r>
          </a:p>
          <a:p>
            <a:pPr eaLnBrk="0" hangingPunct="0">
              <a:lnSpc>
                <a:spcPct val="90000"/>
              </a:lnSpc>
              <a:spcBef>
                <a:spcPct val="0"/>
              </a:spcBef>
              <a:buSzTx/>
              <a:buFontTx/>
              <a:buNone/>
            </a:pPr>
            <a:r>
              <a:rPr lang="fr-FR" sz="1400" b="0" dirty="0"/>
              <a:t>&lt;</a:t>
            </a:r>
            <a:r>
              <a:rPr lang="fr-FR" sz="1400" b="0" dirty="0" err="1"/>
              <a:t>xsl:stylesheet</a:t>
            </a:r>
            <a:r>
              <a:rPr lang="fr-FR" sz="1400" b="0" dirty="0"/>
              <a:t> </a:t>
            </a:r>
            <a:r>
              <a:rPr lang="fr-FR" sz="1400" b="0" dirty="0" err="1"/>
              <a:t>xmlns:xsl</a:t>
            </a:r>
            <a:r>
              <a:rPr lang="fr-FR" sz="1400" b="0" dirty="0"/>
              <a:t>=“http://www.w3.org/TR/WD-</a:t>
            </a:r>
            <a:r>
              <a:rPr lang="fr-FR" sz="1400" b="0" dirty="0" err="1"/>
              <a:t>xsl</a:t>
            </a:r>
            <a:r>
              <a:rPr lang="fr-FR" sz="1400" b="0" dirty="0"/>
              <a:t>”</a:t>
            </a:r>
          </a:p>
          <a:p>
            <a:pPr eaLnBrk="0" hangingPunct="0">
              <a:lnSpc>
                <a:spcPct val="90000"/>
              </a:lnSpc>
              <a:spcBef>
                <a:spcPct val="0"/>
              </a:spcBef>
              <a:buSzTx/>
              <a:buFontTx/>
              <a:buNone/>
            </a:pPr>
            <a:r>
              <a:rPr lang="fr-FR" sz="1400" b="0" dirty="0"/>
              <a:t>                         </a:t>
            </a:r>
            <a:r>
              <a:rPr lang="fr-FR" sz="1400" b="0" dirty="0" err="1"/>
              <a:t>result</a:t>
            </a:r>
            <a:r>
              <a:rPr lang="fr-FR" sz="1400" b="0" dirty="0"/>
              <a:t>-ns=“html”&gt;</a:t>
            </a:r>
          </a:p>
          <a:p>
            <a:pPr eaLnBrk="0" hangingPunct="0">
              <a:lnSpc>
                <a:spcPct val="90000"/>
              </a:lnSpc>
              <a:spcBef>
                <a:spcPct val="0"/>
              </a:spcBef>
              <a:buSzTx/>
              <a:buFontTx/>
              <a:buNone/>
            </a:pPr>
            <a:endParaRPr lang="fr-FR" sz="1400" b="0" dirty="0"/>
          </a:p>
          <a:p>
            <a:pPr eaLnBrk="0" hangingPunct="0">
              <a:lnSpc>
                <a:spcPct val="90000"/>
              </a:lnSpc>
              <a:spcBef>
                <a:spcPct val="0"/>
              </a:spcBef>
              <a:buSzTx/>
              <a:buFontTx/>
              <a:buNone/>
            </a:pPr>
            <a:r>
              <a:rPr lang="fr-FR" sz="1400" b="0" dirty="0"/>
              <a:t>    </a:t>
            </a:r>
            <a:r>
              <a:rPr lang="fr-FR" sz="1400" dirty="0"/>
              <a:t>&lt;</a:t>
            </a:r>
            <a:r>
              <a:rPr lang="fr-FR" sz="1400" dirty="0" err="1"/>
              <a:t>xsl:attribute-set</a:t>
            </a:r>
            <a:r>
              <a:rPr lang="fr-FR" sz="1400" dirty="0"/>
              <a:t> </a:t>
            </a:r>
            <a:r>
              <a:rPr lang="fr-FR" sz="1400" dirty="0" err="1"/>
              <a:t>name</a:t>
            </a:r>
            <a:r>
              <a:rPr lang="fr-FR" sz="1400" dirty="0"/>
              <a:t>="</a:t>
            </a:r>
            <a:r>
              <a:rPr lang="fr-FR" sz="1400" dirty="0" err="1"/>
              <a:t>title-attributes</a:t>
            </a:r>
            <a:r>
              <a:rPr lang="fr-FR" sz="1400" dirty="0"/>
              <a:t>"&gt;</a:t>
            </a:r>
          </a:p>
          <a:p>
            <a:pPr eaLnBrk="0" hangingPunct="0">
              <a:lnSpc>
                <a:spcPct val="90000"/>
              </a:lnSpc>
              <a:spcBef>
                <a:spcPct val="0"/>
              </a:spcBef>
              <a:buSzTx/>
              <a:buFontTx/>
              <a:buNone/>
            </a:pPr>
            <a:r>
              <a:rPr lang="fr-FR" sz="1400" dirty="0"/>
              <a:t>   	&lt;</a:t>
            </a:r>
            <a:r>
              <a:rPr lang="fr-FR" sz="1400" dirty="0" err="1"/>
              <a:t>xsl:attribute</a:t>
            </a:r>
            <a:r>
              <a:rPr lang="fr-FR" sz="1400" dirty="0"/>
              <a:t> </a:t>
            </a:r>
            <a:r>
              <a:rPr lang="fr-FR" sz="1400" dirty="0" err="1"/>
              <a:t>name</a:t>
            </a:r>
            <a:r>
              <a:rPr lang="fr-FR" sz="1400" dirty="0"/>
              <a:t>=“size”&gt;+1&lt;/</a:t>
            </a:r>
            <a:r>
              <a:rPr lang="fr-FR" sz="1400" dirty="0" err="1"/>
              <a:t>xsl:attribute</a:t>
            </a:r>
            <a:r>
              <a:rPr lang="fr-FR" sz="1400" dirty="0"/>
              <a:t>&gt;</a:t>
            </a:r>
          </a:p>
          <a:p>
            <a:pPr eaLnBrk="0" hangingPunct="0">
              <a:lnSpc>
                <a:spcPct val="90000"/>
              </a:lnSpc>
              <a:spcBef>
                <a:spcPct val="0"/>
              </a:spcBef>
              <a:buSzTx/>
              <a:buFontTx/>
              <a:buNone/>
            </a:pPr>
            <a:r>
              <a:rPr lang="fr-FR" sz="1400" dirty="0"/>
              <a:t>                            &lt;</a:t>
            </a:r>
            <a:r>
              <a:rPr lang="fr-FR" sz="1400" dirty="0" err="1"/>
              <a:t>xsl:attribute</a:t>
            </a:r>
            <a:r>
              <a:rPr lang="fr-FR" sz="1400" dirty="0"/>
              <a:t> </a:t>
            </a:r>
            <a:r>
              <a:rPr lang="fr-FR" sz="1400" dirty="0" err="1"/>
              <a:t>name</a:t>
            </a:r>
            <a:r>
              <a:rPr lang="fr-FR" sz="1400" dirty="0"/>
              <a:t>=“</a:t>
            </a:r>
            <a:r>
              <a:rPr lang="fr-FR" sz="1400" dirty="0" err="1"/>
              <a:t>color</a:t>
            </a:r>
            <a:r>
              <a:rPr lang="fr-FR" sz="1400" dirty="0"/>
              <a:t>&gt;</a:t>
            </a:r>
            <a:r>
              <a:rPr lang="fr-FR" sz="1400" dirty="0" err="1"/>
              <a:t>red</a:t>
            </a:r>
            <a:r>
              <a:rPr lang="fr-FR" sz="1400" dirty="0"/>
              <a:t>&lt;/</a:t>
            </a:r>
            <a:r>
              <a:rPr lang="fr-FR" sz="1400" dirty="0" err="1"/>
              <a:t>xsl:attribute</a:t>
            </a:r>
            <a:r>
              <a:rPr lang="fr-FR" sz="1400" dirty="0"/>
              <a:t>&gt;</a:t>
            </a:r>
          </a:p>
          <a:p>
            <a:pPr eaLnBrk="0" hangingPunct="0">
              <a:lnSpc>
                <a:spcPct val="90000"/>
              </a:lnSpc>
              <a:spcBef>
                <a:spcPct val="0"/>
              </a:spcBef>
              <a:buSzTx/>
              <a:buFontTx/>
              <a:buNone/>
            </a:pPr>
            <a:r>
              <a:rPr lang="fr-FR" sz="1400" dirty="0"/>
              <a:t>                            &lt;</a:t>
            </a:r>
            <a:r>
              <a:rPr lang="fr-FR" sz="1400" dirty="0" err="1"/>
              <a:t>xsl:attribute</a:t>
            </a:r>
            <a:r>
              <a:rPr lang="fr-FR" sz="1400" dirty="0"/>
              <a:t> </a:t>
            </a:r>
            <a:r>
              <a:rPr lang="fr-FR" sz="1400" dirty="0" err="1"/>
              <a:t>name</a:t>
            </a:r>
            <a:r>
              <a:rPr lang="fr-FR" sz="1400" dirty="0"/>
              <a:t>=“face&gt;</a:t>
            </a:r>
            <a:r>
              <a:rPr lang="fr-FR" sz="1400" dirty="0" err="1"/>
              <a:t>arial</a:t>
            </a:r>
            <a:r>
              <a:rPr lang="fr-FR" sz="1400" dirty="0"/>
              <a:t>&lt;/</a:t>
            </a:r>
            <a:r>
              <a:rPr lang="fr-FR" sz="1400" dirty="0" err="1"/>
              <a:t>xsl:attribute</a:t>
            </a:r>
            <a:r>
              <a:rPr lang="fr-FR" sz="1400" dirty="0"/>
              <a:t>&gt;</a:t>
            </a:r>
          </a:p>
          <a:p>
            <a:pPr eaLnBrk="0" hangingPunct="0">
              <a:lnSpc>
                <a:spcPct val="90000"/>
              </a:lnSpc>
              <a:spcBef>
                <a:spcPct val="0"/>
              </a:spcBef>
              <a:buSzTx/>
              <a:buFontTx/>
              <a:buNone/>
            </a:pPr>
            <a:r>
              <a:rPr lang="fr-FR" sz="1400" dirty="0"/>
              <a:t>    &lt;/</a:t>
            </a:r>
            <a:r>
              <a:rPr lang="fr-FR" sz="1400" dirty="0" err="1"/>
              <a:t>xsl:attribute-set</a:t>
            </a:r>
            <a:r>
              <a:rPr lang="fr-FR" sz="1400" dirty="0"/>
              <a:t>&gt;</a:t>
            </a:r>
          </a:p>
          <a:p>
            <a:pPr eaLnBrk="0" hangingPunct="0">
              <a:lnSpc>
                <a:spcPct val="90000"/>
              </a:lnSpc>
              <a:spcBef>
                <a:spcPct val="0"/>
              </a:spcBef>
              <a:buSzTx/>
              <a:buFontTx/>
              <a:buNone/>
            </a:pPr>
            <a:endParaRPr lang="fr-FR" sz="1400" dirty="0"/>
          </a:p>
          <a:p>
            <a:pPr eaLnBrk="0" hangingPunct="0">
              <a:lnSpc>
                <a:spcPct val="90000"/>
              </a:lnSpc>
              <a:spcBef>
                <a:spcPct val="0"/>
              </a:spcBef>
              <a:buSzTx/>
              <a:buFontTx/>
              <a:buNone/>
            </a:pPr>
            <a:r>
              <a:rPr lang="fr-FR" sz="2000" b="0" dirty="0"/>
              <a:t>…autres règles …</a:t>
            </a:r>
          </a:p>
          <a:p>
            <a:pPr eaLnBrk="0" hangingPunct="0">
              <a:lnSpc>
                <a:spcPct val="90000"/>
              </a:lnSpc>
              <a:spcBef>
                <a:spcPct val="0"/>
              </a:spcBef>
              <a:buSzTx/>
              <a:buFontTx/>
              <a:buNone/>
            </a:pPr>
            <a:endParaRPr lang="fr-FR" sz="3200" b="0" dirty="0"/>
          </a:p>
          <a:p>
            <a:pPr eaLnBrk="0" hangingPunct="0">
              <a:lnSpc>
                <a:spcPct val="90000"/>
              </a:lnSpc>
              <a:spcBef>
                <a:spcPct val="0"/>
              </a:spcBef>
              <a:buSzTx/>
              <a:buFontTx/>
              <a:buNone/>
            </a:pPr>
            <a:r>
              <a:rPr lang="fr-FR" sz="1400" b="0" dirty="0"/>
              <a:t>&lt;</a:t>
            </a:r>
            <a:r>
              <a:rPr lang="fr-FR" sz="1400" b="0" dirty="0" err="1"/>
              <a:t>xsl:template</a:t>
            </a:r>
            <a:r>
              <a:rPr lang="fr-FR" sz="1400" b="0" dirty="0"/>
              <a:t> match="</a:t>
            </a:r>
            <a:r>
              <a:rPr lang="fr-FR" sz="1400" b="0" dirty="0" err="1"/>
              <a:t>Title</a:t>
            </a:r>
            <a:r>
              <a:rPr lang="fr-FR" sz="1400" b="0" dirty="0"/>
              <a:t>"&gt;</a:t>
            </a:r>
          </a:p>
          <a:p>
            <a:pPr eaLnBrk="0" hangingPunct="0">
              <a:lnSpc>
                <a:spcPct val="90000"/>
              </a:lnSpc>
              <a:spcBef>
                <a:spcPct val="0"/>
              </a:spcBef>
              <a:buSzTx/>
              <a:buFontTx/>
              <a:buNone/>
            </a:pPr>
            <a:r>
              <a:rPr lang="fr-FR" sz="1400" b="0" dirty="0"/>
              <a:t>        &lt;TD&gt;</a:t>
            </a:r>
          </a:p>
          <a:p>
            <a:pPr eaLnBrk="0" hangingPunct="0">
              <a:lnSpc>
                <a:spcPct val="90000"/>
              </a:lnSpc>
              <a:spcBef>
                <a:spcPct val="0"/>
              </a:spcBef>
              <a:buSzTx/>
              <a:buFontTx/>
              <a:buNone/>
            </a:pPr>
            <a:r>
              <a:rPr lang="fr-FR" sz="1400" b="0" dirty="0"/>
              <a:t>            &lt;FONT&gt;</a:t>
            </a:r>
          </a:p>
          <a:p>
            <a:pPr eaLnBrk="0" hangingPunct="0">
              <a:lnSpc>
                <a:spcPct val="90000"/>
              </a:lnSpc>
              <a:spcBef>
                <a:spcPct val="0"/>
              </a:spcBef>
              <a:buSzTx/>
              <a:buFontTx/>
              <a:buNone/>
            </a:pPr>
            <a:r>
              <a:rPr lang="fr-FR" sz="1400" b="0" dirty="0"/>
              <a:t>                     </a:t>
            </a:r>
            <a:r>
              <a:rPr lang="fr-FR" sz="1400" dirty="0">
                <a:solidFill>
                  <a:srgbClr val="6699FF"/>
                </a:solidFill>
              </a:rPr>
              <a:t>&lt;</a:t>
            </a:r>
            <a:r>
              <a:rPr lang="fr-FR" sz="1400" dirty="0" err="1">
                <a:solidFill>
                  <a:srgbClr val="6699FF"/>
                </a:solidFill>
              </a:rPr>
              <a:t>xsl:use</a:t>
            </a:r>
            <a:r>
              <a:rPr lang="fr-FR" sz="1400" dirty="0">
                <a:solidFill>
                  <a:srgbClr val="6699FF"/>
                </a:solidFill>
              </a:rPr>
              <a:t> </a:t>
            </a:r>
            <a:r>
              <a:rPr lang="fr-FR" sz="1400" dirty="0" err="1">
                <a:solidFill>
                  <a:srgbClr val="6699FF"/>
                </a:solidFill>
              </a:rPr>
              <a:t>attribute</a:t>
            </a:r>
            <a:r>
              <a:rPr lang="fr-FR" sz="1400" dirty="0">
                <a:solidFill>
                  <a:srgbClr val="6699FF"/>
                </a:solidFill>
              </a:rPr>
              <a:t>-set="</a:t>
            </a:r>
            <a:r>
              <a:rPr lang="fr-FR" sz="1400" dirty="0" err="1">
                <a:solidFill>
                  <a:srgbClr val="6699FF"/>
                </a:solidFill>
              </a:rPr>
              <a:t>title-attributes</a:t>
            </a:r>
            <a:r>
              <a:rPr lang="fr-FR" sz="1400" dirty="0">
                <a:solidFill>
                  <a:srgbClr val="6699FF"/>
                </a:solidFill>
              </a:rPr>
              <a:t>"/&gt;</a:t>
            </a:r>
          </a:p>
          <a:p>
            <a:pPr eaLnBrk="0" hangingPunct="0">
              <a:lnSpc>
                <a:spcPct val="90000"/>
              </a:lnSpc>
              <a:spcBef>
                <a:spcPct val="0"/>
              </a:spcBef>
              <a:buSzTx/>
              <a:buFontTx/>
              <a:buNone/>
            </a:pPr>
            <a:r>
              <a:rPr lang="fr-FR" sz="1400" b="0" dirty="0"/>
              <a:t>                     &lt;</a:t>
            </a:r>
            <a:r>
              <a:rPr lang="fr-FR" sz="1400" b="0" dirty="0" err="1"/>
              <a:t>xsl:apply-templates</a:t>
            </a:r>
            <a:r>
              <a:rPr lang="fr-FR" sz="1400" b="0" dirty="0"/>
              <a:t>/&gt;</a:t>
            </a:r>
          </a:p>
          <a:p>
            <a:pPr eaLnBrk="0" hangingPunct="0">
              <a:lnSpc>
                <a:spcPct val="90000"/>
              </a:lnSpc>
              <a:spcBef>
                <a:spcPct val="0"/>
              </a:spcBef>
              <a:buSzTx/>
              <a:buFontTx/>
              <a:buNone/>
            </a:pPr>
            <a:r>
              <a:rPr lang="fr-FR" sz="1400" b="0" dirty="0"/>
              <a:t>           &lt;/FONT&gt;</a:t>
            </a:r>
          </a:p>
          <a:p>
            <a:pPr eaLnBrk="0" hangingPunct="0">
              <a:lnSpc>
                <a:spcPct val="90000"/>
              </a:lnSpc>
              <a:spcBef>
                <a:spcPct val="0"/>
              </a:spcBef>
              <a:buSzTx/>
              <a:buFontTx/>
              <a:buNone/>
            </a:pPr>
            <a:r>
              <a:rPr lang="fr-FR" sz="1400" b="0" dirty="0"/>
              <a:t>        &lt;/TD&gt;</a:t>
            </a:r>
          </a:p>
          <a:p>
            <a:pPr eaLnBrk="0" hangingPunct="0">
              <a:lnSpc>
                <a:spcPct val="90000"/>
              </a:lnSpc>
              <a:spcBef>
                <a:spcPct val="0"/>
              </a:spcBef>
              <a:buSzTx/>
              <a:buFontTx/>
              <a:buNone/>
            </a:pPr>
            <a:r>
              <a:rPr lang="fr-FR" sz="1400" b="0" dirty="0"/>
              <a:t>    &lt;/</a:t>
            </a:r>
            <a:r>
              <a:rPr lang="fr-FR" sz="1400" b="0" dirty="0" err="1"/>
              <a:t>xsl:template</a:t>
            </a:r>
            <a:r>
              <a:rPr lang="fr-FR" sz="1400" b="0" dirty="0"/>
              <a:t>&gt;</a:t>
            </a:r>
          </a:p>
          <a:p>
            <a:pPr eaLnBrk="0" hangingPunct="0">
              <a:lnSpc>
                <a:spcPct val="90000"/>
              </a:lnSpc>
              <a:spcBef>
                <a:spcPct val="0"/>
              </a:spcBef>
              <a:buSzTx/>
              <a:buFontTx/>
              <a:buNone/>
            </a:pPr>
            <a:r>
              <a:rPr lang="fr-FR" sz="3200" b="0" dirty="0"/>
              <a:t> </a:t>
            </a:r>
          </a:p>
          <a:p>
            <a:pPr eaLnBrk="0" hangingPunct="0">
              <a:lnSpc>
                <a:spcPct val="90000"/>
              </a:lnSpc>
              <a:spcBef>
                <a:spcPct val="0"/>
              </a:spcBef>
              <a:buSzTx/>
              <a:buFontTx/>
              <a:buNone/>
            </a:pPr>
            <a:r>
              <a:rPr lang="fr-FR" sz="1000" b="0" dirty="0"/>
              <a:t>(Ne </a:t>
            </a:r>
            <a:r>
              <a:rPr lang="fr-FR" sz="1000" b="0" dirty="0">
                <a:hlinkClick r:id="rId3" action="ppaction://hlinkfile"/>
              </a:rPr>
              <a:t>marche </a:t>
            </a:r>
            <a:r>
              <a:rPr lang="fr-FR" sz="1000" b="0" dirty="0" smtClean="0">
                <a:hlinkClick r:id="rId3" action="ppaction://hlinkfile"/>
              </a:rPr>
              <a:t>pas</a:t>
            </a:r>
            <a:r>
              <a:rPr lang="fr-FR" sz="1000" b="0" dirty="0" smtClean="0"/>
              <a:t>, </a:t>
            </a:r>
            <a:r>
              <a:rPr lang="fr-FR" sz="1000" b="0" dirty="0"/>
              <a:t>devrait </a:t>
            </a:r>
            <a:r>
              <a:rPr lang="fr-FR" sz="1000" b="0" dirty="0">
                <a:hlinkClick r:id="rId4" action="ppaction://hlinkfile"/>
              </a:rPr>
              <a:t>donner</a:t>
            </a:r>
            <a:r>
              <a:rPr lang="fr-FR" sz="1000" b="0" dirty="0"/>
              <a:t> …)</a:t>
            </a:r>
          </a:p>
          <a:p>
            <a:pPr eaLnBrk="0" hangingPunct="0">
              <a:lnSpc>
                <a:spcPct val="90000"/>
              </a:lnSpc>
              <a:spcBef>
                <a:spcPct val="0"/>
              </a:spcBef>
              <a:buSzTx/>
              <a:buFontTx/>
              <a:buNone/>
            </a:pPr>
            <a:endParaRPr lang="fr-FR" b="0" dirty="0">
              <a:latin typeface="Times New Roman" pitchFamily="18" charset="0"/>
            </a:endParaRPr>
          </a:p>
        </p:txBody>
      </p:sp>
      <p:sp>
        <p:nvSpPr>
          <p:cNvPr id="416773" name="Freeform 5"/>
          <p:cNvSpPr>
            <a:spLocks/>
          </p:cNvSpPr>
          <p:nvPr/>
        </p:nvSpPr>
        <p:spPr bwMode="auto">
          <a:xfrm>
            <a:off x="4648200" y="2579688"/>
            <a:ext cx="2590800" cy="2220912"/>
          </a:xfrm>
          <a:custGeom>
            <a:avLst/>
            <a:gdLst/>
            <a:ahLst/>
            <a:cxnLst>
              <a:cxn ang="0">
                <a:pos x="1008" y="0"/>
              </a:cxn>
              <a:cxn ang="0">
                <a:pos x="1632" y="0"/>
              </a:cxn>
              <a:cxn ang="0">
                <a:pos x="1632" y="1536"/>
              </a:cxn>
              <a:cxn ang="0">
                <a:pos x="0" y="1536"/>
              </a:cxn>
            </a:cxnLst>
            <a:rect l="0" t="0" r="r" b="b"/>
            <a:pathLst>
              <a:path w="1632" h="1536">
                <a:moveTo>
                  <a:pt x="1008" y="0"/>
                </a:moveTo>
                <a:lnTo>
                  <a:pt x="1632" y="0"/>
                </a:lnTo>
                <a:lnTo>
                  <a:pt x="1632" y="1536"/>
                </a:lnTo>
                <a:lnTo>
                  <a:pt x="0" y="1536"/>
                </a:lnTo>
              </a:path>
            </a:pathLst>
          </a:custGeom>
          <a:noFill/>
          <a:ln w="19050" cap="flat" cmpd="sng">
            <a:solidFill>
              <a:srgbClr val="6699FF"/>
            </a:solidFill>
            <a:prstDash val="solid"/>
            <a:round/>
            <a:headEnd type="none" w="med" len="med"/>
            <a:tailEnd type="triangle" w="med" len="med"/>
          </a:ln>
          <a:effectLst/>
        </p:spPr>
        <p:txBody>
          <a:bodyPr wrap="none" lIns="90000" tIns="46800" rIns="90000" bIns="46800" anchor="ct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C9A32C90-1603-49D8-8997-224B4D4F9A41}" type="slidenum">
              <a:rPr lang="fr-FR"/>
              <a:pPr/>
              <a:t>143</a:t>
            </a:fld>
            <a:endParaRPr lang="fr-FR"/>
          </a:p>
        </p:txBody>
      </p:sp>
      <p:sp>
        <p:nvSpPr>
          <p:cNvPr id="417796" name="Rectangle 4"/>
          <p:cNvSpPr>
            <a:spLocks noChangeArrowheads="1"/>
          </p:cNvSpPr>
          <p:nvPr/>
        </p:nvSpPr>
        <p:spPr bwMode="auto">
          <a:xfrm>
            <a:off x="381000" y="4473575"/>
            <a:ext cx="5715000" cy="144780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17797" name="Rectangle 5"/>
          <p:cNvSpPr>
            <a:spLocks noChangeArrowheads="1"/>
          </p:cNvSpPr>
          <p:nvPr/>
        </p:nvSpPr>
        <p:spPr bwMode="auto">
          <a:xfrm>
            <a:off x="381000" y="2981325"/>
            <a:ext cx="5715000" cy="144780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17798" name="Rectangle 6"/>
          <p:cNvSpPr>
            <a:spLocks noChangeArrowheads="1"/>
          </p:cNvSpPr>
          <p:nvPr/>
        </p:nvSpPr>
        <p:spPr bwMode="auto">
          <a:xfrm>
            <a:off x="457200" y="4473575"/>
            <a:ext cx="5638800" cy="685800"/>
          </a:xfrm>
          <a:prstGeom prst="rect">
            <a:avLst/>
          </a:prstGeom>
          <a:solidFill>
            <a:schemeClr val="hlink">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17794" name="Rectangle 2"/>
          <p:cNvSpPr>
            <a:spLocks noGrp="1" noChangeArrowheads="1"/>
          </p:cNvSpPr>
          <p:nvPr>
            <p:ph type="title"/>
          </p:nvPr>
        </p:nvSpPr>
        <p:spPr/>
        <p:txBody>
          <a:bodyPr/>
          <a:lstStyle/>
          <a:p>
            <a:r>
              <a:rPr lang="fr-FR"/>
              <a:t>Le dénombrement &amp; Tri</a:t>
            </a:r>
          </a:p>
        </p:txBody>
      </p:sp>
      <p:sp>
        <p:nvSpPr>
          <p:cNvPr id="417795" name="Rectangle 3"/>
          <p:cNvSpPr>
            <a:spLocks noGrp="1" noChangeArrowheads="1"/>
          </p:cNvSpPr>
          <p:nvPr>
            <p:ph type="body" idx="1"/>
          </p:nvPr>
        </p:nvSpPr>
        <p:spPr/>
        <p:txBody>
          <a:bodyPr/>
          <a:lstStyle/>
          <a:p>
            <a:pPr>
              <a:lnSpc>
                <a:spcPct val="90000"/>
              </a:lnSpc>
            </a:pPr>
            <a:r>
              <a:rPr lang="fr-FR" sz="2000" dirty="0"/>
              <a:t>«</a:t>
            </a:r>
            <a:r>
              <a:rPr lang="fr-FR" sz="1800" dirty="0"/>
              <a:t>&lt;</a:t>
            </a:r>
            <a:r>
              <a:rPr lang="fr-FR" sz="1800" dirty="0" err="1"/>
              <a:t>xsl:number</a:t>
            </a:r>
            <a:r>
              <a:rPr lang="fr-FR" sz="1800" dirty="0"/>
              <a:t>/&gt;</a:t>
            </a:r>
            <a:r>
              <a:rPr lang="fr-FR" sz="2000" dirty="0"/>
              <a:t>» permet d’automatiquement numéroter les éléments</a:t>
            </a:r>
          </a:p>
          <a:p>
            <a:pPr>
              <a:lnSpc>
                <a:spcPct val="90000"/>
              </a:lnSpc>
            </a:pPr>
            <a:r>
              <a:rPr lang="fr-FR" sz="2000" dirty="0"/>
              <a:t>« </a:t>
            </a:r>
            <a:r>
              <a:rPr lang="fr-FR" sz="1600" dirty="0" err="1"/>
              <a:t>xsl:sort</a:t>
            </a:r>
            <a:r>
              <a:rPr lang="fr-FR" sz="1600" dirty="0"/>
              <a:t> </a:t>
            </a:r>
            <a:r>
              <a:rPr lang="fr-FR" sz="2000" dirty="0"/>
              <a:t>» permet de trier</a:t>
            </a:r>
          </a:p>
          <a:p>
            <a:pPr lvl="1">
              <a:lnSpc>
                <a:spcPct val="90000"/>
              </a:lnSpc>
            </a:pPr>
            <a:r>
              <a:rPr lang="fr-FR" sz="1600" dirty="0"/>
              <a:t>Fils de </a:t>
            </a:r>
            <a:r>
              <a:rPr lang="fr-FR" sz="1600" dirty="0" err="1"/>
              <a:t>xsl:apply-templates</a:t>
            </a:r>
            <a:r>
              <a:rPr lang="fr-FR" sz="1600" dirty="0"/>
              <a:t> ou </a:t>
            </a:r>
            <a:r>
              <a:rPr lang="fr-FR" sz="1600" dirty="0" err="1"/>
              <a:t>xsl:for-each</a:t>
            </a:r>
            <a:endParaRPr lang="fr-FR" sz="1600" dirty="0"/>
          </a:p>
          <a:p>
            <a:pPr lvl="1">
              <a:lnSpc>
                <a:spcPct val="90000"/>
              </a:lnSpc>
            </a:pPr>
            <a:r>
              <a:rPr lang="fr-FR" sz="1600" dirty="0"/>
              <a:t>Possibilité de définir clé 1ère, 2ère etc. en ajoutant des </a:t>
            </a:r>
            <a:r>
              <a:rPr lang="fr-FR" sz="1600" dirty="0" err="1"/>
              <a:t>xsl:sort</a:t>
            </a:r>
            <a:r>
              <a:rPr lang="fr-FR" sz="1600" dirty="0"/>
              <a:t> </a:t>
            </a:r>
          </a:p>
          <a:p>
            <a:pPr>
              <a:lnSpc>
                <a:spcPct val="90000"/>
              </a:lnSpc>
            </a:pPr>
            <a:r>
              <a:rPr lang="fr-FR" sz="2000" dirty="0"/>
              <a:t>Ex)</a:t>
            </a:r>
          </a:p>
          <a:p>
            <a:pPr lvl="1">
              <a:lnSpc>
                <a:spcPct val="90000"/>
              </a:lnSpc>
            </a:pPr>
            <a:endParaRPr lang="fr-FR" sz="1600" dirty="0"/>
          </a:p>
          <a:p>
            <a:pPr eaLnBrk="0" hangingPunct="0">
              <a:lnSpc>
                <a:spcPct val="90000"/>
              </a:lnSpc>
              <a:spcBef>
                <a:spcPct val="0"/>
              </a:spcBef>
              <a:buSzTx/>
              <a:buFontTx/>
              <a:buNone/>
            </a:pPr>
            <a:r>
              <a:rPr lang="fr-FR" sz="1600" b="0" dirty="0"/>
              <a:t>&lt;?</a:t>
            </a:r>
            <a:r>
              <a:rPr lang="fr-FR" sz="1600" b="0" dirty="0" err="1"/>
              <a:t>xml</a:t>
            </a:r>
            <a:r>
              <a:rPr lang="fr-FR" sz="1600" b="0" dirty="0"/>
              <a:t> version="1.0"?&gt;</a:t>
            </a:r>
          </a:p>
          <a:p>
            <a:pPr eaLnBrk="0" hangingPunct="0">
              <a:lnSpc>
                <a:spcPct val="90000"/>
              </a:lnSpc>
              <a:spcBef>
                <a:spcPct val="0"/>
              </a:spcBef>
              <a:buSzTx/>
              <a:buFontTx/>
              <a:buNone/>
            </a:pPr>
            <a:r>
              <a:rPr lang="fr-FR" sz="1600" b="0" dirty="0"/>
              <a:t>&lt;</a:t>
            </a:r>
            <a:r>
              <a:rPr lang="fr-FR" sz="1600" b="0" dirty="0" err="1"/>
              <a:t>xsl:stylesheet</a:t>
            </a:r>
            <a:r>
              <a:rPr lang="fr-FR" sz="1600" b="0" dirty="0"/>
              <a:t> </a:t>
            </a:r>
            <a:r>
              <a:rPr lang="fr-FR" sz="1600" b="0" dirty="0" err="1"/>
              <a:t>xmlns:xsl</a:t>
            </a:r>
            <a:r>
              <a:rPr lang="fr-FR" sz="1600" b="0" dirty="0"/>
              <a:t>=“http://www.w3.org/TR/WD-xsl” </a:t>
            </a:r>
            <a:r>
              <a:rPr lang="fr-FR" sz="1600" b="0" dirty="0" err="1"/>
              <a:t>result</a:t>
            </a:r>
            <a:r>
              <a:rPr lang="fr-FR" sz="1600" b="0" dirty="0"/>
              <a:t>-ns=“html”&gt;</a:t>
            </a:r>
          </a:p>
          <a:p>
            <a:pPr eaLnBrk="0" hangingPunct="0">
              <a:lnSpc>
                <a:spcPct val="90000"/>
              </a:lnSpc>
              <a:spcBef>
                <a:spcPct val="0"/>
              </a:spcBef>
              <a:buSzTx/>
              <a:buFontTx/>
              <a:buNone/>
            </a:pPr>
            <a:endParaRPr lang="fr-FR" sz="1600" b="0" dirty="0"/>
          </a:p>
          <a:p>
            <a:pPr eaLnBrk="0" hangingPunct="0">
              <a:lnSpc>
                <a:spcPct val="90000"/>
              </a:lnSpc>
              <a:spcBef>
                <a:spcPct val="0"/>
              </a:spcBef>
              <a:buSzTx/>
              <a:buFontTx/>
              <a:buNone/>
            </a:pPr>
            <a:r>
              <a:rPr lang="fr-FR" sz="1600" b="0" dirty="0"/>
              <a:t>    &lt;</a:t>
            </a:r>
            <a:r>
              <a:rPr lang="fr-FR" sz="1600" b="0" dirty="0" err="1"/>
              <a:t>xsl:template</a:t>
            </a:r>
            <a:r>
              <a:rPr lang="fr-FR" sz="1600" b="0" dirty="0"/>
              <a:t> match="</a:t>
            </a:r>
            <a:r>
              <a:rPr lang="fr-FR" sz="1600" b="0" dirty="0" err="1"/>
              <a:t>BookCatalogue</a:t>
            </a:r>
            <a:r>
              <a:rPr lang="fr-FR" sz="1600" b="0" dirty="0"/>
              <a:t>"&gt;</a:t>
            </a:r>
          </a:p>
          <a:p>
            <a:pPr eaLnBrk="0" hangingPunct="0">
              <a:lnSpc>
                <a:spcPct val="90000"/>
              </a:lnSpc>
              <a:spcBef>
                <a:spcPct val="0"/>
              </a:spcBef>
              <a:buSzTx/>
              <a:buFontTx/>
              <a:buNone/>
            </a:pPr>
            <a:r>
              <a:rPr lang="fr-FR" sz="1600" b="0" dirty="0"/>
              <a:t>            &lt;</a:t>
            </a:r>
            <a:r>
              <a:rPr lang="fr-FR" sz="1600" b="0" dirty="0" err="1"/>
              <a:t>xsl:apply-templates</a:t>
            </a:r>
            <a:r>
              <a:rPr lang="fr-FR" sz="1600" b="0" dirty="0"/>
              <a:t> select=“Book”&gt;</a:t>
            </a:r>
          </a:p>
          <a:p>
            <a:pPr eaLnBrk="0" hangingPunct="0">
              <a:lnSpc>
                <a:spcPct val="90000"/>
              </a:lnSpc>
              <a:spcBef>
                <a:spcPct val="0"/>
              </a:spcBef>
              <a:buSzTx/>
              <a:buFontTx/>
              <a:buNone/>
            </a:pPr>
            <a:r>
              <a:rPr lang="fr-FR" sz="1600" b="0" dirty="0"/>
              <a:t>                 </a:t>
            </a:r>
            <a:r>
              <a:rPr lang="fr-FR" sz="1600" dirty="0">
                <a:solidFill>
                  <a:srgbClr val="6699FF"/>
                </a:solidFill>
              </a:rPr>
              <a:t>&lt;</a:t>
            </a:r>
            <a:r>
              <a:rPr lang="fr-FR" sz="1600" dirty="0" err="1">
                <a:solidFill>
                  <a:srgbClr val="6699FF"/>
                </a:solidFill>
              </a:rPr>
              <a:t>xsl:sort</a:t>
            </a:r>
            <a:r>
              <a:rPr lang="fr-FR" sz="1600" dirty="0">
                <a:solidFill>
                  <a:srgbClr val="6699FF"/>
                </a:solidFill>
              </a:rPr>
              <a:t> select=“</a:t>
            </a:r>
            <a:r>
              <a:rPr lang="fr-FR" sz="1600" dirty="0" err="1">
                <a:solidFill>
                  <a:srgbClr val="6699FF"/>
                </a:solidFill>
              </a:rPr>
              <a:t>Title</a:t>
            </a:r>
            <a:r>
              <a:rPr lang="fr-FR" sz="1600" dirty="0">
                <a:solidFill>
                  <a:srgbClr val="6699FF"/>
                </a:solidFill>
              </a:rPr>
              <a:t>” </a:t>
            </a:r>
            <a:r>
              <a:rPr lang="fr-FR" sz="1600" dirty="0" err="1">
                <a:solidFill>
                  <a:srgbClr val="6699FF"/>
                </a:solidFill>
              </a:rPr>
              <a:t>order</a:t>
            </a:r>
            <a:r>
              <a:rPr lang="fr-FR" sz="1600" dirty="0">
                <a:solidFill>
                  <a:srgbClr val="6699FF"/>
                </a:solidFill>
              </a:rPr>
              <a:t>="</a:t>
            </a:r>
            <a:r>
              <a:rPr lang="fr-FR" sz="1600" dirty="0" err="1">
                <a:solidFill>
                  <a:srgbClr val="6699FF"/>
                </a:solidFill>
              </a:rPr>
              <a:t>ascending</a:t>
            </a:r>
            <a:r>
              <a:rPr lang="fr-FR" sz="1600" dirty="0">
                <a:solidFill>
                  <a:srgbClr val="6699FF"/>
                </a:solidFill>
              </a:rPr>
              <a:t>"/&gt;</a:t>
            </a:r>
          </a:p>
          <a:p>
            <a:pPr eaLnBrk="0" hangingPunct="0">
              <a:lnSpc>
                <a:spcPct val="90000"/>
              </a:lnSpc>
              <a:spcBef>
                <a:spcPct val="0"/>
              </a:spcBef>
              <a:buSzTx/>
              <a:buFontTx/>
              <a:buNone/>
            </a:pPr>
            <a:r>
              <a:rPr lang="fr-FR" sz="1600" b="0" dirty="0"/>
              <a:t>            &lt;/</a:t>
            </a:r>
            <a:r>
              <a:rPr lang="fr-FR" sz="1600" b="0" dirty="0" err="1"/>
              <a:t>xsl:apply-templates</a:t>
            </a:r>
            <a:r>
              <a:rPr lang="fr-FR" sz="1600" b="0" dirty="0"/>
              <a:t>&gt;</a:t>
            </a:r>
          </a:p>
          <a:p>
            <a:pPr eaLnBrk="0" hangingPunct="0">
              <a:lnSpc>
                <a:spcPct val="90000"/>
              </a:lnSpc>
              <a:spcBef>
                <a:spcPct val="0"/>
              </a:spcBef>
              <a:buSzTx/>
              <a:buFontTx/>
              <a:buNone/>
            </a:pPr>
            <a:r>
              <a:rPr lang="fr-FR" sz="1600" b="0" dirty="0"/>
              <a:t>    &lt;/</a:t>
            </a:r>
            <a:r>
              <a:rPr lang="fr-FR" sz="1600" b="0" dirty="0" err="1"/>
              <a:t>xsl:template</a:t>
            </a:r>
            <a:r>
              <a:rPr lang="fr-FR" sz="1600" b="0" dirty="0"/>
              <a:t>&gt;</a:t>
            </a:r>
          </a:p>
          <a:p>
            <a:pPr eaLnBrk="0" hangingPunct="0">
              <a:lnSpc>
                <a:spcPct val="90000"/>
              </a:lnSpc>
              <a:spcBef>
                <a:spcPct val="0"/>
              </a:spcBef>
              <a:buSzTx/>
              <a:buFontTx/>
              <a:buNone/>
            </a:pPr>
            <a:endParaRPr lang="fr-FR" sz="1600" b="0" dirty="0"/>
          </a:p>
          <a:p>
            <a:pPr eaLnBrk="0" hangingPunct="0">
              <a:lnSpc>
                <a:spcPct val="90000"/>
              </a:lnSpc>
              <a:spcBef>
                <a:spcPct val="0"/>
              </a:spcBef>
              <a:buSzTx/>
              <a:buFontTx/>
              <a:buNone/>
            </a:pPr>
            <a:r>
              <a:rPr lang="fr-FR" sz="1600" b="0" dirty="0"/>
              <a:t>    &lt;</a:t>
            </a:r>
            <a:r>
              <a:rPr lang="fr-FR" sz="1600" b="0" dirty="0" err="1"/>
              <a:t>xsl:template</a:t>
            </a:r>
            <a:r>
              <a:rPr lang="fr-FR" sz="1600" b="0" dirty="0"/>
              <a:t> match="Book"&gt;</a:t>
            </a:r>
          </a:p>
          <a:p>
            <a:pPr eaLnBrk="0" hangingPunct="0">
              <a:lnSpc>
                <a:spcPct val="90000"/>
              </a:lnSpc>
              <a:spcBef>
                <a:spcPct val="0"/>
              </a:spcBef>
              <a:buSzTx/>
              <a:buFontTx/>
              <a:buNone/>
            </a:pPr>
            <a:r>
              <a:rPr lang="fr-FR" sz="1600" dirty="0">
                <a:solidFill>
                  <a:schemeClr val="accent1">
                    <a:lumMod val="50000"/>
                  </a:schemeClr>
                </a:solidFill>
              </a:rPr>
              <a:t>            &lt;</a:t>
            </a:r>
            <a:r>
              <a:rPr lang="fr-FR" sz="1600" dirty="0" err="1">
                <a:solidFill>
                  <a:schemeClr val="accent1">
                    <a:lumMod val="50000"/>
                  </a:schemeClr>
                </a:solidFill>
              </a:rPr>
              <a:t>xsl:number</a:t>
            </a:r>
            <a:r>
              <a:rPr lang="fr-FR" sz="1600" dirty="0">
                <a:solidFill>
                  <a:schemeClr val="accent1">
                    <a:lumMod val="50000"/>
                  </a:schemeClr>
                </a:solidFill>
              </a:rPr>
              <a:t>/&gt;</a:t>
            </a:r>
            <a:r>
              <a:rPr lang="fr-FR" sz="1600" b="0" dirty="0">
                <a:solidFill>
                  <a:schemeClr val="accent1">
                    <a:lumMod val="50000"/>
                  </a:schemeClr>
                </a:solidFill>
              </a:rPr>
              <a:t>.&lt;</a:t>
            </a:r>
            <a:r>
              <a:rPr lang="fr-FR" sz="1600" b="0" dirty="0" err="1"/>
              <a:t>xsl:apply-templates</a:t>
            </a:r>
            <a:r>
              <a:rPr lang="fr-FR" sz="1600" b="0" dirty="0"/>
              <a:t> select="</a:t>
            </a:r>
            <a:r>
              <a:rPr lang="fr-FR" sz="1600" b="0" dirty="0" err="1"/>
              <a:t>Title</a:t>
            </a:r>
            <a:r>
              <a:rPr lang="fr-FR" sz="1600" b="0" dirty="0"/>
              <a:t>"/&gt;&lt;</a:t>
            </a:r>
            <a:r>
              <a:rPr lang="fr-FR" sz="1600" b="0" dirty="0" err="1"/>
              <a:t>br</a:t>
            </a:r>
            <a:r>
              <a:rPr lang="fr-FR" sz="1600" b="0" dirty="0"/>
              <a:t>/&gt;</a:t>
            </a:r>
          </a:p>
          <a:p>
            <a:pPr eaLnBrk="0" hangingPunct="0">
              <a:lnSpc>
                <a:spcPct val="90000"/>
              </a:lnSpc>
              <a:spcBef>
                <a:spcPct val="0"/>
              </a:spcBef>
              <a:buSzTx/>
              <a:buFontTx/>
              <a:buNone/>
            </a:pPr>
            <a:r>
              <a:rPr lang="fr-FR" sz="1600" b="0" dirty="0"/>
              <a:t>    &lt;/</a:t>
            </a:r>
            <a:r>
              <a:rPr lang="fr-FR" sz="1600" b="0" dirty="0" err="1"/>
              <a:t>xsl:template</a:t>
            </a:r>
            <a:r>
              <a:rPr lang="fr-FR" sz="1600" b="0" dirty="0"/>
              <a:t>&gt;</a:t>
            </a:r>
          </a:p>
          <a:p>
            <a:pPr eaLnBrk="0" hangingPunct="0">
              <a:lnSpc>
                <a:spcPct val="90000"/>
              </a:lnSpc>
              <a:spcBef>
                <a:spcPct val="0"/>
              </a:spcBef>
              <a:buSzTx/>
              <a:buFontTx/>
              <a:buNone/>
            </a:pPr>
            <a:r>
              <a:rPr lang="fr-FR" sz="1600" b="0" dirty="0"/>
              <a:t>    &lt;</a:t>
            </a:r>
            <a:r>
              <a:rPr lang="fr-FR" sz="1600" b="0" dirty="0" err="1"/>
              <a:t>xsl:template</a:t>
            </a:r>
            <a:r>
              <a:rPr lang="fr-FR" sz="1600" b="0" dirty="0"/>
              <a:t> match="</a:t>
            </a:r>
            <a:r>
              <a:rPr lang="fr-FR" sz="1600" b="0" dirty="0" err="1"/>
              <a:t>Title</a:t>
            </a:r>
            <a:r>
              <a:rPr lang="fr-FR" sz="1600" b="0" dirty="0"/>
              <a:t>"&gt;</a:t>
            </a:r>
          </a:p>
          <a:p>
            <a:pPr eaLnBrk="0" hangingPunct="0">
              <a:lnSpc>
                <a:spcPct val="90000"/>
              </a:lnSpc>
              <a:spcBef>
                <a:spcPct val="0"/>
              </a:spcBef>
              <a:buSzTx/>
              <a:buFontTx/>
              <a:buNone/>
            </a:pPr>
            <a:r>
              <a:rPr lang="fr-FR" sz="1600" b="0" dirty="0"/>
              <a:t>            &lt;</a:t>
            </a:r>
            <a:r>
              <a:rPr lang="fr-FR" sz="1600" b="0" dirty="0" err="1"/>
              <a:t>xsl:apply-templates</a:t>
            </a:r>
            <a:r>
              <a:rPr lang="fr-FR" sz="1600" b="0" dirty="0"/>
              <a:t>/&gt;</a:t>
            </a:r>
          </a:p>
          <a:p>
            <a:pPr eaLnBrk="0" hangingPunct="0">
              <a:lnSpc>
                <a:spcPct val="90000"/>
              </a:lnSpc>
              <a:spcBef>
                <a:spcPct val="0"/>
              </a:spcBef>
              <a:buSzTx/>
              <a:buFontTx/>
              <a:buNone/>
            </a:pPr>
            <a:r>
              <a:rPr lang="fr-FR" sz="1600" b="0" dirty="0"/>
              <a:t>    &lt;/</a:t>
            </a:r>
            <a:r>
              <a:rPr lang="fr-FR" sz="1600" b="0" dirty="0" err="1"/>
              <a:t>xsl:template</a:t>
            </a:r>
            <a:r>
              <a:rPr lang="fr-FR" sz="1600" b="0" dirty="0"/>
              <a:t>&gt;</a:t>
            </a:r>
          </a:p>
          <a:p>
            <a:pPr eaLnBrk="0" hangingPunct="0">
              <a:lnSpc>
                <a:spcPct val="90000"/>
              </a:lnSpc>
              <a:spcBef>
                <a:spcPct val="0"/>
              </a:spcBef>
              <a:buSzTx/>
              <a:buFontTx/>
              <a:buNone/>
            </a:pPr>
            <a:endParaRPr lang="fr-FR" sz="1600" b="0" dirty="0"/>
          </a:p>
          <a:p>
            <a:pPr eaLnBrk="0" hangingPunct="0">
              <a:lnSpc>
                <a:spcPct val="90000"/>
              </a:lnSpc>
              <a:spcBef>
                <a:spcPct val="0"/>
              </a:spcBef>
              <a:buSzTx/>
              <a:buFontTx/>
              <a:buNone/>
            </a:pPr>
            <a:r>
              <a:rPr lang="fr-FR" sz="1600" b="0" dirty="0"/>
              <a:t>&lt;/</a:t>
            </a:r>
            <a:r>
              <a:rPr lang="fr-FR" sz="1600" b="0" dirty="0" err="1"/>
              <a:t>xsl:stylesheet</a:t>
            </a:r>
            <a:r>
              <a:rPr lang="fr-FR" sz="1600" b="0" dirty="0"/>
              <a:t>&gt;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2DB6E34F-E9A0-4E03-88B7-AA3F216AB4AE}" type="slidenum">
              <a:rPr lang="fr-FR"/>
              <a:pPr/>
              <a:t>144</a:t>
            </a:fld>
            <a:endParaRPr lang="fr-FR"/>
          </a:p>
        </p:txBody>
      </p:sp>
      <p:sp>
        <p:nvSpPr>
          <p:cNvPr id="418818" name="Rectangle 1026"/>
          <p:cNvSpPr>
            <a:spLocks noGrp="1" noChangeArrowheads="1"/>
          </p:cNvSpPr>
          <p:nvPr>
            <p:ph type="title"/>
          </p:nvPr>
        </p:nvSpPr>
        <p:spPr/>
        <p:txBody>
          <a:bodyPr/>
          <a:lstStyle/>
          <a:p>
            <a:r>
              <a:rPr lang="fr-FR"/>
              <a:t>if test</a:t>
            </a:r>
          </a:p>
        </p:txBody>
      </p:sp>
      <p:sp>
        <p:nvSpPr>
          <p:cNvPr id="418819" name="Rectangle 1027"/>
          <p:cNvSpPr>
            <a:spLocks noChangeArrowheads="1"/>
          </p:cNvSpPr>
          <p:nvPr/>
        </p:nvSpPr>
        <p:spPr bwMode="auto">
          <a:xfrm>
            <a:off x="685800" y="990600"/>
            <a:ext cx="7791450" cy="2298700"/>
          </a:xfrm>
          <a:prstGeom prst="rect">
            <a:avLst/>
          </a:prstGeom>
          <a:solidFill>
            <a:schemeClr val="bg1">
              <a:alpha val="50000"/>
            </a:schemeClr>
          </a:solidFill>
          <a:ln w="12700">
            <a:solidFill>
              <a:srgbClr val="6699FF"/>
            </a:solidFill>
            <a:miter lim="800000"/>
            <a:headEnd/>
            <a:tailEnd/>
          </a:ln>
          <a:effectLst/>
        </p:spPr>
        <p:txBody>
          <a:bodyPr wrap="none" lIns="90488" tIns="44450" rIns="90488" bIns="44450">
            <a:spAutoFit/>
          </a:bodyPr>
          <a:lstStyle/>
          <a:p>
            <a:pPr algn="l" eaLnBrk="0" latinLnBrk="0" hangingPunct="0"/>
            <a:r>
              <a:rPr kumimoji="0" lang="fr-FR">
                <a:latin typeface="Arial" pitchFamily="34" charset="0"/>
              </a:rPr>
              <a:t>&lt;xsl:template match="Book"&gt;</a:t>
            </a:r>
          </a:p>
          <a:p>
            <a:pPr algn="l" eaLnBrk="0" latinLnBrk="0" hangingPunct="0"/>
            <a:r>
              <a:rPr kumimoji="0" lang="fr-FR">
                <a:solidFill>
                  <a:srgbClr val="6699FF"/>
                </a:solidFill>
                <a:latin typeface="Arial" pitchFamily="34" charset="0"/>
              </a:rPr>
              <a:t>      &lt;!– Si c’est le 1er element "Book" afficher l’entete --&gt;</a:t>
            </a:r>
          </a:p>
          <a:p>
            <a:pPr algn="l" eaLnBrk="0" latinLnBrk="0" hangingPunct="0"/>
            <a:r>
              <a:rPr kumimoji="0" lang="fr-FR">
                <a:latin typeface="Arial" pitchFamily="34" charset="0"/>
              </a:rPr>
              <a:t>      &lt;xsl:if test=".[first-of-type()]"&gt;</a:t>
            </a:r>
          </a:p>
          <a:p>
            <a:pPr algn="l" eaLnBrk="0" latinLnBrk="0" hangingPunct="0"/>
            <a:r>
              <a:rPr kumimoji="0" lang="fr-FR">
                <a:latin typeface="Arial" pitchFamily="34" charset="0"/>
              </a:rPr>
              <a:t>             &lt;B&gt;&lt;FONT COLOR="#0000FF"&gt;TO&lt;/FONT&gt;&lt;/B&gt;</a:t>
            </a:r>
          </a:p>
          <a:p>
            <a:pPr algn="l" eaLnBrk="0" latinLnBrk="0" hangingPunct="0"/>
            <a:r>
              <a:rPr kumimoji="0" lang="fr-FR">
                <a:latin typeface="Arial" pitchFamily="34" charset="0"/>
              </a:rPr>
              <a:t>             &lt;TR&gt;&lt;TD&gt;&lt;FONT COLOR="#0000FF"&gt;Title&lt;/FONT&gt;&lt;/TD&gt;&lt;/TR&gt;</a:t>
            </a:r>
          </a:p>
          <a:p>
            <a:pPr algn="l" eaLnBrk="0" latinLnBrk="0" hangingPunct="0"/>
            <a:r>
              <a:rPr kumimoji="0" lang="fr-FR">
                <a:latin typeface="Arial" pitchFamily="34" charset="0"/>
              </a:rPr>
              <a:t>      &lt;/xsl:if&gt;</a:t>
            </a:r>
          </a:p>
          <a:p>
            <a:pPr algn="l" eaLnBrk="0" latinLnBrk="0" hangingPunct="0"/>
            <a:r>
              <a:rPr kumimoji="0" lang="fr-FR">
                <a:latin typeface="Arial" pitchFamily="34" charset="0"/>
              </a:rPr>
              <a:t>     &lt;TR&gt;&lt;TD&gt;&lt;xsl:apply-templates /&gt;&lt;/TD&gt;&lt;/TR&gt;</a:t>
            </a:r>
          </a:p>
          <a:p>
            <a:pPr algn="l" eaLnBrk="0" latinLnBrk="0" hangingPunct="0"/>
            <a:r>
              <a:rPr kumimoji="0" lang="fr-FR">
                <a:latin typeface="Arial" pitchFamily="34" charset="0"/>
              </a:rPr>
              <a:t>&lt;/xsl:template&gt;</a:t>
            </a:r>
          </a:p>
        </p:txBody>
      </p:sp>
      <p:sp>
        <p:nvSpPr>
          <p:cNvPr id="418820" name="Rectangle 1028"/>
          <p:cNvSpPr>
            <a:spLocks noChangeArrowheads="1"/>
          </p:cNvSpPr>
          <p:nvPr/>
        </p:nvSpPr>
        <p:spPr bwMode="auto">
          <a:xfrm>
            <a:off x="1473200" y="3949700"/>
            <a:ext cx="5387975" cy="1474788"/>
          </a:xfrm>
          <a:prstGeom prst="rect">
            <a:avLst/>
          </a:prstGeom>
          <a:solidFill>
            <a:schemeClr val="bg1">
              <a:alpha val="50000"/>
            </a:schemeClr>
          </a:solidFill>
          <a:ln w="12700">
            <a:solidFill>
              <a:srgbClr val="6699FF"/>
            </a:solidFill>
            <a:miter lim="800000"/>
            <a:headEnd/>
            <a:tailEnd/>
          </a:ln>
          <a:effectLst/>
        </p:spPr>
        <p:txBody>
          <a:bodyPr wrap="none" lIns="90488" tIns="44450" rIns="90488" bIns="44450">
            <a:spAutoFit/>
          </a:bodyPr>
          <a:lstStyle/>
          <a:p>
            <a:pPr algn="l" eaLnBrk="0" latinLnBrk="0" hangingPunct="0"/>
            <a:r>
              <a:rPr kumimoji="0" lang="fr-FR" dirty="0">
                <a:latin typeface="Arial" pitchFamily="34" charset="0"/>
              </a:rPr>
              <a:t>&lt;</a:t>
            </a:r>
            <a:r>
              <a:rPr kumimoji="0" lang="fr-FR" dirty="0" err="1">
                <a:latin typeface="Arial" pitchFamily="34" charset="0"/>
              </a:rPr>
              <a:t>xsl:template</a:t>
            </a:r>
            <a:r>
              <a:rPr kumimoji="0" lang="fr-FR" dirty="0">
                <a:latin typeface="Arial" pitchFamily="34" charset="0"/>
              </a:rPr>
              <a:t> match="Date"&gt;</a:t>
            </a:r>
          </a:p>
          <a:p>
            <a:pPr algn="l" eaLnBrk="0" latinLnBrk="0" hangingPunct="0"/>
            <a:r>
              <a:rPr kumimoji="0" lang="fr-FR" dirty="0">
                <a:solidFill>
                  <a:srgbClr val="6699FF"/>
                </a:solidFill>
                <a:latin typeface="Arial" pitchFamily="34" charset="0"/>
              </a:rPr>
              <a:t>      &lt;!– Si il n’y a pas de mois, afficher un moins --&gt;</a:t>
            </a:r>
          </a:p>
          <a:p>
            <a:pPr algn="l" eaLnBrk="0" latinLnBrk="0" hangingPunct="0"/>
            <a:r>
              <a:rPr kumimoji="0" lang="fr-FR" dirty="0">
                <a:latin typeface="Arial" pitchFamily="34" charset="0"/>
              </a:rPr>
              <a:t>      &lt;</a:t>
            </a:r>
            <a:r>
              <a:rPr kumimoji="0" lang="fr-FR" dirty="0" err="1">
                <a:latin typeface="Arial" pitchFamily="34" charset="0"/>
              </a:rPr>
              <a:t>xsl:if</a:t>
            </a:r>
            <a:r>
              <a:rPr kumimoji="0" lang="fr-FR" dirty="0">
                <a:latin typeface="Arial" pitchFamily="34" charset="0"/>
              </a:rPr>
              <a:t> test=".[not(</a:t>
            </a:r>
            <a:r>
              <a:rPr kumimoji="0" lang="fr-FR" dirty="0" err="1">
                <a:latin typeface="Arial" pitchFamily="34" charset="0"/>
              </a:rPr>
              <a:t>month</a:t>
            </a:r>
            <a:r>
              <a:rPr kumimoji="0" lang="fr-FR" dirty="0">
                <a:latin typeface="Arial" pitchFamily="34" charset="0"/>
              </a:rPr>
              <a:t>)]"&gt;-&lt;/</a:t>
            </a:r>
            <a:r>
              <a:rPr kumimoji="0" lang="fr-FR" dirty="0" err="1">
                <a:latin typeface="Arial" pitchFamily="34" charset="0"/>
              </a:rPr>
              <a:t>xsl:if</a:t>
            </a:r>
            <a:r>
              <a:rPr kumimoji="0" lang="fr-FR" dirty="0">
                <a:latin typeface="Arial" pitchFamily="34" charset="0"/>
              </a:rPr>
              <a:t>&gt;</a:t>
            </a:r>
          </a:p>
          <a:p>
            <a:pPr algn="l" eaLnBrk="0" latinLnBrk="0" hangingPunct="0"/>
            <a:r>
              <a:rPr kumimoji="0" lang="fr-FR" dirty="0">
                <a:latin typeface="Arial" pitchFamily="34" charset="0"/>
              </a:rPr>
              <a:t>     &lt;</a:t>
            </a:r>
            <a:r>
              <a:rPr kumimoji="0" lang="fr-FR" dirty="0" err="1">
                <a:latin typeface="Arial" pitchFamily="34" charset="0"/>
              </a:rPr>
              <a:t>xsl:apply-templates</a:t>
            </a:r>
            <a:r>
              <a:rPr kumimoji="0" lang="fr-FR" dirty="0">
                <a:latin typeface="Arial" pitchFamily="34" charset="0"/>
              </a:rPr>
              <a:t> /&gt;</a:t>
            </a:r>
          </a:p>
          <a:p>
            <a:pPr algn="l" eaLnBrk="0" latinLnBrk="0" hangingPunct="0"/>
            <a:r>
              <a:rPr kumimoji="0" lang="fr-FR" dirty="0">
                <a:latin typeface="Arial" pitchFamily="34" charset="0"/>
              </a:rPr>
              <a:t>&lt;/</a:t>
            </a:r>
            <a:r>
              <a:rPr kumimoji="0" lang="fr-FR" dirty="0" err="1">
                <a:latin typeface="Arial" pitchFamily="34" charset="0"/>
              </a:rPr>
              <a:t>xsl:template</a:t>
            </a:r>
            <a:r>
              <a:rPr kumimoji="0" lang="fr-FR" dirty="0">
                <a:latin typeface="Arial" pitchFamily="34" charset="0"/>
              </a:rPr>
              <a:t>&gt;</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fld id="{B66B0523-32D1-49D8-8BB3-1D11BC3168B6}" type="slidenum">
              <a:rPr lang="fr-FR"/>
              <a:pPr/>
              <a:t>145</a:t>
            </a:fld>
            <a:endParaRPr lang="fr-FR"/>
          </a:p>
        </p:txBody>
      </p:sp>
      <p:sp>
        <p:nvSpPr>
          <p:cNvPr id="419845" name="Rectangle 5"/>
          <p:cNvSpPr>
            <a:spLocks noChangeArrowheads="1"/>
          </p:cNvSpPr>
          <p:nvPr/>
        </p:nvSpPr>
        <p:spPr bwMode="auto">
          <a:xfrm>
            <a:off x="152400" y="3352800"/>
            <a:ext cx="3368675" cy="1474788"/>
          </a:xfrm>
          <a:prstGeom prst="rect">
            <a:avLst/>
          </a:prstGeom>
          <a:solidFill>
            <a:schemeClr val="bg1">
              <a:alpha val="50000"/>
            </a:schemeClr>
          </a:solidFill>
          <a:ln w="12700">
            <a:solidFill>
              <a:srgbClr val="6699FF"/>
            </a:solidFill>
            <a:miter lim="800000"/>
            <a:headEnd/>
            <a:tailEnd/>
          </a:ln>
          <a:effectLst/>
        </p:spPr>
        <p:txBody>
          <a:bodyPr wrap="none" lIns="90488" tIns="44450" rIns="90488" bIns="44450">
            <a:spAutoFit/>
          </a:bodyPr>
          <a:lstStyle/>
          <a:p>
            <a:pPr algn="l" eaLnBrk="0" latinLnBrk="0" hangingPunct="0"/>
            <a:endParaRPr kumimoji="0" lang="fr-FR">
              <a:latin typeface="Arial" pitchFamily="34" charset="0"/>
            </a:endParaRPr>
          </a:p>
          <a:p>
            <a:pPr algn="l" eaLnBrk="0" latinLnBrk="0" hangingPunct="0"/>
            <a:endParaRPr kumimoji="0" lang="fr-FR">
              <a:latin typeface="Arial" pitchFamily="34" charset="0"/>
            </a:endParaRPr>
          </a:p>
          <a:p>
            <a:pPr algn="l" eaLnBrk="0" latinLnBrk="0" hangingPunct="0"/>
            <a:endParaRPr kumimoji="0" lang="fr-FR">
              <a:latin typeface="Arial" pitchFamily="34" charset="0"/>
            </a:endParaRPr>
          </a:p>
          <a:p>
            <a:pPr algn="l" eaLnBrk="0" latinLnBrk="0" hangingPunct="0"/>
            <a:endParaRPr kumimoji="0" lang="fr-FR">
              <a:latin typeface="Arial" pitchFamily="34" charset="0"/>
            </a:endParaRPr>
          </a:p>
          <a:p>
            <a:pPr algn="l" eaLnBrk="0" latinLnBrk="0" hangingPunct="0"/>
            <a:r>
              <a:rPr kumimoji="0" lang="fr-FR">
                <a:latin typeface="Arial" pitchFamily="34" charset="0"/>
              </a:rPr>
              <a:t>                                                  </a:t>
            </a:r>
          </a:p>
        </p:txBody>
      </p:sp>
      <p:sp>
        <p:nvSpPr>
          <p:cNvPr id="419842" name="Rectangle 2"/>
          <p:cNvSpPr>
            <a:spLocks noGrp="1" noChangeArrowheads="1"/>
          </p:cNvSpPr>
          <p:nvPr>
            <p:ph type="title"/>
          </p:nvPr>
        </p:nvSpPr>
        <p:spPr/>
        <p:txBody>
          <a:bodyPr/>
          <a:lstStyle/>
          <a:p>
            <a:r>
              <a:rPr lang="fr-FR"/>
              <a:t>Les attributs dans les tests</a:t>
            </a:r>
          </a:p>
        </p:txBody>
      </p:sp>
      <p:sp>
        <p:nvSpPr>
          <p:cNvPr id="419843" name="Rectangle 3"/>
          <p:cNvSpPr>
            <a:spLocks noGrp="1" noChangeArrowheads="1"/>
          </p:cNvSpPr>
          <p:nvPr>
            <p:ph type="body" idx="1"/>
          </p:nvPr>
        </p:nvSpPr>
        <p:spPr/>
        <p:txBody>
          <a:bodyPr/>
          <a:lstStyle/>
          <a:p>
            <a:r>
              <a:rPr lang="fr-FR" dirty="0"/>
              <a:t>Les valeurs d’attributs ne peuvent pas contenir de « &lt;&gt; »</a:t>
            </a:r>
          </a:p>
          <a:p>
            <a:pPr eaLnBrk="0" hangingPunct="0">
              <a:spcBef>
                <a:spcPct val="0"/>
              </a:spcBef>
              <a:buSzTx/>
              <a:buFontTx/>
              <a:buNone/>
            </a:pPr>
            <a:endParaRPr lang="fr-FR" sz="1800" b="0" dirty="0"/>
          </a:p>
          <a:p>
            <a:pPr eaLnBrk="0" hangingPunct="0">
              <a:spcBef>
                <a:spcPct val="0"/>
              </a:spcBef>
              <a:buSzTx/>
              <a:buFontTx/>
              <a:buNone/>
            </a:pPr>
            <a:endParaRPr lang="fr-FR" sz="1800" b="0" dirty="0"/>
          </a:p>
          <a:p>
            <a:pPr eaLnBrk="0" hangingPunct="0">
              <a:spcBef>
                <a:spcPct val="0"/>
              </a:spcBef>
              <a:buSzTx/>
              <a:buFontTx/>
              <a:buNone/>
            </a:pPr>
            <a:r>
              <a:rPr lang="fr-FR" sz="1800" b="0" dirty="0"/>
              <a:t>&lt;</a:t>
            </a:r>
            <a:r>
              <a:rPr lang="fr-FR" sz="1800" b="0" dirty="0" err="1"/>
              <a:t>xsl:template</a:t>
            </a:r>
            <a:r>
              <a:rPr lang="fr-FR" sz="1800" b="0" dirty="0"/>
              <a:t> match="Book"&gt;</a:t>
            </a:r>
          </a:p>
          <a:p>
            <a:pPr eaLnBrk="0" hangingPunct="0">
              <a:spcBef>
                <a:spcPct val="0"/>
              </a:spcBef>
              <a:buSzTx/>
              <a:buFontTx/>
              <a:buNone/>
            </a:pPr>
            <a:r>
              <a:rPr lang="fr-FR" sz="1800" b="0" dirty="0"/>
              <a:t>	&lt;!– </a:t>
            </a:r>
            <a:r>
              <a:rPr lang="fr-FR" sz="1800" b="0" dirty="0" err="1" smtClean="0"/>
              <a:t>pointE</a:t>
            </a:r>
            <a:r>
              <a:rPr lang="fr-FR" sz="1800" b="0" dirty="0" smtClean="0"/>
              <a:t> </a:t>
            </a:r>
            <a:r>
              <a:rPr lang="fr-FR" sz="1800" b="0" dirty="0"/>
              <a:t>vers le livre d’id --&gt;</a:t>
            </a:r>
          </a:p>
          <a:p>
            <a:pPr eaLnBrk="0" hangingPunct="0">
              <a:spcBef>
                <a:spcPct val="0"/>
              </a:spcBef>
              <a:buSzTx/>
              <a:buFontTx/>
              <a:buNone/>
            </a:pPr>
            <a:r>
              <a:rPr lang="fr-FR" sz="1800" b="0" dirty="0">
                <a:solidFill>
                  <a:srgbClr val="E91D1D"/>
                </a:solidFill>
              </a:rPr>
              <a:t>&lt;a </a:t>
            </a:r>
            <a:r>
              <a:rPr lang="fr-FR" sz="1800" b="0" dirty="0" err="1">
                <a:solidFill>
                  <a:srgbClr val="E91D1D"/>
                </a:solidFill>
              </a:rPr>
              <a:t>href</a:t>
            </a:r>
            <a:r>
              <a:rPr lang="fr-FR" sz="1800" b="0" dirty="0">
                <a:solidFill>
                  <a:srgbClr val="E91D1D"/>
                </a:solidFill>
              </a:rPr>
              <a:t>=“#&lt;</a:t>
            </a:r>
            <a:r>
              <a:rPr lang="fr-FR" sz="1800" b="0" dirty="0" err="1">
                <a:solidFill>
                  <a:srgbClr val="E91D1D"/>
                </a:solidFill>
              </a:rPr>
              <a:t>xsl:value-of</a:t>
            </a:r>
            <a:r>
              <a:rPr lang="fr-FR" sz="1800" b="0" dirty="0">
                <a:solidFill>
                  <a:srgbClr val="E91D1D"/>
                </a:solidFill>
              </a:rPr>
              <a:t> select=‘(@id)’/&gt;”&gt;</a:t>
            </a:r>
          </a:p>
          <a:p>
            <a:pPr eaLnBrk="0" hangingPunct="0">
              <a:spcBef>
                <a:spcPct val="0"/>
              </a:spcBef>
              <a:buSzTx/>
              <a:buFontTx/>
              <a:buNone/>
            </a:pPr>
            <a:r>
              <a:rPr lang="fr-FR" sz="1800" b="0" dirty="0"/>
              <a:t>&lt;/</a:t>
            </a:r>
            <a:r>
              <a:rPr lang="fr-FR" sz="1800" b="0" dirty="0" err="1"/>
              <a:t>xsl:template</a:t>
            </a:r>
            <a:r>
              <a:rPr lang="fr-FR" sz="1800" b="0" dirty="0"/>
              <a:t>&gt;</a:t>
            </a:r>
          </a:p>
          <a:p>
            <a:endParaRPr lang="fr-FR" dirty="0"/>
          </a:p>
          <a:p>
            <a:pPr eaLnBrk="0" hangingPunct="0">
              <a:spcBef>
                <a:spcPct val="0"/>
              </a:spcBef>
              <a:buSzTx/>
              <a:buFontTx/>
              <a:buNone/>
            </a:pPr>
            <a:endParaRPr lang="fr-FR" sz="1800" b="0" dirty="0"/>
          </a:p>
          <a:p>
            <a:pPr eaLnBrk="0" hangingPunct="0">
              <a:spcBef>
                <a:spcPct val="0"/>
              </a:spcBef>
              <a:buSzTx/>
              <a:buFontTx/>
              <a:buNone/>
            </a:pPr>
            <a:r>
              <a:rPr lang="fr-FR" sz="1800" b="0" dirty="0"/>
              <a:t>&lt;</a:t>
            </a:r>
            <a:r>
              <a:rPr lang="fr-FR" sz="1800" b="0" dirty="0" err="1"/>
              <a:t>xsl:template</a:t>
            </a:r>
            <a:r>
              <a:rPr lang="fr-FR" sz="1800" b="0" dirty="0"/>
              <a:t> match="Book"&gt;</a:t>
            </a:r>
          </a:p>
          <a:p>
            <a:pPr eaLnBrk="0" hangingPunct="0">
              <a:spcBef>
                <a:spcPct val="0"/>
              </a:spcBef>
              <a:buSzTx/>
              <a:buFontTx/>
              <a:buNone/>
            </a:pPr>
            <a:r>
              <a:rPr lang="fr-FR" sz="1800" b="0" dirty="0"/>
              <a:t>      &lt;!– </a:t>
            </a:r>
            <a:r>
              <a:rPr lang="fr-FR" sz="1800" b="0" dirty="0" err="1" smtClean="0"/>
              <a:t>pointE</a:t>
            </a:r>
            <a:r>
              <a:rPr lang="fr-FR" sz="1800" b="0" dirty="0" smtClean="0"/>
              <a:t> </a:t>
            </a:r>
            <a:r>
              <a:rPr lang="fr-FR" sz="1800" b="0" dirty="0"/>
              <a:t>vers le livre d’id --&gt;</a:t>
            </a:r>
          </a:p>
          <a:p>
            <a:pPr eaLnBrk="0" hangingPunct="0">
              <a:spcBef>
                <a:spcPct val="0"/>
              </a:spcBef>
              <a:buSzTx/>
              <a:buFontTx/>
              <a:buNone/>
            </a:pPr>
            <a:r>
              <a:rPr lang="fr-FR" sz="1800" b="0" dirty="0"/>
              <a:t>      </a:t>
            </a:r>
            <a:r>
              <a:rPr lang="fr-FR" sz="1800" b="0" dirty="0">
                <a:solidFill>
                  <a:srgbClr val="6699FF"/>
                </a:solidFill>
              </a:rPr>
              <a:t>&lt;a </a:t>
            </a:r>
            <a:r>
              <a:rPr lang="fr-FR" sz="1800" b="0" dirty="0" err="1">
                <a:solidFill>
                  <a:srgbClr val="6699FF"/>
                </a:solidFill>
              </a:rPr>
              <a:t>href</a:t>
            </a:r>
            <a:r>
              <a:rPr lang="fr-FR" sz="1800" b="0" dirty="0">
                <a:solidFill>
                  <a:srgbClr val="6699FF"/>
                </a:solidFill>
              </a:rPr>
              <a:t>=“#{@id}”&gt; </a:t>
            </a:r>
          </a:p>
          <a:p>
            <a:pPr eaLnBrk="0" hangingPunct="0">
              <a:spcBef>
                <a:spcPct val="0"/>
              </a:spcBef>
              <a:buSzTx/>
              <a:buFontTx/>
              <a:buNone/>
            </a:pPr>
            <a:r>
              <a:rPr lang="fr-FR" sz="1800" b="0" dirty="0"/>
              <a:t>&lt;/</a:t>
            </a:r>
            <a:r>
              <a:rPr lang="fr-FR" sz="1800" b="0" dirty="0" err="1"/>
              <a:t>xsl:template</a:t>
            </a:r>
            <a:r>
              <a:rPr lang="fr-FR" sz="1800" b="0" dirty="0"/>
              <a:t>&gt;</a:t>
            </a:r>
          </a:p>
          <a:p>
            <a:endParaRPr lang="fr-FR" dirty="0"/>
          </a:p>
        </p:txBody>
      </p:sp>
      <p:sp>
        <p:nvSpPr>
          <p:cNvPr id="419844" name="Rectangle 4"/>
          <p:cNvSpPr>
            <a:spLocks noChangeArrowheads="1"/>
          </p:cNvSpPr>
          <p:nvPr/>
        </p:nvSpPr>
        <p:spPr bwMode="auto">
          <a:xfrm>
            <a:off x="4648200" y="2133600"/>
            <a:ext cx="1019175" cy="379413"/>
          </a:xfrm>
          <a:prstGeom prst="rect">
            <a:avLst/>
          </a:prstGeom>
          <a:solidFill>
            <a:srgbClr val="D71515">
              <a:alpha val="50000"/>
            </a:srgbClr>
          </a:solidFill>
          <a:ln w="12700">
            <a:solidFill>
              <a:srgbClr val="E91D1D"/>
            </a:solidFill>
            <a:miter lim="800000"/>
            <a:headEnd/>
            <a:tailEnd/>
          </a:ln>
          <a:effectLst/>
        </p:spPr>
        <p:txBody>
          <a:bodyPr wrap="none" lIns="90000" tIns="46800" rIns="90000" bIns="46800">
            <a:spAutoFit/>
          </a:bodyPr>
          <a:lstStyle/>
          <a:p>
            <a:r>
              <a:rPr kumimoji="0" lang="fr-FR" b="1">
                <a:solidFill>
                  <a:srgbClr val="E91D1D"/>
                </a:solidFill>
                <a:latin typeface="Arial" pitchFamily="34" charset="0"/>
              </a:rPr>
              <a:t>FAUX ! </a:t>
            </a:r>
          </a:p>
        </p:txBody>
      </p:sp>
      <p:sp>
        <p:nvSpPr>
          <p:cNvPr id="419847" name="Rectangle 7"/>
          <p:cNvSpPr>
            <a:spLocks noChangeArrowheads="1"/>
          </p:cNvSpPr>
          <p:nvPr/>
        </p:nvSpPr>
        <p:spPr bwMode="auto">
          <a:xfrm>
            <a:off x="3898900" y="3962400"/>
            <a:ext cx="841375" cy="379413"/>
          </a:xfrm>
          <a:prstGeom prst="rect">
            <a:avLst/>
          </a:prstGeom>
          <a:solidFill>
            <a:schemeClr val="hlink">
              <a:alpha val="50000"/>
            </a:schemeClr>
          </a:solidFill>
          <a:ln w="12700">
            <a:solidFill>
              <a:srgbClr val="6699FF"/>
            </a:solidFill>
            <a:miter lim="800000"/>
            <a:headEnd/>
            <a:tailEnd/>
          </a:ln>
          <a:effectLst/>
        </p:spPr>
        <p:txBody>
          <a:bodyPr wrap="none" lIns="90000" tIns="46800" rIns="90000" bIns="46800">
            <a:spAutoFit/>
          </a:bodyPr>
          <a:lstStyle/>
          <a:p>
            <a:r>
              <a:rPr kumimoji="0" lang="fr-FR" b="1">
                <a:solidFill>
                  <a:srgbClr val="6699FF"/>
                </a:solidFill>
                <a:latin typeface="Arial" pitchFamily="34" charset="0"/>
              </a:rPr>
              <a:t>BON !</a:t>
            </a:r>
          </a:p>
        </p:txBody>
      </p:sp>
      <p:sp>
        <p:nvSpPr>
          <p:cNvPr id="419848" name="Rectangle 8"/>
          <p:cNvSpPr>
            <a:spLocks noChangeArrowheads="1"/>
          </p:cNvSpPr>
          <p:nvPr/>
        </p:nvSpPr>
        <p:spPr bwMode="auto">
          <a:xfrm>
            <a:off x="5029200" y="2971800"/>
            <a:ext cx="3687763" cy="396875"/>
          </a:xfrm>
          <a:prstGeom prst="rect">
            <a:avLst/>
          </a:prstGeom>
          <a:noFill/>
          <a:ln w="12700">
            <a:noFill/>
            <a:miter lim="800000"/>
            <a:headEnd/>
            <a:tailEnd/>
          </a:ln>
          <a:effectLst/>
        </p:spPr>
        <p:txBody>
          <a:bodyPr wrap="none" lIns="90000" tIns="46800" rIns="90000" bIns="46800">
            <a:spAutoFit/>
          </a:bodyPr>
          <a:lstStyle/>
          <a:p>
            <a:r>
              <a:rPr kumimoji="0" lang="fr-FR" sz="2000" b="1">
                <a:latin typeface="Arial" pitchFamily="34" charset="0"/>
              </a:rPr>
              <a:t>&lt;Book id=«Book1 »&gt;&lt;/Book&gt;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08E2E521-4F6A-4D35-B00E-8F491A99598D}" type="slidenum">
              <a:rPr lang="fr-FR"/>
              <a:pPr/>
              <a:t>146</a:t>
            </a:fld>
            <a:endParaRPr lang="fr-FR"/>
          </a:p>
        </p:txBody>
      </p:sp>
      <p:sp>
        <p:nvSpPr>
          <p:cNvPr id="695300" name="Rectangle 4"/>
          <p:cNvSpPr>
            <a:spLocks noGrp="1" noChangeArrowheads="1"/>
          </p:cNvSpPr>
          <p:nvPr>
            <p:ph type="title"/>
          </p:nvPr>
        </p:nvSpPr>
        <p:spPr/>
        <p:txBody>
          <a:bodyPr/>
          <a:lstStyle/>
          <a:p>
            <a:r>
              <a:rPr lang="fr-FR"/>
              <a:t>Exemples</a:t>
            </a:r>
          </a:p>
        </p:txBody>
      </p:sp>
      <p:sp>
        <p:nvSpPr>
          <p:cNvPr id="695301" name="Rectangle 5"/>
          <p:cNvSpPr>
            <a:spLocks noChangeArrowheads="1"/>
          </p:cNvSpPr>
          <p:nvPr/>
        </p:nvSpPr>
        <p:spPr bwMode="auto">
          <a:xfrm>
            <a:off x="323850" y="1712913"/>
            <a:ext cx="8569325" cy="2838450"/>
          </a:xfrm>
          <a:prstGeom prst="rect">
            <a:avLst/>
          </a:prstGeom>
          <a:noFill/>
          <a:ln w="12700">
            <a:noFill/>
            <a:miter lim="800000"/>
            <a:headEnd/>
            <a:tailEnd/>
          </a:ln>
          <a:effectLst/>
        </p:spPr>
        <p:txBody>
          <a:bodyPr lIns="90000" tIns="46800" rIns="90000" bIns="46800" anchor="ctr">
            <a:spAutoFit/>
          </a:bodyPr>
          <a:lstStyle/>
          <a:p>
            <a:pPr algn="l" latinLnBrk="0"/>
            <a:r>
              <a:rPr kumimoji="0" lang="fr-FR">
                <a:latin typeface="Arial" pitchFamily="34" charset="0"/>
                <a:cs typeface="Arial" pitchFamily="34" charset="0"/>
              </a:rPr>
              <a:t>&lt;?xml version='1.0' ?&gt; </a:t>
            </a:r>
          </a:p>
          <a:p>
            <a:pPr algn="l" latinLnBrk="0"/>
            <a:r>
              <a:rPr kumimoji="0" lang="fr-FR">
                <a:latin typeface="Arial" pitchFamily="34" charset="0"/>
                <a:cs typeface="Arial" pitchFamily="34" charset="0"/>
              </a:rPr>
              <a:t>&lt;doc xmlns:xsl='http://www.w3.org/1999/XSL/Transform' xsl:version='1.0'&gt; </a:t>
            </a:r>
          </a:p>
          <a:p>
            <a:pPr algn="l" latinLnBrk="0"/>
            <a:r>
              <a:rPr kumimoji="0" lang="fr-FR">
                <a:latin typeface="Arial" pitchFamily="34" charset="0"/>
                <a:cs typeface="Arial" pitchFamily="34" charset="0"/>
              </a:rPr>
              <a:t>…</a:t>
            </a:r>
          </a:p>
          <a:p>
            <a:pPr algn="l" latinLnBrk="0"/>
            <a:r>
              <a:rPr kumimoji="0" lang="fr-FR">
                <a:latin typeface="Arial" pitchFamily="34" charset="0"/>
                <a:cs typeface="Arial" pitchFamily="34" charset="0"/>
              </a:rPr>
              <a:t>&lt;xsl:choose&gt; </a:t>
            </a:r>
          </a:p>
          <a:p>
            <a:pPr algn="l" latinLnBrk="0"/>
            <a:r>
              <a:rPr kumimoji="0" lang="fr-FR">
                <a:latin typeface="Arial" pitchFamily="34" charset="0"/>
                <a:cs typeface="Arial" pitchFamily="34" charset="0"/>
              </a:rPr>
              <a:t>	&lt;xsl:when test='count(//author) = 1'&gt; &lt;soloist/&gt; &lt;/xsl:when&gt; </a:t>
            </a:r>
          </a:p>
          <a:p>
            <a:pPr algn="l" latinLnBrk="0"/>
            <a:r>
              <a:rPr kumimoji="0" lang="fr-FR">
                <a:latin typeface="Arial" pitchFamily="34" charset="0"/>
                <a:cs typeface="Arial" pitchFamily="34" charset="0"/>
              </a:rPr>
              <a:t>	&lt;xsl:when test='count(//author) &amp;lt; 5'&gt; &lt;ensemble/&gt; &lt;/xsl:when&gt; </a:t>
            </a:r>
          </a:p>
          <a:p>
            <a:pPr algn="l" latinLnBrk="0"/>
            <a:r>
              <a:rPr kumimoji="0" lang="fr-FR">
                <a:latin typeface="Arial" pitchFamily="34" charset="0"/>
                <a:cs typeface="Arial" pitchFamily="34" charset="0"/>
              </a:rPr>
              <a:t>	&lt;xsl:otherwise&gt; &lt;cacophony/&gt; &lt;/xsl:otherwise&gt;</a:t>
            </a:r>
          </a:p>
          <a:p>
            <a:pPr algn="l" latinLnBrk="0"/>
            <a:r>
              <a:rPr kumimoji="0" lang="fr-FR">
                <a:latin typeface="Arial" pitchFamily="34" charset="0"/>
                <a:cs typeface="Arial" pitchFamily="34" charset="0"/>
              </a:rPr>
              <a:t>&lt;/xsl:choose&gt; </a:t>
            </a:r>
          </a:p>
          <a:p>
            <a:pPr algn="l" latinLnBrk="0"/>
            <a:r>
              <a:rPr kumimoji="0" lang="fr-FR">
                <a:latin typeface="Arial" pitchFamily="34" charset="0"/>
                <a:cs typeface="Arial" pitchFamily="34" charset="0"/>
              </a:rPr>
              <a:t>…</a:t>
            </a:r>
          </a:p>
          <a:p>
            <a:pPr algn="l" latinLnBrk="0"/>
            <a:r>
              <a:rPr kumimoji="0" lang="fr-FR">
                <a:latin typeface="Arial" pitchFamily="34" charset="0"/>
                <a:cs typeface="Arial" pitchFamily="34" charset="0"/>
              </a:rPr>
              <a:t>&lt;/doc&gt;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C83FB200-970D-4064-B929-E9D1576BF150}" type="slidenum">
              <a:rPr lang="fr-FR"/>
              <a:pPr/>
              <a:t>147</a:t>
            </a:fld>
            <a:endParaRPr lang="fr-FR"/>
          </a:p>
        </p:txBody>
      </p:sp>
      <p:sp>
        <p:nvSpPr>
          <p:cNvPr id="697348" name="Rectangle 4"/>
          <p:cNvSpPr>
            <a:spLocks noGrp="1" noChangeArrowheads="1"/>
          </p:cNvSpPr>
          <p:nvPr>
            <p:ph type="title"/>
          </p:nvPr>
        </p:nvSpPr>
        <p:spPr/>
        <p:txBody>
          <a:bodyPr/>
          <a:lstStyle/>
          <a:p>
            <a:r>
              <a:rPr lang="fr-FR"/>
              <a:t>Programmation par templates</a:t>
            </a:r>
          </a:p>
        </p:txBody>
      </p:sp>
      <p:sp>
        <p:nvSpPr>
          <p:cNvPr id="697351" name="Rectangle 7"/>
          <p:cNvSpPr>
            <a:spLocks noChangeArrowheads="1"/>
          </p:cNvSpPr>
          <p:nvPr/>
        </p:nvSpPr>
        <p:spPr bwMode="auto">
          <a:xfrm>
            <a:off x="358775" y="815975"/>
            <a:ext cx="7200900" cy="4494213"/>
          </a:xfrm>
          <a:prstGeom prst="rect">
            <a:avLst/>
          </a:prstGeom>
          <a:solidFill>
            <a:srgbClr val="6699FF"/>
          </a:solidFill>
          <a:ln w="12700">
            <a:noFill/>
            <a:miter lim="800000"/>
            <a:headEnd/>
            <a:tailEnd/>
          </a:ln>
          <a:effectLst/>
        </p:spPr>
        <p:txBody>
          <a:bodyPr lIns="90000" tIns="46800" rIns="90000" bIns="46800">
            <a:spAutoFit/>
          </a:bodyPr>
          <a:lstStyle/>
          <a:p>
            <a:pPr algn="l">
              <a:spcBef>
                <a:spcPct val="50000"/>
              </a:spcBef>
            </a:pPr>
            <a:r>
              <a:rPr lang="fr-FR">
                <a:latin typeface="Arial" pitchFamily="34" charset="0"/>
                <a:cs typeface="Arial" pitchFamily="34" charset="0"/>
              </a:rPr>
              <a:t>&lt;xsl:template name='emitTop' &gt;</a:t>
            </a:r>
          </a:p>
          <a:p>
            <a:pPr algn="l">
              <a:spcBef>
                <a:spcPct val="50000"/>
              </a:spcBef>
            </a:pPr>
            <a:r>
              <a:rPr lang="fr-FR">
                <a:latin typeface="Arial" pitchFamily="34" charset="0"/>
                <a:cs typeface="Arial" pitchFamily="34" charset="0"/>
              </a:rPr>
              <a:t>  &lt;xsl:param name='arg1' select='/book/author[2]/@name' /&gt;</a:t>
            </a:r>
          </a:p>
          <a:p>
            <a:pPr algn="l">
              <a:spcBef>
                <a:spcPct val="50000"/>
              </a:spcBef>
            </a:pPr>
            <a:r>
              <a:rPr lang="fr-FR">
                <a:latin typeface="Arial" pitchFamily="34" charset="0"/>
                <a:cs typeface="Arial" pitchFamily="34" charset="0"/>
              </a:rPr>
              <a:t>  &lt;xsl:param name='arg2' &gt;true&lt;/xsl:param&gt;</a:t>
            </a:r>
          </a:p>
          <a:p>
            <a:pPr algn="l">
              <a:spcBef>
                <a:spcPct val="50000"/>
              </a:spcBef>
            </a:pPr>
            <a:r>
              <a:rPr lang="fr-FR">
                <a:latin typeface="Arial" pitchFamily="34" charset="0"/>
                <a:cs typeface="Arial" pitchFamily="34" charset="0"/>
              </a:rPr>
              <a:t>  &lt;top&gt;</a:t>
            </a:r>
          </a:p>
          <a:p>
            <a:pPr algn="l">
              <a:spcBef>
                <a:spcPct val="50000"/>
              </a:spcBef>
            </a:pPr>
            <a:r>
              <a:rPr lang="fr-FR">
                <a:latin typeface="Arial" pitchFamily="34" charset="0"/>
                <a:cs typeface="Arial" pitchFamily="34" charset="0"/>
              </a:rPr>
              <a:t>    &lt;xsl:if test='$arg2' &gt;</a:t>
            </a:r>
          </a:p>
          <a:p>
            <a:pPr algn="l">
              <a:spcBef>
                <a:spcPct val="50000"/>
              </a:spcBef>
            </a:pPr>
            <a:r>
              <a:rPr lang="fr-FR">
                <a:latin typeface="Arial" pitchFamily="34" charset="0"/>
                <a:cs typeface="Arial" pitchFamily="34" charset="0"/>
              </a:rPr>
              <a:t>      &lt;sometimes/&gt;</a:t>
            </a:r>
          </a:p>
          <a:p>
            <a:pPr algn="l">
              <a:spcBef>
                <a:spcPct val="50000"/>
              </a:spcBef>
            </a:pPr>
            <a:r>
              <a:rPr lang="fr-FR">
                <a:latin typeface="Arial" pitchFamily="34" charset="0"/>
                <a:cs typeface="Arial" pitchFamily="34" charset="0"/>
              </a:rPr>
              <a:t>    &lt;/xsl:if&gt;</a:t>
            </a:r>
          </a:p>
          <a:p>
            <a:pPr algn="l">
              <a:spcBef>
                <a:spcPct val="50000"/>
              </a:spcBef>
            </a:pPr>
            <a:r>
              <a:rPr lang="fr-FR">
                <a:latin typeface="Arial" pitchFamily="34" charset="0"/>
                <a:cs typeface="Arial" pitchFamily="34" charset="0"/>
              </a:rPr>
              <a:t>    &lt;one&gt;&lt;xsl:value-of select='$arg1' /&gt;&lt;/one&gt;</a:t>
            </a:r>
          </a:p>
          <a:p>
            <a:pPr algn="l">
              <a:spcBef>
                <a:spcPct val="50000"/>
              </a:spcBef>
            </a:pPr>
            <a:r>
              <a:rPr lang="fr-FR">
                <a:latin typeface="Arial" pitchFamily="34" charset="0"/>
                <a:cs typeface="Arial" pitchFamily="34" charset="0"/>
              </a:rPr>
              <a:t>  &lt;/top&gt;</a:t>
            </a:r>
          </a:p>
          <a:p>
            <a:pPr algn="l">
              <a:spcBef>
                <a:spcPct val="50000"/>
              </a:spcBef>
            </a:pPr>
            <a:r>
              <a:rPr lang="fr-FR">
                <a:latin typeface="Arial" pitchFamily="34" charset="0"/>
                <a:cs typeface="Arial" pitchFamily="34" charset="0"/>
              </a:rPr>
              <a:t>&lt;/xsl:template&gt;</a:t>
            </a:r>
          </a:p>
          <a:p>
            <a:pPr algn="l">
              <a:spcBef>
                <a:spcPct val="50000"/>
              </a:spcBef>
            </a:pPr>
            <a:endParaRPr lang="fr-FR">
              <a:latin typeface="Arial" pitchFamily="34" charset="0"/>
              <a:cs typeface="Arial" pitchFamily="34" charset="0"/>
            </a:endParaRPr>
          </a:p>
        </p:txBody>
      </p:sp>
      <p:sp>
        <p:nvSpPr>
          <p:cNvPr id="697352" name="Rectangle 8"/>
          <p:cNvSpPr>
            <a:spLocks noChangeArrowheads="1"/>
          </p:cNvSpPr>
          <p:nvPr/>
        </p:nvSpPr>
        <p:spPr bwMode="auto">
          <a:xfrm>
            <a:off x="2627313" y="4632325"/>
            <a:ext cx="6192837" cy="1604963"/>
          </a:xfrm>
          <a:prstGeom prst="rect">
            <a:avLst/>
          </a:prstGeom>
          <a:solidFill>
            <a:schemeClr val="accent3">
              <a:lumMod val="60000"/>
              <a:lumOff val="40000"/>
            </a:schemeClr>
          </a:solidFill>
          <a:ln w="12700">
            <a:noFill/>
            <a:miter lim="800000"/>
            <a:headEnd/>
            <a:tailEnd/>
          </a:ln>
          <a:effectLst/>
        </p:spPr>
        <p:txBody>
          <a:bodyPr lIns="90000" tIns="46800" rIns="90000" bIns="46800">
            <a:spAutoFit/>
          </a:bodyPr>
          <a:lstStyle/>
          <a:p>
            <a:pPr algn="l">
              <a:spcBef>
                <a:spcPct val="50000"/>
              </a:spcBef>
            </a:pPr>
            <a:r>
              <a:rPr lang="en-US" dirty="0">
                <a:latin typeface="Arial" pitchFamily="34" charset="0"/>
                <a:cs typeface="Arial" pitchFamily="34" charset="0"/>
              </a:rPr>
              <a:t>&lt;</a:t>
            </a:r>
            <a:r>
              <a:rPr lang="en-US" dirty="0" err="1">
                <a:latin typeface="Arial" pitchFamily="34" charset="0"/>
                <a:cs typeface="Arial" pitchFamily="34" charset="0"/>
              </a:rPr>
              <a:t>xsl:call</a:t>
            </a:r>
            <a:r>
              <a:rPr lang="en-US" dirty="0">
                <a:latin typeface="Arial" pitchFamily="34" charset="0"/>
                <a:cs typeface="Arial" pitchFamily="34" charset="0"/>
              </a:rPr>
              <a:t>-template name='</a:t>
            </a:r>
            <a:r>
              <a:rPr lang="en-US" dirty="0" err="1">
                <a:latin typeface="Arial" pitchFamily="34" charset="0"/>
                <a:cs typeface="Arial" pitchFamily="34" charset="0"/>
              </a:rPr>
              <a:t>emitTop</a:t>
            </a:r>
            <a:r>
              <a:rPr lang="en-US" dirty="0">
                <a:latin typeface="Arial" pitchFamily="34" charset="0"/>
                <a:cs typeface="Arial" pitchFamily="34" charset="0"/>
              </a:rPr>
              <a:t>' &gt;</a:t>
            </a:r>
          </a:p>
          <a:p>
            <a:pPr algn="l">
              <a:spcBef>
                <a:spcPct val="50000"/>
              </a:spcBef>
            </a:pPr>
            <a:r>
              <a:rPr lang="en-US" dirty="0">
                <a:latin typeface="Arial" pitchFamily="34" charset="0"/>
                <a:cs typeface="Arial" pitchFamily="34" charset="0"/>
              </a:rPr>
              <a:t>  &lt;</a:t>
            </a:r>
            <a:r>
              <a:rPr lang="en-US" dirty="0" err="1">
                <a:latin typeface="Arial" pitchFamily="34" charset="0"/>
                <a:cs typeface="Arial" pitchFamily="34" charset="0"/>
              </a:rPr>
              <a:t>xsl:with-param</a:t>
            </a:r>
            <a:r>
              <a:rPr lang="en-US" dirty="0">
                <a:latin typeface="Arial" pitchFamily="34" charset="0"/>
                <a:cs typeface="Arial" pitchFamily="34" charset="0"/>
              </a:rPr>
              <a:t> name='arg1' &gt;Hello&lt;/</a:t>
            </a:r>
            <a:r>
              <a:rPr lang="en-US" dirty="0" err="1">
                <a:latin typeface="Arial" pitchFamily="34" charset="0"/>
                <a:cs typeface="Arial" pitchFamily="34" charset="0"/>
              </a:rPr>
              <a:t>xsl:with-param</a:t>
            </a:r>
            <a:r>
              <a:rPr lang="en-US" dirty="0">
                <a:latin typeface="Arial" pitchFamily="34" charset="0"/>
                <a:cs typeface="Arial" pitchFamily="34" charset="0"/>
              </a:rPr>
              <a:t>&gt;</a:t>
            </a:r>
          </a:p>
          <a:p>
            <a:pPr algn="l">
              <a:spcBef>
                <a:spcPct val="50000"/>
              </a:spcBef>
            </a:pPr>
            <a:r>
              <a:rPr lang="en-US" dirty="0">
                <a:latin typeface="Arial" pitchFamily="34" charset="0"/>
                <a:cs typeface="Arial" pitchFamily="34" charset="0"/>
              </a:rPr>
              <a:t>  &lt;</a:t>
            </a:r>
            <a:r>
              <a:rPr lang="en-US" dirty="0" err="1">
                <a:latin typeface="Arial" pitchFamily="34" charset="0"/>
                <a:cs typeface="Arial" pitchFamily="34" charset="0"/>
              </a:rPr>
              <a:t>xsl:with-param</a:t>
            </a:r>
            <a:r>
              <a:rPr lang="en-US" dirty="0">
                <a:latin typeface="Arial" pitchFamily="34" charset="0"/>
                <a:cs typeface="Arial" pitchFamily="34" charset="0"/>
              </a:rPr>
              <a:t> name='arg2' select='false()' /&gt;</a:t>
            </a:r>
          </a:p>
          <a:p>
            <a:pPr algn="l">
              <a:spcBef>
                <a:spcPct val="50000"/>
              </a:spcBef>
            </a:pPr>
            <a:r>
              <a:rPr lang="en-US" dirty="0">
                <a:latin typeface="Arial" pitchFamily="34" charset="0"/>
                <a:cs typeface="Arial" pitchFamily="34" charset="0"/>
              </a:rPr>
              <a:t>&lt;/</a:t>
            </a:r>
            <a:r>
              <a:rPr lang="en-US" dirty="0" err="1">
                <a:latin typeface="Arial" pitchFamily="34" charset="0"/>
                <a:cs typeface="Arial" pitchFamily="34" charset="0"/>
              </a:rPr>
              <a:t>xsl:call</a:t>
            </a:r>
            <a:r>
              <a:rPr lang="en-US" dirty="0">
                <a:latin typeface="Arial" pitchFamily="34" charset="0"/>
                <a:cs typeface="Arial" pitchFamily="34" charset="0"/>
              </a:rPr>
              <a:t>-template&gt;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numéro de diapositive 3"/>
          <p:cNvSpPr>
            <a:spLocks noGrp="1"/>
          </p:cNvSpPr>
          <p:nvPr>
            <p:ph type="sldNum" sz="quarter" idx="10"/>
          </p:nvPr>
        </p:nvSpPr>
        <p:spPr/>
        <p:txBody>
          <a:bodyPr/>
          <a:lstStyle/>
          <a:p>
            <a:fld id="{6182D8AB-78EE-4480-B4B0-2661D7BF1726}" type="slidenum">
              <a:rPr lang="fr-FR"/>
              <a:pPr/>
              <a:t>148</a:t>
            </a:fld>
            <a:endParaRPr lang="fr-FR"/>
          </a:p>
        </p:txBody>
      </p:sp>
      <p:sp>
        <p:nvSpPr>
          <p:cNvPr id="377858" name="Rectangle 2"/>
          <p:cNvSpPr>
            <a:spLocks noGrp="1" noChangeArrowheads="1"/>
          </p:cNvSpPr>
          <p:nvPr>
            <p:ph type="title"/>
          </p:nvPr>
        </p:nvSpPr>
        <p:spPr/>
        <p:txBody>
          <a:bodyPr/>
          <a:lstStyle/>
          <a:p>
            <a:r>
              <a:rPr lang="fr-FR"/>
              <a:t>Instructions XSLT</a:t>
            </a:r>
          </a:p>
        </p:txBody>
      </p:sp>
      <p:graphicFrame>
        <p:nvGraphicFramePr>
          <p:cNvPr id="378121" name="Group 265"/>
          <p:cNvGraphicFramePr>
            <a:graphicFrameLocks noGrp="1"/>
          </p:cNvGraphicFramePr>
          <p:nvPr/>
        </p:nvGraphicFramePr>
        <p:xfrm>
          <a:off x="250825" y="692150"/>
          <a:ext cx="8642350" cy="5689601"/>
        </p:xfrm>
        <a:graphic>
          <a:graphicData uri="http://schemas.openxmlformats.org/drawingml/2006/table">
            <a:tbl>
              <a:tblPr/>
              <a:tblGrid>
                <a:gridCol w="1331913"/>
                <a:gridCol w="4541837"/>
                <a:gridCol w="2768600"/>
              </a:tblGrid>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Instruction</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Syntax</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Description</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xsl:copy-of</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&lt;xsl:copy-of select = expression /&gt;</a:t>
                      </a: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Emits the node-set corresponding to the select expression.</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xsl:value-of</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&lt;xsl:value-of select = string-expression disable-output-escaping = "yes" | "no" /&gt;</a:t>
                      </a: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Emits the string corresponding to the select expression.</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xsl:if</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&lt;xsl:if test = boolean-expression&gt; &lt;!- - Content: template - -&gt; &lt;/xsl:if&gt; </a:t>
                      </a:r>
                      <a:br>
                        <a:rPr kumimoji="0" lang="fr-FR" sz="1000" b="1" i="0" u="none" strike="noStrike" cap="none" normalizeH="0" baseline="0" smtClean="0">
                          <a:ln>
                            <a:noFill/>
                          </a:ln>
                          <a:solidFill>
                            <a:schemeClr val="tx1"/>
                          </a:solidFill>
                          <a:effectLst/>
                          <a:latin typeface="Arial" pitchFamily="34" charset="0"/>
                          <a:cs typeface="Arial" pitchFamily="34" charset="0"/>
                        </a:rPr>
                      </a:b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Evaluates the template if and only if the test expression evaluates to true.</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995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xsl:choose</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&lt;xsl:choose&gt; &lt;!- - Content: (xsl:when+, xsl:otherwise?) - -&gt; &lt;/xsl:choose&gt;</a:t>
                      </a: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Evaluates the template from the first xsl:when clause whose test expression evaluates to true. If none of the test expressions evaluate to true, then the template contained in the xsl:otherwise clause is evaluated.</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99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xsl:for-each</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&lt;xsl:for-each select = node-set-expression&gt; &lt;!- - Content: (xsl:sort*, template) - -&gt; &lt;/xsl:for-each&gt;</a:t>
                      </a: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Evaluates the template against each node in node-set returned by the select expression. The order of evaluation can be influenced using one or more xsl:sorts.</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xsl:call-template</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&lt;xsl:call-template name = qname&gt; &lt;!- - Content: xsl:with-param* - -&gt; &lt;/xsl:call-template&gt; </a:t>
                      </a: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Invokes the template rule named by name.</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xsl:variable</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pitchFamily="34" charset="0"/>
                          <a:cs typeface="Arial" pitchFamily="34" charset="0"/>
                        </a:rPr>
                        <a:t>&lt;xsl:variable name = qname select = expression&gt; &lt;!- - Content: template - -&gt; &lt;/xsl:variable&gt; </a:t>
                      </a:r>
                      <a:endParaRPr kumimoji="0" lang="fr-FR" sz="24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Declares a variable named name and initializes it using the select expression or template.</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numéro de diapositive 2"/>
          <p:cNvSpPr>
            <a:spLocks noGrp="1"/>
          </p:cNvSpPr>
          <p:nvPr>
            <p:ph type="sldNum" sz="quarter" idx="10"/>
          </p:nvPr>
        </p:nvSpPr>
        <p:spPr/>
        <p:txBody>
          <a:bodyPr/>
          <a:lstStyle/>
          <a:p>
            <a:fld id="{310192A2-1E39-4545-B315-43319BE3F1A3}" type="slidenum">
              <a:rPr lang="fr-FR"/>
              <a:pPr/>
              <a:t>149</a:t>
            </a:fld>
            <a:endParaRPr lang="fr-FR"/>
          </a:p>
        </p:txBody>
      </p:sp>
      <p:sp>
        <p:nvSpPr>
          <p:cNvPr id="662532" name="Rectangle 4"/>
          <p:cNvSpPr>
            <a:spLocks noGrp="1" noChangeArrowheads="1"/>
          </p:cNvSpPr>
          <p:nvPr>
            <p:ph type="title"/>
          </p:nvPr>
        </p:nvSpPr>
        <p:spPr/>
        <p:txBody>
          <a:bodyPr/>
          <a:lstStyle/>
          <a:p>
            <a:r>
              <a:rPr lang="fr-FR"/>
              <a:t>Instructions XSLT</a:t>
            </a:r>
          </a:p>
        </p:txBody>
      </p:sp>
      <p:graphicFrame>
        <p:nvGraphicFramePr>
          <p:cNvPr id="662712" name="Group 184"/>
          <p:cNvGraphicFramePr>
            <a:graphicFrameLocks noGrp="1"/>
          </p:cNvGraphicFramePr>
          <p:nvPr/>
        </p:nvGraphicFramePr>
        <p:xfrm>
          <a:off x="322263" y="765175"/>
          <a:ext cx="8642350" cy="5616578"/>
        </p:xfrm>
        <a:graphic>
          <a:graphicData uri="http://schemas.openxmlformats.org/drawingml/2006/table">
            <a:tbl>
              <a:tblPr/>
              <a:tblGrid>
                <a:gridCol w="1331912"/>
                <a:gridCol w="4873625"/>
                <a:gridCol w="2436813"/>
              </a:tblGrid>
              <a:tr h="842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chemeClr val="tx1"/>
                          </a:solidFill>
                          <a:effectLst/>
                          <a:latin typeface="Arial" pitchFamily="34" charset="0"/>
                          <a:cs typeface="Arial" pitchFamily="34" charset="0"/>
                        </a:rPr>
                        <a:t>xsl:text</a:t>
                      </a:r>
                      <a:r>
                        <a:rPr kumimoji="0" lang="fr-FR" sz="1200" b="0" i="0" u="none" strike="noStrike" cap="none" normalizeH="0" baseline="0" dirty="0" smtClean="0">
                          <a:ln>
                            <a:noFill/>
                          </a:ln>
                          <a:solidFill>
                            <a:schemeClr val="tx1"/>
                          </a:solidFill>
                          <a:effectLst/>
                          <a:latin typeface="Arial" pitchFamily="34" charset="0"/>
                          <a:cs typeface="Arial" pitchFamily="34" charset="0"/>
                        </a:rPr>
                        <a:t/>
                      </a:r>
                      <a:br>
                        <a:rPr kumimoji="0" lang="fr-FR" sz="1200" b="0" i="0" u="none" strike="noStrike" cap="none" normalizeH="0" baseline="0" dirty="0" smtClean="0">
                          <a:ln>
                            <a:noFill/>
                          </a:ln>
                          <a:solidFill>
                            <a:schemeClr val="tx1"/>
                          </a:solidFill>
                          <a:effectLst/>
                          <a:latin typeface="Arial" pitchFamily="34" charset="0"/>
                          <a:cs typeface="Arial" pitchFamily="34" charset="0"/>
                        </a:rPr>
                      </a:b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&lt;xsl:text disable-output-escaping = "yes" | "no"&gt; &lt;!- - Content: #PCDATA - -&gt; &lt;/xsl:text&gt;</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Emits the text found in #PCDATA. Escaping of the five built-in entities is controlled using disable-output-escaping.</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xsl:number</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&lt;xsl:number level = "single" | "multiple" | "any" count = pattern from = pattern value = number-expression format = { string } lang = { nmtoken } letter-value = { "alphabetic" | "traditional" } grouping-separator = { char } grouping-size = { number } /&gt;</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err="1" smtClean="0">
                          <a:ln>
                            <a:noFill/>
                          </a:ln>
                          <a:solidFill>
                            <a:schemeClr val="tx1"/>
                          </a:solidFill>
                          <a:effectLst/>
                          <a:latin typeface="Arial" pitchFamily="34" charset="0"/>
                          <a:cs typeface="Arial" pitchFamily="34" charset="0"/>
                        </a:rPr>
                        <a:t>Emits</a:t>
                      </a:r>
                      <a:r>
                        <a:rPr kumimoji="0" lang="fr-FR" sz="900" b="0" i="0" u="none" strike="noStrike" cap="none" normalizeH="0" baseline="0" dirty="0" smtClean="0">
                          <a:ln>
                            <a:noFill/>
                          </a:ln>
                          <a:solidFill>
                            <a:schemeClr val="tx1"/>
                          </a:solidFill>
                          <a:effectLst/>
                          <a:latin typeface="Arial" pitchFamily="34" charset="0"/>
                          <a:cs typeface="Arial" pitchFamily="34" charset="0"/>
                        </a:rPr>
                        <a:t> a </a:t>
                      </a:r>
                      <a:r>
                        <a:rPr kumimoji="0" lang="fr-FR" sz="900" b="0" i="0" u="none" strike="noStrike" cap="none" normalizeH="0" baseline="0" dirty="0" err="1" smtClean="0">
                          <a:ln>
                            <a:noFill/>
                          </a:ln>
                          <a:solidFill>
                            <a:schemeClr val="tx1"/>
                          </a:solidFill>
                          <a:effectLst/>
                          <a:latin typeface="Arial" pitchFamily="34" charset="0"/>
                          <a:cs typeface="Arial" pitchFamily="34" charset="0"/>
                        </a:rPr>
                        <a:t>number</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r>
                        <a:rPr kumimoji="0" lang="fr-FR" sz="900" b="0" i="0" u="none" strike="noStrike" cap="none" normalizeH="0" baseline="0" dirty="0" err="1" smtClean="0">
                          <a:ln>
                            <a:noFill/>
                          </a:ln>
                          <a:solidFill>
                            <a:schemeClr val="tx1"/>
                          </a:solidFill>
                          <a:effectLst/>
                          <a:latin typeface="Arial" pitchFamily="34" charset="0"/>
                          <a:cs typeface="Arial" pitchFamily="34" charset="0"/>
                        </a:rPr>
                        <a:t>based</a:t>
                      </a:r>
                      <a:r>
                        <a:rPr kumimoji="0" lang="fr-FR" sz="900" b="0" i="0" u="none" strike="noStrike" cap="none" normalizeH="0" baseline="0" dirty="0" smtClean="0">
                          <a:ln>
                            <a:noFill/>
                          </a:ln>
                          <a:solidFill>
                            <a:schemeClr val="tx1"/>
                          </a:solidFill>
                          <a:effectLst/>
                          <a:latin typeface="Arial" pitchFamily="34" charset="0"/>
                          <a:cs typeface="Arial" pitchFamily="34" charset="0"/>
                        </a:rPr>
                        <a:t> on the </a:t>
                      </a:r>
                      <a:r>
                        <a:rPr kumimoji="0" lang="fr-FR" sz="900" b="0" i="0" u="none" strike="noStrike" cap="none" normalizeH="0" baseline="0" dirty="0" err="1" smtClean="0">
                          <a:ln>
                            <a:noFill/>
                          </a:ln>
                          <a:solidFill>
                            <a:schemeClr val="tx1"/>
                          </a:solidFill>
                          <a:effectLst/>
                          <a:latin typeface="Arial" pitchFamily="34" charset="0"/>
                          <a:cs typeface="Arial" pitchFamily="34" charset="0"/>
                        </a:rPr>
                        <a:t>XPath</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r>
                        <a:rPr kumimoji="0" lang="fr-FR" sz="900" b="0" i="0" u="none" strike="noStrike" cap="none" normalizeH="0" baseline="0" dirty="0" err="1" smtClean="0">
                          <a:ln>
                            <a:noFill/>
                          </a:ln>
                          <a:solidFill>
                            <a:schemeClr val="tx1"/>
                          </a:solidFill>
                          <a:effectLst/>
                          <a:latin typeface="Arial" pitchFamily="34" charset="0"/>
                          <a:cs typeface="Arial" pitchFamily="34" charset="0"/>
                        </a:rPr>
                        <a:t>number</a:t>
                      </a:r>
                      <a:r>
                        <a:rPr kumimoji="0" lang="fr-FR" sz="900" b="0" i="0" u="none" strike="noStrike" cap="none" normalizeH="0" baseline="0" dirty="0" smtClean="0">
                          <a:ln>
                            <a:noFill/>
                          </a:ln>
                          <a:solidFill>
                            <a:schemeClr val="tx1"/>
                          </a:solidFill>
                          <a:effectLst/>
                          <a:latin typeface="Arial" pitchFamily="34" charset="0"/>
                          <a:cs typeface="Arial" pitchFamily="34" charset="0"/>
                        </a:rPr>
                        <a:t> expression </a:t>
                      </a:r>
                      <a:r>
                        <a:rPr kumimoji="0" lang="fr-FR" sz="900" b="0" i="0" u="none" strike="noStrike" cap="none" normalizeH="0" baseline="0" dirty="0" err="1" smtClean="0">
                          <a:ln>
                            <a:noFill/>
                          </a:ln>
                          <a:solidFill>
                            <a:schemeClr val="tx1"/>
                          </a:solidFill>
                          <a:effectLst/>
                          <a:latin typeface="Arial" pitchFamily="34" charset="0"/>
                          <a:cs typeface="Arial" pitchFamily="34" charset="0"/>
                        </a:rPr>
                        <a:t>found</a:t>
                      </a:r>
                      <a:r>
                        <a:rPr kumimoji="0" lang="fr-FR" sz="900" b="0" i="0" u="none" strike="noStrike" cap="none" normalizeH="0" baseline="0" dirty="0" smtClean="0">
                          <a:ln>
                            <a:noFill/>
                          </a:ln>
                          <a:solidFill>
                            <a:schemeClr val="tx1"/>
                          </a:solidFill>
                          <a:effectLst/>
                          <a:latin typeface="Arial" pitchFamily="34" charset="0"/>
                          <a:cs typeface="Arial" pitchFamily="34" charset="0"/>
                        </a:rPr>
                        <a:t> in value.</a:t>
                      </a:r>
                      <a:br>
                        <a:rPr kumimoji="0" lang="fr-FR" sz="900" b="0" i="0" u="none" strike="noStrike" cap="none" normalizeH="0" baseline="0" dirty="0" smtClean="0">
                          <a:ln>
                            <a:noFill/>
                          </a:ln>
                          <a:solidFill>
                            <a:schemeClr val="tx1"/>
                          </a:solidFill>
                          <a:effectLst/>
                          <a:latin typeface="Arial" pitchFamily="34" charset="0"/>
                          <a:cs typeface="Arial" pitchFamily="34" charset="0"/>
                        </a:rPr>
                      </a:b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xsl:copy</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&lt;xsl:copy use-attribute-sets = qnames&gt; &lt;!- - Content: template - -&gt; &lt;/xsl:copy&gt;</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Copies the current context node (and associated namespace nodes) to the result tree fragment.</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xsl:apply-templates</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&lt;xsl:apply-templates select = node-set-expression mode = qname&gt; &lt;!- - Content: (xsl:sort | xsl:with-param)* - -&gt; &lt;/xsl:apply-templates&gt; </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Invokes the best-match template rules against the node-set returned by the select expression.</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xsl:apply-imports</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cs typeface="Arial" pitchFamily="34" charset="0"/>
                        </a:rPr>
                        <a:t>&lt;xsl:apply-imports /&gt;</a:t>
                      </a:r>
                      <a:br>
                        <a:rPr kumimoji="0" lang="fr-FR" sz="1600" b="1" i="0" u="none" strike="noStrike" cap="none" normalizeH="0" baseline="0" smtClean="0">
                          <a:ln>
                            <a:noFill/>
                          </a:ln>
                          <a:solidFill>
                            <a:schemeClr val="tx1"/>
                          </a:solidFill>
                          <a:effectLst/>
                          <a:latin typeface="Arial" pitchFamily="34" charset="0"/>
                          <a:cs typeface="Arial" pitchFamily="34" charset="0"/>
                        </a:rPr>
                      </a:b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Promotes the current stylesheet in import precedence.</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xsl:message</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&lt;xsl:message terminate = "yes" | "no"&gt; &lt;!- - Content: template - -&gt; &lt;/xsl:message&gt; </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Emits a message in a processor-dependent manner.</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4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xsl:fallback</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&lt;xsl:fallback&gt; &lt;!- - Content: template - -&gt; &lt;/xsl:fallback&gt; </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Evaluates the template when the parent instruction/directive is not supported by the current processor.</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cs typeface="Arial" pitchFamily="34" charset="0"/>
                        </a:rPr>
                        <a:t>xsl:comment</a:t>
                      </a:r>
                      <a:br>
                        <a:rPr kumimoji="0" lang="fr-FR" sz="1200" b="0" i="0" u="none" strike="noStrike" cap="none" normalizeH="0" baseline="0" smtClean="0">
                          <a:ln>
                            <a:noFill/>
                          </a:ln>
                          <a:solidFill>
                            <a:schemeClr val="tx1"/>
                          </a:solidFill>
                          <a:effectLst/>
                          <a:latin typeface="Arial" pitchFamily="34" charset="0"/>
                          <a:cs typeface="Arial" pitchFamily="34" charset="0"/>
                        </a:rPr>
                      </a:br>
                      <a:endParaRPr kumimoji="0" lang="fr-FR"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pitchFamily="34" charset="0"/>
                          <a:cs typeface="Arial" pitchFamily="34" charset="0"/>
                        </a:rPr>
                        <a:t>&lt;xsl:comment&gt; &lt;!- - Content: template - -&gt; &lt;/xsl:comment&gt; </a:t>
                      </a:r>
                      <a:endParaRPr kumimoji="0" lang="fr-FR" sz="1600" b="1"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Emits an XML comment containing the template as its character data.</a:t>
                      </a:r>
                      <a:br>
                        <a:rPr kumimoji="0" lang="fr-FR" sz="900" b="0" i="0" u="none" strike="noStrike" cap="none" normalizeH="0" baseline="0" smtClean="0">
                          <a:ln>
                            <a:noFill/>
                          </a:ln>
                          <a:solidFill>
                            <a:schemeClr val="tx1"/>
                          </a:solidFill>
                          <a:effectLst/>
                          <a:latin typeface="Arial" pitchFamily="34" charset="0"/>
                          <a:cs typeface="Arial" pitchFamily="34" charset="0"/>
                        </a:rPr>
                      </a:br>
                      <a:endParaRPr kumimoji="0" lang="fr-FR" sz="9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2"/>
          <p:cNvSpPr>
            <a:spLocks noGrp="1"/>
          </p:cNvSpPr>
          <p:nvPr>
            <p:ph type="sldNum" sz="quarter" idx="10"/>
          </p:nvPr>
        </p:nvSpPr>
        <p:spPr/>
        <p:txBody>
          <a:bodyPr/>
          <a:lstStyle/>
          <a:p>
            <a:fld id="{3E34CC0E-92B6-4EDC-A6C9-A47E61DF50AE}" type="slidenum">
              <a:rPr lang="fr-FR"/>
              <a:pPr/>
              <a:t>15</a:t>
            </a:fld>
            <a:endParaRPr lang="fr-FR"/>
          </a:p>
        </p:txBody>
      </p:sp>
      <p:sp>
        <p:nvSpPr>
          <p:cNvPr id="527362" name="Rectangle 1026"/>
          <p:cNvSpPr>
            <a:spLocks noGrp="1" noChangeArrowheads="1"/>
          </p:cNvSpPr>
          <p:nvPr>
            <p:ph type="title"/>
          </p:nvPr>
        </p:nvSpPr>
        <p:spPr/>
        <p:txBody>
          <a:bodyPr/>
          <a:lstStyle/>
          <a:p>
            <a:r>
              <a:rPr lang="fr-FR"/>
              <a:t>Qu’est-ce que XML?</a:t>
            </a:r>
          </a:p>
        </p:txBody>
      </p:sp>
      <p:sp>
        <p:nvSpPr>
          <p:cNvPr id="527363" name="Rectangle 1027"/>
          <p:cNvSpPr>
            <a:spLocks noChangeArrowheads="1"/>
          </p:cNvSpPr>
          <p:nvPr/>
        </p:nvSpPr>
        <p:spPr bwMode="auto">
          <a:xfrm>
            <a:off x="228600" y="762000"/>
            <a:ext cx="8686800" cy="4114800"/>
          </a:xfrm>
          <a:prstGeom prst="rect">
            <a:avLst/>
          </a:prstGeom>
          <a:noFill/>
          <a:ln w="9525">
            <a:noFill/>
            <a:miter lim="800000"/>
            <a:headEnd/>
            <a:tailEnd/>
          </a:ln>
          <a:effectLst/>
        </p:spPr>
        <p:txBody>
          <a:bodyPr/>
          <a:lstStyle/>
          <a:p>
            <a:pPr marL="342900" indent="-342900" algn="l" latinLnBrk="0">
              <a:spcBef>
                <a:spcPct val="20000"/>
              </a:spcBef>
              <a:buSzPct val="150000"/>
              <a:buFont typeface="Wingdings" pitchFamily="2" charset="2"/>
              <a:buNone/>
            </a:pPr>
            <a:r>
              <a:rPr kumimoji="0" lang="fr-FR" sz="2400" b="1" dirty="0">
                <a:latin typeface="Arial" pitchFamily="34" charset="0"/>
              </a:rPr>
              <a:t>XML est un ensemble de </a:t>
            </a:r>
            <a:r>
              <a:rPr kumimoji="0" lang="fr-FR" sz="2400" b="1" dirty="0" smtClean="0">
                <a:latin typeface="Arial" pitchFamily="34" charset="0"/>
              </a:rPr>
              <a:t>recommandations </a:t>
            </a:r>
            <a:r>
              <a:rPr kumimoji="0" lang="fr-FR" sz="2400" b="1" dirty="0">
                <a:latin typeface="Arial" pitchFamily="34" charset="0"/>
              </a:rPr>
              <a:t>du World Wide Web Consortium (W3C)</a:t>
            </a:r>
          </a:p>
          <a:p>
            <a:pPr marL="342900" indent="-342900" algn="l" latinLnBrk="0">
              <a:spcBef>
                <a:spcPct val="20000"/>
              </a:spcBef>
              <a:buSzPct val="150000"/>
              <a:buFont typeface="Wingdings" pitchFamily="2" charset="2"/>
              <a:buNone/>
            </a:pPr>
            <a:endParaRPr kumimoji="0" lang="fr-FR" sz="2400" b="1" dirty="0">
              <a:latin typeface="Arial" pitchFamily="34" charset="0"/>
            </a:endParaRPr>
          </a:p>
          <a:p>
            <a:pPr marL="742950" lvl="1" indent="-285750" algn="l" latinLnBrk="0">
              <a:spcBef>
                <a:spcPct val="20000"/>
              </a:spcBef>
              <a:buFont typeface="Wingdings" pitchFamily="2" charset="2"/>
              <a:buChar char="§"/>
            </a:pPr>
            <a:r>
              <a:rPr kumimoji="0" lang="fr-FR" dirty="0">
                <a:latin typeface="Arial" pitchFamily="34" charset="0"/>
              </a:rPr>
              <a:t>Disponible gratuitement sur  </a:t>
            </a:r>
            <a:r>
              <a:rPr kumimoji="0" lang="fr-FR" dirty="0">
                <a:latin typeface="Arial" pitchFamily="34" charset="0"/>
                <a:hlinkClick r:id="rId2"/>
              </a:rPr>
              <a:t>http://www.w3.org/TR</a:t>
            </a:r>
            <a:endParaRPr kumimoji="0" lang="fr-FR" dirty="0">
              <a:latin typeface="Arial" pitchFamily="34" charset="0"/>
            </a:endParaRPr>
          </a:p>
          <a:p>
            <a:pPr marL="742950" lvl="1" indent="-285750" algn="l" latinLnBrk="0">
              <a:spcBef>
                <a:spcPct val="20000"/>
              </a:spcBef>
              <a:buFont typeface="Wingdings" pitchFamily="2" charset="2"/>
              <a:buChar char="§"/>
            </a:pPr>
            <a:r>
              <a:rPr kumimoji="0" lang="fr-FR" dirty="0">
                <a:latin typeface="Arial" pitchFamily="34" charset="0"/>
              </a:rPr>
              <a:t>Supporté par l’industrie</a:t>
            </a:r>
          </a:p>
          <a:p>
            <a:pPr marL="742950" lvl="1" indent="-285750" algn="l" latinLnBrk="0">
              <a:spcBef>
                <a:spcPct val="20000"/>
              </a:spcBef>
              <a:buFont typeface="Wingdings" pitchFamily="2" charset="2"/>
              <a:buChar char="§"/>
            </a:pPr>
            <a:r>
              <a:rPr kumimoji="0" lang="fr-FR" dirty="0">
                <a:latin typeface="Arial" pitchFamily="34" charset="0"/>
              </a:rPr>
              <a:t>Tout le monde peut contribuer, commenter et implémenter</a:t>
            </a:r>
          </a:p>
        </p:txBody>
      </p:sp>
      <p:sp>
        <p:nvSpPr>
          <p:cNvPr id="527364" name="Rectangle 1028"/>
          <p:cNvSpPr>
            <a:spLocks noChangeArrowheads="1"/>
          </p:cNvSpPr>
          <p:nvPr/>
        </p:nvSpPr>
        <p:spPr bwMode="blackWhite">
          <a:xfrm>
            <a:off x="228600" y="3429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Recommendation</a:t>
            </a:r>
          </a:p>
        </p:txBody>
      </p:sp>
      <p:sp>
        <p:nvSpPr>
          <p:cNvPr id="527365" name="Rectangle 1029"/>
          <p:cNvSpPr>
            <a:spLocks noChangeArrowheads="1"/>
          </p:cNvSpPr>
          <p:nvPr/>
        </p:nvSpPr>
        <p:spPr bwMode="blackWhite">
          <a:xfrm>
            <a:off x="228600" y="3810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Proposed Recommendation</a:t>
            </a:r>
          </a:p>
        </p:txBody>
      </p:sp>
      <p:sp>
        <p:nvSpPr>
          <p:cNvPr id="527366" name="Rectangle 1030"/>
          <p:cNvSpPr>
            <a:spLocks noChangeArrowheads="1"/>
          </p:cNvSpPr>
          <p:nvPr/>
        </p:nvSpPr>
        <p:spPr bwMode="blackWhite">
          <a:xfrm>
            <a:off x="228600" y="4191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Candidate Recommendation</a:t>
            </a:r>
          </a:p>
        </p:txBody>
      </p:sp>
      <p:sp>
        <p:nvSpPr>
          <p:cNvPr id="527367" name="Rectangle 1031"/>
          <p:cNvSpPr>
            <a:spLocks noChangeArrowheads="1"/>
          </p:cNvSpPr>
          <p:nvPr/>
        </p:nvSpPr>
        <p:spPr bwMode="blackWhite">
          <a:xfrm>
            <a:off x="228600" y="4572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Working Draft in Last Call</a:t>
            </a:r>
          </a:p>
        </p:txBody>
      </p:sp>
      <p:sp>
        <p:nvSpPr>
          <p:cNvPr id="527368" name="Rectangle 1032"/>
          <p:cNvSpPr>
            <a:spLocks noChangeArrowheads="1"/>
          </p:cNvSpPr>
          <p:nvPr/>
        </p:nvSpPr>
        <p:spPr bwMode="blackWhite">
          <a:xfrm>
            <a:off x="228600" y="4953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Working Draft in Development</a:t>
            </a:r>
          </a:p>
        </p:txBody>
      </p:sp>
      <p:sp>
        <p:nvSpPr>
          <p:cNvPr id="527369" name="Rectangle 1033"/>
          <p:cNvSpPr>
            <a:spLocks noChangeArrowheads="1"/>
          </p:cNvSpPr>
          <p:nvPr/>
        </p:nvSpPr>
        <p:spPr bwMode="blackWhite">
          <a:xfrm>
            <a:off x="228600" y="5334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Requirements</a:t>
            </a:r>
          </a:p>
        </p:txBody>
      </p:sp>
      <p:sp>
        <p:nvSpPr>
          <p:cNvPr id="527370" name="Rectangle 1034"/>
          <p:cNvSpPr>
            <a:spLocks noChangeArrowheads="1"/>
          </p:cNvSpPr>
          <p:nvPr/>
        </p:nvSpPr>
        <p:spPr bwMode="blackWhite">
          <a:xfrm>
            <a:off x="228600" y="5715000"/>
            <a:ext cx="3581400" cy="381000"/>
          </a:xfrm>
          <a:prstGeom prst="rect">
            <a:avLst/>
          </a:prstGeom>
          <a:gradFill rotWithShape="0">
            <a:gsLst>
              <a:gs pos="0">
                <a:srgbClr val="6699FF">
                  <a:gamma/>
                  <a:shade val="63529"/>
                  <a:invGamma/>
                </a:srgbClr>
              </a:gs>
              <a:gs pos="50000">
                <a:srgbClr val="6699FF"/>
              </a:gs>
              <a:gs pos="100000">
                <a:srgbClr val="6699FF">
                  <a:gamma/>
                  <a:shade val="63529"/>
                  <a:invGamma/>
                </a:srgbClr>
              </a:gs>
            </a:gsLst>
            <a:lin ang="5400000" scaled="1"/>
          </a:gradFill>
          <a:ln w="9525">
            <a:solidFill>
              <a:srgbClr val="CC9900"/>
            </a:solidFill>
            <a:miter lim="800000"/>
            <a:headEnd/>
            <a:tailEnd/>
          </a:ln>
          <a:effectLst/>
        </p:spPr>
        <p:txBody>
          <a:bodyPr wrap="none" anchor="ctr"/>
          <a:lstStyle/>
          <a:p>
            <a:pPr algn="l" eaLnBrk="0" latinLnBrk="0" hangingPunct="0"/>
            <a:r>
              <a:rPr kumimoji="0" lang="fr-FR" b="1">
                <a:latin typeface="Arial" pitchFamily="34" charset="0"/>
              </a:rPr>
              <a:t>Note</a:t>
            </a:r>
          </a:p>
        </p:txBody>
      </p:sp>
      <p:sp>
        <p:nvSpPr>
          <p:cNvPr id="527371" name="Rectangle 1035"/>
          <p:cNvSpPr>
            <a:spLocks noChangeArrowheads="1"/>
          </p:cNvSpPr>
          <p:nvPr/>
        </p:nvSpPr>
        <p:spPr bwMode="blackWhite">
          <a:xfrm>
            <a:off x="3810000" y="3429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Version Finale</a:t>
            </a:r>
          </a:p>
        </p:txBody>
      </p:sp>
      <p:sp>
        <p:nvSpPr>
          <p:cNvPr id="527372" name="Rectangle 1036"/>
          <p:cNvSpPr>
            <a:spLocks noChangeArrowheads="1"/>
          </p:cNvSpPr>
          <p:nvPr/>
        </p:nvSpPr>
        <p:spPr bwMode="blackWhite">
          <a:xfrm>
            <a:off x="3810000" y="3810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Recommandation Proposée </a:t>
            </a:r>
            <a:r>
              <a:rPr kumimoji="0" lang="fr-FR" sz="1000" b="1">
                <a:latin typeface="Arial" pitchFamily="34" charset="0"/>
              </a:rPr>
              <a:t>– dernière chance pour les remarques</a:t>
            </a:r>
          </a:p>
        </p:txBody>
      </p:sp>
      <p:sp>
        <p:nvSpPr>
          <p:cNvPr id="527373" name="Rectangle 1037"/>
          <p:cNvSpPr>
            <a:spLocks noChangeArrowheads="1"/>
          </p:cNvSpPr>
          <p:nvPr/>
        </p:nvSpPr>
        <p:spPr bwMode="blackWhite">
          <a:xfrm>
            <a:off x="3810000" y="4191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Tous les détail sont définis </a:t>
            </a:r>
            <a:r>
              <a:rPr kumimoji="0" lang="fr-FR" sz="1000" b="1">
                <a:latin typeface="Arial" pitchFamily="34" charset="0"/>
              </a:rPr>
              <a:t>– à implémenter</a:t>
            </a:r>
          </a:p>
        </p:txBody>
      </p:sp>
      <p:sp>
        <p:nvSpPr>
          <p:cNvPr id="527374" name="Rectangle 1038"/>
          <p:cNvSpPr>
            <a:spLocks noChangeArrowheads="1"/>
          </p:cNvSpPr>
          <p:nvPr/>
        </p:nvSpPr>
        <p:spPr bwMode="blackWhite">
          <a:xfrm>
            <a:off x="3810000" y="4572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En cours, à finir …</a:t>
            </a:r>
          </a:p>
        </p:txBody>
      </p:sp>
      <p:sp>
        <p:nvSpPr>
          <p:cNvPr id="527375" name="Rectangle 1039"/>
          <p:cNvSpPr>
            <a:spLocks noChangeArrowheads="1"/>
          </p:cNvSpPr>
          <p:nvPr/>
        </p:nvSpPr>
        <p:spPr bwMode="blackWhite">
          <a:xfrm>
            <a:off x="3810000" y="4953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Brouillon de l’activité du groupe</a:t>
            </a:r>
          </a:p>
        </p:txBody>
      </p:sp>
      <p:sp>
        <p:nvSpPr>
          <p:cNvPr id="527376" name="Rectangle 1040"/>
          <p:cNvSpPr>
            <a:spLocks noChangeArrowheads="1"/>
          </p:cNvSpPr>
          <p:nvPr/>
        </p:nvSpPr>
        <p:spPr bwMode="blackWhite">
          <a:xfrm>
            <a:off x="3810000" y="5334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Idées pour l’activité du groupe</a:t>
            </a:r>
          </a:p>
        </p:txBody>
      </p:sp>
      <p:sp>
        <p:nvSpPr>
          <p:cNvPr id="527377" name="Rectangle 1041"/>
          <p:cNvSpPr>
            <a:spLocks noChangeArrowheads="1"/>
          </p:cNvSpPr>
          <p:nvPr/>
        </p:nvSpPr>
        <p:spPr bwMode="blackWhite">
          <a:xfrm>
            <a:off x="3810000" y="5715000"/>
            <a:ext cx="5105400" cy="381000"/>
          </a:xfrm>
          <a:prstGeom prst="rect">
            <a:avLst/>
          </a:prstGeom>
          <a:solidFill>
            <a:schemeClr val="hlink"/>
          </a:solidFill>
          <a:ln w="9525">
            <a:solidFill>
              <a:srgbClr val="CC9900"/>
            </a:solidFill>
            <a:miter lim="800000"/>
            <a:headEnd/>
            <a:tailEnd/>
          </a:ln>
          <a:effectLst/>
        </p:spPr>
        <p:txBody>
          <a:bodyPr wrap="none" anchor="ctr"/>
          <a:lstStyle/>
          <a:p>
            <a:pPr algn="l" eaLnBrk="0" latinLnBrk="0" hangingPunct="0"/>
            <a:r>
              <a:rPr kumimoji="0" lang="fr-FR" sz="1400" b="1">
                <a:latin typeface="Arial" pitchFamily="34" charset="0"/>
              </a:rPr>
              <a:t>Voilà ce que je pense …</a:t>
            </a:r>
          </a:p>
        </p:txBody>
      </p:sp>
      <p:sp>
        <p:nvSpPr>
          <p:cNvPr id="19" name="Rectangle à coins arrondis 18"/>
          <p:cNvSpPr/>
          <p:nvPr/>
        </p:nvSpPr>
        <p:spPr bwMode="auto">
          <a:xfrm rot="1690698">
            <a:off x="7042717" y="1925239"/>
            <a:ext cx="1632209" cy="586800"/>
          </a:xfrm>
          <a:prstGeom prst="roundRect">
            <a:avLst>
              <a:gd name="adj" fmla="val 50000"/>
            </a:avLst>
          </a:prstGeom>
          <a:ln>
            <a:headEnd type="none" w="med" len="med"/>
            <a:tailEnd type="triangle" w="med" len="med"/>
          </a:ln>
        </p:spPr>
        <p:style>
          <a:lnRef idx="3">
            <a:schemeClr val="lt1"/>
          </a:lnRef>
          <a:fillRef idx="1">
            <a:schemeClr val="accent2"/>
          </a:fillRef>
          <a:effectRef idx="1">
            <a:schemeClr val="accent2"/>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fr-FR" dirty="0" smtClean="0">
                <a:latin typeface="+mj-lt"/>
              </a:rPr>
              <a:t>A juste 10 ans</a:t>
            </a:r>
            <a:endParaRPr kumimoji="1" lang="fr-FR" sz="1800" b="0" i="0" u="none" strike="noStrike" cap="none" normalizeH="0" baseline="0" dirty="0" smtClean="0">
              <a:ln>
                <a:noFill/>
              </a:ln>
              <a:solidFill>
                <a:schemeClr val="tx1"/>
              </a:solidFill>
              <a:effectLst/>
              <a:latin typeface="+mj-lt"/>
              <a:ea typeface="굴림" pitchFamily="50" charset="-127"/>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2"/>
          <p:cNvSpPr>
            <a:spLocks noGrp="1"/>
          </p:cNvSpPr>
          <p:nvPr>
            <p:ph type="sldNum" sz="quarter" idx="10"/>
          </p:nvPr>
        </p:nvSpPr>
        <p:spPr/>
        <p:txBody>
          <a:bodyPr/>
          <a:lstStyle/>
          <a:p>
            <a:fld id="{B7A1A224-DE9B-47ED-A0F2-2A760ECE775E}" type="slidenum">
              <a:rPr lang="fr-FR"/>
              <a:pPr/>
              <a:t>150</a:t>
            </a:fld>
            <a:endParaRPr lang="fr-FR"/>
          </a:p>
        </p:txBody>
      </p:sp>
      <p:sp>
        <p:nvSpPr>
          <p:cNvPr id="664580" name="Rectangle 4"/>
          <p:cNvSpPr>
            <a:spLocks noGrp="1" noChangeArrowheads="1"/>
          </p:cNvSpPr>
          <p:nvPr>
            <p:ph type="title"/>
          </p:nvPr>
        </p:nvSpPr>
        <p:spPr/>
        <p:txBody>
          <a:bodyPr/>
          <a:lstStyle/>
          <a:p>
            <a:r>
              <a:rPr lang="fr-FR"/>
              <a:t>Instructions XSLT</a:t>
            </a:r>
          </a:p>
        </p:txBody>
      </p:sp>
      <p:graphicFrame>
        <p:nvGraphicFramePr>
          <p:cNvPr id="664629" name="Group 53"/>
          <p:cNvGraphicFramePr>
            <a:graphicFrameLocks noGrp="1"/>
          </p:cNvGraphicFramePr>
          <p:nvPr/>
        </p:nvGraphicFramePr>
        <p:xfrm>
          <a:off x="684213" y="1196975"/>
          <a:ext cx="7777162" cy="4176714"/>
        </p:xfrm>
        <a:graphic>
          <a:graphicData uri="http://schemas.openxmlformats.org/drawingml/2006/table">
            <a:tbl>
              <a:tblPr/>
              <a:tblGrid>
                <a:gridCol w="1198562"/>
                <a:gridCol w="3768725"/>
                <a:gridCol w="2809875"/>
              </a:tblGrid>
              <a:tr h="139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rPr>
                        <a:t>xsl:processing-instruction</a:t>
                      </a:r>
                      <a:br>
                        <a:rPr kumimoji="0" lang="fr-FR" sz="1200" b="0" i="0" u="none" strike="noStrike" cap="none" normalizeH="0" baseline="0" smtClean="0">
                          <a:ln>
                            <a:noFill/>
                          </a:ln>
                          <a:solidFill>
                            <a:schemeClr val="tx1"/>
                          </a:solidFill>
                          <a:effectLst/>
                          <a:latin typeface="Times New Roman" pitchFamily="18" charset="0"/>
                        </a:rPr>
                      </a:br>
                      <a:endParaRPr kumimoji="0" lang="fr-FR" sz="12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Unicode MS" pitchFamily="34" charset="-128"/>
                        </a:rPr>
                        <a:t>&lt;xsl:processing-instruction name = { ncname }&gt; &lt;!- - Content: template - -&gt; &lt;/xsl:processing-instruction&gt; </a:t>
                      </a:r>
                      <a:endParaRPr kumimoji="0" lang="fr-FR" sz="16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rPr>
                        <a:t>Emits an XML processing instruction whose [target] is name and whose [children] are based on template.</a:t>
                      </a:r>
                      <a:br>
                        <a:rPr kumimoji="0" lang="fr-FR" sz="1000" b="0" i="0" u="none" strike="noStrike" cap="none" normalizeH="0" baseline="0" smtClean="0">
                          <a:ln>
                            <a:noFill/>
                          </a:ln>
                          <a:solidFill>
                            <a:schemeClr val="tx1"/>
                          </a:solidFill>
                          <a:effectLst/>
                          <a:latin typeface="Times New Roman" pitchFamily="18" charset="0"/>
                        </a:rPr>
                      </a:br>
                      <a:endParaRPr kumimoji="0" lang="fr-FR" sz="10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9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rPr>
                        <a:t>xsl:element</a:t>
                      </a:r>
                      <a:br>
                        <a:rPr kumimoji="0" lang="fr-FR" sz="1200" b="0" i="0" u="none" strike="noStrike" cap="none" normalizeH="0" baseline="0" smtClean="0">
                          <a:ln>
                            <a:noFill/>
                          </a:ln>
                          <a:solidFill>
                            <a:schemeClr val="tx1"/>
                          </a:solidFill>
                          <a:effectLst/>
                          <a:latin typeface="Times New Roman" pitchFamily="18" charset="0"/>
                        </a:rPr>
                      </a:br>
                      <a:endParaRPr kumimoji="0" lang="fr-FR" sz="12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Unicode MS" pitchFamily="34" charset="-128"/>
                        </a:rPr>
                        <a:t>&lt;xsl:element name = { qname } namespace = { uri-reference } use-attribute-sets = qnames&gt; &lt;!- - Content: template - -&gt; &lt;/xsl:element&gt; </a:t>
                      </a:r>
                      <a:endParaRPr kumimoji="0" lang="fr-FR" sz="16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rPr>
                        <a:t>Emits an XML element whose [local name] is name, whose [namespace URI] is namespace, and whose [children] are based on template.</a:t>
                      </a:r>
                      <a:br>
                        <a:rPr kumimoji="0" lang="fr-FR" sz="1000" b="0" i="0" u="none" strike="noStrike" cap="none" normalizeH="0" baseline="0" smtClean="0">
                          <a:ln>
                            <a:noFill/>
                          </a:ln>
                          <a:solidFill>
                            <a:schemeClr val="tx1"/>
                          </a:solidFill>
                          <a:effectLst/>
                          <a:latin typeface="Times New Roman" pitchFamily="18" charset="0"/>
                        </a:rPr>
                      </a:br>
                      <a:endParaRPr kumimoji="0" lang="fr-FR" sz="10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392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rPr>
                        <a:t>xsl:attribute</a:t>
                      </a:r>
                      <a:br>
                        <a:rPr kumimoji="0" lang="fr-FR" sz="1200" b="0" i="0" u="none" strike="noStrike" cap="none" normalizeH="0" baseline="0" smtClean="0">
                          <a:ln>
                            <a:noFill/>
                          </a:ln>
                          <a:solidFill>
                            <a:schemeClr val="tx1"/>
                          </a:solidFill>
                          <a:effectLst/>
                          <a:latin typeface="Times New Roman" pitchFamily="18" charset="0"/>
                        </a:rPr>
                      </a:br>
                      <a:endParaRPr kumimoji="0" lang="fr-FR" sz="12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chemeClr val="tx1"/>
                          </a:solidFill>
                          <a:effectLst/>
                          <a:latin typeface="Arial Unicode MS" pitchFamily="34" charset="-128"/>
                        </a:rPr>
                        <a:t>&lt;xsl:attribute name = { qname } namespace = { uri-reference }&gt; &lt;!- - Content: template - -&gt; &lt;/xsl:attribute&gt; </a:t>
                      </a:r>
                      <a:endParaRPr kumimoji="0" lang="fr-FR" sz="1600" b="1"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rPr>
                        <a:t>Emits an XML attribute whose [local name] is name, whose [namespace URI] is namespace, and whose [children] are based on template.</a:t>
                      </a:r>
                      <a:br>
                        <a:rPr kumimoji="0" lang="fr-FR" sz="1000" b="0" i="0" u="none" strike="noStrike" cap="none" normalizeH="0" baseline="0" smtClean="0">
                          <a:ln>
                            <a:noFill/>
                          </a:ln>
                          <a:solidFill>
                            <a:schemeClr val="tx1"/>
                          </a:solidFill>
                          <a:effectLst/>
                          <a:latin typeface="Times New Roman" pitchFamily="18" charset="0"/>
                        </a:rPr>
                      </a:br>
                      <a:endParaRPr kumimoji="0" lang="fr-FR" sz="1000" b="0" i="0" u="none" strike="noStrike" cap="none" normalizeH="0" baseline="0" smtClean="0">
                        <a:ln>
                          <a:noFill/>
                        </a:ln>
                        <a:solidFill>
                          <a:schemeClr val="tx1"/>
                        </a:solidFill>
                        <a:effectLst/>
                        <a:latin typeface="Times New Roman" pitchFamily="18" charset="0"/>
                      </a:endParaRP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8F015369-F9B9-4EF3-956D-212A087198A9}" type="slidenum">
              <a:rPr lang="fr-FR"/>
              <a:pPr/>
              <a:t>151</a:t>
            </a:fld>
            <a:endParaRPr lang="fr-FR"/>
          </a:p>
        </p:txBody>
      </p:sp>
      <p:sp>
        <p:nvSpPr>
          <p:cNvPr id="733186" name="Rectangle 2"/>
          <p:cNvSpPr>
            <a:spLocks noGrp="1" noChangeArrowheads="1"/>
          </p:cNvSpPr>
          <p:nvPr>
            <p:ph type="title"/>
          </p:nvPr>
        </p:nvSpPr>
        <p:spPr/>
        <p:txBody>
          <a:bodyPr/>
          <a:lstStyle/>
          <a:p>
            <a:r>
              <a:rPr lang="fr-FR" b="1"/>
              <a:t>XSL-FO</a:t>
            </a:r>
            <a:endParaRPr lang="fr-FR"/>
          </a:p>
        </p:txBody>
      </p:sp>
      <p:sp>
        <p:nvSpPr>
          <p:cNvPr id="733187" name="Rectangle 3"/>
          <p:cNvSpPr>
            <a:spLocks noGrp="1" noChangeArrowheads="1"/>
          </p:cNvSpPr>
          <p:nvPr>
            <p:ph type="body" idx="1"/>
          </p:nvPr>
        </p:nvSpPr>
        <p:spPr/>
        <p:txBody>
          <a:bodyPr/>
          <a:lstStyle/>
          <a:p>
            <a:r>
              <a:rPr lang="fr-FR" sz="3200" dirty="0" smtClean="0"/>
              <a:t>Permet d'exprimer </a:t>
            </a:r>
            <a:r>
              <a:rPr lang="fr-FR" sz="3200" dirty="0"/>
              <a:t>de manière très précise le rendu d'un document</a:t>
            </a:r>
          </a:p>
          <a:p>
            <a:endParaRPr lang="fr-FR" sz="3200" dirty="0"/>
          </a:p>
          <a:p>
            <a:pPr lvl="1"/>
            <a:r>
              <a:rPr lang="fr-FR" sz="2400" dirty="0"/>
              <a:t>pagination d'un document, les notes de bas de pages, les marges,...</a:t>
            </a:r>
          </a:p>
          <a:p>
            <a:pPr lvl="1"/>
            <a:r>
              <a:rPr lang="fr-FR" sz="2400" dirty="0"/>
              <a:t>l’emplacement des différents objets sur la page, les polices de caractères, l’affichage de tableaux, etc.</a:t>
            </a:r>
          </a:p>
          <a:p>
            <a:endParaRPr lang="fr-FR" sz="3200" dirty="0"/>
          </a:p>
          <a:p>
            <a:r>
              <a:rPr lang="fr-FR" sz="3200" dirty="0"/>
              <a:t>FOP (</a:t>
            </a:r>
            <a:r>
              <a:rPr lang="fr-FR" sz="3200" dirty="0" err="1"/>
              <a:t>Formating</a:t>
            </a:r>
            <a:r>
              <a:rPr lang="fr-FR" sz="3200" dirty="0"/>
              <a:t> Object Processor</a:t>
            </a:r>
            <a:r>
              <a:rPr lang="fr-FR" sz="3200" dirty="0" smtClean="0"/>
              <a:t>)</a:t>
            </a:r>
            <a:endParaRPr lang="fr-FR" sz="3200" dirty="0"/>
          </a:p>
          <a:p>
            <a:endParaRPr lang="fr-FR" sz="3200" dirty="0"/>
          </a:p>
          <a:p>
            <a:pPr lvl="1"/>
            <a:endParaRPr lang="fr-FR" sz="2400" dirty="0"/>
          </a:p>
          <a:p>
            <a:pPr lvl="1"/>
            <a:endParaRPr lang="fr-FR" sz="2400" dirty="0"/>
          </a:p>
          <a:p>
            <a:endParaRPr lang="fr-FR" sz="32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0"/>
          </p:nvPr>
        </p:nvSpPr>
        <p:spPr/>
        <p:txBody>
          <a:bodyPr/>
          <a:lstStyle/>
          <a:p>
            <a:fld id="{037B0566-4362-42DB-9383-C920B42714B3}" type="slidenum">
              <a:rPr lang="fr-FR"/>
              <a:pPr/>
              <a:t>152</a:t>
            </a:fld>
            <a:endParaRPr lang="fr-FR"/>
          </a:p>
        </p:txBody>
      </p:sp>
      <p:sp>
        <p:nvSpPr>
          <p:cNvPr id="420885" name="AutoShape 21"/>
          <p:cNvSpPr>
            <a:spLocks noChangeArrowheads="1"/>
          </p:cNvSpPr>
          <p:nvPr/>
        </p:nvSpPr>
        <p:spPr bwMode="auto">
          <a:xfrm>
            <a:off x="1219200" y="1909763"/>
            <a:ext cx="1292225" cy="1179512"/>
          </a:xfrm>
          <a:prstGeom prst="foldedCorner">
            <a:avLst>
              <a:gd name="adj" fmla="val 12500"/>
            </a:avLst>
          </a:prstGeom>
          <a:gradFill rotWithShape="0">
            <a:gsLst>
              <a:gs pos="0">
                <a:schemeClr val="bg1"/>
              </a:gs>
              <a:gs pos="100000">
                <a:schemeClr val="bg1">
                  <a:gamma/>
                  <a:shade val="46275"/>
                  <a:invGamma/>
                </a:schemeClr>
              </a:gs>
            </a:gsLst>
            <a:lin ang="2700000" scaled="1"/>
          </a:gradFill>
          <a:ln w="12700">
            <a:solidFill>
              <a:schemeClr val="tx1"/>
            </a:solidFill>
            <a:round/>
            <a:headEnd/>
            <a:tailEnd/>
          </a:ln>
          <a:effectLst/>
        </p:spPr>
        <p:txBody>
          <a:bodyPr wrap="none" anchor="ctr"/>
          <a:lstStyle/>
          <a:p>
            <a:endParaRPr lang="fr-FR"/>
          </a:p>
        </p:txBody>
      </p:sp>
      <p:sp>
        <p:nvSpPr>
          <p:cNvPr id="420886" name="AutoShape 22"/>
          <p:cNvSpPr>
            <a:spLocks noChangeArrowheads="1"/>
          </p:cNvSpPr>
          <p:nvPr/>
        </p:nvSpPr>
        <p:spPr bwMode="auto">
          <a:xfrm>
            <a:off x="1343025" y="3697288"/>
            <a:ext cx="1022350" cy="1179512"/>
          </a:xfrm>
          <a:prstGeom prst="foldedCorner">
            <a:avLst>
              <a:gd name="adj" fmla="val 12500"/>
            </a:avLst>
          </a:prstGeom>
          <a:gradFill rotWithShape="0">
            <a:gsLst>
              <a:gs pos="0">
                <a:schemeClr val="bg1"/>
              </a:gs>
              <a:gs pos="100000">
                <a:schemeClr val="bg1">
                  <a:gamma/>
                  <a:shade val="46275"/>
                  <a:invGamma/>
                </a:schemeClr>
              </a:gs>
            </a:gsLst>
            <a:lin ang="2700000" scaled="1"/>
          </a:gradFill>
          <a:ln w="12700">
            <a:solidFill>
              <a:schemeClr val="tx1"/>
            </a:solidFill>
            <a:round/>
            <a:headEnd/>
            <a:tailEnd/>
          </a:ln>
          <a:effectLst/>
        </p:spPr>
        <p:txBody>
          <a:bodyPr wrap="none" anchor="ctr"/>
          <a:lstStyle/>
          <a:p>
            <a:endParaRPr lang="fr-FR"/>
          </a:p>
        </p:txBody>
      </p:sp>
      <p:sp>
        <p:nvSpPr>
          <p:cNvPr id="420866" name="Rectangle 2"/>
          <p:cNvSpPr>
            <a:spLocks noGrp="1" noChangeArrowheads="1"/>
          </p:cNvSpPr>
          <p:nvPr>
            <p:ph type="title"/>
          </p:nvPr>
        </p:nvSpPr>
        <p:spPr/>
        <p:txBody>
          <a:bodyPr/>
          <a:lstStyle/>
          <a:p>
            <a:r>
              <a:rPr lang="fr-FR"/>
              <a:t>Formatting Objects (fo)</a:t>
            </a:r>
          </a:p>
        </p:txBody>
      </p:sp>
      <p:sp>
        <p:nvSpPr>
          <p:cNvPr id="420867" name="Rectangle 3"/>
          <p:cNvSpPr>
            <a:spLocks noGrp="1" noChangeArrowheads="1"/>
          </p:cNvSpPr>
          <p:nvPr>
            <p:ph type="body" idx="1"/>
          </p:nvPr>
        </p:nvSpPr>
        <p:spPr/>
        <p:txBody>
          <a:bodyPr/>
          <a:lstStyle/>
          <a:p>
            <a:r>
              <a:rPr lang="fr-FR" dirty="0"/>
              <a:t>Macro prédéfinies pour le formatage</a:t>
            </a:r>
          </a:p>
          <a:p>
            <a:pPr lvl="1"/>
            <a:r>
              <a:rPr lang="fr-FR" dirty="0"/>
              <a:t>Ex) </a:t>
            </a:r>
            <a:r>
              <a:rPr lang="fr-FR" dirty="0" err="1"/>
              <a:t>list</a:t>
            </a:r>
            <a:r>
              <a:rPr lang="fr-FR" dirty="0"/>
              <a:t> </a:t>
            </a:r>
            <a:r>
              <a:rPr lang="fr-FR" dirty="0" err="1"/>
              <a:t>fo</a:t>
            </a:r>
            <a:r>
              <a:rPr lang="fr-FR" dirty="0"/>
              <a:t> pour représenter une liste</a:t>
            </a:r>
          </a:p>
          <a:p>
            <a:pPr lvl="1"/>
            <a:r>
              <a:rPr lang="fr-FR" dirty="0"/>
              <a:t>Il faut préciser à l’utilisation que </a:t>
            </a:r>
            <a:r>
              <a:rPr lang="fr-FR" dirty="0" err="1"/>
              <a:t>fo</a:t>
            </a:r>
            <a:r>
              <a:rPr lang="fr-FR" dirty="0"/>
              <a:t> est utilisé : html </a:t>
            </a:r>
            <a:r>
              <a:rPr lang="fr-FR" dirty="0" err="1"/>
              <a:t>fo</a:t>
            </a:r>
            <a:r>
              <a:rPr lang="fr-FR" dirty="0"/>
              <a:t>, </a:t>
            </a:r>
            <a:r>
              <a:rPr lang="fr-FR" dirty="0" err="1"/>
              <a:t>paper</a:t>
            </a:r>
            <a:r>
              <a:rPr lang="fr-FR" dirty="0"/>
              <a:t> </a:t>
            </a:r>
            <a:r>
              <a:rPr lang="fr-FR" dirty="0" err="1"/>
              <a:t>fo</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r>
              <a:rPr lang="fr-FR" dirty="0" smtClean="0"/>
              <a:t>Real time: </a:t>
            </a:r>
            <a:r>
              <a:rPr lang="fr-FR" dirty="0"/>
              <a:t>pour changer l’affichage, changer le plug-in !</a:t>
            </a:r>
          </a:p>
        </p:txBody>
      </p:sp>
      <p:sp>
        <p:nvSpPr>
          <p:cNvPr id="420868" name="Rectangle 4" descr="Papier recyclé"/>
          <p:cNvSpPr>
            <a:spLocks noChangeArrowheads="1"/>
          </p:cNvSpPr>
          <p:nvPr/>
        </p:nvSpPr>
        <p:spPr bwMode="auto">
          <a:xfrm>
            <a:off x="3810000" y="2362200"/>
            <a:ext cx="1827213" cy="2114550"/>
          </a:xfrm>
          <a:prstGeom prst="rect">
            <a:avLst/>
          </a:prstGeom>
          <a:blipFill dpi="0" rotWithShape="0">
            <a:blip r:embed="rId2" cstate="print"/>
            <a:srcRect/>
            <a:tile tx="0" ty="0" sx="100000" sy="100000" flip="none" algn="tl"/>
          </a:blipFill>
          <a:ln w="12700">
            <a:solidFill>
              <a:schemeClr val="tx1"/>
            </a:solidFill>
            <a:miter lim="800000"/>
            <a:headEnd/>
            <a:tailEnd/>
          </a:ln>
          <a:effectLst/>
        </p:spPr>
        <p:txBody>
          <a:bodyPr wrap="none" anchor="ctr"/>
          <a:lstStyle/>
          <a:p>
            <a:endParaRPr lang="fr-FR"/>
          </a:p>
        </p:txBody>
      </p:sp>
      <p:sp>
        <p:nvSpPr>
          <p:cNvPr id="420869" name="Rectangle 5"/>
          <p:cNvSpPr>
            <a:spLocks noChangeArrowheads="1"/>
          </p:cNvSpPr>
          <p:nvPr/>
        </p:nvSpPr>
        <p:spPr bwMode="auto">
          <a:xfrm>
            <a:off x="4305300" y="4502150"/>
            <a:ext cx="862013" cy="4699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20870" name="Rectangle 6"/>
          <p:cNvSpPr>
            <a:spLocks noChangeArrowheads="1"/>
          </p:cNvSpPr>
          <p:nvPr/>
        </p:nvSpPr>
        <p:spPr bwMode="auto">
          <a:xfrm>
            <a:off x="4360863" y="4549775"/>
            <a:ext cx="787400"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a:t>HTML</a:t>
            </a:r>
          </a:p>
          <a:p>
            <a:pPr eaLnBrk="0" latinLnBrk="0" hangingPunct="0"/>
            <a:r>
              <a:rPr kumimoji="0" lang="fr-FR" sz="1200"/>
              <a:t>fo plug-in</a:t>
            </a:r>
          </a:p>
        </p:txBody>
      </p:sp>
      <p:sp>
        <p:nvSpPr>
          <p:cNvPr id="420871" name="Rectangle 7"/>
          <p:cNvSpPr>
            <a:spLocks noChangeArrowheads="1"/>
          </p:cNvSpPr>
          <p:nvPr/>
        </p:nvSpPr>
        <p:spPr bwMode="auto">
          <a:xfrm>
            <a:off x="4129088" y="2898775"/>
            <a:ext cx="1366837" cy="819150"/>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2400"/>
              <a:t>XSL</a:t>
            </a:r>
          </a:p>
          <a:p>
            <a:pPr eaLnBrk="0" latinLnBrk="0" hangingPunct="0"/>
            <a:r>
              <a:rPr kumimoji="0" lang="fr-FR" sz="2400"/>
              <a:t>Processor</a:t>
            </a:r>
          </a:p>
        </p:txBody>
      </p:sp>
      <p:sp>
        <p:nvSpPr>
          <p:cNvPr id="420874" name="Rectangle 10"/>
          <p:cNvSpPr>
            <a:spLocks noChangeArrowheads="1"/>
          </p:cNvSpPr>
          <p:nvPr/>
        </p:nvSpPr>
        <p:spPr bwMode="auto">
          <a:xfrm>
            <a:off x="1193800" y="2049463"/>
            <a:ext cx="1358900" cy="760412"/>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600"/>
              <a:t>XSL</a:t>
            </a:r>
          </a:p>
          <a:p>
            <a:pPr eaLnBrk="0" latinLnBrk="0" hangingPunct="0"/>
            <a:r>
              <a:rPr kumimoji="0" lang="fr-FR" sz="1600"/>
              <a:t>Document</a:t>
            </a:r>
            <a:endParaRPr kumimoji="0" lang="fr-FR" sz="2400"/>
          </a:p>
          <a:p>
            <a:pPr eaLnBrk="0" latinLnBrk="0" hangingPunct="0"/>
            <a:r>
              <a:rPr kumimoji="0" lang="fr-FR" sz="1200"/>
              <a:t>(written using fo’s)</a:t>
            </a:r>
          </a:p>
        </p:txBody>
      </p:sp>
      <p:sp>
        <p:nvSpPr>
          <p:cNvPr id="420875" name="Rectangle 11"/>
          <p:cNvSpPr>
            <a:spLocks noChangeArrowheads="1"/>
          </p:cNvSpPr>
          <p:nvPr/>
        </p:nvSpPr>
        <p:spPr bwMode="auto">
          <a:xfrm>
            <a:off x="1328738" y="3844925"/>
            <a:ext cx="1028700" cy="577850"/>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600"/>
              <a:t>XML</a:t>
            </a:r>
          </a:p>
          <a:p>
            <a:pPr eaLnBrk="0" latinLnBrk="0" hangingPunct="0"/>
            <a:r>
              <a:rPr kumimoji="0" lang="fr-FR" sz="1600"/>
              <a:t>Document</a:t>
            </a:r>
          </a:p>
        </p:txBody>
      </p:sp>
      <p:sp>
        <p:nvSpPr>
          <p:cNvPr id="420876" name="Line 12"/>
          <p:cNvSpPr>
            <a:spLocks noChangeShapeType="1"/>
          </p:cNvSpPr>
          <p:nvPr/>
        </p:nvSpPr>
        <p:spPr bwMode="auto">
          <a:xfrm>
            <a:off x="2524125" y="2473325"/>
            <a:ext cx="1279525" cy="417513"/>
          </a:xfrm>
          <a:prstGeom prst="line">
            <a:avLst/>
          </a:prstGeom>
          <a:noFill/>
          <a:ln w="12700">
            <a:solidFill>
              <a:schemeClr val="tx1"/>
            </a:solidFill>
            <a:round/>
            <a:headEnd/>
            <a:tailEnd type="triangle" w="med" len="med"/>
          </a:ln>
          <a:effectLst/>
        </p:spPr>
        <p:txBody>
          <a:bodyPr/>
          <a:lstStyle/>
          <a:p>
            <a:endParaRPr lang="fr-FR"/>
          </a:p>
        </p:txBody>
      </p:sp>
      <p:sp>
        <p:nvSpPr>
          <p:cNvPr id="420877" name="Line 13"/>
          <p:cNvSpPr>
            <a:spLocks noChangeShapeType="1"/>
          </p:cNvSpPr>
          <p:nvPr/>
        </p:nvSpPr>
        <p:spPr bwMode="auto">
          <a:xfrm flipV="1">
            <a:off x="2368550" y="3868738"/>
            <a:ext cx="1435100" cy="365125"/>
          </a:xfrm>
          <a:prstGeom prst="line">
            <a:avLst/>
          </a:prstGeom>
          <a:noFill/>
          <a:ln w="12700">
            <a:solidFill>
              <a:schemeClr val="tx1"/>
            </a:solidFill>
            <a:round/>
            <a:headEnd/>
            <a:tailEnd type="triangle" w="med" len="med"/>
          </a:ln>
          <a:effectLst/>
        </p:spPr>
        <p:txBody>
          <a:bodyPr/>
          <a:lstStyle/>
          <a:p>
            <a:endParaRPr lang="fr-FR"/>
          </a:p>
        </p:txBody>
      </p:sp>
      <p:sp>
        <p:nvSpPr>
          <p:cNvPr id="420878" name="Line 14"/>
          <p:cNvSpPr>
            <a:spLocks noChangeShapeType="1"/>
          </p:cNvSpPr>
          <p:nvPr/>
        </p:nvSpPr>
        <p:spPr bwMode="auto">
          <a:xfrm flipV="1">
            <a:off x="5651500" y="3392488"/>
            <a:ext cx="1338263" cy="3175"/>
          </a:xfrm>
          <a:prstGeom prst="line">
            <a:avLst/>
          </a:prstGeom>
          <a:noFill/>
          <a:ln w="12700">
            <a:solidFill>
              <a:schemeClr val="tx1"/>
            </a:solidFill>
            <a:round/>
            <a:headEnd/>
            <a:tailEnd type="triangle" w="med" len="med"/>
          </a:ln>
          <a:effectLst/>
        </p:spPr>
        <p:txBody>
          <a:bodyPr/>
          <a:lstStyle/>
          <a:p>
            <a:endParaRPr lang="fr-FR"/>
          </a:p>
        </p:txBody>
      </p:sp>
      <p:sp>
        <p:nvSpPr>
          <p:cNvPr id="420879" name="Rectangle 15"/>
          <p:cNvSpPr>
            <a:spLocks noChangeArrowheads="1"/>
          </p:cNvSpPr>
          <p:nvPr/>
        </p:nvSpPr>
        <p:spPr bwMode="auto">
          <a:xfrm>
            <a:off x="7040563" y="3170238"/>
            <a:ext cx="1044575"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t>HTML</a:t>
            </a:r>
          </a:p>
        </p:txBody>
      </p:sp>
      <p:sp>
        <p:nvSpPr>
          <p:cNvPr id="420880" name="Rectangle 16"/>
          <p:cNvSpPr>
            <a:spLocks noChangeArrowheads="1"/>
          </p:cNvSpPr>
          <p:nvPr/>
        </p:nvSpPr>
        <p:spPr bwMode="auto">
          <a:xfrm>
            <a:off x="5175250" y="4772025"/>
            <a:ext cx="862013" cy="4699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20881" name="Rectangle 17"/>
          <p:cNvSpPr>
            <a:spLocks noChangeArrowheads="1"/>
          </p:cNvSpPr>
          <p:nvPr/>
        </p:nvSpPr>
        <p:spPr bwMode="auto">
          <a:xfrm>
            <a:off x="5230813" y="4819650"/>
            <a:ext cx="787400" cy="454025"/>
          </a:xfrm>
          <a:prstGeom prst="rect">
            <a:avLst/>
          </a:prstGeom>
          <a:gradFill rotWithShape="0">
            <a:gsLst>
              <a:gs pos="0">
                <a:srgbClr val="CCCC00"/>
              </a:gs>
              <a:gs pos="100000">
                <a:srgbClr val="CCCC00">
                  <a:gamma/>
                  <a:shade val="46275"/>
                  <a:invGamma/>
                </a:srgbClr>
              </a:gs>
            </a:gsLst>
            <a:lin ang="2700000" scaled="1"/>
          </a:gradFill>
          <a:ln w="12700">
            <a:noFill/>
            <a:miter lim="800000"/>
            <a:headEnd/>
            <a:tailEnd/>
          </a:ln>
          <a:effectLst/>
        </p:spPr>
        <p:txBody>
          <a:bodyPr wrap="none" lIns="90488" tIns="44450" rIns="90488" bIns="44450">
            <a:spAutoFit/>
          </a:bodyPr>
          <a:lstStyle/>
          <a:p>
            <a:pPr eaLnBrk="0" latinLnBrk="0" hangingPunct="0"/>
            <a:r>
              <a:rPr kumimoji="0" lang="fr-FR" sz="1200"/>
              <a:t>Notepad</a:t>
            </a:r>
          </a:p>
          <a:p>
            <a:pPr eaLnBrk="0" latinLnBrk="0" hangingPunct="0"/>
            <a:r>
              <a:rPr kumimoji="0" lang="fr-FR" sz="1200"/>
              <a:t>fo plug-in</a:t>
            </a:r>
          </a:p>
        </p:txBody>
      </p:sp>
      <p:sp>
        <p:nvSpPr>
          <p:cNvPr id="420882" name="Rectangle 18"/>
          <p:cNvSpPr>
            <a:spLocks noChangeArrowheads="1"/>
          </p:cNvSpPr>
          <p:nvPr/>
        </p:nvSpPr>
        <p:spPr bwMode="auto">
          <a:xfrm>
            <a:off x="6045200" y="5094288"/>
            <a:ext cx="862013" cy="469900"/>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a:tailEnd/>
          </a:ln>
          <a:effectLst/>
        </p:spPr>
        <p:txBody>
          <a:bodyPr wrap="none" anchor="ctr"/>
          <a:lstStyle/>
          <a:p>
            <a:endParaRPr lang="fr-FR"/>
          </a:p>
        </p:txBody>
      </p:sp>
      <p:sp>
        <p:nvSpPr>
          <p:cNvPr id="420883" name="Rectangle 19"/>
          <p:cNvSpPr>
            <a:spLocks noChangeArrowheads="1"/>
          </p:cNvSpPr>
          <p:nvPr/>
        </p:nvSpPr>
        <p:spPr bwMode="auto">
          <a:xfrm>
            <a:off x="6100763" y="5141913"/>
            <a:ext cx="787400" cy="454025"/>
          </a:xfrm>
          <a:prstGeom prst="rect">
            <a:avLst/>
          </a:prstGeom>
          <a:noFill/>
          <a:ln w="12700">
            <a:noFill/>
            <a:miter lim="800000"/>
            <a:headEnd/>
            <a:tailEnd/>
          </a:ln>
          <a:effectLst/>
        </p:spPr>
        <p:txBody>
          <a:bodyPr wrap="none" lIns="90488" tIns="44450" rIns="90488" bIns="44450">
            <a:spAutoFit/>
          </a:bodyPr>
          <a:lstStyle/>
          <a:p>
            <a:pPr eaLnBrk="0" latinLnBrk="0" hangingPunct="0"/>
            <a:r>
              <a:rPr kumimoji="0" lang="fr-FR" sz="1200"/>
              <a:t>Word</a:t>
            </a:r>
          </a:p>
          <a:p>
            <a:pPr eaLnBrk="0" latinLnBrk="0" hangingPunct="0"/>
            <a:r>
              <a:rPr kumimoji="0" lang="fr-FR" sz="1200"/>
              <a:t>fo plug-in</a:t>
            </a:r>
          </a:p>
        </p:txBody>
      </p:sp>
      <p:sp>
        <p:nvSpPr>
          <p:cNvPr id="420884" name="Rectangle 20"/>
          <p:cNvSpPr>
            <a:spLocks noChangeArrowheads="1"/>
          </p:cNvSpPr>
          <p:nvPr/>
        </p:nvSpPr>
        <p:spPr bwMode="auto">
          <a:xfrm>
            <a:off x="6883400" y="5324475"/>
            <a:ext cx="409575" cy="4540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2400"/>
              <a: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0"/>
          </p:nvPr>
        </p:nvSpPr>
        <p:spPr/>
        <p:txBody>
          <a:bodyPr/>
          <a:lstStyle/>
          <a:p>
            <a:fld id="{F556E0C1-349E-4522-97B4-66E073C6150F}" type="slidenum">
              <a:rPr lang="fr-FR"/>
              <a:pPr/>
              <a:t>153</a:t>
            </a:fld>
            <a:endParaRPr lang="fr-FR"/>
          </a:p>
        </p:txBody>
      </p:sp>
      <p:graphicFrame>
        <p:nvGraphicFramePr>
          <p:cNvPr id="734210" name="Object 2"/>
          <p:cNvGraphicFramePr>
            <a:graphicFrameLocks noChangeAspect="1"/>
          </p:cNvGraphicFramePr>
          <p:nvPr/>
        </p:nvGraphicFramePr>
        <p:xfrm>
          <a:off x="2860675" y="1341438"/>
          <a:ext cx="6103938" cy="4344987"/>
        </p:xfrm>
        <a:graphic>
          <a:graphicData uri="http://schemas.openxmlformats.org/presentationml/2006/ole">
            <mc:AlternateContent xmlns:mc="http://schemas.openxmlformats.org/markup-compatibility/2006">
              <mc:Choice xmlns:v="urn:schemas-microsoft-com:vml" Requires="v">
                <p:oleObj spid="_x0000_s734286" name="Image" r:id="rId3" imgW="7885714" imgH="5612698" progId="">
                  <p:embed/>
                </p:oleObj>
              </mc:Choice>
              <mc:Fallback>
                <p:oleObj name="Image" r:id="rId3" imgW="7885714" imgH="561269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675" y="1341438"/>
                        <a:ext cx="6103938" cy="434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4211" name="Object 3"/>
          <p:cNvGraphicFramePr>
            <a:graphicFrameLocks noChangeAspect="1"/>
          </p:cNvGraphicFramePr>
          <p:nvPr/>
        </p:nvGraphicFramePr>
        <p:xfrm>
          <a:off x="323850" y="3122613"/>
          <a:ext cx="3816350" cy="1674812"/>
        </p:xfrm>
        <a:graphic>
          <a:graphicData uri="http://schemas.openxmlformats.org/presentationml/2006/ole">
            <mc:AlternateContent xmlns:mc="http://schemas.openxmlformats.org/markup-compatibility/2006">
              <mc:Choice xmlns:v="urn:schemas-microsoft-com:vml" Requires="v">
                <p:oleObj spid="_x0000_s734287" name="Image" r:id="rId5" imgW="5612698" imgH="2463492" progId="">
                  <p:embed/>
                </p:oleObj>
              </mc:Choice>
              <mc:Fallback>
                <p:oleObj name="Image" r:id="rId5" imgW="5612698" imgH="2463492"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122613"/>
                        <a:ext cx="3816350" cy="1674812"/>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4212" name="Rectangle 4"/>
          <p:cNvSpPr>
            <a:spLocks noChangeArrowheads="1"/>
          </p:cNvSpPr>
          <p:nvPr/>
        </p:nvSpPr>
        <p:spPr bwMode="auto">
          <a:xfrm>
            <a:off x="2119313" y="-33338"/>
            <a:ext cx="4524375" cy="641351"/>
          </a:xfrm>
          <a:prstGeom prst="rect">
            <a:avLst/>
          </a:prstGeom>
          <a:noFill/>
          <a:ln w="12700">
            <a:noFill/>
            <a:miter lim="800000"/>
            <a:headEnd/>
            <a:tailEnd/>
          </a:ln>
          <a:effectLst/>
        </p:spPr>
        <p:txBody>
          <a:bodyPr wrap="none" lIns="90000" tIns="46800" rIns="90000" bIns="46800">
            <a:spAutoFit/>
          </a:bodyPr>
          <a:lstStyle/>
          <a:p>
            <a:r>
              <a:rPr kumimoji="0" lang="fr-FR" sz="3600">
                <a:solidFill>
                  <a:schemeClr val="bg1"/>
                </a:solidFill>
                <a:effectLst>
                  <a:outerShdw blurRad="38100" dist="38100" dir="2700000" algn="tl">
                    <a:srgbClr val="000000"/>
                  </a:outerShdw>
                </a:effectLst>
              </a:rPr>
              <a:t>Formatting Objects (fo)</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8E3B00F0-86ED-4A1F-A834-9930812A7BF3}" type="slidenum">
              <a:rPr lang="fr-FR"/>
              <a:pPr/>
              <a:t>154</a:t>
            </a:fld>
            <a:endParaRPr lang="fr-FR"/>
          </a:p>
        </p:txBody>
      </p:sp>
      <p:sp>
        <p:nvSpPr>
          <p:cNvPr id="348162" name="Rectangle 2"/>
          <p:cNvSpPr>
            <a:spLocks noGrp="1" noChangeArrowheads="1"/>
          </p:cNvSpPr>
          <p:nvPr>
            <p:ph type="title"/>
          </p:nvPr>
        </p:nvSpPr>
        <p:spPr/>
        <p:txBody>
          <a:bodyPr/>
          <a:lstStyle/>
          <a:p>
            <a:r>
              <a:rPr lang="fr-FR"/>
              <a:t>Référence à une feuille XSL</a:t>
            </a:r>
          </a:p>
        </p:txBody>
      </p:sp>
      <p:sp>
        <p:nvSpPr>
          <p:cNvPr id="348163" name="Rectangle 3"/>
          <p:cNvSpPr>
            <a:spLocks noGrp="1" noChangeArrowheads="1"/>
          </p:cNvSpPr>
          <p:nvPr>
            <p:ph type="body" idx="1"/>
          </p:nvPr>
        </p:nvSpPr>
        <p:spPr/>
        <p:txBody>
          <a:bodyPr/>
          <a:lstStyle/>
          <a:p>
            <a:r>
              <a:rPr lang="fr-FR" altLang="ko-KR">
                <a:ea typeface="굴림" pitchFamily="50" charset="-127"/>
              </a:rPr>
              <a:t>Utilisation de XSL</a:t>
            </a:r>
          </a:p>
          <a:p>
            <a:endParaRPr lang="fr-FR" altLang="ko-KR">
              <a:ea typeface="굴림" pitchFamily="50" charset="-127"/>
            </a:endParaRPr>
          </a:p>
          <a:p>
            <a:pPr lvl="1"/>
            <a:r>
              <a:rPr lang="fr-FR" altLang="ko-KR" sz="2400">
                <a:ea typeface="굴림" pitchFamily="50" charset="-127"/>
              </a:rPr>
              <a:t>Faire référence à un feuille XSL à partir de XML</a:t>
            </a:r>
          </a:p>
          <a:p>
            <a:pPr lvl="2"/>
            <a:r>
              <a:rPr lang="ko-KR" altLang="fr-FR" sz="2000">
                <a:ea typeface="굴림" pitchFamily="50" charset="-127"/>
              </a:rPr>
              <a:t>&lt;?</a:t>
            </a:r>
            <a:r>
              <a:rPr lang="fr-FR" altLang="ko-KR" sz="2000">
                <a:ea typeface="굴림" pitchFamily="50" charset="-127"/>
              </a:rPr>
              <a:t>xml-stylesheet href="article.xsl" type="text/xsl" ?&gt;</a:t>
            </a:r>
          </a:p>
          <a:p>
            <a:pPr lvl="1"/>
            <a:endParaRPr lang="fr-FR" altLang="ko-KR" sz="2400">
              <a:ea typeface="굴림" pitchFamily="50" charset="-127"/>
            </a:endParaRPr>
          </a:p>
          <a:p>
            <a:pPr lvl="1"/>
            <a:r>
              <a:rPr lang="fr-FR" altLang="ko-KR" sz="2400">
                <a:ea typeface="굴림" pitchFamily="50" charset="-127"/>
              </a:rPr>
              <a:t>Importation</a:t>
            </a:r>
          </a:p>
          <a:p>
            <a:pPr lvl="2"/>
            <a:r>
              <a:rPr lang="fr-FR" altLang="ko-KR" sz="2000">
                <a:ea typeface="굴림" pitchFamily="50" charset="-127"/>
              </a:rPr>
              <a:t>Une feuille XSL peut importer une autre feuille XSL</a:t>
            </a:r>
          </a:p>
          <a:p>
            <a:pPr lvl="2"/>
            <a:r>
              <a:rPr lang="ko-KR" altLang="fr-FR" sz="2000">
                <a:ea typeface="굴림" pitchFamily="50" charset="-127"/>
              </a:rPr>
              <a:t>&lt;</a:t>
            </a:r>
            <a:r>
              <a:rPr lang="fr-FR" altLang="ko-KR" sz="2000">
                <a:ea typeface="굴림" pitchFamily="50" charset="-127"/>
              </a:rPr>
              <a:t>import href="article.xsl"/&gt;</a:t>
            </a:r>
          </a:p>
          <a:p>
            <a:pPr lvl="1"/>
            <a:endParaRPr lang="fr-FR" sz="240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Espace réservé du numéro de diapositive 3"/>
          <p:cNvSpPr>
            <a:spLocks noGrp="1"/>
          </p:cNvSpPr>
          <p:nvPr>
            <p:ph type="sldNum" sz="quarter" idx="10"/>
          </p:nvPr>
        </p:nvSpPr>
        <p:spPr/>
        <p:txBody>
          <a:bodyPr/>
          <a:lstStyle/>
          <a:p>
            <a:fld id="{1239930C-6FE4-4634-9BD2-14FCA9CB2DF0}" type="slidenum">
              <a:rPr lang="fr-FR"/>
              <a:pPr/>
              <a:t>155</a:t>
            </a:fld>
            <a:endParaRPr lang="fr-FR"/>
          </a:p>
        </p:txBody>
      </p:sp>
      <p:sp>
        <p:nvSpPr>
          <p:cNvPr id="379906" name="Rectangle 2"/>
          <p:cNvSpPr>
            <a:spLocks noGrp="1" noChangeArrowheads="1"/>
          </p:cNvSpPr>
          <p:nvPr>
            <p:ph type="title"/>
          </p:nvPr>
        </p:nvSpPr>
        <p:spPr/>
        <p:txBody>
          <a:bodyPr/>
          <a:lstStyle/>
          <a:p>
            <a:r>
              <a:rPr lang="fr-FR"/>
              <a:t>Résumé XSL</a:t>
            </a:r>
          </a:p>
        </p:txBody>
      </p:sp>
      <p:sp>
        <p:nvSpPr>
          <p:cNvPr id="379907" name="Rectangle 3"/>
          <p:cNvSpPr>
            <a:spLocks noGrp="1" noChangeArrowheads="1"/>
          </p:cNvSpPr>
          <p:nvPr>
            <p:ph type="body" idx="1"/>
          </p:nvPr>
        </p:nvSpPr>
        <p:spPr/>
        <p:txBody>
          <a:bodyPr/>
          <a:lstStyle/>
          <a:p>
            <a:endParaRPr lang="fr-FR"/>
          </a:p>
          <a:p>
            <a:r>
              <a:rPr lang="hu-HU" sz="2000"/>
              <a:t>&lt;xsl:for-each select="xml/album"&gt;</a:t>
            </a:r>
          </a:p>
          <a:p>
            <a:r>
              <a:rPr lang="hu-HU" sz="2000"/>
              <a:t>&lt;xsl:if </a:t>
            </a:r>
            <a:r>
              <a:rPr lang="fr-FR" sz="2000"/>
              <a:t>test</a:t>
            </a:r>
            <a:r>
              <a:rPr lang="hu-HU" sz="2000"/>
              <a:t>=“artist[0]”&gt;</a:t>
            </a:r>
          </a:p>
          <a:p>
            <a:r>
              <a:rPr lang="hu-HU" sz="2000"/>
              <a:t>&lt;xsl:choose&gt;&lt;xsl:when test=“artist”&gt;</a:t>
            </a:r>
          </a:p>
          <a:p>
            <a:r>
              <a:rPr lang="hu-HU" sz="2000"/>
              <a:t>&lt;xsl:apply-templates select="xml"&gt;</a:t>
            </a:r>
          </a:p>
          <a:p>
            <a:r>
              <a:rPr lang="hu-HU" sz="2000"/>
              <a:t>&lt;xsl:template match="artist"&gt;</a:t>
            </a:r>
          </a:p>
          <a:p>
            <a:r>
              <a:rPr lang="fr-FR" sz="2000"/>
              <a:t>&lt;</a:t>
            </a:r>
            <a:r>
              <a:rPr lang="hu-HU" sz="2000"/>
              <a:t>order-by="+category;+title"</a:t>
            </a:r>
            <a:r>
              <a:rPr lang="fr-FR" sz="2000"/>
              <a:t>&gt;</a:t>
            </a:r>
            <a:endParaRPr lang="hu-HU" sz="2000"/>
          </a:p>
          <a:p>
            <a:r>
              <a:rPr lang="en-US" sz="2000">
                <a:cs typeface="Times New Roman" pitchFamily="18" charset="0"/>
              </a:rPr>
              <a:t>&lt;xsl:value-of&gt;</a:t>
            </a:r>
          </a:p>
          <a:p>
            <a:endParaRPr lang="en-US" sz="2000">
              <a:cs typeface="Times New Roman" pitchFamily="18" charset="0"/>
            </a:endParaRPr>
          </a:p>
          <a:p>
            <a:endParaRPr lang="en-US" sz="2000">
              <a:cs typeface="Times New Roman" pitchFamily="18" charset="0"/>
            </a:endParaRPr>
          </a:p>
          <a:p>
            <a:endParaRPr lang="en-US" sz="2000">
              <a:cs typeface="Times New Roman" pitchFamily="18" charset="0"/>
            </a:endParaRPr>
          </a:p>
          <a:p>
            <a:pPr>
              <a:buFont typeface="Wingdings" pitchFamily="2" charset="2"/>
              <a:buNone/>
            </a:pPr>
            <a:r>
              <a:rPr lang="en-US" sz="2000">
                <a:cs typeface="Times New Roman" pitchFamily="18" charset="0"/>
              </a:rPr>
              <a:t>Les XSL patterns :</a:t>
            </a:r>
          </a:p>
          <a:p>
            <a:endParaRPr lang="fr-FR" sz="2000"/>
          </a:p>
        </p:txBody>
      </p:sp>
      <p:grpSp>
        <p:nvGrpSpPr>
          <p:cNvPr id="379908" name="Group 4"/>
          <p:cNvGrpSpPr>
            <a:grpSpLocks/>
          </p:cNvGrpSpPr>
          <p:nvPr/>
        </p:nvGrpSpPr>
        <p:grpSpPr bwMode="auto">
          <a:xfrm>
            <a:off x="4495800" y="2819400"/>
            <a:ext cx="4503738" cy="3649663"/>
            <a:chOff x="-3" y="-3"/>
            <a:chExt cx="3461" cy="2827"/>
          </a:xfrm>
        </p:grpSpPr>
        <p:grpSp>
          <p:nvGrpSpPr>
            <p:cNvPr id="379909" name="Group 5"/>
            <p:cNvGrpSpPr>
              <a:grpSpLocks/>
            </p:cNvGrpSpPr>
            <p:nvPr/>
          </p:nvGrpSpPr>
          <p:grpSpPr bwMode="auto">
            <a:xfrm>
              <a:off x="0" y="0"/>
              <a:ext cx="3455" cy="2821"/>
              <a:chOff x="0" y="0"/>
              <a:chExt cx="3455" cy="2821"/>
            </a:xfrm>
          </p:grpSpPr>
          <p:grpSp>
            <p:nvGrpSpPr>
              <p:cNvPr id="379910" name="Group 6"/>
              <p:cNvGrpSpPr>
                <a:grpSpLocks/>
              </p:cNvGrpSpPr>
              <p:nvPr/>
            </p:nvGrpSpPr>
            <p:grpSpPr bwMode="auto">
              <a:xfrm>
                <a:off x="0" y="0"/>
                <a:ext cx="440" cy="403"/>
                <a:chOff x="0" y="0"/>
                <a:chExt cx="440" cy="403"/>
              </a:xfrm>
            </p:grpSpPr>
            <p:sp>
              <p:nvSpPr>
                <p:cNvPr id="379911" name="Rectangle 7"/>
                <p:cNvSpPr>
                  <a:spLocks noChangeArrowheads="1"/>
                </p:cNvSpPr>
                <p:nvPr/>
              </p:nvSpPr>
              <p:spPr bwMode="auto">
                <a:xfrm>
                  <a:off x="0" y="0"/>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12" name="Group 8"/>
                <p:cNvGrpSpPr>
                  <a:grpSpLocks/>
                </p:cNvGrpSpPr>
                <p:nvPr/>
              </p:nvGrpSpPr>
              <p:grpSpPr bwMode="auto">
                <a:xfrm>
                  <a:off x="0" y="0"/>
                  <a:ext cx="440" cy="403"/>
                  <a:chOff x="0" y="0"/>
                  <a:chExt cx="440" cy="403"/>
                </a:xfrm>
              </p:grpSpPr>
              <p:sp>
                <p:nvSpPr>
                  <p:cNvPr id="379913" name="Rectangle 9"/>
                  <p:cNvSpPr>
                    <a:spLocks noChangeArrowheads="1"/>
                  </p:cNvSpPr>
                  <p:nvPr/>
                </p:nvSpPr>
                <p:spPr bwMode="auto">
                  <a:xfrm>
                    <a:off x="0" y="0"/>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14" name="Rectangle 10"/>
                  <p:cNvSpPr>
                    <a:spLocks noChangeArrowheads="1"/>
                  </p:cNvSpPr>
                  <p:nvPr/>
                </p:nvSpPr>
                <p:spPr bwMode="auto">
                  <a:xfrm>
                    <a:off x="0" y="0"/>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15" name="Group 11"/>
              <p:cNvGrpSpPr>
                <a:grpSpLocks/>
              </p:cNvGrpSpPr>
              <p:nvPr/>
            </p:nvGrpSpPr>
            <p:grpSpPr bwMode="auto">
              <a:xfrm>
                <a:off x="440" y="0"/>
                <a:ext cx="3015" cy="403"/>
                <a:chOff x="440" y="0"/>
                <a:chExt cx="3015" cy="403"/>
              </a:xfrm>
            </p:grpSpPr>
            <p:sp>
              <p:nvSpPr>
                <p:cNvPr id="379916" name="Rectangle 12"/>
                <p:cNvSpPr>
                  <a:spLocks noChangeArrowheads="1"/>
                </p:cNvSpPr>
                <p:nvPr/>
              </p:nvSpPr>
              <p:spPr bwMode="auto">
                <a:xfrm>
                  <a:off x="440" y="0"/>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17" name="Group 13"/>
                <p:cNvGrpSpPr>
                  <a:grpSpLocks/>
                </p:cNvGrpSpPr>
                <p:nvPr/>
              </p:nvGrpSpPr>
              <p:grpSpPr bwMode="auto">
                <a:xfrm>
                  <a:off x="440" y="0"/>
                  <a:ext cx="3015" cy="403"/>
                  <a:chOff x="440" y="0"/>
                  <a:chExt cx="3015" cy="403"/>
                </a:xfrm>
              </p:grpSpPr>
              <p:sp>
                <p:nvSpPr>
                  <p:cNvPr id="379918" name="Rectangle 14"/>
                  <p:cNvSpPr>
                    <a:spLocks noChangeArrowheads="1"/>
                  </p:cNvSpPr>
                  <p:nvPr/>
                </p:nvSpPr>
                <p:spPr bwMode="auto">
                  <a:xfrm>
                    <a:off x="440" y="0"/>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Signale l'alternative</a:t>
                    </a:r>
                    <a:endParaRPr kumimoji="0" lang="fr-FR" sz="1000" b="1">
                      <a:cs typeface="Times New Roman" pitchFamily="18" charset="0"/>
                    </a:endParaRPr>
                  </a:p>
                  <a:p>
                    <a:pPr algn="l" eaLnBrk="0" latinLnBrk="0" hangingPunct="0"/>
                    <a:endParaRPr kumimoji="0" lang="fr-FR" sz="2000" b="1"/>
                  </a:p>
                </p:txBody>
              </p:sp>
              <p:sp>
                <p:nvSpPr>
                  <p:cNvPr id="379919" name="Rectangle 15"/>
                  <p:cNvSpPr>
                    <a:spLocks noChangeArrowheads="1"/>
                  </p:cNvSpPr>
                  <p:nvPr/>
                </p:nvSpPr>
                <p:spPr bwMode="auto">
                  <a:xfrm>
                    <a:off x="440" y="0"/>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20" name="Group 16"/>
              <p:cNvGrpSpPr>
                <a:grpSpLocks/>
              </p:cNvGrpSpPr>
              <p:nvPr/>
            </p:nvGrpSpPr>
            <p:grpSpPr bwMode="auto">
              <a:xfrm>
                <a:off x="0" y="403"/>
                <a:ext cx="440" cy="403"/>
                <a:chOff x="0" y="403"/>
                <a:chExt cx="440" cy="403"/>
              </a:xfrm>
            </p:grpSpPr>
            <p:sp>
              <p:nvSpPr>
                <p:cNvPr id="379921" name="Rectangle 17"/>
                <p:cNvSpPr>
                  <a:spLocks noChangeArrowheads="1"/>
                </p:cNvSpPr>
                <p:nvPr/>
              </p:nvSpPr>
              <p:spPr bwMode="auto">
                <a:xfrm>
                  <a:off x="0" y="403"/>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22" name="Group 18"/>
                <p:cNvGrpSpPr>
                  <a:grpSpLocks/>
                </p:cNvGrpSpPr>
                <p:nvPr/>
              </p:nvGrpSpPr>
              <p:grpSpPr bwMode="auto">
                <a:xfrm>
                  <a:off x="0" y="403"/>
                  <a:ext cx="440" cy="403"/>
                  <a:chOff x="0" y="403"/>
                  <a:chExt cx="440" cy="403"/>
                </a:xfrm>
              </p:grpSpPr>
              <p:sp>
                <p:nvSpPr>
                  <p:cNvPr id="379923" name="Rectangle 19"/>
                  <p:cNvSpPr>
                    <a:spLocks noChangeArrowheads="1"/>
                  </p:cNvSpPr>
                  <p:nvPr/>
                </p:nvSpPr>
                <p:spPr bwMode="auto">
                  <a:xfrm>
                    <a:off x="0" y="403"/>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24" name="Rectangle 20"/>
                  <p:cNvSpPr>
                    <a:spLocks noChangeArrowheads="1"/>
                  </p:cNvSpPr>
                  <p:nvPr/>
                </p:nvSpPr>
                <p:spPr bwMode="auto">
                  <a:xfrm>
                    <a:off x="0" y="403"/>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25" name="Group 21"/>
              <p:cNvGrpSpPr>
                <a:grpSpLocks/>
              </p:cNvGrpSpPr>
              <p:nvPr/>
            </p:nvGrpSpPr>
            <p:grpSpPr bwMode="auto">
              <a:xfrm>
                <a:off x="440" y="403"/>
                <a:ext cx="3015" cy="403"/>
                <a:chOff x="440" y="403"/>
                <a:chExt cx="3015" cy="403"/>
              </a:xfrm>
            </p:grpSpPr>
            <p:sp>
              <p:nvSpPr>
                <p:cNvPr id="379926" name="Rectangle 22"/>
                <p:cNvSpPr>
                  <a:spLocks noChangeArrowheads="1"/>
                </p:cNvSpPr>
                <p:nvPr/>
              </p:nvSpPr>
              <p:spPr bwMode="auto">
                <a:xfrm>
                  <a:off x="440" y="403"/>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27" name="Group 23"/>
                <p:cNvGrpSpPr>
                  <a:grpSpLocks/>
                </p:cNvGrpSpPr>
                <p:nvPr/>
              </p:nvGrpSpPr>
              <p:grpSpPr bwMode="auto">
                <a:xfrm>
                  <a:off x="440" y="403"/>
                  <a:ext cx="3015" cy="403"/>
                  <a:chOff x="440" y="403"/>
                  <a:chExt cx="3015" cy="403"/>
                </a:xfrm>
              </p:grpSpPr>
              <p:sp>
                <p:nvSpPr>
                  <p:cNvPr id="379928" name="Rectangle 24"/>
                  <p:cNvSpPr>
                    <a:spLocks noChangeArrowheads="1"/>
                  </p:cNvSpPr>
                  <p:nvPr/>
                </p:nvSpPr>
                <p:spPr bwMode="auto">
                  <a:xfrm>
                    <a:off x="440" y="403"/>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Définit les chemins d'accès aux éléments</a:t>
                    </a:r>
                    <a:endParaRPr kumimoji="0" lang="fr-FR" sz="1000" b="1">
                      <a:cs typeface="Times New Roman" pitchFamily="18" charset="0"/>
                    </a:endParaRPr>
                  </a:p>
                  <a:p>
                    <a:pPr algn="l" eaLnBrk="0" latinLnBrk="0" hangingPunct="0"/>
                    <a:endParaRPr kumimoji="0" lang="fr-FR" sz="2000" b="1"/>
                  </a:p>
                </p:txBody>
              </p:sp>
              <p:sp>
                <p:nvSpPr>
                  <p:cNvPr id="379929" name="Rectangle 25"/>
                  <p:cNvSpPr>
                    <a:spLocks noChangeArrowheads="1"/>
                  </p:cNvSpPr>
                  <p:nvPr/>
                </p:nvSpPr>
                <p:spPr bwMode="auto">
                  <a:xfrm>
                    <a:off x="440" y="403"/>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30" name="Group 26"/>
              <p:cNvGrpSpPr>
                <a:grpSpLocks/>
              </p:cNvGrpSpPr>
              <p:nvPr/>
            </p:nvGrpSpPr>
            <p:grpSpPr bwMode="auto">
              <a:xfrm>
                <a:off x="0" y="806"/>
                <a:ext cx="440" cy="403"/>
                <a:chOff x="0" y="806"/>
                <a:chExt cx="440" cy="403"/>
              </a:xfrm>
            </p:grpSpPr>
            <p:sp>
              <p:nvSpPr>
                <p:cNvPr id="379931" name="Rectangle 27"/>
                <p:cNvSpPr>
                  <a:spLocks noChangeArrowheads="1"/>
                </p:cNvSpPr>
                <p:nvPr/>
              </p:nvSpPr>
              <p:spPr bwMode="auto">
                <a:xfrm>
                  <a:off x="0" y="806"/>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32" name="Group 28"/>
                <p:cNvGrpSpPr>
                  <a:grpSpLocks/>
                </p:cNvGrpSpPr>
                <p:nvPr/>
              </p:nvGrpSpPr>
              <p:grpSpPr bwMode="auto">
                <a:xfrm>
                  <a:off x="0" y="806"/>
                  <a:ext cx="440" cy="403"/>
                  <a:chOff x="0" y="806"/>
                  <a:chExt cx="440" cy="403"/>
                </a:xfrm>
              </p:grpSpPr>
              <p:sp>
                <p:nvSpPr>
                  <p:cNvPr id="379933" name="Rectangle 29"/>
                  <p:cNvSpPr>
                    <a:spLocks noChangeArrowheads="1"/>
                  </p:cNvSpPr>
                  <p:nvPr/>
                </p:nvSpPr>
                <p:spPr bwMode="auto">
                  <a:xfrm>
                    <a:off x="0" y="806"/>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34" name="Rectangle 30"/>
                  <p:cNvSpPr>
                    <a:spLocks noChangeArrowheads="1"/>
                  </p:cNvSpPr>
                  <p:nvPr/>
                </p:nvSpPr>
                <p:spPr bwMode="auto">
                  <a:xfrm>
                    <a:off x="0" y="806"/>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35" name="Group 31"/>
              <p:cNvGrpSpPr>
                <a:grpSpLocks/>
              </p:cNvGrpSpPr>
              <p:nvPr/>
            </p:nvGrpSpPr>
            <p:grpSpPr bwMode="auto">
              <a:xfrm>
                <a:off x="440" y="806"/>
                <a:ext cx="3015" cy="403"/>
                <a:chOff x="440" y="806"/>
                <a:chExt cx="3015" cy="403"/>
              </a:xfrm>
            </p:grpSpPr>
            <p:sp>
              <p:nvSpPr>
                <p:cNvPr id="379936" name="Rectangle 32"/>
                <p:cNvSpPr>
                  <a:spLocks noChangeArrowheads="1"/>
                </p:cNvSpPr>
                <p:nvPr/>
              </p:nvSpPr>
              <p:spPr bwMode="auto">
                <a:xfrm>
                  <a:off x="440" y="806"/>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37" name="Group 33"/>
                <p:cNvGrpSpPr>
                  <a:grpSpLocks/>
                </p:cNvGrpSpPr>
                <p:nvPr/>
              </p:nvGrpSpPr>
              <p:grpSpPr bwMode="auto">
                <a:xfrm>
                  <a:off x="440" y="806"/>
                  <a:ext cx="3015" cy="403"/>
                  <a:chOff x="440" y="806"/>
                  <a:chExt cx="3015" cy="403"/>
                </a:xfrm>
              </p:grpSpPr>
              <p:sp>
                <p:nvSpPr>
                  <p:cNvPr id="379938" name="Rectangle 34"/>
                  <p:cNvSpPr>
                    <a:spLocks noChangeArrowheads="1"/>
                  </p:cNvSpPr>
                  <p:nvPr/>
                </p:nvSpPr>
                <p:spPr bwMode="auto">
                  <a:xfrm>
                    <a:off x="440" y="806"/>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Remplace n'importe quel nom d'élément</a:t>
                    </a:r>
                    <a:endParaRPr kumimoji="0" lang="fr-FR" sz="1000" b="1">
                      <a:cs typeface="Times New Roman" pitchFamily="18" charset="0"/>
                    </a:endParaRPr>
                  </a:p>
                  <a:p>
                    <a:pPr algn="l" eaLnBrk="0" latinLnBrk="0" hangingPunct="0"/>
                    <a:endParaRPr kumimoji="0" lang="fr-FR" sz="2000" b="1"/>
                  </a:p>
                </p:txBody>
              </p:sp>
              <p:sp>
                <p:nvSpPr>
                  <p:cNvPr id="379939" name="Rectangle 35"/>
                  <p:cNvSpPr>
                    <a:spLocks noChangeArrowheads="1"/>
                  </p:cNvSpPr>
                  <p:nvPr/>
                </p:nvSpPr>
                <p:spPr bwMode="auto">
                  <a:xfrm>
                    <a:off x="440" y="806"/>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40" name="Group 36"/>
              <p:cNvGrpSpPr>
                <a:grpSpLocks/>
              </p:cNvGrpSpPr>
              <p:nvPr/>
            </p:nvGrpSpPr>
            <p:grpSpPr bwMode="auto">
              <a:xfrm>
                <a:off x="0" y="1209"/>
                <a:ext cx="440" cy="403"/>
                <a:chOff x="0" y="1209"/>
                <a:chExt cx="440" cy="403"/>
              </a:xfrm>
            </p:grpSpPr>
            <p:sp>
              <p:nvSpPr>
                <p:cNvPr id="379941" name="Rectangle 37"/>
                <p:cNvSpPr>
                  <a:spLocks noChangeArrowheads="1"/>
                </p:cNvSpPr>
                <p:nvPr/>
              </p:nvSpPr>
              <p:spPr bwMode="auto">
                <a:xfrm>
                  <a:off x="0" y="1209"/>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42" name="Group 38"/>
                <p:cNvGrpSpPr>
                  <a:grpSpLocks/>
                </p:cNvGrpSpPr>
                <p:nvPr/>
              </p:nvGrpSpPr>
              <p:grpSpPr bwMode="auto">
                <a:xfrm>
                  <a:off x="0" y="1209"/>
                  <a:ext cx="440" cy="403"/>
                  <a:chOff x="0" y="1209"/>
                  <a:chExt cx="440" cy="403"/>
                </a:xfrm>
              </p:grpSpPr>
              <p:sp>
                <p:nvSpPr>
                  <p:cNvPr id="379943" name="Rectangle 39"/>
                  <p:cNvSpPr>
                    <a:spLocks noChangeArrowheads="1"/>
                  </p:cNvSpPr>
                  <p:nvPr/>
                </p:nvSpPr>
                <p:spPr bwMode="auto">
                  <a:xfrm>
                    <a:off x="0" y="1209"/>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44" name="Rectangle 40"/>
                  <p:cNvSpPr>
                    <a:spLocks noChangeArrowheads="1"/>
                  </p:cNvSpPr>
                  <p:nvPr/>
                </p:nvSpPr>
                <p:spPr bwMode="auto">
                  <a:xfrm>
                    <a:off x="0" y="1209"/>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45" name="Group 41"/>
              <p:cNvGrpSpPr>
                <a:grpSpLocks/>
              </p:cNvGrpSpPr>
              <p:nvPr/>
            </p:nvGrpSpPr>
            <p:grpSpPr bwMode="auto">
              <a:xfrm>
                <a:off x="440" y="1209"/>
                <a:ext cx="3015" cy="403"/>
                <a:chOff x="440" y="1209"/>
                <a:chExt cx="3015" cy="403"/>
              </a:xfrm>
            </p:grpSpPr>
            <p:sp>
              <p:nvSpPr>
                <p:cNvPr id="379946" name="Rectangle 42"/>
                <p:cNvSpPr>
                  <a:spLocks noChangeArrowheads="1"/>
                </p:cNvSpPr>
                <p:nvPr/>
              </p:nvSpPr>
              <p:spPr bwMode="auto">
                <a:xfrm>
                  <a:off x="440" y="1209"/>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47" name="Group 43"/>
                <p:cNvGrpSpPr>
                  <a:grpSpLocks/>
                </p:cNvGrpSpPr>
                <p:nvPr/>
              </p:nvGrpSpPr>
              <p:grpSpPr bwMode="auto">
                <a:xfrm>
                  <a:off x="440" y="1209"/>
                  <a:ext cx="3015" cy="403"/>
                  <a:chOff x="440" y="1209"/>
                  <a:chExt cx="3015" cy="403"/>
                </a:xfrm>
              </p:grpSpPr>
              <p:sp>
                <p:nvSpPr>
                  <p:cNvPr id="379948" name="Rectangle 44"/>
                  <p:cNvSpPr>
                    <a:spLocks noChangeArrowheads="1"/>
                  </p:cNvSpPr>
                  <p:nvPr/>
                </p:nvSpPr>
                <p:spPr bwMode="auto">
                  <a:xfrm>
                    <a:off x="440" y="1209"/>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Permet de faire une recherche sur tous les descendants d'un nœud</a:t>
                    </a:r>
                    <a:endParaRPr kumimoji="0" lang="fr-FR" sz="1000" b="1">
                      <a:cs typeface="Times New Roman" pitchFamily="18" charset="0"/>
                    </a:endParaRPr>
                  </a:p>
                  <a:p>
                    <a:pPr algn="l" eaLnBrk="0" latinLnBrk="0" hangingPunct="0"/>
                    <a:endParaRPr kumimoji="0" lang="fr-FR" sz="2000" b="1"/>
                  </a:p>
                </p:txBody>
              </p:sp>
              <p:sp>
                <p:nvSpPr>
                  <p:cNvPr id="379949" name="Rectangle 45"/>
                  <p:cNvSpPr>
                    <a:spLocks noChangeArrowheads="1"/>
                  </p:cNvSpPr>
                  <p:nvPr/>
                </p:nvSpPr>
                <p:spPr bwMode="auto">
                  <a:xfrm>
                    <a:off x="440" y="1209"/>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50" name="Group 46"/>
              <p:cNvGrpSpPr>
                <a:grpSpLocks/>
              </p:cNvGrpSpPr>
              <p:nvPr/>
            </p:nvGrpSpPr>
            <p:grpSpPr bwMode="auto">
              <a:xfrm>
                <a:off x="0" y="1612"/>
                <a:ext cx="440" cy="403"/>
                <a:chOff x="0" y="1612"/>
                <a:chExt cx="440" cy="403"/>
              </a:xfrm>
            </p:grpSpPr>
            <p:sp>
              <p:nvSpPr>
                <p:cNvPr id="379951" name="Rectangle 47"/>
                <p:cNvSpPr>
                  <a:spLocks noChangeArrowheads="1"/>
                </p:cNvSpPr>
                <p:nvPr/>
              </p:nvSpPr>
              <p:spPr bwMode="auto">
                <a:xfrm>
                  <a:off x="0" y="1612"/>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52" name="Group 48"/>
                <p:cNvGrpSpPr>
                  <a:grpSpLocks/>
                </p:cNvGrpSpPr>
                <p:nvPr/>
              </p:nvGrpSpPr>
              <p:grpSpPr bwMode="auto">
                <a:xfrm>
                  <a:off x="0" y="1612"/>
                  <a:ext cx="440" cy="403"/>
                  <a:chOff x="0" y="1612"/>
                  <a:chExt cx="440" cy="403"/>
                </a:xfrm>
              </p:grpSpPr>
              <p:sp>
                <p:nvSpPr>
                  <p:cNvPr id="379953" name="Rectangle 49"/>
                  <p:cNvSpPr>
                    <a:spLocks noChangeArrowheads="1"/>
                  </p:cNvSpPr>
                  <p:nvPr/>
                </p:nvSpPr>
                <p:spPr bwMode="auto">
                  <a:xfrm>
                    <a:off x="0" y="1612"/>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54" name="Rectangle 50"/>
                  <p:cNvSpPr>
                    <a:spLocks noChangeArrowheads="1"/>
                  </p:cNvSpPr>
                  <p:nvPr/>
                </p:nvSpPr>
                <p:spPr bwMode="auto">
                  <a:xfrm>
                    <a:off x="0" y="1612"/>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55" name="Group 51"/>
              <p:cNvGrpSpPr>
                <a:grpSpLocks/>
              </p:cNvGrpSpPr>
              <p:nvPr/>
            </p:nvGrpSpPr>
            <p:grpSpPr bwMode="auto">
              <a:xfrm>
                <a:off x="440" y="1612"/>
                <a:ext cx="3015" cy="403"/>
                <a:chOff x="440" y="1612"/>
                <a:chExt cx="3015" cy="403"/>
              </a:xfrm>
            </p:grpSpPr>
            <p:sp>
              <p:nvSpPr>
                <p:cNvPr id="379956" name="Rectangle 52"/>
                <p:cNvSpPr>
                  <a:spLocks noChangeArrowheads="1"/>
                </p:cNvSpPr>
                <p:nvPr/>
              </p:nvSpPr>
              <p:spPr bwMode="auto">
                <a:xfrm>
                  <a:off x="440" y="1612"/>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57" name="Group 53"/>
                <p:cNvGrpSpPr>
                  <a:grpSpLocks/>
                </p:cNvGrpSpPr>
                <p:nvPr/>
              </p:nvGrpSpPr>
              <p:grpSpPr bwMode="auto">
                <a:xfrm>
                  <a:off x="440" y="1612"/>
                  <a:ext cx="3015" cy="403"/>
                  <a:chOff x="440" y="1612"/>
                  <a:chExt cx="3015" cy="403"/>
                </a:xfrm>
              </p:grpSpPr>
              <p:sp>
                <p:nvSpPr>
                  <p:cNvPr id="379958" name="Rectangle 54"/>
                  <p:cNvSpPr>
                    <a:spLocks noChangeArrowheads="1"/>
                  </p:cNvSpPr>
                  <p:nvPr/>
                </p:nvSpPr>
                <p:spPr bwMode="auto">
                  <a:xfrm>
                    <a:off x="440" y="1612"/>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Sélectionne le nœud courant</a:t>
                    </a:r>
                    <a:endParaRPr kumimoji="0" lang="fr-FR" sz="1000" b="1">
                      <a:cs typeface="Times New Roman" pitchFamily="18" charset="0"/>
                    </a:endParaRPr>
                  </a:p>
                  <a:p>
                    <a:pPr algn="l" eaLnBrk="0" latinLnBrk="0" hangingPunct="0"/>
                    <a:endParaRPr kumimoji="0" lang="fr-FR" sz="2000" b="1"/>
                  </a:p>
                </p:txBody>
              </p:sp>
              <p:sp>
                <p:nvSpPr>
                  <p:cNvPr id="379959" name="Rectangle 55"/>
                  <p:cNvSpPr>
                    <a:spLocks noChangeArrowheads="1"/>
                  </p:cNvSpPr>
                  <p:nvPr/>
                </p:nvSpPr>
                <p:spPr bwMode="auto">
                  <a:xfrm>
                    <a:off x="440" y="1612"/>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60" name="Group 56"/>
              <p:cNvGrpSpPr>
                <a:grpSpLocks/>
              </p:cNvGrpSpPr>
              <p:nvPr/>
            </p:nvGrpSpPr>
            <p:grpSpPr bwMode="auto">
              <a:xfrm>
                <a:off x="0" y="2015"/>
                <a:ext cx="440" cy="403"/>
                <a:chOff x="0" y="2015"/>
                <a:chExt cx="440" cy="403"/>
              </a:xfrm>
            </p:grpSpPr>
            <p:sp>
              <p:nvSpPr>
                <p:cNvPr id="379961" name="Rectangle 57"/>
                <p:cNvSpPr>
                  <a:spLocks noChangeArrowheads="1"/>
                </p:cNvSpPr>
                <p:nvPr/>
              </p:nvSpPr>
              <p:spPr bwMode="auto">
                <a:xfrm>
                  <a:off x="0" y="2015"/>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62" name="Group 58"/>
                <p:cNvGrpSpPr>
                  <a:grpSpLocks/>
                </p:cNvGrpSpPr>
                <p:nvPr/>
              </p:nvGrpSpPr>
              <p:grpSpPr bwMode="auto">
                <a:xfrm>
                  <a:off x="0" y="2015"/>
                  <a:ext cx="440" cy="403"/>
                  <a:chOff x="0" y="2015"/>
                  <a:chExt cx="440" cy="403"/>
                </a:xfrm>
              </p:grpSpPr>
              <p:sp>
                <p:nvSpPr>
                  <p:cNvPr id="379963" name="Rectangle 59"/>
                  <p:cNvSpPr>
                    <a:spLocks noChangeArrowheads="1"/>
                  </p:cNvSpPr>
                  <p:nvPr/>
                </p:nvSpPr>
                <p:spPr bwMode="auto">
                  <a:xfrm>
                    <a:off x="0" y="2015"/>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64" name="Rectangle 60"/>
                  <p:cNvSpPr>
                    <a:spLocks noChangeArrowheads="1"/>
                  </p:cNvSpPr>
                  <p:nvPr/>
                </p:nvSpPr>
                <p:spPr bwMode="auto">
                  <a:xfrm>
                    <a:off x="0" y="2015"/>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65" name="Group 61"/>
              <p:cNvGrpSpPr>
                <a:grpSpLocks/>
              </p:cNvGrpSpPr>
              <p:nvPr/>
            </p:nvGrpSpPr>
            <p:grpSpPr bwMode="auto">
              <a:xfrm>
                <a:off x="440" y="2015"/>
                <a:ext cx="3015" cy="403"/>
                <a:chOff x="440" y="2015"/>
                <a:chExt cx="3015" cy="403"/>
              </a:xfrm>
            </p:grpSpPr>
            <p:sp>
              <p:nvSpPr>
                <p:cNvPr id="379966" name="Rectangle 62"/>
                <p:cNvSpPr>
                  <a:spLocks noChangeArrowheads="1"/>
                </p:cNvSpPr>
                <p:nvPr/>
              </p:nvSpPr>
              <p:spPr bwMode="auto">
                <a:xfrm>
                  <a:off x="440" y="2015"/>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67" name="Group 63"/>
                <p:cNvGrpSpPr>
                  <a:grpSpLocks/>
                </p:cNvGrpSpPr>
                <p:nvPr/>
              </p:nvGrpSpPr>
              <p:grpSpPr bwMode="auto">
                <a:xfrm>
                  <a:off x="440" y="2015"/>
                  <a:ext cx="3015" cy="403"/>
                  <a:chOff x="440" y="2015"/>
                  <a:chExt cx="3015" cy="403"/>
                </a:xfrm>
              </p:grpSpPr>
              <p:sp>
                <p:nvSpPr>
                  <p:cNvPr id="379968" name="Rectangle 64"/>
                  <p:cNvSpPr>
                    <a:spLocks noChangeArrowheads="1"/>
                  </p:cNvSpPr>
                  <p:nvPr/>
                </p:nvSpPr>
                <p:spPr bwMode="auto">
                  <a:xfrm>
                    <a:off x="440" y="2015"/>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Sélectionne le père du nœud courant</a:t>
                    </a:r>
                    <a:endParaRPr kumimoji="0" lang="fr-FR" sz="1000" b="1">
                      <a:cs typeface="Times New Roman" pitchFamily="18" charset="0"/>
                    </a:endParaRPr>
                  </a:p>
                  <a:p>
                    <a:pPr algn="l" eaLnBrk="0" latinLnBrk="0" hangingPunct="0"/>
                    <a:endParaRPr kumimoji="0" lang="fr-FR" sz="2000" b="1"/>
                  </a:p>
                </p:txBody>
              </p:sp>
              <p:sp>
                <p:nvSpPr>
                  <p:cNvPr id="379969" name="Rectangle 65"/>
                  <p:cNvSpPr>
                    <a:spLocks noChangeArrowheads="1"/>
                  </p:cNvSpPr>
                  <p:nvPr/>
                </p:nvSpPr>
                <p:spPr bwMode="auto">
                  <a:xfrm>
                    <a:off x="440" y="2015"/>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70" name="Group 66"/>
              <p:cNvGrpSpPr>
                <a:grpSpLocks/>
              </p:cNvGrpSpPr>
              <p:nvPr/>
            </p:nvGrpSpPr>
            <p:grpSpPr bwMode="auto">
              <a:xfrm>
                <a:off x="0" y="2418"/>
                <a:ext cx="440" cy="403"/>
                <a:chOff x="0" y="2418"/>
                <a:chExt cx="440" cy="403"/>
              </a:xfrm>
            </p:grpSpPr>
            <p:sp>
              <p:nvSpPr>
                <p:cNvPr id="379971" name="Rectangle 67"/>
                <p:cNvSpPr>
                  <a:spLocks noChangeArrowheads="1"/>
                </p:cNvSpPr>
                <p:nvPr/>
              </p:nvSpPr>
              <p:spPr bwMode="auto">
                <a:xfrm>
                  <a:off x="0" y="2418"/>
                  <a:ext cx="440"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72" name="Group 68"/>
                <p:cNvGrpSpPr>
                  <a:grpSpLocks/>
                </p:cNvGrpSpPr>
                <p:nvPr/>
              </p:nvGrpSpPr>
              <p:grpSpPr bwMode="auto">
                <a:xfrm>
                  <a:off x="0" y="2418"/>
                  <a:ext cx="440" cy="403"/>
                  <a:chOff x="0" y="2418"/>
                  <a:chExt cx="440" cy="403"/>
                </a:xfrm>
              </p:grpSpPr>
              <p:sp>
                <p:nvSpPr>
                  <p:cNvPr id="379973" name="Rectangle 69"/>
                  <p:cNvSpPr>
                    <a:spLocks noChangeArrowheads="1"/>
                  </p:cNvSpPr>
                  <p:nvPr/>
                </p:nvSpPr>
                <p:spPr bwMode="auto">
                  <a:xfrm>
                    <a:off x="0" y="2418"/>
                    <a:ext cx="440"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1000" b="1">
                        <a:cs typeface="Times New Roman" pitchFamily="18" charset="0"/>
                      </a:rPr>
                      <a:t> </a:t>
                    </a:r>
                    <a:r>
                      <a:rPr kumimoji="0" lang="fr-FR" sz="900" b="1">
                        <a:latin typeface="Arial" pitchFamily="34" charset="0"/>
                        <a:cs typeface="Arial" pitchFamily="34" charset="0"/>
                      </a:rPr>
                      <a:t>@</a:t>
                    </a:r>
                    <a:endParaRPr kumimoji="0" lang="fr-FR" sz="1000" b="1">
                      <a:cs typeface="Times New Roman" pitchFamily="18" charset="0"/>
                    </a:endParaRPr>
                  </a:p>
                  <a:p>
                    <a:pPr algn="l" eaLnBrk="0" latinLnBrk="0" hangingPunct="0"/>
                    <a:endParaRPr kumimoji="0" lang="fr-FR" sz="2000" b="1"/>
                  </a:p>
                </p:txBody>
              </p:sp>
              <p:sp>
                <p:nvSpPr>
                  <p:cNvPr id="379974" name="Rectangle 70"/>
                  <p:cNvSpPr>
                    <a:spLocks noChangeArrowheads="1"/>
                  </p:cNvSpPr>
                  <p:nvPr/>
                </p:nvSpPr>
                <p:spPr bwMode="auto">
                  <a:xfrm>
                    <a:off x="0" y="2418"/>
                    <a:ext cx="44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nvGrpSpPr>
              <p:cNvPr id="379975" name="Group 71"/>
              <p:cNvGrpSpPr>
                <a:grpSpLocks/>
              </p:cNvGrpSpPr>
              <p:nvPr/>
            </p:nvGrpSpPr>
            <p:grpSpPr bwMode="auto">
              <a:xfrm>
                <a:off x="440" y="2418"/>
                <a:ext cx="3015" cy="403"/>
                <a:chOff x="440" y="2418"/>
                <a:chExt cx="3015" cy="403"/>
              </a:xfrm>
            </p:grpSpPr>
            <p:sp>
              <p:nvSpPr>
                <p:cNvPr id="379976" name="Rectangle 72"/>
                <p:cNvSpPr>
                  <a:spLocks noChangeArrowheads="1"/>
                </p:cNvSpPr>
                <p:nvPr/>
              </p:nvSpPr>
              <p:spPr bwMode="auto">
                <a:xfrm>
                  <a:off x="440" y="2418"/>
                  <a:ext cx="3015" cy="403"/>
                </a:xfrm>
                <a:prstGeom prst="rect">
                  <a:avLst/>
                </a:prstGeom>
                <a:solidFill>
                  <a:srgbClr val="CCCCCC"/>
                </a:solidFill>
                <a:ln w="12700">
                  <a:noFill/>
                  <a:miter lim="800000"/>
                  <a:headEnd/>
                  <a:tailEnd/>
                </a:ln>
                <a:effectLst/>
              </p:spPr>
              <p:txBody>
                <a:bodyPr wrap="none" lIns="90000" tIns="46800" rIns="90000" bIns="46800" anchor="ctr"/>
                <a:lstStyle/>
                <a:p>
                  <a:endParaRPr lang="fr-FR"/>
                </a:p>
              </p:txBody>
            </p:sp>
            <p:grpSp>
              <p:nvGrpSpPr>
                <p:cNvPr id="379977" name="Group 73"/>
                <p:cNvGrpSpPr>
                  <a:grpSpLocks/>
                </p:cNvGrpSpPr>
                <p:nvPr/>
              </p:nvGrpSpPr>
              <p:grpSpPr bwMode="auto">
                <a:xfrm>
                  <a:off x="440" y="2418"/>
                  <a:ext cx="3015" cy="403"/>
                  <a:chOff x="440" y="2418"/>
                  <a:chExt cx="3015" cy="403"/>
                </a:xfrm>
              </p:grpSpPr>
              <p:sp>
                <p:nvSpPr>
                  <p:cNvPr id="379978" name="Rectangle 74"/>
                  <p:cNvSpPr>
                    <a:spLocks noChangeArrowheads="1"/>
                  </p:cNvSpPr>
                  <p:nvPr/>
                </p:nvSpPr>
                <p:spPr bwMode="auto">
                  <a:xfrm>
                    <a:off x="440" y="2418"/>
                    <a:ext cx="3015" cy="403"/>
                  </a:xfrm>
                  <a:prstGeom prst="rect">
                    <a:avLst/>
                  </a:prstGeom>
                  <a:solidFill>
                    <a:srgbClr val="CCCCCC"/>
                  </a:solidFill>
                  <a:ln w="12700">
                    <a:noFill/>
                    <a:miter lim="800000"/>
                    <a:headEnd/>
                    <a:tailEnd/>
                  </a:ln>
                  <a:effectLst/>
                </p:spPr>
                <p:txBody>
                  <a:bodyPr lIns="90000" tIns="46800" rIns="90000" bIns="46800" anchor="ctr"/>
                  <a:lstStyle/>
                  <a:p>
                    <a:pPr algn="l" latinLnBrk="0"/>
                    <a:r>
                      <a:rPr kumimoji="0" lang="fr-FR" sz="900" b="1">
                        <a:latin typeface="Arial" pitchFamily="34" charset="0"/>
                        <a:cs typeface="Arial" pitchFamily="34" charset="0"/>
                      </a:rPr>
                      <a:t>Permet de sélectionner l'attribut dont le nom est collé à la suite de ce caractère.</a:t>
                    </a:r>
                    <a:endParaRPr kumimoji="0" lang="fr-FR" sz="1000" b="1">
                      <a:cs typeface="Times New Roman" pitchFamily="18" charset="0"/>
                    </a:endParaRPr>
                  </a:p>
                  <a:p>
                    <a:pPr algn="l" eaLnBrk="0" latinLnBrk="0" hangingPunct="0"/>
                    <a:endParaRPr kumimoji="0" lang="fr-FR" sz="2000" b="1"/>
                  </a:p>
                </p:txBody>
              </p:sp>
              <p:sp>
                <p:nvSpPr>
                  <p:cNvPr id="379979" name="Rectangle 75"/>
                  <p:cNvSpPr>
                    <a:spLocks noChangeArrowheads="1"/>
                  </p:cNvSpPr>
                  <p:nvPr/>
                </p:nvSpPr>
                <p:spPr bwMode="auto">
                  <a:xfrm>
                    <a:off x="440" y="2418"/>
                    <a:ext cx="301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grpSp>
        <p:sp>
          <p:nvSpPr>
            <p:cNvPr id="379980" name="Rectangle 76"/>
            <p:cNvSpPr>
              <a:spLocks noChangeArrowheads="1"/>
            </p:cNvSpPr>
            <p:nvPr/>
          </p:nvSpPr>
          <p:spPr bwMode="auto">
            <a:xfrm>
              <a:off x="-3" y="-3"/>
              <a:ext cx="3461" cy="2827"/>
            </a:xfrm>
            <a:prstGeom prst="rect">
              <a:avLst/>
            </a:prstGeom>
            <a:noFill/>
            <a:ln w="9525">
              <a:solidFill>
                <a:srgbClr val="A0A0A0"/>
              </a:solidFill>
              <a:miter lim="800000"/>
              <a:headEnd/>
              <a:tailEnd/>
            </a:ln>
            <a:effectLst/>
          </p:spPr>
          <p:txBody>
            <a:bodyPr wrap="none" lIns="90000" tIns="46800" rIns="90000" bIns="46800" anchor="ctr"/>
            <a:lstStyle/>
            <a:p>
              <a:endParaRPr lang="fr-FR"/>
            </a:p>
          </p:txBody>
        </p:sp>
      </p:gr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p:txBody>
          <a:bodyPr/>
          <a:lstStyle/>
          <a:p>
            <a:fld id="{3D2284F0-96AB-4060-B8D3-594ED48F0FFE}" type="slidenum">
              <a:rPr lang="fr-FR"/>
              <a:pPr/>
              <a:t>156</a:t>
            </a:fld>
            <a:endParaRPr lang="fr-FR"/>
          </a:p>
        </p:txBody>
      </p:sp>
      <p:sp>
        <p:nvSpPr>
          <p:cNvPr id="421895" name="Rectangle 7"/>
          <p:cNvSpPr>
            <a:spLocks noChangeArrowheads="1"/>
          </p:cNvSpPr>
          <p:nvPr/>
        </p:nvSpPr>
        <p:spPr bwMode="auto">
          <a:xfrm>
            <a:off x="228600" y="4495784"/>
            <a:ext cx="5943600" cy="1600200"/>
          </a:xfrm>
          <a:prstGeom prst="rect">
            <a:avLst/>
          </a:prstGeom>
          <a:solidFill>
            <a:schemeClr val="hlink">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1892" name="Rectangle 4"/>
          <p:cNvSpPr>
            <a:spLocks noChangeArrowheads="1"/>
          </p:cNvSpPr>
          <p:nvPr/>
        </p:nvSpPr>
        <p:spPr bwMode="auto">
          <a:xfrm>
            <a:off x="228600" y="1142984"/>
            <a:ext cx="5486400" cy="60960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1893" name="Rectangle 5"/>
          <p:cNvSpPr>
            <a:spLocks noChangeArrowheads="1"/>
          </p:cNvSpPr>
          <p:nvPr/>
        </p:nvSpPr>
        <p:spPr bwMode="auto">
          <a:xfrm>
            <a:off x="228600" y="2285984"/>
            <a:ext cx="5486400" cy="45720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1894" name="Rectangle 6"/>
          <p:cNvSpPr>
            <a:spLocks noChangeArrowheads="1"/>
          </p:cNvSpPr>
          <p:nvPr/>
        </p:nvSpPr>
        <p:spPr bwMode="auto">
          <a:xfrm>
            <a:off x="228600" y="3352784"/>
            <a:ext cx="5486400" cy="838200"/>
          </a:xfrm>
          <a:prstGeom prst="rect">
            <a:avLst/>
          </a:prstGeom>
          <a:solidFill>
            <a:schemeClr val="bg1">
              <a:alpha val="50000"/>
            </a:schemeClr>
          </a:solidFill>
          <a:ln w="12700">
            <a:solidFill>
              <a:srgbClr val="6699FF"/>
            </a:solidFill>
            <a:miter lim="800000"/>
            <a:headEnd/>
            <a:tailEnd/>
          </a:ln>
          <a:effectLst/>
        </p:spPr>
        <p:txBody>
          <a:bodyPr wrap="none" lIns="90000" tIns="46800" rIns="90000" bIns="46800" anchor="ctr"/>
          <a:lstStyle/>
          <a:p>
            <a:endParaRPr lang="fr-FR"/>
          </a:p>
        </p:txBody>
      </p:sp>
      <p:sp>
        <p:nvSpPr>
          <p:cNvPr id="421890" name="Rectangle 2"/>
          <p:cNvSpPr>
            <a:spLocks noGrp="1" noChangeArrowheads="1"/>
          </p:cNvSpPr>
          <p:nvPr>
            <p:ph type="title"/>
          </p:nvPr>
        </p:nvSpPr>
        <p:spPr/>
        <p:txBody>
          <a:bodyPr/>
          <a:lstStyle/>
          <a:p>
            <a:r>
              <a:rPr lang="fr-FR"/>
              <a:t>Création de liens</a:t>
            </a:r>
          </a:p>
        </p:txBody>
      </p:sp>
      <p:sp>
        <p:nvSpPr>
          <p:cNvPr id="421891" name="Rectangle 3"/>
          <p:cNvSpPr>
            <a:spLocks noGrp="1" noChangeArrowheads="1"/>
          </p:cNvSpPr>
          <p:nvPr>
            <p:ph type="body" idx="1"/>
          </p:nvPr>
        </p:nvSpPr>
        <p:spPr/>
        <p:txBody>
          <a:bodyPr/>
          <a:lstStyle/>
          <a:p>
            <a:pPr eaLnBrk="0" hangingPunct="0">
              <a:spcBef>
                <a:spcPct val="0"/>
              </a:spcBef>
              <a:buSzTx/>
              <a:buFontTx/>
              <a:buNone/>
            </a:pPr>
            <a:r>
              <a:rPr lang="fr-FR" sz="1600" b="0" dirty="0"/>
              <a:t>Reprenons l’exemple du carnet d’adresse avec des liens entre une personnes et ses subordonnés :</a:t>
            </a:r>
          </a:p>
          <a:p>
            <a:pPr eaLnBrk="0" hangingPunct="0">
              <a:spcBef>
                <a:spcPct val="0"/>
              </a:spcBef>
              <a:buSzTx/>
              <a:buFontTx/>
              <a:buNone/>
            </a:pPr>
            <a:endParaRPr lang="fr-FR" sz="1600" b="0" dirty="0"/>
          </a:p>
          <a:p>
            <a:pPr eaLnBrk="0" hangingPunct="0">
              <a:spcBef>
                <a:spcPct val="0"/>
              </a:spcBef>
              <a:buSzTx/>
              <a:buFontTx/>
              <a:buNone/>
            </a:pPr>
            <a:r>
              <a:rPr lang="fr-FR" sz="1600" b="0" dirty="0"/>
              <a:t>&lt;!ELEMENT manager EMPTY&gt;</a:t>
            </a:r>
          </a:p>
          <a:p>
            <a:pPr eaLnBrk="0" hangingPunct="0">
              <a:spcBef>
                <a:spcPct val="0"/>
              </a:spcBef>
              <a:buSzTx/>
              <a:buFontTx/>
              <a:buNone/>
            </a:pPr>
            <a:r>
              <a:rPr lang="fr-FR" sz="1600" b="0" dirty="0"/>
              <a:t>&lt;!ATTLIST manager </a:t>
            </a:r>
            <a:r>
              <a:rPr lang="fr-FR" sz="1600" b="0" dirty="0" err="1"/>
              <a:t>subordinates</a:t>
            </a:r>
            <a:r>
              <a:rPr lang="fr-FR" sz="1600" b="0" dirty="0"/>
              <a:t> IDREFS #REQUIRED&gt;</a:t>
            </a:r>
          </a:p>
          <a:p>
            <a:pPr eaLnBrk="0" hangingPunct="0">
              <a:spcBef>
                <a:spcPct val="0"/>
              </a:spcBef>
              <a:buSzTx/>
              <a:buFontTx/>
              <a:buNone/>
            </a:pPr>
            <a:endParaRPr lang="fr-FR" sz="1600" b="0" dirty="0"/>
          </a:p>
          <a:p>
            <a:pPr eaLnBrk="0" hangingPunct="0">
              <a:spcBef>
                <a:spcPct val="0"/>
              </a:spcBef>
              <a:buSzTx/>
              <a:buFontTx/>
              <a:buNone/>
            </a:pPr>
            <a:r>
              <a:rPr lang="fr-FR" sz="1600" b="0" dirty="0"/>
              <a:t>Ex)</a:t>
            </a:r>
          </a:p>
          <a:p>
            <a:pPr eaLnBrk="0" hangingPunct="0">
              <a:spcBef>
                <a:spcPct val="0"/>
              </a:spcBef>
              <a:buSzTx/>
              <a:buFontTx/>
              <a:buNone/>
            </a:pPr>
            <a:endParaRPr lang="fr-FR" sz="1600" b="0" dirty="0"/>
          </a:p>
          <a:p>
            <a:pPr eaLnBrk="0" hangingPunct="0">
              <a:spcBef>
                <a:spcPct val="0"/>
              </a:spcBef>
              <a:buSzTx/>
              <a:buFontTx/>
              <a:buNone/>
            </a:pPr>
            <a:r>
              <a:rPr lang="fr-FR" sz="1600" b="0" dirty="0"/>
              <a:t>&lt;manager </a:t>
            </a:r>
            <a:r>
              <a:rPr lang="fr-FR" sz="1600" b="0" dirty="0" err="1"/>
              <a:t>subordinates</a:t>
            </a:r>
            <a:r>
              <a:rPr lang="fr-FR" sz="1600" b="0" dirty="0"/>
              <a:t>=“</a:t>
            </a:r>
            <a:r>
              <a:rPr lang="fr-FR" sz="1600" b="0" dirty="0" err="1"/>
              <a:t>smith</a:t>
            </a:r>
            <a:r>
              <a:rPr lang="fr-FR" sz="1600" b="0" dirty="0"/>
              <a:t> </a:t>
            </a:r>
            <a:r>
              <a:rPr lang="fr-FR" sz="1600" b="0" dirty="0" err="1"/>
              <a:t>johnson</a:t>
            </a:r>
            <a:r>
              <a:rPr lang="fr-FR" sz="1600" b="0" dirty="0"/>
              <a:t>”/&gt;</a:t>
            </a:r>
          </a:p>
          <a:p>
            <a:pPr eaLnBrk="0" hangingPunct="0">
              <a:spcBef>
                <a:spcPct val="0"/>
              </a:spcBef>
              <a:buSzTx/>
              <a:buFontTx/>
              <a:buNone/>
            </a:pPr>
            <a:endParaRPr lang="fr-FR" sz="1600" b="0" dirty="0"/>
          </a:p>
          <a:p>
            <a:pPr eaLnBrk="0" hangingPunct="0">
              <a:spcBef>
                <a:spcPct val="0"/>
              </a:spcBef>
              <a:buSzTx/>
              <a:buFontTx/>
              <a:buNone/>
            </a:pPr>
            <a:r>
              <a:rPr lang="fr-FR" sz="1600" b="0" dirty="0"/>
              <a:t>Problème: créer la feuille XSL qui permet de créer les liens en HTML …</a:t>
            </a:r>
          </a:p>
          <a:p>
            <a:pPr eaLnBrk="0" hangingPunct="0">
              <a:spcBef>
                <a:spcPct val="0"/>
              </a:spcBef>
              <a:buSzTx/>
              <a:buFontTx/>
              <a:buNone/>
            </a:pPr>
            <a:endParaRPr lang="fr-FR" sz="1600" b="0" dirty="0"/>
          </a:p>
          <a:p>
            <a:pPr eaLnBrk="0" hangingPunct="0">
              <a:spcBef>
                <a:spcPct val="0"/>
              </a:spcBef>
              <a:buSzTx/>
              <a:buFontTx/>
              <a:buNone/>
            </a:pPr>
            <a:r>
              <a:rPr lang="fr-FR" sz="1600" b="0" dirty="0"/>
              <a:t>Manager </a:t>
            </a:r>
            <a:r>
              <a:rPr lang="fr-FR" sz="1600" b="0" dirty="0" err="1"/>
              <a:t>subordinates</a:t>
            </a:r>
            <a:r>
              <a:rPr lang="fr-FR" sz="1600" b="0" dirty="0"/>
              <a:t> are: &lt;</a:t>
            </a:r>
            <a:r>
              <a:rPr lang="fr-FR" sz="1600" b="0" dirty="0" err="1"/>
              <a:t>br</a:t>
            </a:r>
            <a:r>
              <a:rPr lang="fr-FR" sz="1600" b="0" dirty="0"/>
              <a:t>&gt;</a:t>
            </a:r>
          </a:p>
          <a:p>
            <a:pPr eaLnBrk="0" hangingPunct="0">
              <a:spcBef>
                <a:spcPct val="0"/>
              </a:spcBef>
              <a:buSzTx/>
              <a:buFontTx/>
              <a:buNone/>
            </a:pPr>
            <a:r>
              <a:rPr lang="fr-FR" sz="1600" b="0" dirty="0"/>
              <a:t>&lt;a </a:t>
            </a:r>
            <a:r>
              <a:rPr lang="fr-FR" sz="1600" b="0" dirty="0" err="1"/>
              <a:t>href</a:t>
            </a:r>
            <a:r>
              <a:rPr lang="fr-FR" sz="1600" b="0" dirty="0"/>
              <a:t>=“#</a:t>
            </a:r>
            <a:r>
              <a:rPr lang="fr-FR" sz="1600" b="0" dirty="0" err="1"/>
              <a:t>smith</a:t>
            </a:r>
            <a:r>
              <a:rPr lang="fr-FR" sz="1600" b="0" dirty="0"/>
              <a:t>”&gt;</a:t>
            </a:r>
            <a:r>
              <a:rPr lang="fr-FR" sz="1600" b="0" dirty="0" err="1"/>
              <a:t>smith</a:t>
            </a:r>
            <a:r>
              <a:rPr lang="fr-FR" sz="1600" b="0" dirty="0"/>
              <a:t>&lt;/a&gt;&lt;</a:t>
            </a:r>
            <a:r>
              <a:rPr lang="fr-FR" sz="1600" b="0" dirty="0" err="1"/>
              <a:t>br</a:t>
            </a:r>
            <a:r>
              <a:rPr lang="fr-FR" sz="1600" b="0" dirty="0"/>
              <a:t>&gt;</a:t>
            </a:r>
          </a:p>
          <a:p>
            <a:pPr eaLnBrk="0" hangingPunct="0">
              <a:spcBef>
                <a:spcPct val="0"/>
              </a:spcBef>
              <a:buSzTx/>
              <a:buFontTx/>
              <a:buNone/>
            </a:pPr>
            <a:r>
              <a:rPr lang="fr-FR" sz="1600" b="0" dirty="0"/>
              <a:t>&lt;a </a:t>
            </a:r>
            <a:r>
              <a:rPr lang="fr-FR" sz="1600" b="0" dirty="0" err="1"/>
              <a:t>href</a:t>
            </a:r>
            <a:r>
              <a:rPr lang="fr-FR" sz="1600" b="0" dirty="0"/>
              <a:t>=“#</a:t>
            </a:r>
            <a:r>
              <a:rPr lang="fr-FR" sz="1600" b="0" dirty="0" err="1"/>
              <a:t>johnson</a:t>
            </a:r>
            <a:r>
              <a:rPr lang="fr-FR" sz="1600" b="0" dirty="0"/>
              <a:t>”&gt;</a:t>
            </a:r>
            <a:r>
              <a:rPr lang="fr-FR" sz="1600" b="0" dirty="0" err="1"/>
              <a:t>johnson</a:t>
            </a:r>
            <a:r>
              <a:rPr lang="fr-FR" sz="1600" b="0" dirty="0"/>
              <a:t>&lt;/a&gt;&lt;</a:t>
            </a:r>
            <a:r>
              <a:rPr lang="fr-FR" sz="1600" b="0" dirty="0" err="1"/>
              <a:t>br</a:t>
            </a:r>
            <a:r>
              <a:rPr lang="fr-FR" sz="1600" b="0" dirty="0"/>
              <a:t>&gt;</a:t>
            </a:r>
          </a:p>
          <a:p>
            <a:endParaRPr lang="fr-FR" dirty="0"/>
          </a:p>
          <a:p>
            <a:pPr eaLnBrk="0" hangingPunct="0">
              <a:spcBef>
                <a:spcPct val="0"/>
              </a:spcBef>
              <a:buSzTx/>
              <a:buFontTx/>
              <a:buNone/>
            </a:pPr>
            <a:r>
              <a:rPr lang="fr-FR" sz="1600" b="0" dirty="0"/>
              <a:t>&lt;</a:t>
            </a:r>
            <a:r>
              <a:rPr lang="fr-FR" sz="1600" b="0" dirty="0" err="1"/>
              <a:t>xsl:template</a:t>
            </a:r>
            <a:r>
              <a:rPr lang="fr-FR" sz="1600" b="0" dirty="0"/>
              <a:t> match="manager"&gt;</a:t>
            </a:r>
          </a:p>
          <a:p>
            <a:pPr eaLnBrk="0" hangingPunct="0">
              <a:spcBef>
                <a:spcPct val="0"/>
              </a:spcBef>
              <a:buSzTx/>
              <a:buFontTx/>
              <a:buNone/>
            </a:pPr>
            <a:r>
              <a:rPr lang="fr-FR" sz="1600" b="0" dirty="0"/>
              <a:t>        Manager </a:t>
            </a:r>
            <a:r>
              <a:rPr lang="fr-FR" sz="1600" b="0" dirty="0" err="1"/>
              <a:t>subordinates</a:t>
            </a:r>
            <a:r>
              <a:rPr lang="fr-FR" sz="1600" b="0" dirty="0"/>
              <a:t> are: &lt;</a:t>
            </a:r>
            <a:r>
              <a:rPr lang="fr-FR" sz="1600" b="0" dirty="0" err="1"/>
              <a:t>br</a:t>
            </a:r>
            <a:r>
              <a:rPr lang="fr-FR" sz="1600" b="0" dirty="0"/>
              <a:t>/&gt;</a:t>
            </a:r>
          </a:p>
          <a:p>
            <a:pPr eaLnBrk="0" hangingPunct="0">
              <a:spcBef>
                <a:spcPct val="0"/>
              </a:spcBef>
              <a:buSzTx/>
              <a:buFontTx/>
              <a:buNone/>
            </a:pPr>
            <a:r>
              <a:rPr lang="fr-FR" sz="1600" b="0" dirty="0"/>
              <a:t>        &lt;</a:t>
            </a:r>
            <a:r>
              <a:rPr lang="fr-FR" sz="1600" b="0" dirty="0" err="1"/>
              <a:t>xsl:for-each</a:t>
            </a:r>
            <a:r>
              <a:rPr lang="fr-FR" sz="1600" b="0" dirty="0"/>
              <a:t> select="id(@</a:t>
            </a:r>
            <a:r>
              <a:rPr lang="fr-FR" sz="1600" b="0" dirty="0" err="1"/>
              <a:t>subordinates</a:t>
            </a:r>
            <a:r>
              <a:rPr lang="fr-FR" sz="1600" b="0" dirty="0"/>
              <a:t>)"&gt;</a:t>
            </a:r>
          </a:p>
          <a:p>
            <a:pPr eaLnBrk="0" hangingPunct="0">
              <a:spcBef>
                <a:spcPct val="0"/>
              </a:spcBef>
              <a:buSzTx/>
              <a:buFontTx/>
              <a:buNone/>
            </a:pPr>
            <a:r>
              <a:rPr lang="fr-FR" sz="1600" b="0" dirty="0"/>
              <a:t>            &lt;a </a:t>
            </a:r>
            <a:r>
              <a:rPr lang="fr-FR" sz="1600" b="0" dirty="0" err="1"/>
              <a:t>href</a:t>
            </a:r>
            <a:r>
              <a:rPr lang="fr-FR" sz="1600" b="0" dirty="0"/>
              <a:t>="#{@id}"&gt;&lt;</a:t>
            </a:r>
            <a:r>
              <a:rPr lang="fr-FR" sz="1600" b="0" dirty="0" err="1"/>
              <a:t>xsl:value-of</a:t>
            </a:r>
            <a:r>
              <a:rPr lang="fr-FR" sz="1600" b="0" dirty="0"/>
              <a:t> select="@id"/&gt;&lt;/a&gt;&lt;</a:t>
            </a:r>
            <a:r>
              <a:rPr lang="fr-FR" sz="1600" b="0" dirty="0" err="1"/>
              <a:t>br</a:t>
            </a:r>
            <a:r>
              <a:rPr lang="fr-FR" sz="1600" b="0" dirty="0"/>
              <a:t>/&gt;</a:t>
            </a:r>
          </a:p>
          <a:p>
            <a:pPr eaLnBrk="0" hangingPunct="0">
              <a:spcBef>
                <a:spcPct val="0"/>
              </a:spcBef>
              <a:buSzTx/>
              <a:buFontTx/>
              <a:buNone/>
            </a:pPr>
            <a:r>
              <a:rPr lang="fr-FR" sz="1600" b="0" dirty="0"/>
              <a:t>        &lt;/</a:t>
            </a:r>
            <a:r>
              <a:rPr lang="fr-FR" sz="1600" b="0" dirty="0" err="1"/>
              <a:t>xsl:for-each</a:t>
            </a:r>
            <a:r>
              <a:rPr lang="fr-FR" sz="1600" b="0" dirty="0"/>
              <a:t>&gt;</a:t>
            </a:r>
          </a:p>
          <a:p>
            <a:pPr eaLnBrk="0" hangingPunct="0">
              <a:spcBef>
                <a:spcPct val="0"/>
              </a:spcBef>
              <a:buSzTx/>
              <a:buFontTx/>
              <a:buNone/>
            </a:pPr>
            <a:r>
              <a:rPr lang="fr-FR" sz="1600" b="0" dirty="0"/>
              <a:t>    &lt;/</a:t>
            </a:r>
            <a:r>
              <a:rPr lang="fr-FR" sz="1600" b="0" dirty="0" err="1"/>
              <a:t>xsl:template</a:t>
            </a:r>
            <a:r>
              <a:rPr lang="fr-FR" sz="1600" b="0" dirty="0"/>
              <a:t>&gt;</a:t>
            </a:r>
          </a:p>
          <a:p>
            <a:endParaRPr lang="fr-FR" dirty="0"/>
          </a:p>
        </p:txBody>
      </p:sp>
      <p:sp>
        <p:nvSpPr>
          <p:cNvPr id="421896" name="AutoShape 8"/>
          <p:cNvSpPr>
            <a:spLocks noChangeArrowheads="1"/>
          </p:cNvSpPr>
          <p:nvPr/>
        </p:nvSpPr>
        <p:spPr bwMode="auto">
          <a:xfrm>
            <a:off x="5943600" y="3243246"/>
            <a:ext cx="533400" cy="1219200"/>
          </a:xfrm>
          <a:prstGeom prst="downArrow">
            <a:avLst>
              <a:gd name="adj1" fmla="val 50000"/>
              <a:gd name="adj2" fmla="val 57143"/>
            </a:avLst>
          </a:prstGeom>
          <a:solidFill>
            <a:schemeClr val="hlink"/>
          </a:solidFill>
          <a:ln w="12700">
            <a:solidFill>
              <a:schemeClr val="bg1"/>
            </a:solidFill>
            <a:miter lim="800000"/>
            <a:headEnd/>
            <a:tailEnd/>
          </a:ln>
          <a:effectLst/>
        </p:spPr>
        <p:txBody>
          <a:bodyPr wrap="none" lIns="90000" tIns="46800" rIns="90000" bIns="46800" anchor="ctr"/>
          <a:lstStyle/>
          <a:p>
            <a:endParaRPr lang="fr-F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0"/>
          </p:nvPr>
        </p:nvSpPr>
        <p:spPr/>
        <p:txBody>
          <a:bodyPr/>
          <a:lstStyle/>
          <a:p>
            <a:fld id="{6562D640-4CCA-44A8-9322-22F44873F7B4}" type="slidenum">
              <a:rPr lang="fr-FR"/>
              <a:pPr/>
              <a:t>157</a:t>
            </a:fld>
            <a:endParaRPr lang="fr-FR"/>
          </a:p>
        </p:txBody>
      </p:sp>
      <p:sp>
        <p:nvSpPr>
          <p:cNvPr id="422914" name="Rectangle 2"/>
          <p:cNvSpPr>
            <a:spLocks noGrp="1" noChangeArrowheads="1"/>
          </p:cNvSpPr>
          <p:nvPr>
            <p:ph type="title"/>
          </p:nvPr>
        </p:nvSpPr>
        <p:spPr/>
        <p:txBody>
          <a:bodyPr/>
          <a:lstStyle/>
          <a:p>
            <a:r>
              <a:rPr lang="fr-FR"/>
              <a:t>exemple</a:t>
            </a:r>
          </a:p>
        </p:txBody>
      </p:sp>
      <p:sp>
        <p:nvSpPr>
          <p:cNvPr id="422915" name="Rectangle 3"/>
          <p:cNvSpPr>
            <a:spLocks noChangeArrowheads="1"/>
          </p:cNvSpPr>
          <p:nvPr/>
        </p:nvSpPr>
        <p:spPr bwMode="auto">
          <a:xfrm>
            <a:off x="0" y="609600"/>
            <a:ext cx="4129088" cy="2462213"/>
          </a:xfrm>
          <a:prstGeom prst="rect">
            <a:avLst/>
          </a:prstGeom>
          <a:solidFill>
            <a:schemeClr val="bg1">
              <a:alpha val="50000"/>
            </a:schemeClr>
          </a:solidFill>
          <a:ln w="12700">
            <a:noFill/>
            <a:miter lim="800000"/>
            <a:headEnd/>
            <a:tailEnd/>
          </a:ln>
          <a:effectLst/>
        </p:spPr>
        <p:txBody>
          <a:bodyPr wrap="none" lIns="90488" tIns="44450" rIns="90488" bIns="44450">
            <a:spAutoFit/>
          </a:bodyPr>
          <a:lstStyle/>
          <a:p>
            <a:pPr algn="l" eaLnBrk="0" latinLnBrk="0" hangingPunct="0"/>
            <a:r>
              <a:rPr kumimoji="0" lang="fr-FR" sz="1200">
                <a:latin typeface="Arial" pitchFamily="34" charset="0"/>
              </a:rPr>
              <a:t>&lt;?xml version="1.0"?&gt;</a:t>
            </a:r>
          </a:p>
          <a:p>
            <a:pPr algn="l" eaLnBrk="0" latinLnBrk="0" hangingPunct="0"/>
            <a:r>
              <a:rPr kumimoji="0" lang="fr-FR" sz="1200">
                <a:latin typeface="Arial" pitchFamily="34" charset="0"/>
              </a:rPr>
              <a:t>&lt;!DOCTYPE company [ </a:t>
            </a:r>
          </a:p>
          <a:p>
            <a:pPr algn="l" eaLnBrk="0" latinLnBrk="0" hangingPunct="0"/>
            <a:r>
              <a:rPr kumimoji="0" lang="fr-FR" sz="1200">
                <a:latin typeface="Arial" pitchFamily="34" charset="0"/>
              </a:rPr>
              <a:t>&lt;!ELEMENT company (manager, employee*)&gt;</a:t>
            </a:r>
          </a:p>
          <a:p>
            <a:pPr algn="l" eaLnBrk="0" latinLnBrk="0" hangingPunct="0"/>
            <a:r>
              <a:rPr kumimoji="0" lang="fr-FR" sz="1200">
                <a:latin typeface="Arial" pitchFamily="34" charset="0"/>
              </a:rPr>
              <a:t>&lt;!ELEMENT manager EMPTY&gt;</a:t>
            </a:r>
          </a:p>
          <a:p>
            <a:pPr algn="l" eaLnBrk="0" latinLnBrk="0" hangingPunct="0"/>
            <a:r>
              <a:rPr kumimoji="0" lang="fr-FR" sz="1200">
                <a:latin typeface="Arial" pitchFamily="34" charset="0"/>
              </a:rPr>
              <a:t>&lt;!ATTLIST manager subordinates IDREFS #REQUIRED&gt;</a:t>
            </a:r>
          </a:p>
          <a:p>
            <a:pPr algn="l" eaLnBrk="0" latinLnBrk="0" hangingPunct="0"/>
            <a:r>
              <a:rPr kumimoji="0" lang="fr-FR" sz="1200">
                <a:latin typeface="Arial" pitchFamily="34" charset="0"/>
              </a:rPr>
              <a:t>&lt;!ELEMENT employee (#PCDATA)&gt;</a:t>
            </a:r>
          </a:p>
          <a:p>
            <a:pPr algn="l" eaLnBrk="0" latinLnBrk="0" hangingPunct="0"/>
            <a:r>
              <a:rPr kumimoji="0" lang="fr-FR" sz="1200">
                <a:latin typeface="Arial" pitchFamily="34" charset="0"/>
              </a:rPr>
              <a:t>&lt;!ATTLIST employee id ID #REQUIRED&gt;</a:t>
            </a:r>
          </a:p>
          <a:p>
            <a:pPr algn="l" eaLnBrk="0" latinLnBrk="0" hangingPunct="0"/>
            <a:r>
              <a:rPr kumimoji="0" lang="fr-FR" sz="1200">
                <a:latin typeface="Arial" pitchFamily="34" charset="0"/>
              </a:rPr>
              <a:t>]&gt;</a:t>
            </a:r>
          </a:p>
          <a:p>
            <a:pPr algn="l" eaLnBrk="0" latinLnBrk="0" hangingPunct="0"/>
            <a:r>
              <a:rPr kumimoji="0" lang="fr-FR" sz="1200">
                <a:latin typeface="Arial" pitchFamily="34" charset="0"/>
              </a:rPr>
              <a:t>&lt;company&gt;</a:t>
            </a:r>
          </a:p>
          <a:p>
            <a:pPr algn="l" eaLnBrk="0" latinLnBrk="0" hangingPunct="0"/>
            <a:r>
              <a:rPr kumimoji="0" lang="fr-FR" sz="1200">
                <a:latin typeface="Arial" pitchFamily="34" charset="0"/>
              </a:rPr>
              <a:t>        &lt;manager subordinates="smith johnson"/&gt;</a:t>
            </a:r>
          </a:p>
          <a:p>
            <a:pPr algn="l" eaLnBrk="0" latinLnBrk="0" hangingPunct="0"/>
            <a:r>
              <a:rPr kumimoji="0" lang="fr-FR" sz="1200">
                <a:latin typeface="Arial" pitchFamily="34" charset="0"/>
              </a:rPr>
              <a:t>        &lt;employee id="smith"&gt;Joan Smith&lt;/employee&gt;</a:t>
            </a:r>
          </a:p>
          <a:p>
            <a:pPr algn="l" eaLnBrk="0" latinLnBrk="0" hangingPunct="0"/>
            <a:r>
              <a:rPr kumimoji="0" lang="fr-FR" sz="1200">
                <a:latin typeface="Arial" pitchFamily="34" charset="0"/>
              </a:rPr>
              <a:t>        &lt;employee id="johnson"&gt;Steve Johnson&lt;/employee&gt;</a:t>
            </a:r>
          </a:p>
          <a:p>
            <a:pPr algn="l" eaLnBrk="0" latinLnBrk="0" hangingPunct="0"/>
            <a:r>
              <a:rPr kumimoji="0" lang="fr-FR" sz="1200">
                <a:latin typeface="Arial" pitchFamily="34" charset="0"/>
              </a:rPr>
              <a:t>&lt;/company&gt;</a:t>
            </a:r>
          </a:p>
        </p:txBody>
      </p:sp>
      <p:sp>
        <p:nvSpPr>
          <p:cNvPr id="422916" name="Rectangle 4"/>
          <p:cNvSpPr>
            <a:spLocks noChangeArrowheads="1"/>
          </p:cNvSpPr>
          <p:nvPr/>
        </p:nvSpPr>
        <p:spPr bwMode="auto">
          <a:xfrm>
            <a:off x="1066800" y="3124200"/>
            <a:ext cx="1350963" cy="33337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1600" b="1">
                <a:hlinkClick r:id="rId2" action="ppaction://hlinkfile"/>
              </a:rPr>
              <a:t>Manager.xml</a:t>
            </a:r>
            <a:endParaRPr kumimoji="0" lang="fr-FR" sz="1600" b="1"/>
          </a:p>
        </p:txBody>
      </p:sp>
      <p:sp>
        <p:nvSpPr>
          <p:cNvPr id="422917" name="Rectangle 5"/>
          <p:cNvSpPr>
            <a:spLocks noChangeArrowheads="1"/>
          </p:cNvSpPr>
          <p:nvPr/>
        </p:nvSpPr>
        <p:spPr bwMode="auto">
          <a:xfrm>
            <a:off x="4114800" y="1142984"/>
            <a:ext cx="5029200" cy="5691302"/>
          </a:xfrm>
          <a:prstGeom prst="rect">
            <a:avLst/>
          </a:prstGeom>
          <a:solidFill>
            <a:schemeClr val="hlink">
              <a:alpha val="50000"/>
            </a:schemeClr>
          </a:solidFill>
          <a:ln w="12700">
            <a:noFill/>
            <a:miter lim="800000"/>
            <a:headEnd/>
            <a:tailEnd/>
          </a:ln>
          <a:effectLst/>
        </p:spPr>
        <p:txBody>
          <a:bodyPr wrap="square" lIns="90488" tIns="44450" rIns="90488" bIns="44450">
            <a:spAutoFit/>
          </a:bodyPr>
          <a:lstStyle/>
          <a:p>
            <a:pPr algn="l" eaLnBrk="0" latinLnBrk="0" hangingPunct="0"/>
            <a:r>
              <a:rPr kumimoji="0" lang="fr-FR" sz="1400" dirty="0">
                <a:latin typeface="Arial" pitchFamily="34" charset="0"/>
              </a:rPr>
              <a:t>&lt;?</a:t>
            </a:r>
            <a:r>
              <a:rPr kumimoji="0" lang="fr-FR" sz="1400" dirty="0" err="1">
                <a:latin typeface="Arial" pitchFamily="34" charset="0"/>
              </a:rPr>
              <a:t>xml</a:t>
            </a:r>
            <a:r>
              <a:rPr kumimoji="0" lang="fr-FR" sz="1400" dirty="0">
                <a:latin typeface="Arial" pitchFamily="34" charset="0"/>
              </a:rPr>
              <a:t> version="1.0"?&gt;</a:t>
            </a:r>
          </a:p>
          <a:p>
            <a:pPr algn="l" eaLnBrk="0" latinLnBrk="0" hangingPunct="0"/>
            <a:r>
              <a:rPr kumimoji="0" lang="fr-FR" sz="1400" dirty="0">
                <a:latin typeface="Arial" pitchFamily="34" charset="0"/>
              </a:rPr>
              <a:t>&lt;</a:t>
            </a:r>
            <a:r>
              <a:rPr kumimoji="0" lang="fr-FR" sz="1400" dirty="0" err="1">
                <a:latin typeface="Arial" pitchFamily="34" charset="0"/>
              </a:rPr>
              <a:t>xsl:stylesheet</a:t>
            </a:r>
            <a:r>
              <a:rPr kumimoji="0" lang="fr-FR" sz="1400" dirty="0">
                <a:latin typeface="Arial" pitchFamily="34" charset="0"/>
              </a:rPr>
              <a:t> </a:t>
            </a:r>
            <a:r>
              <a:rPr kumimoji="0" lang="fr-FR" sz="1400" dirty="0" err="1">
                <a:latin typeface="Arial" pitchFamily="34" charset="0"/>
              </a:rPr>
              <a:t>xmlns:xsl</a:t>
            </a:r>
            <a:r>
              <a:rPr kumimoji="0" lang="fr-FR" sz="1400" dirty="0">
                <a:latin typeface="Arial" pitchFamily="34" charset="0"/>
              </a:rPr>
              <a:t>="http://www.w3.org/TR/WD-xsl"</a:t>
            </a:r>
          </a:p>
          <a:p>
            <a:pPr algn="l" eaLnBrk="0" latinLnBrk="0" hangingPunct="0"/>
            <a:r>
              <a:rPr kumimoji="0" lang="fr-FR" sz="1400" dirty="0">
                <a:latin typeface="Arial" pitchFamily="34" charset="0"/>
              </a:rPr>
              <a:t>                </a:t>
            </a:r>
            <a:r>
              <a:rPr kumimoji="0" lang="fr-FR" sz="1400" dirty="0" err="1">
                <a:latin typeface="Arial" pitchFamily="34" charset="0"/>
              </a:rPr>
              <a:t>result</a:t>
            </a:r>
            <a:r>
              <a:rPr kumimoji="0" lang="fr-FR" sz="1400" dirty="0">
                <a:latin typeface="Arial" pitchFamily="34" charset="0"/>
              </a:rPr>
              <a:t>-ns="html"&gt;</a:t>
            </a:r>
          </a:p>
          <a:p>
            <a:pPr algn="l" eaLnBrk="0" latinLnBrk="0" hangingPunct="0"/>
            <a:r>
              <a:rPr kumimoji="0" lang="fr-FR" sz="1400" dirty="0">
                <a:latin typeface="Arial" pitchFamily="34" charset="0"/>
              </a:rPr>
              <a:t>    &lt;</a:t>
            </a:r>
            <a:r>
              <a:rPr kumimoji="0" lang="fr-FR" sz="1400" dirty="0" err="1">
                <a:latin typeface="Arial" pitchFamily="34" charset="0"/>
              </a:rPr>
              <a:t>xsl:template</a:t>
            </a:r>
            <a:r>
              <a:rPr kumimoji="0" lang="fr-FR" sz="1400" dirty="0">
                <a:latin typeface="Arial" pitchFamily="34" charset="0"/>
              </a:rPr>
              <a:t> match="</a:t>
            </a:r>
            <a:r>
              <a:rPr kumimoji="0" lang="fr-FR" sz="1400" dirty="0" err="1">
                <a:latin typeface="Arial" pitchFamily="34" charset="0"/>
              </a:rPr>
              <a:t>company</a:t>
            </a:r>
            <a:r>
              <a:rPr kumimoji="0" lang="fr-FR" sz="1400" dirty="0">
                <a:latin typeface="Arial" pitchFamily="34" charset="0"/>
              </a:rPr>
              <a:t>"&gt;</a:t>
            </a:r>
          </a:p>
          <a:p>
            <a:pPr algn="l" eaLnBrk="0" latinLnBrk="0" hangingPunct="0"/>
            <a:r>
              <a:rPr kumimoji="0" lang="fr-FR" sz="1400" dirty="0">
                <a:latin typeface="Arial" pitchFamily="34" charset="0"/>
              </a:rPr>
              <a:t>        &lt;HTML&gt;</a:t>
            </a:r>
          </a:p>
          <a:p>
            <a:pPr algn="l" eaLnBrk="0" latinLnBrk="0" hangingPunct="0"/>
            <a:r>
              <a:rPr kumimoji="0" lang="fr-FR" sz="1400" dirty="0">
                <a:latin typeface="Arial" pitchFamily="34" charset="0"/>
              </a:rPr>
              <a:t>        &lt;HEAD&gt;</a:t>
            </a:r>
          </a:p>
          <a:p>
            <a:pPr algn="l" eaLnBrk="0" latinLnBrk="0" hangingPunct="0"/>
            <a:r>
              <a:rPr kumimoji="0" lang="fr-FR" sz="1400" dirty="0">
                <a:latin typeface="Arial" pitchFamily="34" charset="0"/>
              </a:rPr>
              <a:t>        &lt;TITLE&gt;</a:t>
            </a:r>
            <a:r>
              <a:rPr kumimoji="0" lang="fr-FR" sz="1400" dirty="0" err="1">
                <a:latin typeface="Arial" pitchFamily="34" charset="0"/>
              </a:rPr>
              <a:t>Company</a:t>
            </a:r>
            <a:r>
              <a:rPr kumimoji="0" lang="fr-FR" sz="1400" dirty="0">
                <a:latin typeface="Arial" pitchFamily="34" charset="0"/>
              </a:rPr>
              <a:t>&lt;/TITLE&gt;</a:t>
            </a:r>
          </a:p>
          <a:p>
            <a:pPr algn="l" eaLnBrk="0" latinLnBrk="0" hangingPunct="0"/>
            <a:r>
              <a:rPr kumimoji="0" lang="fr-FR" sz="1400" dirty="0">
                <a:latin typeface="Arial" pitchFamily="34" charset="0"/>
              </a:rPr>
              <a:t>        &lt;/HEAD&gt;</a:t>
            </a:r>
          </a:p>
          <a:p>
            <a:pPr algn="l" eaLnBrk="0" latinLnBrk="0" hangingPunct="0"/>
            <a:r>
              <a:rPr kumimoji="0" lang="fr-FR" sz="1400" dirty="0">
                <a:latin typeface="Arial" pitchFamily="34" charset="0"/>
              </a:rPr>
              <a:t>        &lt;BODY&gt;</a:t>
            </a:r>
          </a:p>
          <a:p>
            <a:pPr algn="l" eaLnBrk="0" latinLnBrk="0" hangingPunct="0"/>
            <a:r>
              <a:rPr kumimoji="0" lang="fr-FR" sz="1400" dirty="0">
                <a:latin typeface="Arial" pitchFamily="34" charset="0"/>
              </a:rPr>
              <a:t>            &lt;</a:t>
            </a:r>
            <a:r>
              <a:rPr kumimoji="0" lang="fr-FR" sz="1400" dirty="0" err="1">
                <a:latin typeface="Arial" pitchFamily="34" charset="0"/>
              </a:rPr>
              <a:t>xsl:apply-templates</a:t>
            </a:r>
            <a:r>
              <a:rPr kumimoji="0" lang="fr-FR" sz="1400" dirty="0">
                <a:latin typeface="Arial" pitchFamily="34" charset="0"/>
              </a:rPr>
              <a:t>/&gt;</a:t>
            </a:r>
          </a:p>
          <a:p>
            <a:pPr algn="l" eaLnBrk="0" latinLnBrk="0" hangingPunct="0"/>
            <a:r>
              <a:rPr kumimoji="0" lang="fr-FR" sz="1400" dirty="0">
                <a:latin typeface="Arial" pitchFamily="34" charset="0"/>
              </a:rPr>
              <a:t>        &lt;/BODY&gt;</a:t>
            </a:r>
          </a:p>
          <a:p>
            <a:pPr algn="l" eaLnBrk="0" latinLnBrk="0" hangingPunct="0"/>
            <a:r>
              <a:rPr kumimoji="0" lang="fr-FR" sz="1400" dirty="0">
                <a:latin typeface="Arial" pitchFamily="34" charset="0"/>
              </a:rPr>
              <a:t>        &lt;/HTML&gt;</a:t>
            </a:r>
          </a:p>
          <a:p>
            <a:pPr algn="l" eaLnBrk="0" latinLnBrk="0" hangingPunct="0"/>
            <a:r>
              <a:rPr kumimoji="0" lang="fr-FR" sz="1400" dirty="0">
                <a:latin typeface="Arial" pitchFamily="34" charset="0"/>
              </a:rPr>
              <a:t>    &lt;/</a:t>
            </a:r>
            <a:r>
              <a:rPr kumimoji="0" lang="fr-FR" sz="1400" dirty="0" err="1">
                <a:latin typeface="Arial" pitchFamily="34" charset="0"/>
              </a:rPr>
              <a:t>xsl:template</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xsl:template</a:t>
            </a:r>
            <a:r>
              <a:rPr kumimoji="0" lang="fr-FR" sz="1400" dirty="0">
                <a:latin typeface="Arial" pitchFamily="34" charset="0"/>
              </a:rPr>
              <a:t> match="manager"&gt;</a:t>
            </a:r>
          </a:p>
          <a:p>
            <a:pPr algn="l" eaLnBrk="0" latinLnBrk="0" hangingPunct="0"/>
            <a:r>
              <a:rPr kumimoji="0" lang="fr-FR" sz="1400" dirty="0">
                <a:latin typeface="Arial" pitchFamily="34" charset="0"/>
              </a:rPr>
              <a:t>        Manager </a:t>
            </a:r>
            <a:r>
              <a:rPr kumimoji="0" lang="fr-FR" sz="1400" dirty="0" err="1">
                <a:latin typeface="Arial" pitchFamily="34" charset="0"/>
              </a:rPr>
              <a:t>subordinates</a:t>
            </a:r>
            <a:r>
              <a:rPr kumimoji="0" lang="fr-FR" sz="1400" dirty="0">
                <a:latin typeface="Arial" pitchFamily="34" charset="0"/>
              </a:rPr>
              <a:t> are: &lt;</a:t>
            </a:r>
            <a:r>
              <a:rPr kumimoji="0" lang="fr-FR" sz="1400" dirty="0" err="1">
                <a:latin typeface="Arial" pitchFamily="34" charset="0"/>
              </a:rPr>
              <a:t>br</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xsl:for-each</a:t>
            </a:r>
            <a:r>
              <a:rPr kumimoji="0" lang="fr-FR" sz="1400" dirty="0">
                <a:latin typeface="Arial" pitchFamily="34" charset="0"/>
              </a:rPr>
              <a:t> select="id(@</a:t>
            </a:r>
            <a:r>
              <a:rPr kumimoji="0" lang="fr-FR" sz="1400" dirty="0" err="1">
                <a:latin typeface="Arial" pitchFamily="34" charset="0"/>
              </a:rPr>
              <a:t>subordinates</a:t>
            </a:r>
            <a:r>
              <a:rPr kumimoji="0" lang="fr-FR" sz="1400" dirty="0">
                <a:latin typeface="Arial" pitchFamily="34" charset="0"/>
              </a:rPr>
              <a:t>)"&gt;</a:t>
            </a:r>
          </a:p>
          <a:p>
            <a:pPr algn="l" eaLnBrk="0" latinLnBrk="0" hangingPunct="0"/>
            <a:r>
              <a:rPr kumimoji="0" lang="fr-FR" sz="1400" dirty="0">
                <a:latin typeface="Arial" pitchFamily="34" charset="0"/>
              </a:rPr>
              <a:t>            &lt;a </a:t>
            </a:r>
            <a:r>
              <a:rPr kumimoji="0" lang="fr-FR" sz="1400" dirty="0" err="1">
                <a:latin typeface="Arial" pitchFamily="34" charset="0"/>
              </a:rPr>
              <a:t>href</a:t>
            </a:r>
            <a:r>
              <a:rPr kumimoji="0" lang="fr-FR" sz="1400" dirty="0">
                <a:latin typeface="Arial" pitchFamily="34" charset="0"/>
              </a:rPr>
              <a:t>="#{@id}"&gt;&lt;</a:t>
            </a:r>
            <a:r>
              <a:rPr kumimoji="0" lang="fr-FR" sz="1400" dirty="0" err="1">
                <a:latin typeface="Arial" pitchFamily="34" charset="0"/>
              </a:rPr>
              <a:t>xsl:value-of</a:t>
            </a:r>
            <a:r>
              <a:rPr kumimoji="0" lang="fr-FR" sz="1400" dirty="0">
                <a:latin typeface="Arial" pitchFamily="34" charset="0"/>
              </a:rPr>
              <a:t> select="@id"/&gt;&lt;/a&gt;&lt;</a:t>
            </a:r>
            <a:r>
              <a:rPr kumimoji="0" lang="fr-FR" sz="1400" dirty="0" err="1">
                <a:latin typeface="Arial" pitchFamily="34" charset="0"/>
              </a:rPr>
              <a:t>br</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xsl:for-each</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xsl:template</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xsl:template</a:t>
            </a:r>
            <a:r>
              <a:rPr kumimoji="0" lang="fr-FR" sz="1400" dirty="0">
                <a:latin typeface="Arial" pitchFamily="34" charset="0"/>
              </a:rPr>
              <a:t> match="</a:t>
            </a:r>
            <a:r>
              <a:rPr kumimoji="0" lang="fr-FR" sz="1400" dirty="0" err="1">
                <a:latin typeface="Arial" pitchFamily="34" charset="0"/>
              </a:rPr>
              <a:t>employee</a:t>
            </a:r>
            <a:r>
              <a:rPr kumimoji="0" lang="fr-FR" sz="1400" dirty="0">
                <a:latin typeface="Arial" pitchFamily="34" charset="0"/>
              </a:rPr>
              <a:t>"&gt;</a:t>
            </a:r>
          </a:p>
          <a:p>
            <a:pPr algn="l" eaLnBrk="0" latinLnBrk="0" hangingPunct="0"/>
            <a:r>
              <a:rPr kumimoji="0" lang="fr-FR" sz="1400" dirty="0">
                <a:latin typeface="Arial" pitchFamily="34" charset="0"/>
              </a:rPr>
              <a:t>        &lt;a </a:t>
            </a:r>
            <a:r>
              <a:rPr kumimoji="0" lang="fr-FR" sz="1400" dirty="0" err="1">
                <a:latin typeface="Arial" pitchFamily="34" charset="0"/>
              </a:rPr>
              <a:t>name</a:t>
            </a:r>
            <a:r>
              <a:rPr kumimoji="0" lang="fr-FR" sz="1400" dirty="0">
                <a:latin typeface="Arial" pitchFamily="34" charset="0"/>
              </a:rPr>
              <a:t>="{@id}"/&gt;</a:t>
            </a:r>
          </a:p>
          <a:p>
            <a:pPr algn="l" eaLnBrk="0" latinLnBrk="0" hangingPunct="0"/>
            <a:r>
              <a:rPr kumimoji="0" lang="fr-FR" sz="1400" dirty="0">
                <a:latin typeface="Arial" pitchFamily="34" charset="0"/>
              </a:rPr>
              <a:t>        &lt;</a:t>
            </a:r>
            <a:r>
              <a:rPr kumimoji="0" lang="fr-FR" sz="1400" dirty="0" err="1">
                <a:latin typeface="Arial" pitchFamily="34" charset="0"/>
              </a:rPr>
              <a:t>xsl:apply-templates</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br</a:t>
            </a:r>
            <a:r>
              <a:rPr kumimoji="0" lang="fr-FR" sz="1400" dirty="0">
                <a:latin typeface="Arial" pitchFamily="34" charset="0"/>
              </a:rPr>
              <a:t>/&gt;</a:t>
            </a:r>
          </a:p>
          <a:p>
            <a:pPr algn="l" eaLnBrk="0" latinLnBrk="0" hangingPunct="0"/>
            <a:r>
              <a:rPr kumimoji="0" lang="fr-FR" sz="1400" dirty="0">
                <a:latin typeface="Arial" pitchFamily="34" charset="0"/>
              </a:rPr>
              <a:t>    &lt;/</a:t>
            </a:r>
            <a:r>
              <a:rPr kumimoji="0" lang="fr-FR" sz="1400" dirty="0" err="1">
                <a:latin typeface="Arial" pitchFamily="34" charset="0"/>
              </a:rPr>
              <a:t>xsl:template</a:t>
            </a:r>
            <a:r>
              <a:rPr kumimoji="0" lang="fr-FR" sz="1400" dirty="0">
                <a:latin typeface="Arial" pitchFamily="34" charset="0"/>
              </a:rPr>
              <a:t>&gt;</a:t>
            </a:r>
          </a:p>
          <a:p>
            <a:pPr algn="l" eaLnBrk="0" latinLnBrk="0" hangingPunct="0"/>
            <a:r>
              <a:rPr kumimoji="0" lang="fr-FR" sz="1400" dirty="0">
                <a:latin typeface="Arial" pitchFamily="34" charset="0"/>
              </a:rPr>
              <a:t>&lt;/</a:t>
            </a:r>
            <a:r>
              <a:rPr kumimoji="0" lang="fr-FR" sz="1400" dirty="0" err="1">
                <a:latin typeface="Arial" pitchFamily="34" charset="0"/>
              </a:rPr>
              <a:t>xsl:stylesheet</a:t>
            </a:r>
            <a:r>
              <a:rPr kumimoji="0" lang="fr-FR" sz="1400" dirty="0">
                <a:latin typeface="Arial" pitchFamily="34" charset="0"/>
              </a:rPr>
              <a:t>&gt;</a:t>
            </a:r>
          </a:p>
        </p:txBody>
      </p:sp>
      <p:sp>
        <p:nvSpPr>
          <p:cNvPr id="422918" name="Rectangle 6"/>
          <p:cNvSpPr>
            <a:spLocks noChangeArrowheads="1"/>
          </p:cNvSpPr>
          <p:nvPr/>
        </p:nvSpPr>
        <p:spPr bwMode="auto">
          <a:xfrm>
            <a:off x="5867400" y="857232"/>
            <a:ext cx="1204913" cy="301625"/>
          </a:xfrm>
          <a:prstGeom prst="rect">
            <a:avLst/>
          </a:prstGeom>
          <a:noFill/>
          <a:ln w="12700">
            <a:noFill/>
            <a:miter lim="800000"/>
            <a:headEnd/>
            <a:tailEnd/>
          </a:ln>
          <a:effectLst/>
        </p:spPr>
        <p:txBody>
          <a:bodyPr wrap="none" lIns="90488" tIns="44450" rIns="90488" bIns="44450">
            <a:spAutoFit/>
          </a:bodyPr>
          <a:lstStyle/>
          <a:p>
            <a:pPr algn="l" eaLnBrk="0" latinLnBrk="0" hangingPunct="0"/>
            <a:r>
              <a:rPr kumimoji="0" lang="fr-FR" sz="1400" b="1">
                <a:latin typeface="Arial" pitchFamily="34" charset="0"/>
                <a:hlinkClick r:id="rId3" action="ppaction://hlinkfile"/>
              </a:rPr>
              <a:t>Manager.xsl</a:t>
            </a:r>
            <a:endParaRPr kumimoji="0" lang="fr-FR" sz="1400" b="1">
              <a:latin typeface="Arial" pitchFamily="34" charset="0"/>
            </a:endParaRP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p:cNvSpPr>
            <a:spLocks noGrp="1"/>
          </p:cNvSpPr>
          <p:nvPr>
            <p:ph type="sldNum" sz="quarter" idx="10"/>
          </p:nvPr>
        </p:nvSpPr>
        <p:spPr/>
        <p:txBody>
          <a:bodyPr/>
          <a:lstStyle/>
          <a:p>
            <a:fld id="{6D1E47B6-EA6E-4AFB-8D39-87B4ADB93A18}" type="slidenum">
              <a:rPr lang="fr-FR"/>
              <a:pPr/>
              <a:t>158</a:t>
            </a:fld>
            <a:endParaRPr lang="fr-FR"/>
          </a:p>
        </p:txBody>
      </p:sp>
      <p:grpSp>
        <p:nvGrpSpPr>
          <p:cNvPr id="735234" name="Group 2"/>
          <p:cNvGrpSpPr>
            <a:grpSpLocks/>
          </p:cNvGrpSpPr>
          <p:nvPr/>
        </p:nvGrpSpPr>
        <p:grpSpPr bwMode="auto">
          <a:xfrm>
            <a:off x="2408238" y="3057525"/>
            <a:ext cx="7059612" cy="3036888"/>
            <a:chOff x="1517" y="1926"/>
            <a:chExt cx="4447" cy="1913"/>
          </a:xfrm>
        </p:grpSpPr>
        <p:sp>
          <p:nvSpPr>
            <p:cNvPr id="735235" name="Freeform 3"/>
            <p:cNvSpPr>
              <a:spLocks/>
            </p:cNvSpPr>
            <p:nvPr/>
          </p:nvSpPr>
          <p:spPr bwMode="auto">
            <a:xfrm>
              <a:off x="1517" y="1926"/>
              <a:ext cx="4447" cy="1913"/>
            </a:xfrm>
            <a:custGeom>
              <a:avLst/>
              <a:gdLst/>
              <a:ahLst/>
              <a:cxnLst>
                <a:cxn ang="0">
                  <a:pos x="1560" y="46"/>
                </a:cxn>
                <a:cxn ang="0">
                  <a:pos x="4044" y="181"/>
                </a:cxn>
                <a:cxn ang="0">
                  <a:pos x="3737" y="1116"/>
                </a:cxn>
                <a:cxn ang="0">
                  <a:pos x="2257" y="1102"/>
                </a:cxn>
                <a:cxn ang="0">
                  <a:pos x="326" y="1580"/>
                </a:cxn>
                <a:cxn ang="0">
                  <a:pos x="333" y="256"/>
                </a:cxn>
                <a:cxn ang="0">
                  <a:pos x="1560" y="46"/>
                </a:cxn>
              </a:cxnLst>
              <a:rect l="0" t="0" r="r" b="b"/>
              <a:pathLst>
                <a:path w="4447" h="1913">
                  <a:moveTo>
                    <a:pt x="1560" y="46"/>
                  </a:moveTo>
                  <a:cubicBezTo>
                    <a:pt x="2179" y="33"/>
                    <a:pt x="3641" y="21"/>
                    <a:pt x="4044" y="181"/>
                  </a:cubicBezTo>
                  <a:cubicBezTo>
                    <a:pt x="4447" y="341"/>
                    <a:pt x="4035" y="963"/>
                    <a:pt x="3737" y="1116"/>
                  </a:cubicBezTo>
                  <a:cubicBezTo>
                    <a:pt x="3439" y="1269"/>
                    <a:pt x="2825" y="1025"/>
                    <a:pt x="2257" y="1102"/>
                  </a:cubicBezTo>
                  <a:cubicBezTo>
                    <a:pt x="1689" y="1179"/>
                    <a:pt x="628" y="1913"/>
                    <a:pt x="326" y="1580"/>
                  </a:cubicBezTo>
                  <a:cubicBezTo>
                    <a:pt x="0" y="1438"/>
                    <a:pt x="127" y="512"/>
                    <a:pt x="333" y="256"/>
                  </a:cubicBezTo>
                  <a:cubicBezTo>
                    <a:pt x="539" y="0"/>
                    <a:pt x="941" y="59"/>
                    <a:pt x="1560" y="46"/>
                  </a:cubicBezTo>
                  <a:close/>
                </a:path>
              </a:pathLst>
            </a:custGeom>
            <a:solidFill>
              <a:srgbClr val="FF0000">
                <a:alpha val="3999"/>
              </a:srgbClr>
            </a:solidFill>
            <a:ln w="28575" cap="flat" cmpd="sng">
              <a:solidFill>
                <a:srgbClr val="FF0000"/>
              </a:solidFill>
              <a:prstDash val="solid"/>
              <a:round/>
              <a:headEnd/>
              <a:tailEnd/>
            </a:ln>
            <a:effectLst/>
          </p:spPr>
          <p:txBody>
            <a:bodyPr/>
            <a:lstStyle/>
            <a:p>
              <a:endParaRPr lang="fr-FR"/>
            </a:p>
          </p:txBody>
        </p:sp>
        <p:sp>
          <p:nvSpPr>
            <p:cNvPr id="735236" name="AutoShape 4"/>
            <p:cNvSpPr>
              <a:spLocks noChangeArrowheads="1"/>
            </p:cNvSpPr>
            <p:nvPr/>
          </p:nvSpPr>
          <p:spPr bwMode="auto">
            <a:xfrm>
              <a:off x="4453" y="2167"/>
              <a:ext cx="768" cy="576"/>
            </a:xfrm>
            <a:prstGeom prst="foldedCorner">
              <a:avLst>
                <a:gd name="adj" fmla="val 12500"/>
              </a:avLst>
            </a:prstGeom>
            <a:gradFill rotWithShape="0">
              <a:gsLst>
                <a:gs pos="0">
                  <a:schemeClr val="accent1"/>
                </a:gs>
                <a:gs pos="100000">
                  <a:schemeClr val="accent1">
                    <a:gamma/>
                    <a:shade val="46275"/>
                    <a:invGamma/>
                  </a:schemeClr>
                </a:gs>
              </a:gsLst>
              <a:lin ang="2700000" scaled="1"/>
            </a:gradFill>
            <a:ln w="12700">
              <a:solidFill>
                <a:schemeClr val="bg1"/>
              </a:solidFill>
              <a:round/>
              <a:headEnd type="none" w="sm" len="sm"/>
              <a:tailEnd type="none" w="sm" len="sm"/>
            </a:ln>
            <a:effectLst/>
          </p:spPr>
          <p:txBody>
            <a:bodyPr wrap="none" lIns="90000" tIns="46800" rIns="90000" bIns="46800" anchor="ctr"/>
            <a:lstStyle/>
            <a:p>
              <a:r>
                <a:rPr lang="en-US" altLang="ko-KR" sz="1600">
                  <a:latin typeface="Arial" pitchFamily="34" charset="0"/>
                </a:rPr>
                <a:t>Any-ML</a:t>
              </a:r>
            </a:p>
          </p:txBody>
        </p:sp>
        <p:cxnSp>
          <p:nvCxnSpPr>
            <p:cNvPr id="735237" name="AutoShape 5"/>
            <p:cNvCxnSpPr>
              <a:cxnSpLocks noChangeShapeType="1"/>
              <a:stCxn id="735247" idx="3"/>
              <a:endCxn id="735263" idx="2"/>
            </p:cNvCxnSpPr>
            <p:nvPr/>
          </p:nvCxnSpPr>
          <p:spPr bwMode="auto">
            <a:xfrm flipV="1">
              <a:off x="2721" y="2453"/>
              <a:ext cx="690" cy="696"/>
            </a:xfrm>
            <a:prstGeom prst="straightConnector1">
              <a:avLst/>
            </a:prstGeom>
            <a:noFill/>
            <a:ln w="19050">
              <a:solidFill>
                <a:schemeClr val="bg2"/>
              </a:solidFill>
              <a:prstDash val="sysDot"/>
              <a:round/>
              <a:headEnd type="triangle" w="med" len="med"/>
              <a:tailEnd/>
            </a:ln>
            <a:effectLst/>
          </p:spPr>
        </p:cxnSp>
        <p:cxnSp>
          <p:nvCxnSpPr>
            <p:cNvPr id="735238" name="AutoShape 6"/>
            <p:cNvCxnSpPr>
              <a:cxnSpLocks noChangeShapeType="1"/>
              <a:stCxn id="735263" idx="6"/>
              <a:endCxn id="735236" idx="1"/>
            </p:cNvCxnSpPr>
            <p:nvPr/>
          </p:nvCxnSpPr>
          <p:spPr bwMode="auto">
            <a:xfrm>
              <a:off x="4131" y="2453"/>
              <a:ext cx="322" cy="2"/>
            </a:xfrm>
            <a:prstGeom prst="straightConnector1">
              <a:avLst/>
            </a:prstGeom>
            <a:noFill/>
            <a:ln w="9525">
              <a:solidFill>
                <a:schemeClr val="tx1"/>
              </a:solidFill>
              <a:round/>
              <a:headEnd/>
              <a:tailEnd type="triangle" w="med" len="med"/>
            </a:ln>
            <a:effectLst/>
          </p:spPr>
        </p:cxnSp>
        <p:sp>
          <p:nvSpPr>
            <p:cNvPr id="735239" name="Rectangle 7"/>
            <p:cNvSpPr>
              <a:spLocks noChangeArrowheads="1"/>
            </p:cNvSpPr>
            <p:nvPr/>
          </p:nvSpPr>
          <p:spPr bwMode="auto">
            <a:xfrm>
              <a:off x="3515" y="3249"/>
              <a:ext cx="1406" cy="250"/>
            </a:xfrm>
            <a:prstGeom prst="rect">
              <a:avLst/>
            </a:prstGeom>
            <a:noFill/>
            <a:ln w="9525">
              <a:noFill/>
              <a:miter lim="800000"/>
              <a:headEnd/>
              <a:tailEnd/>
            </a:ln>
            <a:effectLst/>
          </p:spPr>
          <p:txBody>
            <a:bodyPr>
              <a:spAutoFit/>
            </a:bodyPr>
            <a:lstStyle/>
            <a:p>
              <a:pPr latinLnBrk="0"/>
              <a:r>
                <a:rPr lang="fr-FR" sz="2000" b="1">
                  <a:solidFill>
                    <a:srgbClr val="FF0000"/>
                  </a:solidFill>
                  <a:latin typeface="Arial" pitchFamily="34" charset="0"/>
                </a:rPr>
                <a:t>Transformation</a:t>
              </a:r>
            </a:p>
          </p:txBody>
        </p:sp>
        <p:sp>
          <p:nvSpPr>
            <p:cNvPr id="735240" name="Oval 8"/>
            <p:cNvSpPr>
              <a:spLocks noChangeArrowheads="1"/>
            </p:cNvSpPr>
            <p:nvPr/>
          </p:nvSpPr>
          <p:spPr bwMode="auto">
            <a:xfrm>
              <a:off x="2880" y="2795"/>
              <a:ext cx="204" cy="204"/>
            </a:xfrm>
            <a:prstGeom prst="ellipse">
              <a:avLst/>
            </a:prstGeom>
            <a:solidFill>
              <a:schemeClr val="tx1"/>
            </a:solidFill>
            <a:ln w="28575" algn="ctr">
              <a:solidFill>
                <a:schemeClr val="bg2"/>
              </a:solidFill>
              <a:round/>
              <a:headEnd/>
              <a:tailEnd/>
            </a:ln>
            <a:effectLst/>
          </p:spPr>
          <p:txBody>
            <a:bodyPr wrap="none" anchor="ctr"/>
            <a:lstStyle/>
            <a:p>
              <a:pPr latinLnBrk="0"/>
              <a:r>
                <a:rPr kumimoji="0" lang="fr-FR" sz="1400" b="1">
                  <a:solidFill>
                    <a:schemeClr val="bg1"/>
                  </a:solidFill>
                  <a:latin typeface="Arial" pitchFamily="34" charset="0"/>
                </a:rPr>
                <a:t>2</a:t>
              </a:r>
            </a:p>
          </p:txBody>
        </p:sp>
      </p:grpSp>
      <p:grpSp>
        <p:nvGrpSpPr>
          <p:cNvPr id="735241" name="Group 9"/>
          <p:cNvGrpSpPr>
            <a:grpSpLocks/>
          </p:cNvGrpSpPr>
          <p:nvPr/>
        </p:nvGrpSpPr>
        <p:grpSpPr bwMode="auto">
          <a:xfrm>
            <a:off x="2446338" y="1052513"/>
            <a:ext cx="6086475" cy="3592512"/>
            <a:chOff x="1541" y="663"/>
            <a:chExt cx="3834" cy="2263"/>
          </a:xfrm>
        </p:grpSpPr>
        <p:sp>
          <p:nvSpPr>
            <p:cNvPr id="735242" name="Freeform 10"/>
            <p:cNvSpPr>
              <a:spLocks/>
            </p:cNvSpPr>
            <p:nvPr/>
          </p:nvSpPr>
          <p:spPr bwMode="auto">
            <a:xfrm>
              <a:off x="1541" y="663"/>
              <a:ext cx="2909" cy="2263"/>
            </a:xfrm>
            <a:custGeom>
              <a:avLst/>
              <a:gdLst/>
              <a:ahLst/>
              <a:cxnLst>
                <a:cxn ang="0">
                  <a:pos x="322" y="280"/>
                </a:cxn>
                <a:cxn ang="0">
                  <a:pos x="1501" y="370"/>
                </a:cxn>
                <a:cxn ang="0">
                  <a:pos x="1990" y="1200"/>
                </a:cxn>
                <a:cxn ang="0">
                  <a:pos x="2771" y="1595"/>
                </a:cxn>
                <a:cxn ang="0">
                  <a:pos x="2726" y="2049"/>
                </a:cxn>
                <a:cxn ang="0">
                  <a:pos x="2097" y="2229"/>
                </a:cxn>
                <a:cxn ang="0">
                  <a:pos x="302" y="1930"/>
                </a:cxn>
                <a:cxn ang="0">
                  <a:pos x="322" y="280"/>
                </a:cxn>
              </a:cxnLst>
              <a:rect l="0" t="0" r="r" b="b"/>
              <a:pathLst>
                <a:path w="2909" h="2263">
                  <a:moveTo>
                    <a:pt x="322" y="280"/>
                  </a:moveTo>
                  <a:cubicBezTo>
                    <a:pt x="526" y="0"/>
                    <a:pt x="1229" y="204"/>
                    <a:pt x="1501" y="370"/>
                  </a:cubicBezTo>
                  <a:cubicBezTo>
                    <a:pt x="1773" y="536"/>
                    <a:pt x="1778" y="996"/>
                    <a:pt x="1990" y="1200"/>
                  </a:cubicBezTo>
                  <a:cubicBezTo>
                    <a:pt x="2202" y="1404"/>
                    <a:pt x="2633" y="1289"/>
                    <a:pt x="2771" y="1595"/>
                  </a:cubicBezTo>
                  <a:cubicBezTo>
                    <a:pt x="2909" y="1901"/>
                    <a:pt x="2849" y="1903"/>
                    <a:pt x="2726" y="2049"/>
                  </a:cubicBezTo>
                  <a:cubicBezTo>
                    <a:pt x="2603" y="2195"/>
                    <a:pt x="2505" y="2229"/>
                    <a:pt x="2097" y="2229"/>
                  </a:cubicBezTo>
                  <a:cubicBezTo>
                    <a:pt x="1689" y="2229"/>
                    <a:pt x="604" y="2263"/>
                    <a:pt x="302" y="1930"/>
                  </a:cubicBezTo>
                  <a:cubicBezTo>
                    <a:pt x="0" y="1597"/>
                    <a:pt x="118" y="560"/>
                    <a:pt x="322" y="280"/>
                  </a:cubicBezTo>
                  <a:close/>
                </a:path>
              </a:pathLst>
            </a:custGeom>
            <a:solidFill>
              <a:schemeClr val="accent2">
                <a:alpha val="3999"/>
              </a:schemeClr>
            </a:solidFill>
            <a:ln w="28575" cap="flat" cmpd="sng">
              <a:solidFill>
                <a:schemeClr val="accent2"/>
              </a:solidFill>
              <a:prstDash val="solid"/>
              <a:round/>
              <a:headEnd/>
              <a:tailEnd/>
            </a:ln>
            <a:effectLst/>
          </p:spPr>
          <p:txBody>
            <a:bodyPr/>
            <a:lstStyle/>
            <a:p>
              <a:endParaRPr lang="fr-FR"/>
            </a:p>
          </p:txBody>
        </p:sp>
        <p:cxnSp>
          <p:nvCxnSpPr>
            <p:cNvPr id="735243" name="AutoShape 11"/>
            <p:cNvCxnSpPr>
              <a:cxnSpLocks noChangeShapeType="1"/>
              <a:stCxn id="735248" idx="3"/>
              <a:endCxn id="735263" idx="2"/>
            </p:cNvCxnSpPr>
            <p:nvPr/>
          </p:nvCxnSpPr>
          <p:spPr bwMode="auto">
            <a:xfrm>
              <a:off x="2721" y="1760"/>
              <a:ext cx="690" cy="693"/>
            </a:xfrm>
            <a:prstGeom prst="straightConnector1">
              <a:avLst/>
            </a:prstGeom>
            <a:noFill/>
            <a:ln w="19050">
              <a:solidFill>
                <a:schemeClr val="bg2"/>
              </a:solidFill>
              <a:prstDash val="sysDot"/>
              <a:round/>
              <a:headEnd type="triangle" w="med" len="med"/>
              <a:tailEnd/>
            </a:ln>
            <a:effectLst/>
          </p:spPr>
        </p:cxnSp>
        <p:cxnSp>
          <p:nvCxnSpPr>
            <p:cNvPr id="735244" name="AutoShape 12"/>
            <p:cNvCxnSpPr>
              <a:cxnSpLocks noChangeShapeType="1"/>
              <a:stCxn id="735249" idx="3"/>
              <a:endCxn id="735263" idx="2"/>
            </p:cNvCxnSpPr>
            <p:nvPr/>
          </p:nvCxnSpPr>
          <p:spPr bwMode="auto">
            <a:xfrm>
              <a:off x="2721" y="1318"/>
              <a:ext cx="690" cy="1135"/>
            </a:xfrm>
            <a:prstGeom prst="straightConnector1">
              <a:avLst/>
            </a:prstGeom>
            <a:noFill/>
            <a:ln w="19050">
              <a:solidFill>
                <a:schemeClr val="bg2"/>
              </a:solidFill>
              <a:prstDash val="sysDot"/>
              <a:round/>
              <a:headEnd type="triangle" w="med" len="med"/>
              <a:tailEnd/>
            </a:ln>
            <a:effectLst/>
          </p:spPr>
        </p:cxnSp>
        <p:sp>
          <p:nvSpPr>
            <p:cNvPr id="735245" name="Rectangle 13"/>
            <p:cNvSpPr>
              <a:spLocks noChangeArrowheads="1"/>
            </p:cNvSpPr>
            <p:nvPr/>
          </p:nvSpPr>
          <p:spPr bwMode="auto">
            <a:xfrm>
              <a:off x="3334" y="1375"/>
              <a:ext cx="2041" cy="558"/>
            </a:xfrm>
            <a:prstGeom prst="rect">
              <a:avLst/>
            </a:prstGeom>
            <a:noFill/>
            <a:ln w="9525">
              <a:noFill/>
              <a:miter lim="800000"/>
              <a:headEnd/>
              <a:tailEnd/>
            </a:ln>
            <a:effectLst/>
          </p:spPr>
          <p:txBody>
            <a:bodyPr>
              <a:spAutoFit/>
            </a:bodyPr>
            <a:lstStyle/>
            <a:p>
              <a:pPr latinLnBrk="0"/>
              <a:r>
                <a:rPr lang="fr-FR" sz="2000" b="1">
                  <a:solidFill>
                    <a:schemeClr val="accent2"/>
                  </a:solidFill>
                  <a:latin typeface="Arial" pitchFamily="34" charset="0"/>
                </a:rPr>
                <a:t>Définition / Validation</a:t>
              </a:r>
            </a:p>
            <a:p>
              <a:pPr latinLnBrk="0"/>
              <a:r>
                <a:rPr lang="fr-FR" sz="1600" i="1">
                  <a:solidFill>
                    <a:schemeClr val="accent2"/>
                  </a:solidFill>
                  <a:latin typeface="Arial" pitchFamily="34" charset="0"/>
                </a:rPr>
                <a:t>(si validation activée dans le parser)</a:t>
              </a:r>
            </a:p>
          </p:txBody>
        </p:sp>
        <p:sp>
          <p:nvSpPr>
            <p:cNvPr id="735246" name="Oval 14"/>
            <p:cNvSpPr>
              <a:spLocks noChangeArrowheads="1"/>
            </p:cNvSpPr>
            <p:nvPr/>
          </p:nvSpPr>
          <p:spPr bwMode="auto">
            <a:xfrm>
              <a:off x="2948" y="1888"/>
              <a:ext cx="204" cy="204"/>
            </a:xfrm>
            <a:prstGeom prst="ellipse">
              <a:avLst/>
            </a:prstGeom>
            <a:solidFill>
              <a:schemeClr val="tx1"/>
            </a:solidFill>
            <a:ln w="28575" algn="ctr">
              <a:solidFill>
                <a:schemeClr val="bg2"/>
              </a:solidFill>
              <a:round/>
              <a:headEnd/>
              <a:tailEnd/>
            </a:ln>
            <a:effectLst/>
          </p:spPr>
          <p:txBody>
            <a:bodyPr wrap="none" anchor="ctr"/>
            <a:lstStyle/>
            <a:p>
              <a:pPr latinLnBrk="0"/>
              <a:r>
                <a:rPr kumimoji="0" lang="fr-FR" sz="1400" b="1">
                  <a:solidFill>
                    <a:schemeClr val="bg1"/>
                  </a:solidFill>
                  <a:latin typeface="Arial" pitchFamily="34" charset="0"/>
                </a:rPr>
                <a:t>2</a:t>
              </a:r>
            </a:p>
          </p:txBody>
        </p:sp>
      </p:grpSp>
      <p:sp>
        <p:nvSpPr>
          <p:cNvPr id="735247" name="AutoShape 15"/>
          <p:cNvSpPr>
            <a:spLocks noChangeArrowheads="1"/>
          </p:cNvSpPr>
          <p:nvPr/>
        </p:nvSpPr>
        <p:spPr bwMode="auto">
          <a:xfrm>
            <a:off x="3100388" y="4541838"/>
            <a:ext cx="1219200" cy="914400"/>
          </a:xfrm>
          <a:prstGeom prst="foldedCorner">
            <a:avLst>
              <a:gd name="adj" fmla="val 12500"/>
            </a:avLst>
          </a:prstGeom>
          <a:solidFill>
            <a:schemeClr val="tx2">
              <a:lumMod val="40000"/>
              <a:lumOff val="60000"/>
            </a:schemeClr>
          </a:solidFill>
          <a:ln w="12700">
            <a:solidFill>
              <a:schemeClr val="bg1"/>
            </a:solidFill>
            <a:round/>
            <a:headEnd type="none" w="sm" len="sm"/>
            <a:tailEnd type="none" w="sm" len="sm"/>
          </a:ln>
          <a:effectLst/>
        </p:spPr>
        <p:txBody>
          <a:bodyPr wrap="none" lIns="90000" tIns="46800" rIns="90000" bIns="46800" anchor="ctr"/>
          <a:lstStyle/>
          <a:p>
            <a:r>
              <a:rPr lang="en-US" altLang="ko-KR" sz="1600">
                <a:latin typeface="Arial" pitchFamily="34" charset="0"/>
              </a:rPr>
              <a:t>XSL</a:t>
            </a:r>
          </a:p>
        </p:txBody>
      </p:sp>
      <p:sp>
        <p:nvSpPr>
          <p:cNvPr id="735248" name="AutoShape 16"/>
          <p:cNvSpPr>
            <a:spLocks noChangeArrowheads="1"/>
          </p:cNvSpPr>
          <p:nvPr/>
        </p:nvSpPr>
        <p:spPr bwMode="auto">
          <a:xfrm>
            <a:off x="3100388" y="2506663"/>
            <a:ext cx="1219200" cy="574675"/>
          </a:xfrm>
          <a:prstGeom prst="foldedCorner">
            <a:avLst>
              <a:gd name="adj" fmla="val 12500"/>
            </a:avLst>
          </a:prstGeom>
          <a:gradFill rotWithShape="0">
            <a:gsLst>
              <a:gs pos="0">
                <a:srgbClr val="66FF33"/>
              </a:gs>
              <a:gs pos="100000">
                <a:srgbClr val="66FF33">
                  <a:gamma/>
                  <a:shade val="63529"/>
                  <a:invGamma/>
                </a:srgbClr>
              </a:gs>
            </a:gsLst>
            <a:lin ang="2700000" scaled="1"/>
          </a:gradFill>
          <a:ln w="12700">
            <a:solidFill>
              <a:schemeClr val="bg1"/>
            </a:solidFill>
            <a:round/>
            <a:headEnd type="none" w="sm" len="sm"/>
            <a:tailEnd type="none" w="sm" len="sm"/>
          </a:ln>
          <a:effectLst/>
        </p:spPr>
        <p:txBody>
          <a:bodyPr wrap="none" lIns="90000" tIns="46800" rIns="90000" bIns="46800" anchor="ctr"/>
          <a:lstStyle/>
          <a:p>
            <a:r>
              <a:rPr lang="en-US" altLang="ko-KR" sz="1600">
                <a:latin typeface="Arial" pitchFamily="34" charset="0"/>
              </a:rPr>
              <a:t>XSD</a:t>
            </a:r>
          </a:p>
        </p:txBody>
      </p:sp>
      <p:sp>
        <p:nvSpPr>
          <p:cNvPr id="735249" name="AutoShape 17"/>
          <p:cNvSpPr>
            <a:spLocks noChangeArrowheads="1"/>
          </p:cNvSpPr>
          <p:nvPr/>
        </p:nvSpPr>
        <p:spPr bwMode="auto">
          <a:xfrm>
            <a:off x="3100388" y="1804988"/>
            <a:ext cx="1219200" cy="574675"/>
          </a:xfrm>
          <a:prstGeom prst="foldedCorner">
            <a:avLst>
              <a:gd name="adj" fmla="val 12500"/>
            </a:avLst>
          </a:prstGeom>
          <a:gradFill rotWithShape="0">
            <a:gsLst>
              <a:gs pos="0">
                <a:srgbClr val="66FF33"/>
              </a:gs>
              <a:gs pos="100000">
                <a:srgbClr val="66FF33">
                  <a:gamma/>
                  <a:shade val="63529"/>
                  <a:invGamma/>
                </a:srgbClr>
              </a:gs>
            </a:gsLst>
            <a:lin ang="2700000" scaled="1"/>
          </a:gradFill>
          <a:ln w="12700">
            <a:solidFill>
              <a:schemeClr val="bg1"/>
            </a:solidFill>
            <a:round/>
            <a:headEnd type="none" w="sm" len="sm"/>
            <a:tailEnd type="none" w="sm" len="sm"/>
          </a:ln>
          <a:effectLst/>
        </p:spPr>
        <p:txBody>
          <a:bodyPr wrap="none" lIns="90000" tIns="46800" rIns="90000" bIns="46800" anchor="ctr"/>
          <a:lstStyle/>
          <a:p>
            <a:r>
              <a:rPr lang="en-US" altLang="ko-KR" sz="1600">
                <a:latin typeface="Arial" pitchFamily="34" charset="0"/>
              </a:rPr>
              <a:t>DTD</a:t>
            </a:r>
          </a:p>
        </p:txBody>
      </p:sp>
      <p:graphicFrame>
        <p:nvGraphicFramePr>
          <p:cNvPr id="2" name="Diagram 1"/>
          <p:cNvGraphicFramePr/>
          <p:nvPr/>
        </p:nvGraphicFramePr>
        <p:xfrm>
          <a:off x="4857752" y="714356"/>
          <a:ext cx="2193925" cy="116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35262" name="Group 30"/>
          <p:cNvGrpSpPr>
            <a:grpSpLocks/>
          </p:cNvGrpSpPr>
          <p:nvPr/>
        </p:nvGrpSpPr>
        <p:grpSpPr bwMode="auto">
          <a:xfrm>
            <a:off x="4262438" y="3322638"/>
            <a:ext cx="2295525" cy="1143000"/>
            <a:chOff x="2685" y="2093"/>
            <a:chExt cx="1446" cy="720"/>
          </a:xfrm>
        </p:grpSpPr>
        <p:sp>
          <p:nvSpPr>
            <p:cNvPr id="735263" name="Oval 31"/>
            <p:cNvSpPr>
              <a:spLocks noChangeArrowheads="1"/>
            </p:cNvSpPr>
            <p:nvPr/>
          </p:nvSpPr>
          <p:spPr bwMode="auto">
            <a:xfrm>
              <a:off x="3411" y="2093"/>
              <a:ext cx="720" cy="720"/>
            </a:xfrm>
            <a:prstGeom prst="ellipse">
              <a:avLst/>
            </a:prstGeom>
            <a:gradFill rotWithShape="0">
              <a:gsLst>
                <a:gs pos="0">
                  <a:srgbClr val="E91D1D"/>
                </a:gs>
                <a:gs pos="100000">
                  <a:srgbClr val="E91D1D">
                    <a:gamma/>
                    <a:tint val="45490"/>
                    <a:invGamma/>
                  </a:srgbClr>
                </a:gs>
              </a:gsLst>
              <a:lin ang="2700000" scaled="1"/>
            </a:gradFill>
            <a:ln w="12700">
              <a:solidFill>
                <a:schemeClr val="accent2"/>
              </a:solidFill>
              <a:round/>
              <a:headEnd/>
              <a:tailEnd/>
            </a:ln>
            <a:effectLst/>
          </p:spPr>
          <p:txBody>
            <a:bodyPr wrap="none" lIns="90000" tIns="46800" rIns="90000" bIns="46800" anchor="ctr"/>
            <a:lstStyle/>
            <a:p>
              <a:r>
                <a:rPr lang="fr-FR" sz="2000" b="1">
                  <a:effectLst>
                    <a:outerShdw blurRad="38100" dist="38100" dir="2700000" algn="tl">
                      <a:srgbClr val="FFFFFF"/>
                    </a:outerShdw>
                  </a:effectLst>
                  <a:latin typeface="Arial" pitchFamily="34" charset="0"/>
                </a:rPr>
                <a:t>Parser</a:t>
              </a:r>
            </a:p>
          </p:txBody>
        </p:sp>
        <p:sp>
          <p:nvSpPr>
            <p:cNvPr id="735264" name="AutoShape 32"/>
            <p:cNvSpPr>
              <a:spLocks noChangeArrowheads="1"/>
            </p:cNvSpPr>
            <p:nvPr/>
          </p:nvSpPr>
          <p:spPr bwMode="auto">
            <a:xfrm rot="16200000">
              <a:off x="2934" y="2030"/>
              <a:ext cx="318" cy="816"/>
            </a:xfrm>
            <a:prstGeom prst="downArrow">
              <a:avLst>
                <a:gd name="adj1" fmla="val 50000"/>
                <a:gd name="adj2" fmla="val 64151"/>
              </a:avLst>
            </a:prstGeom>
            <a:gradFill rotWithShape="0">
              <a:gsLst>
                <a:gs pos="0">
                  <a:srgbClr val="CCCC00"/>
                </a:gs>
                <a:gs pos="100000">
                  <a:srgbClr val="CCCC00">
                    <a:gamma/>
                    <a:shade val="46275"/>
                    <a:invGamma/>
                  </a:srgbClr>
                </a:gs>
              </a:gsLst>
              <a:lin ang="2700000" scaled="1"/>
            </a:gradFill>
            <a:ln w="12700" algn="ctr">
              <a:solidFill>
                <a:schemeClr val="tx1"/>
              </a:solidFill>
              <a:miter lim="800000"/>
              <a:headEnd/>
              <a:tailEnd/>
            </a:ln>
            <a:effectLst/>
          </p:spPr>
          <p:txBody>
            <a:bodyPr wrap="none" lIns="90000" tIns="46800" rIns="90000" bIns="46800" anchor="ctr"/>
            <a:lstStyle/>
            <a:p>
              <a:endParaRPr lang="fr-FR"/>
            </a:p>
          </p:txBody>
        </p:sp>
        <p:sp>
          <p:nvSpPr>
            <p:cNvPr id="735265" name="Oval 33"/>
            <p:cNvSpPr>
              <a:spLocks noChangeArrowheads="1"/>
            </p:cNvSpPr>
            <p:nvPr/>
          </p:nvSpPr>
          <p:spPr bwMode="auto">
            <a:xfrm>
              <a:off x="2925" y="2341"/>
              <a:ext cx="204" cy="204"/>
            </a:xfrm>
            <a:prstGeom prst="ellipse">
              <a:avLst/>
            </a:prstGeom>
            <a:solidFill>
              <a:schemeClr val="tx1"/>
            </a:solidFill>
            <a:ln w="28575" algn="ctr">
              <a:solidFill>
                <a:schemeClr val="bg2"/>
              </a:solidFill>
              <a:round/>
              <a:headEnd/>
              <a:tailEnd/>
            </a:ln>
            <a:effectLst/>
          </p:spPr>
          <p:txBody>
            <a:bodyPr wrap="none" anchor="ctr"/>
            <a:lstStyle/>
            <a:p>
              <a:pPr latinLnBrk="0"/>
              <a:r>
                <a:rPr kumimoji="0" lang="fr-FR" sz="1400" b="1">
                  <a:solidFill>
                    <a:schemeClr val="bg1"/>
                  </a:solidFill>
                  <a:latin typeface="Arial" pitchFamily="34" charset="0"/>
                </a:rPr>
                <a:t>1</a:t>
              </a:r>
            </a:p>
          </p:txBody>
        </p:sp>
      </p:grpSp>
      <p:sp>
        <p:nvSpPr>
          <p:cNvPr id="735266" name="AutoShape 34"/>
          <p:cNvSpPr>
            <a:spLocks/>
          </p:cNvSpPr>
          <p:nvPr/>
        </p:nvSpPr>
        <p:spPr bwMode="auto">
          <a:xfrm>
            <a:off x="931863" y="5641975"/>
            <a:ext cx="1468437" cy="952500"/>
          </a:xfrm>
          <a:prstGeom prst="accentCallout2">
            <a:avLst>
              <a:gd name="adj1" fmla="val 12000"/>
              <a:gd name="adj2" fmla="val 105190"/>
              <a:gd name="adj3" fmla="val 12000"/>
              <a:gd name="adj4" fmla="val 150269"/>
              <a:gd name="adj5" fmla="val -39167"/>
              <a:gd name="adj6" fmla="val 184648"/>
            </a:avLst>
          </a:prstGeom>
          <a:noFill/>
          <a:ln w="9525">
            <a:solidFill>
              <a:schemeClr val="tx1"/>
            </a:solidFill>
            <a:miter lim="800000"/>
            <a:headEnd/>
            <a:tailEnd type="oval" w="med" len="med"/>
          </a:ln>
          <a:effectLst/>
        </p:spPr>
        <p:txBody>
          <a:bodyPr wrap="none" anchor="ctr">
            <a:spAutoFit/>
          </a:bodyPr>
          <a:lstStyle/>
          <a:p>
            <a:pPr algn="l" latinLnBrk="0"/>
            <a:r>
              <a:rPr kumimoji="0" lang="fr-FR" sz="1400">
                <a:latin typeface="Arial" pitchFamily="34" charset="0"/>
              </a:rPr>
              <a:t>&lt;A&gt; </a:t>
            </a:r>
            <a:r>
              <a:rPr kumimoji="0" lang="fr-FR" sz="1400" b="1">
                <a:solidFill>
                  <a:srgbClr val="FF0000"/>
                </a:solidFill>
                <a:latin typeface="Arial" pitchFamily="34" charset="0"/>
              </a:rPr>
              <a:t>&gt;</a:t>
            </a:r>
            <a:r>
              <a:rPr kumimoji="0" lang="fr-FR" sz="1400">
                <a:latin typeface="Arial" pitchFamily="34" charset="0"/>
              </a:rPr>
              <a:t> &lt;html&gt;</a:t>
            </a:r>
          </a:p>
          <a:p>
            <a:pPr algn="l" latinLnBrk="0"/>
            <a:r>
              <a:rPr kumimoji="0" lang="fr-FR" sz="1400">
                <a:latin typeface="Arial" pitchFamily="34" charset="0"/>
              </a:rPr>
              <a:t>&lt;B&gt; </a:t>
            </a:r>
            <a:r>
              <a:rPr kumimoji="0" lang="fr-FR" sz="1400" b="1">
                <a:solidFill>
                  <a:srgbClr val="FF0000"/>
                </a:solidFill>
                <a:latin typeface="Arial" pitchFamily="34" charset="0"/>
              </a:rPr>
              <a:t>&gt; </a:t>
            </a:r>
            <a:r>
              <a:rPr kumimoji="0" lang="fr-FR" sz="1400">
                <a:latin typeface="Arial" pitchFamily="34" charset="0"/>
              </a:rPr>
              <a:t>&lt;boby&gt;</a:t>
            </a:r>
          </a:p>
          <a:p>
            <a:pPr algn="l" latinLnBrk="0"/>
            <a:r>
              <a:rPr kumimoji="0" lang="fr-FR" sz="1400">
                <a:latin typeface="Arial" pitchFamily="34" charset="0"/>
              </a:rPr>
              <a:t>&lt;C&gt; </a:t>
            </a:r>
            <a:r>
              <a:rPr kumimoji="0" lang="fr-FR" sz="1400" b="1">
                <a:solidFill>
                  <a:srgbClr val="FF0000"/>
                </a:solidFill>
                <a:latin typeface="Arial" pitchFamily="34" charset="0"/>
              </a:rPr>
              <a:t>&gt;</a:t>
            </a:r>
            <a:r>
              <a:rPr kumimoji="0" lang="fr-FR" sz="1400">
                <a:latin typeface="Arial" pitchFamily="34" charset="0"/>
              </a:rPr>
              <a:t> &lt;h1&gt;</a:t>
            </a:r>
          </a:p>
          <a:p>
            <a:pPr algn="l" latinLnBrk="0"/>
            <a:r>
              <a:rPr kumimoji="0" lang="fr-FR" sz="1400">
                <a:latin typeface="Arial" pitchFamily="34" charset="0"/>
              </a:rPr>
              <a:t>Texte() </a:t>
            </a:r>
            <a:r>
              <a:rPr kumimoji="0" lang="fr-FR" sz="1400" b="1">
                <a:solidFill>
                  <a:srgbClr val="FF0000"/>
                </a:solidFill>
                <a:latin typeface="Arial" pitchFamily="34" charset="0"/>
              </a:rPr>
              <a:t>&gt;</a:t>
            </a:r>
            <a:r>
              <a:rPr kumimoji="0" lang="fr-FR" sz="1400">
                <a:latin typeface="Arial" pitchFamily="34" charset="0"/>
              </a:rPr>
              <a:t> Valeur</a:t>
            </a:r>
          </a:p>
        </p:txBody>
      </p:sp>
      <p:sp>
        <p:nvSpPr>
          <p:cNvPr id="735267" name="AutoShape 35"/>
          <p:cNvSpPr>
            <a:spLocks noChangeArrowheads="1"/>
          </p:cNvSpPr>
          <p:nvPr/>
        </p:nvSpPr>
        <p:spPr bwMode="auto">
          <a:xfrm>
            <a:off x="3100388" y="3389313"/>
            <a:ext cx="1219200" cy="914400"/>
          </a:xfrm>
          <a:prstGeom prst="foldedCorner">
            <a:avLst>
              <a:gd name="adj" fmla="val 12500"/>
            </a:avLst>
          </a:prstGeom>
          <a:gradFill rotWithShape="0">
            <a:gsLst>
              <a:gs pos="0">
                <a:srgbClr val="CCCC00"/>
              </a:gs>
              <a:gs pos="100000">
                <a:srgbClr val="CCCC00">
                  <a:gamma/>
                  <a:shade val="46275"/>
                  <a:invGamma/>
                </a:srgbClr>
              </a:gs>
            </a:gsLst>
            <a:lin ang="2700000" scaled="1"/>
          </a:gradFill>
          <a:ln w="12700">
            <a:solidFill>
              <a:schemeClr val="bg1"/>
            </a:solidFill>
            <a:round/>
            <a:headEnd type="none" w="sm" len="sm"/>
            <a:tailEnd type="none" w="sm" len="sm"/>
          </a:ln>
          <a:effectLst/>
        </p:spPr>
        <p:txBody>
          <a:bodyPr wrap="none" lIns="90000" tIns="46800" rIns="90000" bIns="46800" anchor="ctr"/>
          <a:lstStyle/>
          <a:p>
            <a:r>
              <a:rPr lang="en-US" altLang="ko-KR" sz="1600">
                <a:latin typeface="Arial" pitchFamily="34" charset="0"/>
              </a:rPr>
              <a:t>XML</a:t>
            </a:r>
          </a:p>
        </p:txBody>
      </p:sp>
      <p:sp>
        <p:nvSpPr>
          <p:cNvPr id="735268" name="Line 36"/>
          <p:cNvSpPr>
            <a:spLocks noChangeShapeType="1"/>
          </p:cNvSpPr>
          <p:nvPr/>
        </p:nvSpPr>
        <p:spPr bwMode="auto">
          <a:xfrm flipV="1">
            <a:off x="3965575" y="2936875"/>
            <a:ext cx="0" cy="576263"/>
          </a:xfrm>
          <a:prstGeom prst="line">
            <a:avLst/>
          </a:prstGeom>
          <a:noFill/>
          <a:ln w="76200">
            <a:solidFill>
              <a:schemeClr val="accent2"/>
            </a:solidFill>
            <a:round/>
            <a:headEnd type="oval" w="med" len="med"/>
            <a:tailEnd type="triangle" w="med" len="med"/>
          </a:ln>
          <a:effectLst>
            <a:outerShdw dist="63500" dir="2212194" algn="ctr" rotWithShape="0">
              <a:schemeClr val="tx1">
                <a:alpha val="50000"/>
              </a:schemeClr>
            </a:outerShdw>
          </a:effectLst>
        </p:spPr>
        <p:txBody>
          <a:bodyPr/>
          <a:lstStyle/>
          <a:p>
            <a:endParaRPr lang="fr-FR"/>
          </a:p>
        </p:txBody>
      </p:sp>
      <p:sp>
        <p:nvSpPr>
          <p:cNvPr id="735269" name="Line 37"/>
          <p:cNvSpPr>
            <a:spLocks noChangeShapeType="1"/>
          </p:cNvSpPr>
          <p:nvPr/>
        </p:nvSpPr>
        <p:spPr bwMode="auto">
          <a:xfrm>
            <a:off x="3965575" y="4162425"/>
            <a:ext cx="0" cy="503238"/>
          </a:xfrm>
          <a:prstGeom prst="line">
            <a:avLst/>
          </a:prstGeom>
          <a:noFill/>
          <a:ln w="76200">
            <a:solidFill>
              <a:srgbClr val="FF0000"/>
            </a:solidFill>
            <a:round/>
            <a:headEnd type="oval" w="med" len="med"/>
            <a:tailEnd type="triangle" w="med" len="med"/>
          </a:ln>
          <a:effectLst>
            <a:outerShdw dist="63500" dir="2212194" algn="ctr" rotWithShape="0">
              <a:schemeClr val="tx1">
                <a:alpha val="50000"/>
              </a:schemeClr>
            </a:outerShdw>
          </a:effectLst>
        </p:spPr>
        <p:txBody>
          <a:bodyPr/>
          <a:lstStyle/>
          <a:p>
            <a:endParaRPr lang="fr-FR"/>
          </a:p>
        </p:txBody>
      </p:sp>
      <p:sp>
        <p:nvSpPr>
          <p:cNvPr id="735270" name="AutoShape 38"/>
          <p:cNvSpPr>
            <a:spLocks/>
          </p:cNvSpPr>
          <p:nvPr/>
        </p:nvSpPr>
        <p:spPr bwMode="auto">
          <a:xfrm>
            <a:off x="104775" y="695325"/>
            <a:ext cx="2249488" cy="530225"/>
          </a:xfrm>
          <a:prstGeom prst="accentCallout2">
            <a:avLst>
              <a:gd name="adj1" fmla="val 21556"/>
              <a:gd name="adj2" fmla="val 103389"/>
              <a:gd name="adj3" fmla="val 21556"/>
              <a:gd name="adj4" fmla="val 111995"/>
              <a:gd name="adj5" fmla="val 571259"/>
              <a:gd name="adj6" fmla="val 138389"/>
            </a:avLst>
          </a:prstGeom>
          <a:noFill/>
          <a:ln w="9525">
            <a:solidFill>
              <a:schemeClr val="tx1"/>
            </a:solidFill>
            <a:miter lim="800000"/>
            <a:headEnd/>
            <a:tailEnd type="oval" w="med" len="med"/>
          </a:ln>
          <a:effectLst/>
        </p:spPr>
        <p:txBody>
          <a:bodyPr wrap="none" anchor="ctr">
            <a:spAutoFit/>
          </a:bodyPr>
          <a:lstStyle/>
          <a:p>
            <a:pPr algn="l" latinLnBrk="0">
              <a:lnSpc>
                <a:spcPct val="40000"/>
              </a:lnSpc>
            </a:pPr>
            <a:r>
              <a:rPr kumimoji="0" lang="fr-FR" sz="1400">
                <a:latin typeface="Arial" pitchFamily="34" charset="0"/>
              </a:rPr>
              <a:t>&lt;A&gt;</a:t>
            </a:r>
          </a:p>
          <a:p>
            <a:pPr lvl="1" algn="l" latinLnBrk="0">
              <a:lnSpc>
                <a:spcPct val="40000"/>
              </a:lnSpc>
            </a:pPr>
            <a:r>
              <a:rPr kumimoji="0" lang="fr-FR" sz="1400">
                <a:latin typeface="Arial" pitchFamily="34" charset="0"/>
              </a:rPr>
              <a:t>&lt;B&gt;</a:t>
            </a:r>
          </a:p>
          <a:p>
            <a:pPr lvl="2" algn="l" latinLnBrk="0">
              <a:lnSpc>
                <a:spcPct val="40000"/>
              </a:lnSpc>
            </a:pPr>
            <a:r>
              <a:rPr kumimoji="0" lang="fr-FR" sz="1400">
                <a:latin typeface="Arial" pitchFamily="34" charset="0"/>
              </a:rPr>
              <a:t>&lt;C&gt;</a:t>
            </a:r>
            <a:r>
              <a:rPr kumimoji="0" lang="fr-FR" sz="1400" b="1">
                <a:latin typeface="Arial" pitchFamily="34" charset="0"/>
              </a:rPr>
              <a:t>Test !</a:t>
            </a:r>
            <a:r>
              <a:rPr kumimoji="0" lang="fr-FR" sz="1400">
                <a:latin typeface="Arial" pitchFamily="34" charset="0"/>
              </a:rPr>
              <a:t>&lt;C&gt;</a:t>
            </a:r>
          </a:p>
          <a:p>
            <a:pPr lvl="1" algn="l" latinLnBrk="0">
              <a:lnSpc>
                <a:spcPct val="40000"/>
              </a:lnSpc>
            </a:pPr>
            <a:r>
              <a:rPr kumimoji="0" lang="fr-FR" sz="1400">
                <a:latin typeface="Arial" pitchFamily="34" charset="0"/>
              </a:rPr>
              <a:t>&lt;B&gt;</a:t>
            </a:r>
          </a:p>
          <a:p>
            <a:pPr algn="l" latinLnBrk="0">
              <a:lnSpc>
                <a:spcPct val="40000"/>
              </a:lnSpc>
            </a:pPr>
            <a:r>
              <a:rPr kumimoji="0" lang="fr-FR" sz="1400">
                <a:latin typeface="Arial" pitchFamily="34" charset="0"/>
              </a:rPr>
              <a:t> &lt;A&gt;</a:t>
            </a:r>
          </a:p>
        </p:txBody>
      </p:sp>
      <p:sp>
        <p:nvSpPr>
          <p:cNvPr id="735271" name="Rectangle 39"/>
          <p:cNvSpPr>
            <a:spLocks noChangeArrowheads="1"/>
          </p:cNvSpPr>
          <p:nvPr/>
        </p:nvSpPr>
        <p:spPr bwMode="auto">
          <a:xfrm>
            <a:off x="6498" y="3644900"/>
            <a:ext cx="2981326" cy="549275"/>
          </a:xfrm>
          <a:prstGeom prst="rect">
            <a:avLst/>
          </a:prstGeom>
          <a:noFill/>
          <a:ln w="9525" algn="ctr">
            <a:noFill/>
            <a:miter lim="800000"/>
            <a:headEnd/>
            <a:tailEnd/>
          </a:ln>
          <a:effectLst/>
        </p:spPr>
        <p:txBody>
          <a:bodyPr wrap="none">
            <a:spAutoFit/>
          </a:bodyPr>
          <a:lstStyle/>
          <a:p>
            <a:pPr latinLnBrk="0"/>
            <a:r>
              <a:rPr kumimoji="0" lang="fr-FR" sz="1000" b="1" i="1" dirty="0">
                <a:latin typeface="Arial" pitchFamily="34" charset="0"/>
              </a:rPr>
              <a:t>&lt;!DOCTYPE </a:t>
            </a:r>
            <a:r>
              <a:rPr kumimoji="0" lang="fr-FR" sz="1000" b="1" i="1" dirty="0" err="1">
                <a:latin typeface="Arial" pitchFamily="34" charset="0"/>
              </a:rPr>
              <a:t>FlightList</a:t>
            </a:r>
            <a:r>
              <a:rPr kumimoji="0" lang="fr-FR" sz="1000" b="1" i="1" dirty="0">
                <a:latin typeface="Arial" pitchFamily="34" charset="0"/>
              </a:rPr>
              <a:t> SYSTEM "airline1.dtd"&gt;</a:t>
            </a:r>
          </a:p>
          <a:p>
            <a:pPr latinLnBrk="0"/>
            <a:r>
              <a:rPr kumimoji="0" lang="fr-FR" sz="1000" b="1" i="1" dirty="0">
                <a:latin typeface="Arial" pitchFamily="34" charset="0"/>
              </a:rPr>
              <a:t>ou</a:t>
            </a:r>
          </a:p>
          <a:p>
            <a:pPr latinLnBrk="0"/>
            <a:r>
              <a:rPr kumimoji="0" lang="fr-FR" sz="1000" b="1" dirty="0">
                <a:latin typeface="Arial" pitchFamily="34" charset="0"/>
              </a:rPr>
              <a:t>&lt;</a:t>
            </a:r>
            <a:r>
              <a:rPr kumimoji="0" lang="fr-FR" sz="1000" b="1" dirty="0" err="1">
                <a:latin typeface="Arial" pitchFamily="34" charset="0"/>
              </a:rPr>
              <a:t>FlightList</a:t>
            </a:r>
            <a:r>
              <a:rPr kumimoji="0" lang="fr-FR" sz="1000" b="1" dirty="0">
                <a:latin typeface="Arial" pitchFamily="34" charset="0"/>
              </a:rPr>
              <a:t> </a:t>
            </a:r>
            <a:r>
              <a:rPr kumimoji="0" lang="fr-FR" sz="1000" b="1" dirty="0" err="1">
                <a:latin typeface="Arial" pitchFamily="34" charset="0"/>
              </a:rPr>
              <a:t>xmlns</a:t>
            </a:r>
            <a:r>
              <a:rPr kumimoji="0" lang="fr-FR" sz="1000" b="1" dirty="0">
                <a:latin typeface="Arial" pitchFamily="34" charset="0"/>
              </a:rPr>
              <a:t>="x-schema:airline1.xsd"&gt;</a:t>
            </a:r>
          </a:p>
        </p:txBody>
      </p:sp>
      <p:sp>
        <p:nvSpPr>
          <p:cNvPr id="735272" name="Rectangle 40"/>
          <p:cNvSpPr>
            <a:spLocks noChangeArrowheads="1"/>
          </p:cNvSpPr>
          <p:nvPr/>
        </p:nvSpPr>
        <p:spPr bwMode="auto">
          <a:xfrm>
            <a:off x="2787650" y="-33338"/>
            <a:ext cx="3254375" cy="641351"/>
          </a:xfrm>
          <a:prstGeom prst="rect">
            <a:avLst/>
          </a:prstGeom>
          <a:noFill/>
          <a:ln w="12700">
            <a:noFill/>
            <a:miter lim="800000"/>
            <a:headEnd/>
            <a:tailEnd/>
          </a:ln>
          <a:effectLst/>
        </p:spPr>
        <p:txBody>
          <a:bodyPr wrap="none" lIns="90000" tIns="46800" rIns="90000" bIns="46800">
            <a:spAutoFit/>
          </a:bodyPr>
          <a:lstStyle/>
          <a:p>
            <a:r>
              <a:rPr kumimoji="0" lang="fr-FR" sz="3600">
                <a:solidFill>
                  <a:schemeClr val="bg1"/>
                </a:solidFill>
                <a:effectLst>
                  <a:outerShdw blurRad="38100" dist="38100" dir="2700000" algn="tl">
                    <a:srgbClr val="000000"/>
                  </a:outerShdw>
                </a:effectLst>
              </a:rPr>
              <a:t>Vision des outils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35262"/>
                                        </p:tgtEl>
                                        <p:attrNameLst>
                                          <p:attrName>style.visibility</p:attrName>
                                        </p:attrNameLst>
                                      </p:cBhvr>
                                      <p:to>
                                        <p:strVal val="visible"/>
                                      </p:to>
                                    </p:set>
                                    <p:animEffect transition="in" filter="checkerboard(across)">
                                      <p:cBhvr>
                                        <p:cTn id="7" dur="500"/>
                                        <p:tgtEl>
                                          <p:spTgt spid="7352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35241"/>
                                        </p:tgtEl>
                                        <p:attrNameLst>
                                          <p:attrName>style.visibility</p:attrName>
                                        </p:attrNameLst>
                                      </p:cBhvr>
                                      <p:to>
                                        <p:strVal val="visible"/>
                                      </p:to>
                                    </p:set>
                                    <p:animEffect transition="in" filter="checkerboard(across)">
                                      <p:cBhvr>
                                        <p:cTn id="12" dur="500"/>
                                        <p:tgtEl>
                                          <p:spTgt spid="73524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35234"/>
                                        </p:tgtEl>
                                        <p:attrNameLst>
                                          <p:attrName>style.visibility</p:attrName>
                                        </p:attrNameLst>
                                      </p:cBhvr>
                                      <p:to>
                                        <p:strVal val="visible"/>
                                      </p:to>
                                    </p:set>
                                    <p:animEffect transition="in" filter="checkerboard(across)">
                                      <p:cBhvr>
                                        <p:cTn id="17" dur="500"/>
                                        <p:tgtEl>
                                          <p:spTgt spid="73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685800" y="2286000"/>
            <a:ext cx="7772400" cy="1143000"/>
          </a:xfrm>
        </p:spPr>
        <p:txBody>
          <a:bodyPr/>
          <a:lstStyle/>
          <a:p>
            <a:r>
              <a:rPr lang="fr-FR" dirty="0" smtClean="0"/>
              <a:t>Fin partie 2</a:t>
            </a:r>
            <a:endParaRPr lang="fr-FR" dirty="0"/>
          </a:p>
        </p:txBody>
      </p:sp>
      <p:sp>
        <p:nvSpPr>
          <p:cNvPr id="580611" name="Rectangle 3"/>
          <p:cNvSpPr>
            <a:spLocks noGrp="1" noChangeArrowheads="1"/>
          </p:cNvSpPr>
          <p:nvPr>
            <p:ph type="subTitle" idx="1"/>
          </p:nvPr>
        </p:nvSpPr>
        <p:spPr/>
        <p:txBody>
          <a:bodyPr/>
          <a:lstStyle/>
          <a:p>
            <a:r>
              <a:rPr lang="fr-FR" dirty="0" smtClean="0"/>
              <a:t>TD questions </a:t>
            </a:r>
            <a:r>
              <a:rPr lang="fr-FR" dirty="0"/>
              <a:t>4</a:t>
            </a:r>
            <a:r>
              <a:rPr lang="fr-FR" dirty="0" smtClean="0"/>
              <a:t> et 5</a:t>
            </a:r>
            <a:endParaRPr lang="fr-FR" dirty="0"/>
          </a:p>
        </p:txBody>
      </p:sp>
    </p:spTree>
    <p:extLst>
      <p:ext uri="{BB962C8B-B14F-4D97-AF65-F5344CB8AC3E}">
        <p14:creationId xmlns:p14="http://schemas.microsoft.com/office/powerpoint/2010/main" val="3630512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6C74EAF6-F7BD-4319-BDF1-BA6CEBECFEC5}" type="slidenum">
              <a:rPr lang="fr-FR"/>
              <a:pPr/>
              <a:t>16</a:t>
            </a:fld>
            <a:endParaRPr lang="fr-FR"/>
          </a:p>
        </p:txBody>
      </p:sp>
      <p:sp>
        <p:nvSpPr>
          <p:cNvPr id="528386" name="Rectangle 1026"/>
          <p:cNvSpPr>
            <a:spLocks noGrp="1" noChangeArrowheads="1"/>
          </p:cNvSpPr>
          <p:nvPr>
            <p:ph type="title"/>
          </p:nvPr>
        </p:nvSpPr>
        <p:spPr/>
        <p:txBody>
          <a:bodyPr/>
          <a:lstStyle/>
          <a:p>
            <a:r>
              <a:rPr lang="fr-FR"/>
              <a:t>Qu’est-ce que XML?</a:t>
            </a:r>
          </a:p>
        </p:txBody>
      </p:sp>
      <p:sp>
        <p:nvSpPr>
          <p:cNvPr id="528402" name="Rectangle 1042"/>
          <p:cNvSpPr>
            <a:spLocks noChangeArrowheads="1"/>
          </p:cNvSpPr>
          <p:nvPr/>
        </p:nvSpPr>
        <p:spPr bwMode="blackWhite">
          <a:xfrm>
            <a:off x="533400" y="4724400"/>
            <a:ext cx="8077200" cy="533400"/>
          </a:xfrm>
          <a:prstGeom prst="rect">
            <a:avLst/>
          </a:prstGeom>
          <a:solidFill>
            <a:srgbClr val="CCCC00"/>
          </a:solidFill>
          <a:ln w="9525">
            <a:solidFill>
              <a:srgbClr val="CC9900"/>
            </a:solidFill>
            <a:miter lim="800000"/>
            <a:headEnd/>
            <a:tailEnd/>
          </a:ln>
          <a:effectLst/>
        </p:spPr>
        <p:txBody>
          <a:bodyPr wrap="none" anchor="ctr"/>
          <a:lstStyle/>
          <a:p>
            <a:pPr eaLnBrk="0" latinLnBrk="0" hangingPunct="0"/>
            <a:r>
              <a:rPr kumimoji="0" lang="en-US" sz="2400" b="1" dirty="0">
                <a:latin typeface="Arial" pitchFamily="34" charset="0"/>
              </a:rPr>
              <a:t>Uniform Resource Identifiers</a:t>
            </a:r>
          </a:p>
        </p:txBody>
      </p:sp>
      <p:sp>
        <p:nvSpPr>
          <p:cNvPr id="528403" name="Rectangle 1043"/>
          <p:cNvSpPr>
            <a:spLocks noChangeArrowheads="1"/>
          </p:cNvSpPr>
          <p:nvPr/>
        </p:nvSpPr>
        <p:spPr bwMode="blackWhite">
          <a:xfrm>
            <a:off x="533400" y="4191000"/>
            <a:ext cx="8077200" cy="533400"/>
          </a:xfrm>
          <a:prstGeom prst="rect">
            <a:avLst/>
          </a:prstGeom>
          <a:solidFill>
            <a:srgbClr val="CCCC00"/>
          </a:solidFill>
          <a:ln w="9525">
            <a:solidFill>
              <a:srgbClr val="CC9900"/>
            </a:solidFill>
            <a:miter lim="800000"/>
            <a:headEnd/>
            <a:tailEnd/>
          </a:ln>
          <a:effectLst/>
        </p:spPr>
        <p:txBody>
          <a:bodyPr wrap="none" anchor="ctr"/>
          <a:lstStyle/>
          <a:p>
            <a:pPr eaLnBrk="0" latinLnBrk="0" hangingPunct="0"/>
            <a:r>
              <a:rPr kumimoji="0" lang="en-US" sz="2400" b="1">
                <a:latin typeface="Arial" pitchFamily="34" charset="0"/>
              </a:rPr>
              <a:t>Extensible Markup Language 1.0</a:t>
            </a:r>
          </a:p>
        </p:txBody>
      </p:sp>
      <p:sp>
        <p:nvSpPr>
          <p:cNvPr id="528404" name="Rectangle 1044"/>
          <p:cNvSpPr>
            <a:spLocks noChangeArrowheads="1"/>
          </p:cNvSpPr>
          <p:nvPr/>
        </p:nvSpPr>
        <p:spPr bwMode="blackWhite">
          <a:xfrm>
            <a:off x="533400" y="3657600"/>
            <a:ext cx="8077200" cy="533400"/>
          </a:xfrm>
          <a:prstGeom prst="rect">
            <a:avLst/>
          </a:prstGeom>
          <a:solidFill>
            <a:srgbClr val="CCCC00"/>
          </a:solidFill>
          <a:ln w="9525">
            <a:solidFill>
              <a:srgbClr val="CC9900"/>
            </a:solidFill>
            <a:miter lim="800000"/>
            <a:headEnd/>
            <a:tailEnd/>
          </a:ln>
          <a:effectLst/>
        </p:spPr>
        <p:txBody>
          <a:bodyPr wrap="none" anchor="ctr"/>
          <a:lstStyle/>
          <a:p>
            <a:pPr eaLnBrk="0" latinLnBrk="0" hangingPunct="0"/>
            <a:r>
              <a:rPr kumimoji="0" lang="en-US" sz="2400" b="1">
                <a:latin typeface="Arial" pitchFamily="34" charset="0"/>
              </a:rPr>
              <a:t>Namespaces in XML</a:t>
            </a:r>
          </a:p>
        </p:txBody>
      </p:sp>
      <p:sp>
        <p:nvSpPr>
          <p:cNvPr id="528405" name="Rectangle 1045"/>
          <p:cNvSpPr>
            <a:spLocks noChangeArrowheads="1"/>
          </p:cNvSpPr>
          <p:nvPr/>
        </p:nvSpPr>
        <p:spPr bwMode="blackWhite">
          <a:xfrm>
            <a:off x="533400" y="3124200"/>
            <a:ext cx="8077200" cy="533400"/>
          </a:xfrm>
          <a:prstGeom prst="rect">
            <a:avLst/>
          </a:prstGeom>
          <a:solidFill>
            <a:srgbClr val="6699FF"/>
          </a:solidFill>
          <a:ln w="9525">
            <a:solidFill>
              <a:srgbClr val="CC9900"/>
            </a:solidFill>
            <a:miter lim="800000"/>
            <a:headEnd/>
            <a:tailEnd/>
          </a:ln>
          <a:effectLst/>
        </p:spPr>
        <p:txBody>
          <a:bodyPr wrap="none" anchor="ctr"/>
          <a:lstStyle/>
          <a:p>
            <a:pPr eaLnBrk="0" latinLnBrk="0" hangingPunct="0"/>
            <a:r>
              <a:rPr kumimoji="0" lang="en-US" sz="2400" b="1" dirty="0">
                <a:latin typeface="Arial" pitchFamily="34" charset="0"/>
              </a:rPr>
              <a:t>XML Information Set (</a:t>
            </a:r>
            <a:r>
              <a:rPr kumimoji="0" lang="en-US" sz="2400" b="1" dirty="0" err="1">
                <a:latin typeface="Arial" pitchFamily="34" charset="0"/>
              </a:rPr>
              <a:t>Infoset</a:t>
            </a:r>
            <a:r>
              <a:rPr kumimoji="0" lang="en-US" sz="2400" b="1" dirty="0">
                <a:latin typeface="Arial" pitchFamily="34" charset="0"/>
              </a:rPr>
              <a:t>)</a:t>
            </a:r>
          </a:p>
        </p:txBody>
      </p:sp>
      <p:sp>
        <p:nvSpPr>
          <p:cNvPr id="528406" name="Rectangle 1046"/>
          <p:cNvSpPr>
            <a:spLocks noChangeArrowheads="1"/>
          </p:cNvSpPr>
          <p:nvPr/>
        </p:nvSpPr>
        <p:spPr bwMode="blackWhite">
          <a:xfrm>
            <a:off x="3886200" y="2590800"/>
            <a:ext cx="2819400" cy="533400"/>
          </a:xfrm>
          <a:prstGeom prst="rect">
            <a:avLst/>
          </a:prstGeom>
          <a:solidFill>
            <a:srgbClr val="6699FF"/>
          </a:solidFill>
          <a:ln w="9525">
            <a:solidFill>
              <a:srgbClr val="CC9900"/>
            </a:solidFill>
            <a:miter lim="800000"/>
            <a:headEnd/>
            <a:tailEnd/>
          </a:ln>
          <a:effectLst/>
        </p:spPr>
        <p:txBody>
          <a:bodyPr wrap="none" anchor="ctr"/>
          <a:lstStyle/>
          <a:p>
            <a:pPr eaLnBrk="0" latinLnBrk="0" hangingPunct="0"/>
            <a:r>
              <a:rPr kumimoji="0" lang="en-US" sz="2400" b="1">
                <a:latin typeface="Arial" pitchFamily="34" charset="0"/>
              </a:rPr>
              <a:t>XML Schemas</a:t>
            </a:r>
          </a:p>
        </p:txBody>
      </p:sp>
      <p:sp>
        <p:nvSpPr>
          <p:cNvPr id="528407" name="Rectangle 1047"/>
          <p:cNvSpPr>
            <a:spLocks noChangeArrowheads="1"/>
          </p:cNvSpPr>
          <p:nvPr/>
        </p:nvSpPr>
        <p:spPr bwMode="blackWhite">
          <a:xfrm>
            <a:off x="533400" y="2057400"/>
            <a:ext cx="2286000" cy="533400"/>
          </a:xfrm>
          <a:prstGeom prst="rect">
            <a:avLst/>
          </a:prstGeom>
          <a:solidFill>
            <a:srgbClr val="6699FF"/>
          </a:solidFill>
          <a:ln w="9525">
            <a:solidFill>
              <a:srgbClr val="CC9900"/>
            </a:solidFill>
            <a:miter lim="800000"/>
            <a:headEnd/>
            <a:tailEnd/>
          </a:ln>
          <a:effectLst/>
        </p:spPr>
        <p:txBody>
          <a:bodyPr wrap="none" anchor="ctr"/>
          <a:lstStyle/>
          <a:p>
            <a:pPr eaLnBrk="0" latinLnBrk="0" hangingPunct="0"/>
            <a:r>
              <a:rPr kumimoji="0" lang="en-US" sz="2400" b="1" dirty="0" err="1">
                <a:latin typeface="Arial" pitchFamily="34" charset="0"/>
              </a:rPr>
              <a:t>XPointer</a:t>
            </a:r>
            <a:endParaRPr kumimoji="0" lang="en-US" sz="2400" b="1" dirty="0">
              <a:latin typeface="Arial" pitchFamily="34" charset="0"/>
            </a:endParaRPr>
          </a:p>
        </p:txBody>
      </p:sp>
      <p:sp>
        <p:nvSpPr>
          <p:cNvPr id="528408" name="Rectangle 1048"/>
          <p:cNvSpPr>
            <a:spLocks noChangeArrowheads="1"/>
          </p:cNvSpPr>
          <p:nvPr/>
        </p:nvSpPr>
        <p:spPr bwMode="blackWhite">
          <a:xfrm>
            <a:off x="2133600" y="2590800"/>
            <a:ext cx="1752600" cy="533400"/>
          </a:xfrm>
          <a:prstGeom prst="rect">
            <a:avLst/>
          </a:prstGeom>
          <a:solidFill>
            <a:srgbClr val="CCCC00"/>
          </a:solidFill>
          <a:ln w="9525">
            <a:solidFill>
              <a:srgbClr val="CC9900"/>
            </a:solidFill>
            <a:miter lim="800000"/>
            <a:headEnd/>
            <a:tailEnd/>
          </a:ln>
          <a:effectLst/>
        </p:spPr>
        <p:txBody>
          <a:bodyPr wrap="none" anchor="ctr"/>
          <a:lstStyle/>
          <a:p>
            <a:pPr eaLnBrk="0" latinLnBrk="0" hangingPunct="0"/>
            <a:r>
              <a:rPr kumimoji="0" lang="en-US" sz="2400" b="1" dirty="0" err="1" smtClean="0">
                <a:latin typeface="Arial" pitchFamily="34" charset="0"/>
              </a:rPr>
              <a:t>XPath</a:t>
            </a:r>
            <a:endParaRPr kumimoji="0" lang="en-US" sz="2400" b="1" dirty="0">
              <a:latin typeface="Arial" pitchFamily="34" charset="0"/>
            </a:endParaRPr>
          </a:p>
        </p:txBody>
      </p:sp>
      <p:sp>
        <p:nvSpPr>
          <p:cNvPr id="528409" name="Rectangle 1049"/>
          <p:cNvSpPr>
            <a:spLocks noChangeArrowheads="1"/>
          </p:cNvSpPr>
          <p:nvPr/>
        </p:nvSpPr>
        <p:spPr bwMode="blackWhite">
          <a:xfrm>
            <a:off x="533400" y="2590800"/>
            <a:ext cx="1600200" cy="533400"/>
          </a:xfrm>
          <a:prstGeom prst="rect">
            <a:avLst/>
          </a:prstGeom>
          <a:solidFill>
            <a:srgbClr val="6699FF"/>
          </a:solidFill>
          <a:ln w="9525">
            <a:solidFill>
              <a:srgbClr val="CC9900"/>
            </a:solidFill>
            <a:miter lim="800000"/>
            <a:headEnd/>
            <a:tailEnd/>
          </a:ln>
          <a:effectLst/>
        </p:spPr>
        <p:txBody>
          <a:bodyPr wrap="none" anchor="ctr"/>
          <a:lstStyle/>
          <a:p>
            <a:pPr eaLnBrk="0" latinLnBrk="0" hangingPunct="0"/>
            <a:r>
              <a:rPr kumimoji="0" lang="en-US" sz="2400" b="1" dirty="0" err="1">
                <a:latin typeface="Arial" pitchFamily="34" charset="0"/>
              </a:rPr>
              <a:t>XBase</a:t>
            </a:r>
            <a:endParaRPr kumimoji="0" lang="en-US" sz="2400" b="1" dirty="0">
              <a:latin typeface="Arial" pitchFamily="34" charset="0"/>
            </a:endParaRPr>
          </a:p>
        </p:txBody>
      </p:sp>
      <p:sp>
        <p:nvSpPr>
          <p:cNvPr id="528410" name="Rectangle 1050"/>
          <p:cNvSpPr>
            <a:spLocks noChangeArrowheads="1"/>
          </p:cNvSpPr>
          <p:nvPr/>
        </p:nvSpPr>
        <p:spPr bwMode="blackWhite">
          <a:xfrm>
            <a:off x="3886200" y="2057400"/>
            <a:ext cx="1219200" cy="533400"/>
          </a:xfrm>
          <a:prstGeom prst="rect">
            <a:avLst/>
          </a:prstGeom>
          <a:solidFill>
            <a:schemeClr val="hlink"/>
          </a:solidFill>
          <a:ln w="9525">
            <a:solidFill>
              <a:srgbClr val="CC9900"/>
            </a:solidFill>
            <a:miter lim="800000"/>
            <a:headEnd/>
            <a:tailEnd/>
          </a:ln>
          <a:effectLst/>
        </p:spPr>
        <p:txBody>
          <a:bodyPr wrap="none" anchor="ctr"/>
          <a:lstStyle/>
          <a:p>
            <a:pPr eaLnBrk="0" latinLnBrk="0" hangingPunct="0"/>
            <a:r>
              <a:rPr kumimoji="0" lang="en-US" sz="2400" b="1">
                <a:latin typeface="Arial" pitchFamily="34" charset="0"/>
              </a:rPr>
              <a:t>SOAP</a:t>
            </a:r>
          </a:p>
        </p:txBody>
      </p:sp>
      <p:sp>
        <p:nvSpPr>
          <p:cNvPr id="528411" name="Rectangle 1051"/>
          <p:cNvSpPr>
            <a:spLocks noChangeArrowheads="1"/>
          </p:cNvSpPr>
          <p:nvPr/>
        </p:nvSpPr>
        <p:spPr bwMode="blackWhite">
          <a:xfrm>
            <a:off x="2819400" y="2057400"/>
            <a:ext cx="1066800" cy="533400"/>
          </a:xfrm>
          <a:prstGeom prst="rect">
            <a:avLst/>
          </a:prstGeom>
          <a:solidFill>
            <a:srgbClr val="CCCC00"/>
          </a:solidFill>
          <a:ln w="9525">
            <a:solidFill>
              <a:srgbClr val="CC9900"/>
            </a:solidFill>
            <a:miter lim="800000"/>
            <a:headEnd/>
            <a:tailEnd/>
          </a:ln>
          <a:effectLst/>
        </p:spPr>
        <p:txBody>
          <a:bodyPr wrap="none" anchor="ctr"/>
          <a:lstStyle/>
          <a:p>
            <a:pPr eaLnBrk="0" latinLnBrk="0" hangingPunct="0"/>
            <a:r>
              <a:rPr kumimoji="0" lang="en-US" sz="2400" b="1">
                <a:latin typeface="Arial" pitchFamily="34" charset="0"/>
              </a:rPr>
              <a:t>XSLT</a:t>
            </a:r>
          </a:p>
        </p:txBody>
      </p:sp>
      <p:sp>
        <p:nvSpPr>
          <p:cNvPr id="528412" name="Rectangle 1052"/>
          <p:cNvSpPr>
            <a:spLocks noChangeArrowheads="1"/>
          </p:cNvSpPr>
          <p:nvPr/>
        </p:nvSpPr>
        <p:spPr bwMode="blackWhite">
          <a:xfrm>
            <a:off x="6705600" y="2057400"/>
            <a:ext cx="1905000" cy="1066800"/>
          </a:xfrm>
          <a:prstGeom prst="rect">
            <a:avLst/>
          </a:prstGeom>
          <a:solidFill>
            <a:srgbClr val="6699FF"/>
          </a:solidFill>
          <a:ln w="9525">
            <a:solidFill>
              <a:srgbClr val="CC9900"/>
            </a:solidFill>
            <a:miter lim="800000"/>
            <a:headEnd/>
            <a:tailEnd/>
          </a:ln>
          <a:effectLst/>
        </p:spPr>
        <p:txBody>
          <a:bodyPr wrap="none" anchor="ctr"/>
          <a:lstStyle/>
          <a:p>
            <a:pPr eaLnBrk="0" latinLnBrk="0" hangingPunct="0"/>
            <a:r>
              <a:rPr kumimoji="0" lang="en-US" sz="2400" b="1" dirty="0" smtClean="0">
                <a:latin typeface="Arial" pitchFamily="34" charset="0"/>
              </a:rPr>
              <a:t>DOML2</a:t>
            </a:r>
            <a:endParaRPr kumimoji="0" lang="en-US" sz="2400" b="1" dirty="0">
              <a:latin typeface="Arial" pitchFamily="34" charset="0"/>
            </a:endParaRPr>
          </a:p>
        </p:txBody>
      </p:sp>
      <p:sp>
        <p:nvSpPr>
          <p:cNvPr id="528413" name="Rectangle 1053"/>
          <p:cNvSpPr>
            <a:spLocks noChangeArrowheads="1"/>
          </p:cNvSpPr>
          <p:nvPr/>
        </p:nvSpPr>
        <p:spPr bwMode="blackWhite">
          <a:xfrm>
            <a:off x="5105400" y="2057400"/>
            <a:ext cx="1600200" cy="533400"/>
          </a:xfrm>
          <a:prstGeom prst="rect">
            <a:avLst/>
          </a:prstGeom>
          <a:solidFill>
            <a:schemeClr val="hlink"/>
          </a:solidFill>
          <a:ln w="9525">
            <a:solidFill>
              <a:srgbClr val="CC9900"/>
            </a:solidFill>
            <a:miter lim="800000"/>
            <a:headEnd/>
            <a:tailEnd/>
          </a:ln>
          <a:effectLst/>
        </p:spPr>
        <p:txBody>
          <a:bodyPr wrap="none" anchor="ctr"/>
          <a:lstStyle/>
          <a:p>
            <a:pPr eaLnBrk="0" latinLnBrk="0" hangingPunct="0"/>
            <a:r>
              <a:rPr kumimoji="0" lang="en-US" sz="2400" b="1">
                <a:latin typeface="Arial" pitchFamily="34" charset="0"/>
              </a:rPr>
              <a:t>XML Query</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ctrTitle"/>
          </p:nvPr>
        </p:nvSpPr>
        <p:spPr>
          <a:xfrm>
            <a:off x="685800" y="2286000"/>
            <a:ext cx="7772400" cy="1143000"/>
          </a:xfrm>
        </p:spPr>
        <p:txBody>
          <a:bodyPr/>
          <a:lstStyle/>
          <a:p>
            <a:r>
              <a:rPr lang="fr-FR"/>
              <a:t>La programmation XML</a:t>
            </a:r>
          </a:p>
        </p:txBody>
      </p:sp>
      <p:sp>
        <p:nvSpPr>
          <p:cNvPr id="455683" name="Rectangle 3"/>
          <p:cNvSpPr>
            <a:spLocks noGrp="1" noChangeArrowheads="1"/>
          </p:cNvSpPr>
          <p:nvPr>
            <p:ph type="subTitle" idx="1"/>
          </p:nvPr>
        </p:nvSpPr>
        <p:spPr/>
        <p:txBody>
          <a:bodyPr/>
          <a:lstStyle/>
          <a:p>
            <a:r>
              <a:rPr lang="fr-FR"/>
              <a:t>Les différents parsers</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p:cNvSpPr>
            <a:spLocks noGrp="1"/>
          </p:cNvSpPr>
          <p:nvPr>
            <p:ph type="sldNum" sz="quarter" idx="10"/>
          </p:nvPr>
        </p:nvSpPr>
        <p:spPr/>
        <p:txBody>
          <a:bodyPr/>
          <a:lstStyle/>
          <a:p>
            <a:fld id="{44A757AE-DEAB-4F52-8B73-C1704118C0A4}" type="slidenum">
              <a:rPr lang="fr-FR"/>
              <a:pPr/>
              <a:t>161</a:t>
            </a:fld>
            <a:endParaRPr lang="fr-FR"/>
          </a:p>
        </p:txBody>
      </p:sp>
      <p:sp>
        <p:nvSpPr>
          <p:cNvPr id="529410" name="Rectangle 1026"/>
          <p:cNvSpPr>
            <a:spLocks noGrp="1" noChangeArrowheads="1"/>
          </p:cNvSpPr>
          <p:nvPr>
            <p:ph type="title"/>
          </p:nvPr>
        </p:nvSpPr>
        <p:spPr/>
        <p:txBody>
          <a:bodyPr/>
          <a:lstStyle/>
          <a:p>
            <a:r>
              <a:rPr lang="fr-FR"/>
              <a:t>XML : une vision</a:t>
            </a:r>
          </a:p>
        </p:txBody>
      </p:sp>
      <p:sp>
        <p:nvSpPr>
          <p:cNvPr id="529411" name="Oval 1027"/>
          <p:cNvSpPr>
            <a:spLocks noChangeArrowheads="1"/>
          </p:cNvSpPr>
          <p:nvPr/>
        </p:nvSpPr>
        <p:spPr bwMode="auto">
          <a:xfrm>
            <a:off x="990600" y="4038600"/>
            <a:ext cx="2362200" cy="23622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fr-FR" sz="2400" b="1">
                <a:latin typeface="Arial" pitchFamily="34" charset="0"/>
              </a:rPr>
              <a:t>XML 1.0 +</a:t>
            </a:r>
            <a:br>
              <a:rPr kumimoji="0" lang="fr-FR" sz="2400" b="1">
                <a:latin typeface="Arial" pitchFamily="34" charset="0"/>
              </a:rPr>
            </a:br>
            <a:r>
              <a:rPr kumimoji="0" lang="fr-FR" sz="2400" b="1">
                <a:latin typeface="Arial" pitchFamily="34" charset="0"/>
              </a:rPr>
              <a:t> Namespaces</a:t>
            </a:r>
            <a:br>
              <a:rPr kumimoji="0" lang="fr-FR" sz="2400" b="1">
                <a:latin typeface="Arial" pitchFamily="34" charset="0"/>
              </a:rPr>
            </a:br>
            <a:r>
              <a:rPr kumimoji="0" lang="fr-FR" sz="2400" b="1">
                <a:latin typeface="Arial" pitchFamily="34" charset="0"/>
              </a:rPr>
              <a:t>in XML</a:t>
            </a:r>
          </a:p>
        </p:txBody>
      </p:sp>
      <p:sp>
        <p:nvSpPr>
          <p:cNvPr id="529412" name="Oval 1028"/>
          <p:cNvSpPr>
            <a:spLocks noChangeArrowheads="1"/>
          </p:cNvSpPr>
          <p:nvPr/>
        </p:nvSpPr>
        <p:spPr bwMode="auto">
          <a:xfrm>
            <a:off x="3352800" y="1600200"/>
            <a:ext cx="2362200" cy="23622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fr-FR" sz="2400" b="1">
                <a:latin typeface="Arial" pitchFamily="34" charset="0"/>
              </a:rPr>
              <a:t>XML</a:t>
            </a:r>
          </a:p>
          <a:p>
            <a:pPr eaLnBrk="0" latinLnBrk="0" hangingPunct="0"/>
            <a:r>
              <a:rPr kumimoji="0" lang="fr-FR" sz="2400" b="1">
                <a:latin typeface="Arial" pitchFamily="34" charset="0"/>
              </a:rPr>
              <a:t>Information</a:t>
            </a:r>
          </a:p>
          <a:p>
            <a:pPr eaLnBrk="0" latinLnBrk="0" hangingPunct="0"/>
            <a:r>
              <a:rPr kumimoji="0" lang="fr-FR" sz="2400" b="1">
                <a:latin typeface="Arial" pitchFamily="34" charset="0"/>
              </a:rPr>
              <a:t>Set (Infoset)</a:t>
            </a:r>
          </a:p>
        </p:txBody>
      </p:sp>
      <p:sp>
        <p:nvSpPr>
          <p:cNvPr id="529413" name="Oval 1029"/>
          <p:cNvSpPr>
            <a:spLocks noChangeArrowheads="1"/>
          </p:cNvSpPr>
          <p:nvPr/>
        </p:nvSpPr>
        <p:spPr bwMode="auto">
          <a:xfrm>
            <a:off x="5867400" y="3962400"/>
            <a:ext cx="2362200" cy="23622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fr-FR" sz="2400" b="1">
                <a:latin typeface="Arial" pitchFamily="34" charset="0"/>
              </a:rPr>
              <a:t>SAX2</a:t>
            </a:r>
          </a:p>
          <a:p>
            <a:pPr eaLnBrk="0" latinLnBrk="0" hangingPunct="0"/>
            <a:r>
              <a:rPr kumimoji="0" lang="fr-FR" sz="2400" b="1">
                <a:latin typeface="Arial" pitchFamily="34" charset="0"/>
              </a:rPr>
              <a:t>DOML2</a:t>
            </a:r>
          </a:p>
        </p:txBody>
      </p:sp>
      <p:sp>
        <p:nvSpPr>
          <p:cNvPr id="529414" name="Line 1030"/>
          <p:cNvSpPr>
            <a:spLocks noChangeShapeType="1"/>
          </p:cNvSpPr>
          <p:nvPr/>
        </p:nvSpPr>
        <p:spPr bwMode="auto">
          <a:xfrm flipV="1">
            <a:off x="2895600" y="3505200"/>
            <a:ext cx="762000" cy="762000"/>
          </a:xfrm>
          <a:prstGeom prst="line">
            <a:avLst/>
          </a:prstGeom>
          <a:noFill/>
          <a:ln w="9525">
            <a:solidFill>
              <a:schemeClr val="tx1"/>
            </a:solidFill>
            <a:round/>
            <a:headEnd type="triangle" w="med" len="med"/>
            <a:tailEnd type="triangle" w="med" len="med"/>
          </a:ln>
          <a:effectLst/>
        </p:spPr>
        <p:txBody>
          <a:bodyPr/>
          <a:lstStyle/>
          <a:p>
            <a:endParaRPr lang="fr-FR"/>
          </a:p>
        </p:txBody>
      </p:sp>
      <p:sp>
        <p:nvSpPr>
          <p:cNvPr id="529415" name="Line 1031"/>
          <p:cNvSpPr>
            <a:spLocks noChangeShapeType="1"/>
          </p:cNvSpPr>
          <p:nvPr/>
        </p:nvSpPr>
        <p:spPr bwMode="auto">
          <a:xfrm flipH="1" flipV="1">
            <a:off x="5410200" y="3505200"/>
            <a:ext cx="762000" cy="762000"/>
          </a:xfrm>
          <a:prstGeom prst="line">
            <a:avLst/>
          </a:prstGeom>
          <a:noFill/>
          <a:ln w="9525">
            <a:solidFill>
              <a:schemeClr val="tx1"/>
            </a:solidFill>
            <a:round/>
            <a:headEnd type="triangle" w="med" len="med"/>
            <a:tailEnd type="triangle" w="med" len="med"/>
          </a:ln>
          <a:effectLst/>
        </p:spPr>
        <p:txBody>
          <a:bodyPr/>
          <a:lstStyle/>
          <a:p>
            <a:endParaRPr lang="fr-FR"/>
          </a:p>
        </p:txBody>
      </p:sp>
      <p:sp>
        <p:nvSpPr>
          <p:cNvPr id="529416" name="Text Box 1032"/>
          <p:cNvSpPr txBox="1">
            <a:spLocks noChangeArrowheads="1"/>
          </p:cNvSpPr>
          <p:nvPr/>
        </p:nvSpPr>
        <p:spPr bwMode="auto">
          <a:xfrm>
            <a:off x="304800" y="3581400"/>
            <a:ext cx="3276600" cy="457200"/>
          </a:xfrm>
          <a:prstGeom prst="rect">
            <a:avLst/>
          </a:prstGeom>
          <a:noFill/>
          <a:ln w="9525">
            <a:noFill/>
            <a:miter lim="800000"/>
            <a:headEnd/>
            <a:tailEnd/>
          </a:ln>
          <a:effectLst/>
        </p:spPr>
        <p:txBody>
          <a:bodyPr>
            <a:spAutoFit/>
          </a:bodyPr>
          <a:lstStyle/>
          <a:p>
            <a:pPr algn="l" eaLnBrk="0" latinLnBrk="0" hangingPunct="0"/>
            <a:r>
              <a:rPr kumimoji="0" lang="fr-FR" sz="2400" b="1">
                <a:latin typeface="Arial" pitchFamily="34" charset="0"/>
              </a:rPr>
              <a:t>Syntaxe Concrète</a:t>
            </a:r>
          </a:p>
        </p:txBody>
      </p:sp>
      <p:sp>
        <p:nvSpPr>
          <p:cNvPr id="529417" name="Text Box 1033"/>
          <p:cNvSpPr txBox="1">
            <a:spLocks noChangeArrowheads="1"/>
          </p:cNvSpPr>
          <p:nvPr/>
        </p:nvSpPr>
        <p:spPr bwMode="auto">
          <a:xfrm>
            <a:off x="5562600" y="1676400"/>
            <a:ext cx="2419350" cy="457200"/>
          </a:xfrm>
          <a:prstGeom prst="rect">
            <a:avLst/>
          </a:prstGeom>
          <a:noFill/>
          <a:ln w="9525">
            <a:noFill/>
            <a:miter lim="800000"/>
            <a:headEnd/>
            <a:tailEnd/>
          </a:ln>
          <a:effectLst/>
        </p:spPr>
        <p:txBody>
          <a:bodyPr wrap="none">
            <a:spAutoFit/>
          </a:bodyPr>
          <a:lstStyle/>
          <a:p>
            <a:pPr algn="l" eaLnBrk="0" latinLnBrk="0" hangingPunct="0"/>
            <a:r>
              <a:rPr kumimoji="0" lang="fr-FR" sz="2400" b="1">
                <a:latin typeface="Arial" pitchFamily="34" charset="0"/>
              </a:rPr>
              <a:t>Modèle abstrait</a:t>
            </a:r>
          </a:p>
        </p:txBody>
      </p:sp>
      <p:sp>
        <p:nvSpPr>
          <p:cNvPr id="529418" name="Text Box 1034"/>
          <p:cNvSpPr txBox="1">
            <a:spLocks noChangeArrowheads="1"/>
          </p:cNvSpPr>
          <p:nvPr/>
        </p:nvSpPr>
        <p:spPr bwMode="auto">
          <a:xfrm>
            <a:off x="6705600" y="3200400"/>
            <a:ext cx="2419350" cy="822325"/>
          </a:xfrm>
          <a:prstGeom prst="rect">
            <a:avLst/>
          </a:prstGeom>
          <a:noFill/>
          <a:ln w="9525">
            <a:noFill/>
            <a:miter lim="800000"/>
            <a:headEnd/>
            <a:tailEnd/>
          </a:ln>
          <a:effectLst/>
        </p:spPr>
        <p:txBody>
          <a:bodyPr wrap="none">
            <a:spAutoFit/>
          </a:bodyPr>
          <a:lstStyle/>
          <a:p>
            <a:pPr algn="l" eaLnBrk="0" latinLnBrk="0" hangingPunct="0"/>
            <a:r>
              <a:rPr kumimoji="0" lang="fr-FR" sz="2400" b="1">
                <a:latin typeface="Arial" pitchFamily="34" charset="0"/>
              </a:rPr>
              <a:t>Accès par</a:t>
            </a:r>
          </a:p>
          <a:p>
            <a:pPr algn="l" eaLnBrk="0" latinLnBrk="0" hangingPunct="0"/>
            <a:r>
              <a:rPr kumimoji="0" lang="fr-FR" sz="2400" b="1">
                <a:latin typeface="Arial" pitchFamily="34" charset="0"/>
              </a:rPr>
              <a:t>programmation</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6E9CB887-0E61-42B3-AF3D-1923751132B5}" type="slidenum">
              <a:rPr lang="fr-FR"/>
              <a:pPr/>
              <a:t>162</a:t>
            </a:fld>
            <a:endParaRPr lang="fr-FR"/>
          </a:p>
        </p:txBody>
      </p:sp>
      <p:sp>
        <p:nvSpPr>
          <p:cNvPr id="530434" name="Rectangle 2"/>
          <p:cNvSpPr>
            <a:spLocks noGrp="1" noChangeArrowheads="1"/>
          </p:cNvSpPr>
          <p:nvPr>
            <p:ph type="title"/>
          </p:nvPr>
        </p:nvSpPr>
        <p:spPr/>
        <p:txBody>
          <a:bodyPr/>
          <a:lstStyle/>
          <a:p>
            <a:r>
              <a:rPr lang="fr-FR"/>
              <a:t>XML et UML</a:t>
            </a:r>
          </a:p>
        </p:txBody>
      </p:sp>
      <p:graphicFrame>
        <p:nvGraphicFramePr>
          <p:cNvPr id="530435" name="Object 3"/>
          <p:cNvGraphicFramePr>
            <a:graphicFrameLocks noChangeAspect="1"/>
          </p:cNvGraphicFramePr>
          <p:nvPr/>
        </p:nvGraphicFramePr>
        <p:xfrm>
          <a:off x="762000" y="1050925"/>
          <a:ext cx="7924800" cy="5349875"/>
        </p:xfrm>
        <a:graphic>
          <a:graphicData uri="http://schemas.openxmlformats.org/presentationml/2006/ole">
            <mc:AlternateContent xmlns:mc="http://schemas.openxmlformats.org/markup-compatibility/2006">
              <mc:Choice xmlns:v="urn:schemas-microsoft-com:vml" Requires="v">
                <p:oleObj spid="_x0000_s530473" name="VISIO" r:id="rId3" imgW="9578880" imgH="6467040" progId="">
                  <p:embed/>
                </p:oleObj>
              </mc:Choice>
              <mc:Fallback>
                <p:oleObj name="VISIO" r:id="rId3" imgW="9578880" imgH="64670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50925"/>
                        <a:ext cx="79248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5EB6E366-40A9-40DE-9267-8FF6E9056422}" type="slidenum">
              <a:rPr lang="fr-FR"/>
              <a:pPr/>
              <a:t>163</a:t>
            </a:fld>
            <a:endParaRPr lang="fr-FR"/>
          </a:p>
        </p:txBody>
      </p:sp>
      <p:sp>
        <p:nvSpPr>
          <p:cNvPr id="532482" name="Rectangle 2"/>
          <p:cNvSpPr>
            <a:spLocks noGrp="1" noChangeArrowheads="1"/>
          </p:cNvSpPr>
          <p:nvPr>
            <p:ph type="title"/>
          </p:nvPr>
        </p:nvSpPr>
        <p:spPr/>
        <p:txBody>
          <a:bodyPr/>
          <a:lstStyle/>
          <a:p>
            <a:r>
              <a:rPr lang="fr-FR"/>
              <a:t>Programmer XML</a:t>
            </a:r>
          </a:p>
        </p:txBody>
      </p:sp>
      <p:sp>
        <p:nvSpPr>
          <p:cNvPr id="532483" name="Rectangle 3"/>
          <p:cNvSpPr>
            <a:spLocks noGrp="1" noChangeArrowheads="1"/>
          </p:cNvSpPr>
          <p:nvPr>
            <p:ph type="body" idx="1"/>
          </p:nvPr>
        </p:nvSpPr>
        <p:spPr/>
        <p:txBody>
          <a:bodyPr/>
          <a:lstStyle/>
          <a:p>
            <a:r>
              <a:rPr lang="fr-FR"/>
              <a:t>Utiliser XML ne nécessite pas une API  </a:t>
            </a:r>
            <a:r>
              <a:rPr lang="fr-FR" sz="1000">
                <a:solidFill>
                  <a:srgbClr val="6699FF"/>
                </a:solidFill>
              </a:rPr>
              <a:t>- Application programming interface -</a:t>
            </a:r>
          </a:p>
          <a:p>
            <a:pPr lvl="1"/>
            <a:r>
              <a:rPr lang="fr-FR"/>
              <a:t>Clé du succès d’XML</a:t>
            </a:r>
          </a:p>
          <a:p>
            <a:pPr lvl="1"/>
            <a:r>
              <a:rPr lang="fr-FR"/>
              <a:t>Plusieurs APIs ont été définies à partir de l ’infoset</a:t>
            </a:r>
          </a:p>
          <a:p>
            <a:pPr lvl="1"/>
            <a:r>
              <a:rPr lang="fr-FR"/>
              <a:t>Il est possible de créer son propre parser XML</a:t>
            </a:r>
          </a:p>
          <a:p>
            <a:pPr lvl="1"/>
            <a:endParaRPr lang="fr-FR"/>
          </a:p>
          <a:p>
            <a:pPr lvl="1"/>
            <a:endParaRPr lang="fr-FR"/>
          </a:p>
          <a:p>
            <a:r>
              <a:rPr lang="fr-FR"/>
              <a:t>2 principales interfaces pour manipuler XML sont utilisées : SAX et DOM</a:t>
            </a:r>
          </a:p>
          <a:p>
            <a:pPr lvl="1"/>
            <a:r>
              <a:rPr lang="fr-FR"/>
              <a:t>Simple API for XML (SAX) est une “streaming interface”</a:t>
            </a:r>
          </a:p>
          <a:p>
            <a:pPr lvl="2"/>
            <a:r>
              <a:rPr lang="fr-FR"/>
              <a:t>Modélise un document XML comme une séquence de méthodes à appeler</a:t>
            </a:r>
          </a:p>
          <a:p>
            <a:pPr lvl="1"/>
            <a:r>
              <a:rPr lang="fr-FR"/>
              <a:t>Document Object Model (DOM) est une interface « traversante »</a:t>
            </a:r>
          </a:p>
          <a:p>
            <a:pPr lvl="2"/>
            <a:r>
              <a:rPr lang="fr-FR"/>
              <a:t>Modélise un document XML  comme un graphe hiérarchique de nœuds typés</a:t>
            </a:r>
          </a:p>
          <a:p>
            <a:pPr lvl="1"/>
            <a:endParaRPr lang="fr-FR"/>
          </a:p>
          <a:p>
            <a:pPr lvl="1"/>
            <a:endParaRPr lang="fr-FR"/>
          </a:p>
          <a:p>
            <a:pPr lvl="1"/>
            <a:endParaRPr lang="fr-FR"/>
          </a:p>
          <a:p>
            <a:pPr lvl="1"/>
            <a:endParaRPr lang="fr-F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C07F974D-122C-45FC-9271-0A7AE21657AC}" type="slidenum">
              <a:rPr lang="fr-FR"/>
              <a:pPr/>
              <a:t>164</a:t>
            </a:fld>
            <a:endParaRPr lang="fr-FR"/>
          </a:p>
        </p:txBody>
      </p:sp>
      <p:sp>
        <p:nvSpPr>
          <p:cNvPr id="477186" name="Rectangle 2"/>
          <p:cNvSpPr>
            <a:spLocks noGrp="1" noChangeArrowheads="1"/>
          </p:cNvSpPr>
          <p:nvPr>
            <p:ph type="title"/>
          </p:nvPr>
        </p:nvSpPr>
        <p:spPr/>
        <p:txBody>
          <a:bodyPr/>
          <a:lstStyle/>
          <a:p>
            <a:r>
              <a:rPr lang="fr-FR"/>
              <a:t>SAX &amp; DOM</a:t>
            </a:r>
          </a:p>
        </p:txBody>
      </p:sp>
      <p:pic>
        <p:nvPicPr>
          <p:cNvPr id="477187" name="Picture 3" descr="saxdom"/>
          <p:cNvPicPr>
            <a:picLocks noChangeAspect="1" noChangeArrowheads="1"/>
          </p:cNvPicPr>
          <p:nvPr/>
        </p:nvPicPr>
        <p:blipFill>
          <a:blip r:embed="rId2" cstate="print"/>
          <a:srcRect/>
          <a:stretch>
            <a:fillRect/>
          </a:stretch>
        </p:blipFill>
        <p:spPr bwMode="auto">
          <a:xfrm>
            <a:off x="762000" y="1752600"/>
            <a:ext cx="7848600" cy="4402138"/>
          </a:xfrm>
          <a:prstGeom prst="rect">
            <a:avLst/>
          </a:prstGeom>
          <a:noFill/>
        </p:spPr>
      </p:pic>
      <p:sp>
        <p:nvSpPr>
          <p:cNvPr id="477188" name="Rectangle 4"/>
          <p:cNvSpPr>
            <a:spLocks noChangeArrowheads="1"/>
          </p:cNvSpPr>
          <p:nvPr/>
        </p:nvSpPr>
        <p:spPr bwMode="auto">
          <a:xfrm>
            <a:off x="417513" y="990600"/>
            <a:ext cx="4764087" cy="457200"/>
          </a:xfrm>
          <a:prstGeom prst="rect">
            <a:avLst/>
          </a:prstGeom>
          <a:noFill/>
          <a:ln w="12700">
            <a:noFill/>
            <a:miter lim="800000"/>
            <a:headEnd/>
            <a:tailEnd/>
          </a:ln>
          <a:effectLst/>
        </p:spPr>
        <p:txBody>
          <a:bodyPr wrap="none" lIns="90000" tIns="46800" rIns="90000" bIns="46800">
            <a:spAutoFit/>
          </a:bodyPr>
          <a:lstStyle/>
          <a:p>
            <a:r>
              <a:rPr kumimoji="0" lang="fr-FR" sz="2400" b="1">
                <a:latin typeface="Arial" pitchFamily="34" charset="0"/>
              </a:rPr>
              <a:t>Modélisation du document XML</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90950861-A2A9-4A7D-8B83-A38E79AB121F}" type="slidenum">
              <a:rPr lang="fr-FR"/>
              <a:pPr/>
              <a:t>165</a:t>
            </a:fld>
            <a:endParaRPr lang="fr-FR"/>
          </a:p>
        </p:txBody>
      </p:sp>
      <p:sp>
        <p:nvSpPr>
          <p:cNvPr id="463874" name="Rectangle 2"/>
          <p:cNvSpPr>
            <a:spLocks noGrp="1" noChangeArrowheads="1"/>
          </p:cNvSpPr>
          <p:nvPr>
            <p:ph type="title"/>
          </p:nvPr>
        </p:nvSpPr>
        <p:spPr/>
        <p:txBody>
          <a:bodyPr/>
          <a:lstStyle/>
          <a:p>
            <a:r>
              <a:rPr lang="fr-FR"/>
              <a:t>SAX - Simple API for XML</a:t>
            </a:r>
          </a:p>
        </p:txBody>
      </p:sp>
      <p:sp>
        <p:nvSpPr>
          <p:cNvPr id="463875" name="Rectangle 3"/>
          <p:cNvSpPr>
            <a:spLocks noGrp="1" noChangeArrowheads="1"/>
          </p:cNvSpPr>
          <p:nvPr>
            <p:ph type="body" idx="1"/>
          </p:nvPr>
        </p:nvSpPr>
        <p:spPr/>
        <p:txBody>
          <a:bodyPr/>
          <a:lstStyle/>
          <a:p>
            <a:r>
              <a:rPr lang="fr-FR" dirty="0" smtClean="0"/>
              <a:t>Lire </a:t>
            </a:r>
            <a:r>
              <a:rPr lang="fr-FR" dirty="0"/>
              <a:t>un document XML, effectuer des traitements sur le contenu de ce dernier</a:t>
            </a:r>
          </a:p>
          <a:p>
            <a:endParaRPr lang="fr-FR" dirty="0"/>
          </a:p>
          <a:p>
            <a:r>
              <a:rPr lang="fr-FR" dirty="0"/>
              <a:t>     Modèle événementiel (SAX)</a:t>
            </a:r>
          </a:p>
          <a:p>
            <a:pPr lvl="1"/>
            <a:r>
              <a:rPr lang="fr-FR" dirty="0"/>
              <a:t>Réagir à des évènements qui surviennent à la lecture un document</a:t>
            </a:r>
          </a:p>
          <a:p>
            <a:pPr lvl="2"/>
            <a:r>
              <a:rPr lang="fr-FR" dirty="0"/>
              <a:t> début du document XML, la fin du document XML, le début d'une balise, la fin d'une balise, le contenu d'une balise</a:t>
            </a:r>
          </a:p>
          <a:p>
            <a:pPr lvl="1"/>
            <a:r>
              <a:rPr lang="fr-FR" dirty="0"/>
              <a:t>Effectuer une action</a:t>
            </a:r>
          </a:p>
          <a:p>
            <a:endParaRPr lang="fr-FR" dirty="0"/>
          </a:p>
          <a:p>
            <a:r>
              <a:rPr lang="fr-FR" dirty="0"/>
              <a:t> </a:t>
            </a:r>
            <a:r>
              <a:rPr lang="fr-FR" dirty="0" smtClean="0"/>
              <a:t>Peut </a:t>
            </a:r>
            <a:r>
              <a:rPr lang="fr-FR" dirty="0"/>
              <a:t>être efficace sur les gros documents </a:t>
            </a:r>
          </a:p>
          <a:p>
            <a:endParaRPr lang="fr-FR" dirty="0"/>
          </a:p>
          <a:p>
            <a:r>
              <a:rPr lang="fr-FR" dirty="0"/>
              <a:t> L’arbre n’est jamais construit entièrement en mémoire</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0"/>
          </p:nvPr>
        </p:nvSpPr>
        <p:spPr/>
        <p:txBody>
          <a:bodyPr/>
          <a:lstStyle/>
          <a:p>
            <a:fld id="{9B1A1506-923F-4672-94A4-D39357E8E826}" type="slidenum">
              <a:rPr lang="fr-FR"/>
              <a:pPr/>
              <a:t>166</a:t>
            </a:fld>
            <a:endParaRPr lang="fr-FR"/>
          </a:p>
        </p:txBody>
      </p:sp>
      <p:sp>
        <p:nvSpPr>
          <p:cNvPr id="465922" name="Rectangle 1026"/>
          <p:cNvSpPr>
            <a:spLocks noGrp="1" noChangeArrowheads="1"/>
          </p:cNvSpPr>
          <p:nvPr>
            <p:ph type="title"/>
          </p:nvPr>
        </p:nvSpPr>
        <p:spPr/>
        <p:txBody>
          <a:bodyPr/>
          <a:lstStyle/>
          <a:p>
            <a:r>
              <a:rPr lang="fr-FR"/>
              <a:t>SAX : les événements</a:t>
            </a:r>
          </a:p>
        </p:txBody>
      </p:sp>
      <p:grpSp>
        <p:nvGrpSpPr>
          <p:cNvPr id="465929" name="Group 1033"/>
          <p:cNvGrpSpPr>
            <a:grpSpLocks/>
          </p:cNvGrpSpPr>
          <p:nvPr/>
        </p:nvGrpSpPr>
        <p:grpSpPr bwMode="auto">
          <a:xfrm>
            <a:off x="457200" y="1371600"/>
            <a:ext cx="8458200" cy="2540000"/>
            <a:chOff x="0" y="0"/>
            <a:chExt cx="5759" cy="1567"/>
          </a:xfrm>
        </p:grpSpPr>
        <p:grpSp>
          <p:nvGrpSpPr>
            <p:cNvPr id="465926" name="Group 1030"/>
            <p:cNvGrpSpPr>
              <a:grpSpLocks/>
            </p:cNvGrpSpPr>
            <p:nvPr/>
          </p:nvGrpSpPr>
          <p:grpSpPr bwMode="auto">
            <a:xfrm>
              <a:off x="0" y="0"/>
              <a:ext cx="2372" cy="1567"/>
              <a:chOff x="0" y="0"/>
              <a:chExt cx="2372" cy="1567"/>
            </a:xfrm>
          </p:grpSpPr>
          <p:sp>
            <p:nvSpPr>
              <p:cNvPr id="465925" name="Rectangle 1029"/>
              <p:cNvSpPr>
                <a:spLocks noChangeArrowheads="1"/>
              </p:cNvSpPr>
              <p:nvPr/>
            </p:nvSpPr>
            <p:spPr bwMode="auto">
              <a:xfrm>
                <a:off x="0" y="0"/>
                <a:ext cx="2372" cy="1567"/>
              </a:xfrm>
              <a:prstGeom prst="rect">
                <a:avLst/>
              </a:prstGeom>
              <a:noFill/>
              <a:ln w="12700">
                <a:noFill/>
                <a:miter lim="800000"/>
                <a:headEnd/>
                <a:tailEnd/>
              </a:ln>
              <a:effectLst/>
            </p:spPr>
            <p:txBody>
              <a:bodyPr wrap="none" lIns="90000" tIns="46800" rIns="90000" bIns="46800" anchor="ctr"/>
              <a:lstStyle/>
              <a:p>
                <a:endParaRPr lang="fr-FR"/>
              </a:p>
            </p:txBody>
          </p:sp>
          <p:sp>
            <p:nvSpPr>
              <p:cNvPr id="465923" name="Rectangle 1027"/>
              <p:cNvSpPr>
                <a:spLocks noChangeArrowheads="1"/>
              </p:cNvSpPr>
              <p:nvPr/>
            </p:nvSpPr>
            <p:spPr bwMode="auto">
              <a:xfrm>
                <a:off x="6" y="6"/>
                <a:ext cx="2360" cy="1531"/>
              </a:xfrm>
              <a:prstGeom prst="rect">
                <a:avLst/>
              </a:prstGeom>
              <a:noFill/>
              <a:ln w="12700">
                <a:noFill/>
                <a:miter lim="800000"/>
                <a:headEnd/>
                <a:tailEnd/>
              </a:ln>
              <a:effectLst/>
            </p:spPr>
            <p:txBody>
              <a:bodyPr lIns="90000" tIns="46800" rIns="90000" bIns="46800"/>
              <a:lstStyle/>
              <a:p>
                <a:pPr algn="l" latinLnBrk="0"/>
                <a:r>
                  <a:rPr kumimoji="0" lang="fr-FR" sz="2000">
                    <a:solidFill>
                      <a:srgbClr val="6699FF"/>
                    </a:solidFill>
                    <a:latin typeface="Arial" pitchFamily="34" charset="0"/>
                    <a:cs typeface="Arial" pitchFamily="34" charset="0"/>
                  </a:rPr>
                  <a:t>&lt;?xml version="1.0"?&gt;</a:t>
                </a:r>
                <a:br>
                  <a:rPr kumimoji="0" lang="fr-FR" sz="2000">
                    <a:solidFill>
                      <a:srgbClr val="6699FF"/>
                    </a:solidFill>
                    <a:latin typeface="Arial" pitchFamily="34" charset="0"/>
                    <a:cs typeface="Arial" pitchFamily="34" charset="0"/>
                  </a:rPr>
                </a:br>
                <a:r>
                  <a:rPr kumimoji="0" lang="fr-FR" sz="2000">
                    <a:solidFill>
                      <a:srgbClr val="6699FF"/>
                    </a:solidFill>
                    <a:latin typeface="Arial" pitchFamily="34" charset="0"/>
                    <a:cs typeface="Arial" pitchFamily="34" charset="0"/>
                  </a:rPr>
                  <a:t>&lt;book&gt;</a:t>
                </a:r>
                <a:br>
                  <a:rPr kumimoji="0" lang="fr-FR" sz="2000">
                    <a:solidFill>
                      <a:srgbClr val="6699FF"/>
                    </a:solidFill>
                    <a:latin typeface="Arial" pitchFamily="34" charset="0"/>
                    <a:cs typeface="Arial" pitchFamily="34" charset="0"/>
                  </a:rPr>
                </a:br>
                <a:r>
                  <a:rPr kumimoji="0" lang="fr-FR" sz="2000">
                    <a:solidFill>
                      <a:srgbClr val="6699FF"/>
                    </a:solidFill>
                    <a:latin typeface="Arial" pitchFamily="34" charset="0"/>
                    <a:cs typeface="Arial" pitchFamily="34" charset="0"/>
                  </a:rPr>
                  <a:t>&lt;chapter&gt;1&lt;/chapter&gt;</a:t>
                </a:r>
                <a:br>
                  <a:rPr kumimoji="0" lang="fr-FR" sz="2000">
                    <a:solidFill>
                      <a:srgbClr val="6699FF"/>
                    </a:solidFill>
                    <a:latin typeface="Arial" pitchFamily="34" charset="0"/>
                    <a:cs typeface="Arial" pitchFamily="34" charset="0"/>
                  </a:rPr>
                </a:br>
                <a:r>
                  <a:rPr kumimoji="0" lang="fr-FR" sz="2000">
                    <a:solidFill>
                      <a:srgbClr val="6699FF"/>
                    </a:solidFill>
                    <a:latin typeface="Arial" pitchFamily="34" charset="0"/>
                    <a:cs typeface="Arial" pitchFamily="34" charset="0"/>
                  </a:rPr>
                  <a:t>&lt;v&gt;ceci est la premiere phrase&lt;/v&gt;</a:t>
                </a:r>
                <a:br>
                  <a:rPr kumimoji="0" lang="fr-FR" sz="2000">
                    <a:solidFill>
                      <a:srgbClr val="6699FF"/>
                    </a:solidFill>
                    <a:latin typeface="Arial" pitchFamily="34" charset="0"/>
                    <a:cs typeface="Arial" pitchFamily="34" charset="0"/>
                  </a:rPr>
                </a:br>
                <a:r>
                  <a:rPr kumimoji="0" lang="fr-FR" sz="2000">
                    <a:solidFill>
                      <a:srgbClr val="6699FF"/>
                    </a:solidFill>
                    <a:latin typeface="Arial" pitchFamily="34" charset="0"/>
                    <a:cs typeface="Arial" pitchFamily="34" charset="0"/>
                  </a:rPr>
                  <a:t>... </a:t>
                </a:r>
                <a:br>
                  <a:rPr kumimoji="0" lang="fr-FR" sz="2000">
                    <a:solidFill>
                      <a:srgbClr val="6699FF"/>
                    </a:solidFill>
                    <a:latin typeface="Arial" pitchFamily="34" charset="0"/>
                    <a:cs typeface="Arial" pitchFamily="34" charset="0"/>
                  </a:rPr>
                </a:br>
                <a:r>
                  <a:rPr kumimoji="0" lang="fr-FR" sz="2000">
                    <a:solidFill>
                      <a:srgbClr val="6699FF"/>
                    </a:solidFill>
                    <a:latin typeface="Arial" pitchFamily="34" charset="0"/>
                    <a:cs typeface="Arial" pitchFamily="34" charset="0"/>
                  </a:rPr>
                  <a:t>&lt;/book&gt;</a:t>
                </a:r>
                <a:r>
                  <a:rPr kumimoji="0" lang="fr-FR" sz="2000">
                    <a:latin typeface="Arial" pitchFamily="34" charset="0"/>
                    <a:cs typeface="Arial" pitchFamily="34" charset="0"/>
                  </a:rPr>
                  <a:t> </a:t>
                </a:r>
                <a:endParaRPr kumimoji="0" lang="fr-FR" sz="2400">
                  <a:cs typeface="Times New Roman" pitchFamily="18" charset="0"/>
                </a:endParaRPr>
              </a:p>
              <a:p>
                <a:pPr algn="l" eaLnBrk="0" latinLnBrk="0" hangingPunct="0"/>
                <a:r>
                  <a:rPr kumimoji="0" lang="fr-FR" sz="2400">
                    <a:cs typeface="Times New Roman" pitchFamily="18" charset="0"/>
                  </a:rPr>
                  <a:t> </a:t>
                </a:r>
              </a:p>
              <a:p>
                <a:pPr algn="l" eaLnBrk="0" latinLnBrk="0" hangingPunct="0"/>
                <a:r>
                  <a:rPr kumimoji="0" lang="fr-FR" sz="2400">
                    <a:cs typeface="Times New Roman" pitchFamily="18" charset="0"/>
                  </a:rPr>
                  <a:t> </a:t>
                </a:r>
              </a:p>
              <a:p>
                <a:pPr algn="l" eaLnBrk="0" latinLnBrk="0" hangingPunct="0"/>
                <a:endParaRPr kumimoji="0" lang="fr-FR" sz="4400"/>
              </a:p>
            </p:txBody>
          </p:sp>
        </p:grpSp>
        <p:grpSp>
          <p:nvGrpSpPr>
            <p:cNvPr id="465928" name="Group 1032"/>
            <p:cNvGrpSpPr>
              <a:grpSpLocks/>
            </p:cNvGrpSpPr>
            <p:nvPr/>
          </p:nvGrpSpPr>
          <p:grpSpPr bwMode="auto">
            <a:xfrm>
              <a:off x="2372" y="0"/>
              <a:ext cx="3387" cy="1567"/>
              <a:chOff x="2372" y="0"/>
              <a:chExt cx="3387" cy="1567"/>
            </a:xfrm>
          </p:grpSpPr>
          <p:sp>
            <p:nvSpPr>
              <p:cNvPr id="465927" name="Rectangle 1031"/>
              <p:cNvSpPr>
                <a:spLocks noChangeArrowheads="1"/>
              </p:cNvSpPr>
              <p:nvPr/>
            </p:nvSpPr>
            <p:spPr bwMode="auto">
              <a:xfrm>
                <a:off x="2372" y="0"/>
                <a:ext cx="3387" cy="1567"/>
              </a:xfrm>
              <a:prstGeom prst="rect">
                <a:avLst/>
              </a:prstGeom>
              <a:noFill/>
              <a:ln w="12700">
                <a:noFill/>
                <a:miter lim="800000"/>
                <a:headEnd/>
                <a:tailEnd/>
              </a:ln>
              <a:effectLst/>
            </p:spPr>
            <p:txBody>
              <a:bodyPr wrap="none" lIns="90000" tIns="46800" rIns="90000" bIns="46800" anchor="ctr"/>
              <a:lstStyle/>
              <a:p>
                <a:endParaRPr lang="fr-FR"/>
              </a:p>
            </p:txBody>
          </p:sp>
          <p:sp>
            <p:nvSpPr>
              <p:cNvPr id="465924" name="Rectangle 1028"/>
              <p:cNvSpPr>
                <a:spLocks noChangeArrowheads="1"/>
              </p:cNvSpPr>
              <p:nvPr/>
            </p:nvSpPr>
            <p:spPr bwMode="auto">
              <a:xfrm>
                <a:off x="2378" y="6"/>
                <a:ext cx="3375" cy="1531"/>
              </a:xfrm>
              <a:prstGeom prst="rect">
                <a:avLst/>
              </a:prstGeom>
              <a:noFill/>
              <a:ln w="12700">
                <a:noFill/>
                <a:miter lim="800000"/>
                <a:headEnd/>
                <a:tailEnd/>
              </a:ln>
              <a:effectLst/>
            </p:spPr>
            <p:txBody>
              <a:bodyPr lIns="90000" tIns="46800" rIns="90000" bIns="46800"/>
              <a:lstStyle/>
              <a:p>
                <a:pPr algn="l" latinLnBrk="0"/>
                <a:r>
                  <a:rPr kumimoji="0" lang="fr-FR" sz="2000">
                    <a:latin typeface="Arial" pitchFamily="34" charset="0"/>
                    <a:cs typeface="Arial" pitchFamily="34" charset="0"/>
                  </a:rPr>
                  <a:t>Les événements associés au traitement de ce sont :</a:t>
                </a:r>
                <a:r>
                  <a:rPr kumimoji="0" lang="fr-FR" sz="2000" b="1">
                    <a:latin typeface="Arial" pitchFamily="34" charset="0"/>
                    <a:cs typeface="Arial" pitchFamily="34" charset="0"/>
                  </a:rPr>
                  <a:t/>
                </a:r>
                <a:br>
                  <a:rPr kumimoji="0" lang="fr-FR" sz="2000" b="1">
                    <a:latin typeface="Arial" pitchFamily="34" charset="0"/>
                    <a:cs typeface="Arial" pitchFamily="34" charset="0"/>
                  </a:rPr>
                </a:br>
                <a:r>
                  <a:rPr kumimoji="0" lang="fr-FR" sz="2000" b="1">
                    <a:latin typeface="Arial" pitchFamily="34" charset="0"/>
                    <a:cs typeface="Arial" pitchFamily="34" charset="0"/>
                  </a:rPr>
                  <a:t>- startDocument()</a:t>
                </a:r>
                <a:br>
                  <a:rPr kumimoji="0" lang="fr-FR" sz="2000" b="1">
                    <a:latin typeface="Arial" pitchFamily="34" charset="0"/>
                    <a:cs typeface="Arial" pitchFamily="34" charset="0"/>
                  </a:rPr>
                </a:br>
                <a:r>
                  <a:rPr kumimoji="0" lang="fr-FR" sz="2000" b="1">
                    <a:latin typeface="Arial" pitchFamily="34" charset="0"/>
                    <a:cs typeface="Arial" pitchFamily="34" charset="0"/>
                  </a:rPr>
                  <a:t>- startElement(</a:t>
                </a:r>
                <a:r>
                  <a:rPr kumimoji="0" lang="fr-FR" sz="2000">
                    <a:latin typeface="Arial" pitchFamily="34" charset="0"/>
                    <a:cs typeface="Arial" pitchFamily="34" charset="0"/>
                  </a:rPr>
                  <a:t>book</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startElement(</a:t>
                </a:r>
                <a:r>
                  <a:rPr kumimoji="0" lang="fr-FR" sz="2000">
                    <a:latin typeface="Arial" pitchFamily="34" charset="0"/>
                    <a:cs typeface="Arial" pitchFamily="34" charset="0"/>
                  </a:rPr>
                  <a:t>chapter</a:t>
                </a:r>
                <a:r>
                  <a:rPr kumimoji="0" lang="fr-FR" sz="2000" b="1">
                    <a:latin typeface="Arial" pitchFamily="34" charset="0"/>
                    <a:cs typeface="Arial" pitchFamily="34" charset="0"/>
                  </a:rPr>
                  <a:t>) </a:t>
                </a:r>
                <a:br>
                  <a:rPr kumimoji="0" lang="fr-FR" sz="2000" b="1">
                    <a:latin typeface="Arial" pitchFamily="34" charset="0"/>
                    <a:cs typeface="Arial" pitchFamily="34" charset="0"/>
                  </a:rPr>
                </a:br>
                <a:r>
                  <a:rPr kumimoji="0" lang="fr-FR" sz="2000" b="1">
                    <a:latin typeface="Arial" pitchFamily="34" charset="0"/>
                    <a:cs typeface="Arial" pitchFamily="34" charset="0"/>
                  </a:rPr>
                  <a:t>- characters(</a:t>
                </a:r>
                <a:r>
                  <a:rPr kumimoji="0" lang="fr-FR" sz="2000">
                    <a:latin typeface="Arial" pitchFamily="34" charset="0"/>
                    <a:cs typeface="Arial" pitchFamily="34" charset="0"/>
                  </a:rPr>
                  <a:t>1</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endElement(</a:t>
                </a:r>
                <a:r>
                  <a:rPr kumimoji="0" lang="fr-FR" sz="2000">
                    <a:latin typeface="Arial" pitchFamily="34" charset="0"/>
                    <a:cs typeface="Arial" pitchFamily="34" charset="0"/>
                  </a:rPr>
                  <a:t>chapter</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startElement(</a:t>
                </a:r>
                <a:r>
                  <a:rPr kumimoji="0" lang="fr-FR" sz="2000">
                    <a:latin typeface="Arial" pitchFamily="34" charset="0"/>
                    <a:cs typeface="Arial" pitchFamily="34" charset="0"/>
                  </a:rPr>
                  <a:t>v</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character(</a:t>
                </a:r>
                <a:r>
                  <a:rPr kumimoji="0" lang="fr-FR" sz="2000">
                    <a:latin typeface="Arial" pitchFamily="34" charset="0"/>
                    <a:cs typeface="Arial" pitchFamily="34" charset="0"/>
                  </a:rPr>
                  <a:t>ceci est la premiere phrase</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endElement(</a:t>
                </a:r>
                <a:r>
                  <a:rPr kumimoji="0" lang="fr-FR" sz="2000">
                    <a:latin typeface="Arial" pitchFamily="34" charset="0"/>
                    <a:cs typeface="Arial" pitchFamily="34" charset="0"/>
                  </a:rPr>
                  <a:t>v</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a:t>
                </a:r>
                <a:br>
                  <a:rPr kumimoji="0" lang="fr-FR" sz="2000" b="1">
                    <a:latin typeface="Arial" pitchFamily="34" charset="0"/>
                    <a:cs typeface="Arial" pitchFamily="34" charset="0"/>
                  </a:rPr>
                </a:br>
                <a:r>
                  <a:rPr kumimoji="0" lang="fr-FR" sz="2000" b="1">
                    <a:latin typeface="Arial" pitchFamily="34" charset="0"/>
                    <a:cs typeface="Arial" pitchFamily="34" charset="0"/>
                  </a:rPr>
                  <a:t>- endElement(</a:t>
                </a:r>
                <a:r>
                  <a:rPr kumimoji="0" lang="fr-FR" sz="2000">
                    <a:latin typeface="Arial" pitchFamily="34" charset="0"/>
                    <a:cs typeface="Arial" pitchFamily="34" charset="0"/>
                  </a:rPr>
                  <a:t>book</a:t>
                </a:r>
                <a:r>
                  <a:rPr kumimoji="0" lang="fr-FR" sz="2000" b="1">
                    <a:latin typeface="Arial" pitchFamily="34" charset="0"/>
                    <a:cs typeface="Arial" pitchFamily="34" charset="0"/>
                  </a:rPr>
                  <a:t>)</a:t>
                </a:r>
                <a:br>
                  <a:rPr kumimoji="0" lang="fr-FR" sz="2000" b="1">
                    <a:latin typeface="Arial" pitchFamily="34" charset="0"/>
                    <a:cs typeface="Arial" pitchFamily="34" charset="0"/>
                  </a:rPr>
                </a:br>
                <a:r>
                  <a:rPr kumimoji="0" lang="fr-FR" sz="2000" b="1">
                    <a:latin typeface="Arial" pitchFamily="34" charset="0"/>
                    <a:cs typeface="Arial" pitchFamily="34" charset="0"/>
                  </a:rPr>
                  <a:t>- endDocument() </a:t>
                </a:r>
                <a:endParaRPr kumimoji="0" lang="fr-FR" sz="2400">
                  <a:cs typeface="Times New Roman" pitchFamily="18" charset="0"/>
                </a:endParaRPr>
              </a:p>
              <a:p>
                <a:pPr algn="l" eaLnBrk="0" latinLnBrk="0" hangingPunct="0"/>
                <a:r>
                  <a:rPr kumimoji="0" lang="fr-FR" sz="2400">
                    <a:cs typeface="Times New Roman" pitchFamily="18" charset="0"/>
                  </a:rPr>
                  <a:t> </a:t>
                </a:r>
              </a:p>
              <a:p>
                <a:pPr algn="l" eaLnBrk="0" latinLnBrk="0" hangingPunct="0"/>
                <a:endParaRPr kumimoji="0" lang="fr-FR" sz="4400"/>
              </a:p>
            </p:txBody>
          </p:sp>
        </p:grpSp>
      </p:gr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0EF17C8B-A104-419A-AB72-0A2E89B7D330}" type="slidenum">
              <a:rPr lang="fr-FR"/>
              <a:pPr/>
              <a:t>167</a:t>
            </a:fld>
            <a:endParaRPr lang="fr-FR"/>
          </a:p>
        </p:txBody>
      </p:sp>
      <p:sp>
        <p:nvSpPr>
          <p:cNvPr id="533506" name="Rectangle 2"/>
          <p:cNvSpPr>
            <a:spLocks noGrp="1" noChangeArrowheads="1"/>
          </p:cNvSpPr>
          <p:nvPr>
            <p:ph type="title"/>
          </p:nvPr>
        </p:nvSpPr>
        <p:spPr/>
        <p:txBody>
          <a:bodyPr/>
          <a:lstStyle/>
          <a:p>
            <a:r>
              <a:rPr lang="fr-FR"/>
              <a:t>SAX : le modèle</a:t>
            </a:r>
          </a:p>
        </p:txBody>
      </p:sp>
      <p:graphicFrame>
        <p:nvGraphicFramePr>
          <p:cNvPr id="533507" name="Object 3"/>
          <p:cNvGraphicFramePr>
            <a:graphicFrameLocks noChangeAspect="1"/>
          </p:cNvGraphicFramePr>
          <p:nvPr/>
        </p:nvGraphicFramePr>
        <p:xfrm>
          <a:off x="900113" y="1066800"/>
          <a:ext cx="8091487" cy="4821238"/>
        </p:xfrm>
        <a:graphic>
          <a:graphicData uri="http://schemas.openxmlformats.org/presentationml/2006/ole">
            <mc:AlternateContent xmlns:mc="http://schemas.openxmlformats.org/markup-compatibility/2006">
              <mc:Choice xmlns:v="urn:schemas-microsoft-com:vml" Requires="v">
                <p:oleObj spid="_x0000_s533545" name="VISIO" r:id="rId3" imgW="7038720" imgH="4194720" progId="">
                  <p:embed/>
                </p:oleObj>
              </mc:Choice>
              <mc:Fallback>
                <p:oleObj name="VISIO" r:id="rId3" imgW="7038720" imgH="419472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066800"/>
                        <a:ext cx="8091487" cy="482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BA00C5B9-932C-492A-A54F-22B05EE8529E}" type="slidenum">
              <a:rPr lang="fr-FR"/>
              <a:pPr/>
              <a:t>168</a:t>
            </a:fld>
            <a:endParaRPr lang="fr-FR"/>
          </a:p>
        </p:txBody>
      </p:sp>
      <p:sp>
        <p:nvSpPr>
          <p:cNvPr id="534530" name="Rectangle 2"/>
          <p:cNvSpPr>
            <a:spLocks noGrp="1" noChangeArrowheads="1"/>
          </p:cNvSpPr>
          <p:nvPr>
            <p:ph type="title"/>
          </p:nvPr>
        </p:nvSpPr>
        <p:spPr/>
        <p:txBody>
          <a:bodyPr/>
          <a:lstStyle/>
          <a:p>
            <a:r>
              <a:rPr lang="en-US"/>
              <a:t>SAX : content handler</a:t>
            </a:r>
            <a:endParaRPr lang="fr-FR"/>
          </a:p>
        </p:txBody>
      </p:sp>
      <p:sp>
        <p:nvSpPr>
          <p:cNvPr id="534532" name="Rectangle 4"/>
          <p:cNvSpPr>
            <a:spLocks noChangeArrowheads="1"/>
          </p:cNvSpPr>
          <p:nvPr/>
        </p:nvSpPr>
        <p:spPr bwMode="blackWhite">
          <a:xfrm>
            <a:off x="228600" y="1143000"/>
            <a:ext cx="8686800" cy="4983163"/>
          </a:xfrm>
          <a:prstGeom prst="rect">
            <a:avLst/>
          </a:prstGeom>
          <a:solidFill>
            <a:srgbClr val="6699FF"/>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package org.xml.sax;</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public interface ContentHandler {</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startDocument () throws SAXException;</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endDocument() throws SAXException;</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startElement(String namespaceURI, String localName, </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String qName, Attributes atts);</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endElement(String namespaceURI, String localName, </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String qName);</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startPrefixMapping(String prefix, String uri) ;</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endPrefixMapping(String prefix);</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characters(char ch[], int start, int length);</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ignorableWhitespace(char ch[], int start, int length);</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processingInstruction(String target, String data);</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skippedEntity (String name); </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  void setDocumentLocator (Locator locator);</a:t>
            </a:r>
          </a:p>
          <a:p>
            <a:pPr marL="9525" indent="-9525" algn="l" defTabSz="896938" eaLnBrk="0" latinLnBrk="0" hangingPunct="0">
              <a:spcAft>
                <a:spcPct val="10000"/>
              </a:spcAft>
              <a:tabLst>
                <a:tab pos="1066800" algn="l"/>
                <a:tab pos="1387475" algn="l"/>
                <a:tab pos="1706563" algn="l"/>
                <a:tab pos="2079625" algn="l"/>
              </a:tabLst>
            </a:pPr>
            <a:r>
              <a:rPr kumimoji="0" lang="en-US" b="1">
                <a:latin typeface="Courier New" pitchFamily="49" charset="0"/>
              </a:rPr>
              <a:t>}</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CE0E992C-154F-4E90-839E-F60E9CCEF6FB}" type="slidenum">
              <a:rPr lang="fr-FR"/>
              <a:pPr/>
              <a:t>169</a:t>
            </a:fld>
            <a:endParaRPr lang="fr-FR"/>
          </a:p>
        </p:txBody>
      </p:sp>
      <p:sp>
        <p:nvSpPr>
          <p:cNvPr id="535554" name="Rectangle 2"/>
          <p:cNvSpPr>
            <a:spLocks noGrp="1" noChangeArrowheads="1"/>
          </p:cNvSpPr>
          <p:nvPr>
            <p:ph type="title"/>
          </p:nvPr>
        </p:nvSpPr>
        <p:spPr/>
        <p:txBody>
          <a:bodyPr/>
          <a:lstStyle/>
          <a:p>
            <a:r>
              <a:rPr lang="en-US"/>
              <a:t>SAX example</a:t>
            </a:r>
            <a:endParaRPr lang="fr-FR"/>
          </a:p>
        </p:txBody>
      </p:sp>
      <p:sp>
        <p:nvSpPr>
          <p:cNvPr id="535556" name="Rectangle 4"/>
          <p:cNvSpPr>
            <a:spLocks noChangeArrowheads="1"/>
          </p:cNvSpPr>
          <p:nvPr/>
        </p:nvSpPr>
        <p:spPr bwMode="blackWhite">
          <a:xfrm>
            <a:off x="152400" y="1143000"/>
            <a:ext cx="7315200" cy="1108075"/>
          </a:xfrm>
          <a:prstGeom prst="rect">
            <a:avLst/>
          </a:prstGeom>
          <a:solidFill>
            <a:srgbClr val="CCCC00"/>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&lt;b:bob xmlns:b=‘urn:bob:bob-types’&gt;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&lt;count&gt;23.1&lt;/count&gt;&lt;bobbyOK&gt;false&lt;/bobbyOK&gt;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&lt;/b:bob&gt;</a:t>
            </a:r>
          </a:p>
        </p:txBody>
      </p:sp>
      <p:sp>
        <p:nvSpPr>
          <p:cNvPr id="535557" name="Rectangle 5"/>
          <p:cNvSpPr>
            <a:spLocks noChangeArrowheads="1"/>
          </p:cNvSpPr>
          <p:nvPr/>
        </p:nvSpPr>
        <p:spPr bwMode="blackWhite">
          <a:xfrm>
            <a:off x="762000" y="2133600"/>
            <a:ext cx="8229600" cy="4421188"/>
          </a:xfrm>
          <a:prstGeom prst="rect">
            <a:avLst/>
          </a:prstGeom>
          <a:solidFill>
            <a:schemeClr val="tx2">
              <a:lumMod val="40000"/>
              <a:lumOff val="60000"/>
            </a:schemeClr>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void emit(</a:t>
            </a:r>
            <a:r>
              <a:rPr kumimoji="0" lang="en-US" sz="1700" b="1" dirty="0" err="1">
                <a:latin typeface="Courier New" pitchFamily="49" charset="0"/>
              </a:rPr>
              <a:t>ContentHandler</a:t>
            </a:r>
            <a:r>
              <a:rPr kumimoji="0" lang="en-US" sz="1700" b="1" dirty="0">
                <a:latin typeface="Courier New" pitchFamily="49" charset="0"/>
              </a:rPr>
              <a:t> </a:t>
            </a:r>
            <a:r>
              <a:rPr kumimoji="0" lang="en-US" sz="1700" b="1" dirty="0" err="1">
                <a:latin typeface="Courier New" pitchFamily="49" charset="0"/>
              </a:rPr>
              <a:t>ch</a:t>
            </a:r>
            <a:r>
              <a:rPr kumimoji="0" lang="en-US" sz="1700" b="1" dirty="0">
                <a:latin typeface="Courier New" pitchFamily="49" charset="0"/>
              </a:rPr>
              <a:t>) {</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Attributes a = new </a:t>
            </a:r>
            <a:r>
              <a:rPr kumimoji="0" lang="en-US" sz="1700" b="1" dirty="0" err="1">
                <a:latin typeface="Courier New" pitchFamily="49" charset="0"/>
              </a:rPr>
              <a:t>AttributesImpl</a:t>
            </a:r>
            <a:r>
              <a:rPr kumimoji="0" lang="en-US" sz="1700" b="1" dirty="0">
                <a:latin typeface="Courier New" pitchFamily="49" charset="0"/>
              </a:rPr>
              <a:t>();</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ch.startDocument</a:t>
            </a:r>
            <a:r>
              <a:rPr kumimoji="0" lang="en-US" sz="1700" b="1" dirty="0">
                <a:latin typeface="Courier New" pitchFamily="49" charset="0"/>
              </a:rPr>
              <a:t>();</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ch.beginPrefixMapping</a:t>
            </a:r>
            <a:r>
              <a:rPr kumimoji="0" lang="en-US" sz="1700" b="1" dirty="0">
                <a:latin typeface="Courier New" pitchFamily="49" charset="0"/>
              </a:rPr>
              <a:t>(“b”, “</a:t>
            </a:r>
            <a:r>
              <a:rPr kumimoji="0" lang="en-US" sz="1700" b="1" dirty="0" err="1">
                <a:latin typeface="Courier New" pitchFamily="49" charset="0"/>
              </a:rPr>
              <a:t>urn:bob:bob</a:t>
            </a:r>
            <a:r>
              <a:rPr kumimoji="0" lang="en-US" sz="1700" b="1" dirty="0">
                <a:latin typeface="Courier New" pitchFamily="49" charset="0"/>
              </a:rPr>
              <a:t>-types”);</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ch.startElement</a:t>
            </a:r>
            <a:r>
              <a:rPr kumimoji="0" lang="en-US" sz="1700" b="1" dirty="0">
                <a:latin typeface="Courier New" pitchFamily="49" charset="0"/>
              </a:rPr>
              <a:t>(“bob”, “</a:t>
            </a:r>
            <a:r>
              <a:rPr kumimoji="0" lang="en-US" sz="1700" b="1" dirty="0" err="1">
                <a:latin typeface="Courier New" pitchFamily="49" charset="0"/>
              </a:rPr>
              <a:t>urn:bob:bob</a:t>
            </a:r>
            <a:r>
              <a:rPr kumimoji="0" lang="en-US" sz="1700" b="1" dirty="0">
                <a:latin typeface="Courier New" pitchFamily="49" charset="0"/>
              </a:rPr>
              <a:t>-types”, “b:bob”, a);</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ch.startElement</a:t>
            </a:r>
            <a:r>
              <a:rPr kumimoji="0" lang="en-US" sz="1700" b="1" dirty="0">
                <a:latin typeface="Courier New" pitchFamily="49" charset="0"/>
              </a:rPr>
              <a:t>(“count”, “”, “”, a);</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ch.characters</a:t>
            </a:r>
            <a:r>
              <a:rPr kumimoji="0" lang="en-US" sz="1700" b="1" dirty="0">
                <a:latin typeface="Courier New" pitchFamily="49" charset="0"/>
              </a:rPr>
              <a:t>(“23.1”, 0, 4);</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ch.endElement</a:t>
            </a:r>
            <a:r>
              <a:rPr kumimoji="0" lang="en-US" sz="1700" b="1" dirty="0">
                <a:latin typeface="Courier New" pitchFamily="49" charset="0"/>
              </a:rPr>
              <a:t>(“count”, “”, “”);</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ch.startElement</a:t>
            </a:r>
            <a:r>
              <a:rPr kumimoji="0" lang="en-US" sz="1700" b="1" dirty="0">
                <a:latin typeface="Courier New" pitchFamily="49" charset="0"/>
              </a:rPr>
              <a:t>(“</a:t>
            </a:r>
            <a:r>
              <a:rPr kumimoji="0" lang="en-US" sz="1700" b="1" dirty="0" err="1">
                <a:latin typeface="Courier New" pitchFamily="49" charset="0"/>
              </a:rPr>
              <a:t>bobbyOK</a:t>
            </a:r>
            <a:r>
              <a:rPr kumimoji="0" lang="en-US" sz="1700" b="1" dirty="0">
                <a:latin typeface="Courier New" pitchFamily="49" charset="0"/>
              </a:rPr>
              <a:t>”, “”, “”, a);</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ch.characters</a:t>
            </a:r>
            <a:r>
              <a:rPr kumimoji="0" lang="en-US" sz="1700" b="1" dirty="0">
                <a:latin typeface="Courier New" pitchFamily="49" charset="0"/>
              </a:rPr>
              <a:t>(“false”, 0, 5);</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ch.endElement</a:t>
            </a:r>
            <a:r>
              <a:rPr kumimoji="0" lang="en-US" sz="1700" b="1" dirty="0">
                <a:latin typeface="Courier New" pitchFamily="49" charset="0"/>
              </a:rPr>
              <a:t>(“</a:t>
            </a:r>
            <a:r>
              <a:rPr kumimoji="0" lang="en-US" sz="1700" b="1" dirty="0" err="1">
                <a:latin typeface="Courier New" pitchFamily="49" charset="0"/>
              </a:rPr>
              <a:t>bobbyOK</a:t>
            </a:r>
            <a:r>
              <a:rPr kumimoji="0" lang="en-US" sz="1700" b="1" dirty="0">
                <a:latin typeface="Courier New" pitchFamily="49" charset="0"/>
              </a:rPr>
              <a:t>”, “”, “”);</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ch.endElement</a:t>
            </a:r>
            <a:r>
              <a:rPr kumimoji="0" lang="en-US" sz="1700" b="1" dirty="0">
                <a:latin typeface="Courier New" pitchFamily="49" charset="0"/>
              </a:rPr>
              <a:t>(“bob”, “</a:t>
            </a:r>
            <a:r>
              <a:rPr kumimoji="0" lang="en-US" sz="1700" b="1" dirty="0" err="1">
                <a:latin typeface="Courier New" pitchFamily="49" charset="0"/>
              </a:rPr>
              <a:t>urn:bob:bob</a:t>
            </a:r>
            <a:r>
              <a:rPr kumimoji="0" lang="en-US" sz="1700" b="1" dirty="0">
                <a:latin typeface="Courier New" pitchFamily="49" charset="0"/>
              </a:rPr>
              <a:t>-types”, “b:bob”);</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ch.endPrefixMapping</a:t>
            </a:r>
            <a:r>
              <a:rPr kumimoji="0" lang="en-US" sz="1700" b="1" dirty="0">
                <a:latin typeface="Courier New" pitchFamily="49" charset="0"/>
              </a:rPr>
              <a:t>(“b”);</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  </a:t>
            </a:r>
            <a:r>
              <a:rPr kumimoji="0" lang="en-US" sz="1700" b="1" dirty="0" err="1">
                <a:latin typeface="Courier New" pitchFamily="49" charset="0"/>
              </a:rPr>
              <a:t>ch.endDocument</a:t>
            </a:r>
            <a:r>
              <a:rPr kumimoji="0" lang="en-US" sz="1700" b="1" dirty="0">
                <a:latin typeface="Courier New" pitchFamily="49" charset="0"/>
              </a:rPr>
              <a:t>();</a:t>
            </a:r>
          </a:p>
          <a:p>
            <a:pPr marL="9525" indent="-9525" algn="l" defTabSz="896938" eaLnBrk="0" latinLnBrk="0" hangingPunct="0">
              <a:spcAft>
                <a:spcPct val="10000"/>
              </a:spcAft>
              <a:tabLst>
                <a:tab pos="1066800" algn="l"/>
                <a:tab pos="1387475" algn="l"/>
                <a:tab pos="1706563" algn="l"/>
                <a:tab pos="2079625" algn="l"/>
              </a:tabLst>
            </a:pPr>
            <a:r>
              <a:rPr kumimoji="0" lang="en-US" sz="1700" b="1" dirty="0">
                <a:latin typeface="Courier New" pitchFamily="49"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817BB69-4204-4550-8547-AD6B16BA971B}" type="slidenum">
              <a:rPr lang="fr-FR"/>
              <a:pPr/>
              <a:t>17</a:t>
            </a:fld>
            <a:endParaRPr lang="fr-FR"/>
          </a:p>
        </p:txBody>
      </p:sp>
      <p:sp>
        <p:nvSpPr>
          <p:cNvPr id="290818" name="Rectangle 2"/>
          <p:cNvSpPr>
            <a:spLocks noGrp="1" noChangeArrowheads="1"/>
          </p:cNvSpPr>
          <p:nvPr>
            <p:ph type="title"/>
          </p:nvPr>
        </p:nvSpPr>
        <p:spPr/>
        <p:txBody>
          <a:bodyPr/>
          <a:lstStyle/>
          <a:p>
            <a:r>
              <a:rPr lang="fr-FR"/>
              <a:t>La Notion de Document</a:t>
            </a:r>
          </a:p>
        </p:txBody>
      </p:sp>
      <p:sp>
        <p:nvSpPr>
          <p:cNvPr id="290819" name="Rectangle 3"/>
          <p:cNvSpPr>
            <a:spLocks noGrp="1" noChangeArrowheads="1"/>
          </p:cNvSpPr>
          <p:nvPr>
            <p:ph type="body" idx="1"/>
          </p:nvPr>
        </p:nvSpPr>
        <p:spPr/>
        <p:txBody>
          <a:bodyPr/>
          <a:lstStyle/>
          <a:p>
            <a:pPr>
              <a:lnSpc>
                <a:spcPct val="130000"/>
              </a:lnSpc>
            </a:pPr>
            <a:r>
              <a:rPr lang="fr-FR" dirty="0"/>
              <a:t>Le document électronique aujourd’hui :</a:t>
            </a:r>
          </a:p>
          <a:p>
            <a:pPr lvl="1">
              <a:lnSpc>
                <a:spcPct val="90000"/>
              </a:lnSpc>
            </a:pPr>
            <a:r>
              <a:rPr lang="fr-FR" dirty="0"/>
              <a:t>Tables de bases de données relationnelles</a:t>
            </a:r>
          </a:p>
          <a:p>
            <a:pPr lvl="1">
              <a:lnSpc>
                <a:spcPct val="90000"/>
              </a:lnSpc>
            </a:pPr>
            <a:r>
              <a:rPr lang="fr-FR" dirty="0"/>
              <a:t>Bon de commande (EDI)</a:t>
            </a:r>
          </a:p>
          <a:p>
            <a:pPr lvl="1">
              <a:lnSpc>
                <a:spcPct val="90000"/>
              </a:lnSpc>
            </a:pPr>
            <a:r>
              <a:rPr lang="fr-FR" dirty="0"/>
              <a:t>Formulaire électronique</a:t>
            </a:r>
          </a:p>
          <a:p>
            <a:pPr lvl="1">
              <a:lnSpc>
                <a:spcPct val="90000"/>
              </a:lnSpc>
            </a:pPr>
            <a:r>
              <a:rPr lang="fr-FR" dirty="0"/>
              <a:t>Manuel de procédures administratives</a:t>
            </a:r>
          </a:p>
          <a:p>
            <a:pPr lvl="1">
              <a:lnSpc>
                <a:spcPct val="90000"/>
              </a:lnSpc>
            </a:pPr>
            <a:r>
              <a:rPr lang="fr-FR" dirty="0"/>
              <a:t>etc.</a:t>
            </a:r>
          </a:p>
          <a:p>
            <a:pPr>
              <a:lnSpc>
                <a:spcPct val="130000"/>
              </a:lnSpc>
            </a:pPr>
            <a:endParaRPr lang="fr-FR" dirty="0"/>
          </a:p>
          <a:p>
            <a:pPr>
              <a:lnSpc>
                <a:spcPct val="130000"/>
              </a:lnSpc>
            </a:pPr>
            <a:r>
              <a:rPr lang="fr-FR" dirty="0"/>
              <a:t>XML permet de décrire la structure et le contenu de tout type de document</a:t>
            </a:r>
          </a:p>
          <a:p>
            <a:pPr>
              <a:lnSpc>
                <a:spcPct val="130000"/>
              </a:lnSpc>
            </a:pPr>
            <a:endParaRPr lang="fr-FR" dirty="0"/>
          </a:p>
          <a:p>
            <a:pPr>
              <a:lnSpc>
                <a:spcPct val="90000"/>
              </a:lnSpc>
            </a:pPr>
            <a:r>
              <a:rPr lang="fr-FR" dirty="0"/>
              <a:t>XML est un sous ensemble de SGML </a:t>
            </a:r>
            <a:r>
              <a:rPr lang="fr-FR" dirty="0">
                <a:solidFill>
                  <a:srgbClr val="6699FF"/>
                </a:solidFill>
              </a:rPr>
              <a:t>- Standard </a:t>
            </a:r>
            <a:r>
              <a:rPr lang="fr-FR" dirty="0" err="1">
                <a:solidFill>
                  <a:srgbClr val="6699FF"/>
                </a:solidFill>
              </a:rPr>
              <a:t>Generalized</a:t>
            </a:r>
            <a:r>
              <a:rPr lang="fr-FR" dirty="0">
                <a:solidFill>
                  <a:srgbClr val="6699FF"/>
                </a:solidFill>
              </a:rPr>
              <a:t> </a:t>
            </a:r>
            <a:r>
              <a:rPr lang="fr-FR" dirty="0" err="1">
                <a:solidFill>
                  <a:srgbClr val="6699FF"/>
                </a:solidFill>
              </a:rPr>
              <a:t>Markup</a:t>
            </a:r>
            <a:r>
              <a:rPr lang="fr-FR" dirty="0">
                <a:solidFill>
                  <a:srgbClr val="6699FF"/>
                </a:solidFill>
              </a:rPr>
              <a:t> </a:t>
            </a:r>
            <a:r>
              <a:rPr lang="fr-FR" dirty="0" err="1">
                <a:solidFill>
                  <a:srgbClr val="6699FF"/>
                </a:solidFill>
              </a:rPr>
              <a:t>Language</a:t>
            </a:r>
            <a:r>
              <a:rPr lang="fr-FR" dirty="0">
                <a:solidFill>
                  <a:srgbClr val="6699FF"/>
                </a:solidFill>
              </a:rPr>
              <a:t>-</a:t>
            </a:r>
            <a:r>
              <a:rPr lang="fr-FR" dirty="0"/>
              <a:t>, standard de fait dans le milieu de la GED (Gestion Électronique Documentaire)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6E117B04-75F1-4230-B418-60C870CA9A70}" type="slidenum">
              <a:rPr lang="fr-FR"/>
              <a:pPr/>
              <a:t>170</a:t>
            </a:fld>
            <a:endParaRPr lang="fr-FR"/>
          </a:p>
        </p:txBody>
      </p:sp>
      <p:sp>
        <p:nvSpPr>
          <p:cNvPr id="466946" name="Rectangle 2"/>
          <p:cNvSpPr>
            <a:spLocks noGrp="1" noChangeArrowheads="1"/>
          </p:cNvSpPr>
          <p:nvPr>
            <p:ph type="title"/>
          </p:nvPr>
        </p:nvSpPr>
        <p:spPr/>
        <p:txBody>
          <a:bodyPr/>
          <a:lstStyle/>
          <a:p>
            <a:r>
              <a:rPr lang="fr-FR" b="1">
                <a:solidFill>
                  <a:srgbClr val="FFFFA8"/>
                </a:solidFill>
                <a:cs typeface="Arial" pitchFamily="34" charset="0"/>
              </a:rPr>
              <a:t>Avantages         SAX        </a:t>
            </a:r>
            <a:r>
              <a:rPr lang="fr-FR" b="1">
                <a:solidFill>
                  <a:srgbClr val="FFFFA0"/>
                </a:solidFill>
                <a:cs typeface="Times New Roman" pitchFamily="18" charset="0"/>
              </a:rPr>
              <a:t>Inconvénients</a:t>
            </a:r>
            <a:r>
              <a:rPr lang="fr-FR" b="1">
                <a:solidFill>
                  <a:srgbClr val="FFFFA8"/>
                </a:solidFill>
                <a:cs typeface="Arial" pitchFamily="34" charset="0"/>
              </a:rPr>
              <a:t> </a:t>
            </a:r>
          </a:p>
        </p:txBody>
      </p:sp>
      <p:sp>
        <p:nvSpPr>
          <p:cNvPr id="466947" name="Rectangle 3"/>
          <p:cNvSpPr>
            <a:spLocks noGrp="1" noChangeArrowheads="1"/>
          </p:cNvSpPr>
          <p:nvPr>
            <p:ph type="body" sz="half" idx="1"/>
          </p:nvPr>
        </p:nvSpPr>
        <p:spPr/>
        <p:txBody>
          <a:bodyPr/>
          <a:lstStyle/>
          <a:p>
            <a:r>
              <a:rPr lang="fr-FR" sz="2000">
                <a:cs typeface="Times New Roman" pitchFamily="18" charset="0"/>
              </a:rPr>
              <a:t>fichiers XML de très grandes tailles</a:t>
            </a:r>
          </a:p>
          <a:p>
            <a:r>
              <a:rPr lang="fr-FR" sz="2000">
                <a:cs typeface="Times New Roman" pitchFamily="18" charset="0"/>
              </a:rPr>
              <a:t>pas de représentation en mémoire de la structure XML</a:t>
            </a:r>
          </a:p>
          <a:p>
            <a:r>
              <a:rPr lang="fr-FR" sz="2000">
                <a:cs typeface="Times New Roman" pitchFamily="18" charset="0"/>
              </a:rPr>
              <a:t>traitements au fil de la lecture de la structure.</a:t>
            </a:r>
          </a:p>
          <a:p>
            <a:r>
              <a:rPr lang="fr-FR" sz="2000">
                <a:cs typeface="Times New Roman" pitchFamily="18" charset="0"/>
              </a:rPr>
              <a:t>Adapté à la manipulation de document XML</a:t>
            </a:r>
          </a:p>
          <a:p>
            <a:pPr lvl="1"/>
            <a:r>
              <a:rPr lang="fr-FR" sz="1600">
                <a:cs typeface="Times New Roman" pitchFamily="18" charset="0"/>
              </a:rPr>
              <a:t>extraire certaines parties de document</a:t>
            </a:r>
          </a:p>
          <a:p>
            <a:pPr lvl="1"/>
            <a:r>
              <a:rPr lang="fr-FR" sz="1600">
                <a:cs typeface="Times New Roman" pitchFamily="18" charset="0"/>
              </a:rPr>
              <a:t>effectuer des totaux sur tous les enregistrements.</a:t>
            </a:r>
          </a:p>
          <a:p>
            <a:pPr lvl="1"/>
            <a:r>
              <a:rPr lang="fr-FR" sz="1600">
                <a:cs typeface="Times New Roman" pitchFamily="18" charset="0"/>
              </a:rPr>
              <a:t>Sélection d'informations</a:t>
            </a:r>
          </a:p>
          <a:p>
            <a:r>
              <a:rPr lang="fr-FR" sz="2000">
                <a:cs typeface="Times New Roman" pitchFamily="18" charset="0"/>
              </a:rPr>
              <a:t>l'API SAX est  simple</a:t>
            </a:r>
            <a:r>
              <a:rPr lang="fr-FR" sz="2000"/>
              <a:t> </a:t>
            </a:r>
          </a:p>
        </p:txBody>
      </p:sp>
      <p:sp>
        <p:nvSpPr>
          <p:cNvPr id="466948" name="Rectangle 4"/>
          <p:cNvSpPr>
            <a:spLocks noGrp="1" noChangeArrowheads="1"/>
          </p:cNvSpPr>
          <p:nvPr>
            <p:ph type="body" sz="half" idx="2"/>
          </p:nvPr>
        </p:nvSpPr>
        <p:spPr/>
        <p:txBody>
          <a:bodyPr/>
          <a:lstStyle/>
          <a:p>
            <a:r>
              <a:rPr lang="fr-FR" sz="2000" dirty="0">
                <a:cs typeface="Arial" pitchFamily="34" charset="0"/>
              </a:rPr>
              <a:t>Impossible de modifier (ajout, modification, suppression) un document XML.</a:t>
            </a:r>
          </a:p>
          <a:p>
            <a:r>
              <a:rPr lang="fr-FR" sz="2000" dirty="0">
                <a:cs typeface="Arial" pitchFamily="34" charset="0"/>
              </a:rPr>
              <a:t>Vu que le fichier XML est traité au fur et à mesure de la lecture, on ne peut pas effectuer d'accès direct à un élément particulier.</a:t>
            </a:r>
          </a:p>
          <a:p>
            <a:r>
              <a:rPr lang="fr-FR" sz="2000" dirty="0">
                <a:cs typeface="Arial" pitchFamily="34" charset="0"/>
              </a:rPr>
              <a:t>SAX n'est actuellement pas implémenté dans aucun des navigateurs Web, cela reste pour le moment une technologie purement côté serveur (à moins de l'utiliser dans une applet...).</a:t>
            </a:r>
            <a:endParaRPr lang="fr-FR" sz="2000" dirty="0">
              <a:cs typeface="Times New Roman" pitchFamily="18" charset="0"/>
            </a:endParaRPr>
          </a:p>
          <a:p>
            <a:endParaRPr lang="fr-FR" sz="20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0"/>
          </p:nvPr>
        </p:nvSpPr>
        <p:spPr/>
        <p:txBody>
          <a:bodyPr/>
          <a:lstStyle/>
          <a:p>
            <a:fld id="{1A9C8A09-B48E-417B-B5E7-A612347B97DB}" type="slidenum">
              <a:rPr lang="fr-FR"/>
              <a:pPr/>
              <a:t>171</a:t>
            </a:fld>
            <a:endParaRPr lang="fr-FR"/>
          </a:p>
        </p:txBody>
      </p:sp>
      <p:sp>
        <p:nvSpPr>
          <p:cNvPr id="467970" name="Rectangle 2"/>
          <p:cNvSpPr>
            <a:spLocks noGrp="1" noChangeArrowheads="1"/>
          </p:cNvSpPr>
          <p:nvPr>
            <p:ph type="title"/>
          </p:nvPr>
        </p:nvSpPr>
        <p:spPr/>
        <p:txBody>
          <a:bodyPr/>
          <a:lstStyle/>
          <a:p>
            <a:r>
              <a:rPr lang="fr-FR"/>
              <a:t>SAX exemple</a:t>
            </a:r>
          </a:p>
        </p:txBody>
      </p:sp>
      <p:grpSp>
        <p:nvGrpSpPr>
          <p:cNvPr id="467977" name="Group 9"/>
          <p:cNvGrpSpPr>
            <a:grpSpLocks/>
          </p:cNvGrpSpPr>
          <p:nvPr/>
        </p:nvGrpSpPr>
        <p:grpSpPr bwMode="auto">
          <a:xfrm>
            <a:off x="153988" y="1828800"/>
            <a:ext cx="9142412" cy="4411663"/>
            <a:chOff x="0" y="0"/>
            <a:chExt cx="5759" cy="2779"/>
          </a:xfrm>
        </p:grpSpPr>
        <p:grpSp>
          <p:nvGrpSpPr>
            <p:cNvPr id="467974" name="Group 6"/>
            <p:cNvGrpSpPr>
              <a:grpSpLocks/>
            </p:cNvGrpSpPr>
            <p:nvPr/>
          </p:nvGrpSpPr>
          <p:grpSpPr bwMode="auto">
            <a:xfrm>
              <a:off x="0" y="0"/>
              <a:ext cx="2080" cy="2779"/>
              <a:chOff x="0" y="0"/>
              <a:chExt cx="2080" cy="2779"/>
            </a:xfrm>
          </p:grpSpPr>
          <p:sp>
            <p:nvSpPr>
              <p:cNvPr id="467973" name="Rectangle 5"/>
              <p:cNvSpPr>
                <a:spLocks noChangeArrowheads="1"/>
              </p:cNvSpPr>
              <p:nvPr/>
            </p:nvSpPr>
            <p:spPr bwMode="auto">
              <a:xfrm>
                <a:off x="0" y="0"/>
                <a:ext cx="2080" cy="2779"/>
              </a:xfrm>
              <a:prstGeom prst="rect">
                <a:avLst/>
              </a:prstGeom>
              <a:noFill/>
              <a:ln w="12700">
                <a:noFill/>
                <a:miter lim="800000"/>
                <a:headEnd/>
                <a:tailEnd/>
              </a:ln>
              <a:effectLst/>
            </p:spPr>
            <p:txBody>
              <a:bodyPr wrap="none" lIns="90000" tIns="46800" rIns="90000" bIns="46800" anchor="ctr"/>
              <a:lstStyle/>
              <a:p>
                <a:endParaRPr lang="fr-FR"/>
              </a:p>
            </p:txBody>
          </p:sp>
          <p:sp>
            <p:nvSpPr>
              <p:cNvPr id="467971" name="Rectangle 3"/>
              <p:cNvSpPr>
                <a:spLocks noChangeArrowheads="1"/>
              </p:cNvSpPr>
              <p:nvPr/>
            </p:nvSpPr>
            <p:spPr bwMode="auto">
              <a:xfrm>
                <a:off x="6" y="6"/>
                <a:ext cx="2068" cy="2743"/>
              </a:xfrm>
              <a:prstGeom prst="rect">
                <a:avLst/>
              </a:prstGeom>
              <a:noFill/>
              <a:ln w="12700">
                <a:noFill/>
                <a:miter lim="800000"/>
                <a:headEnd/>
                <a:tailEnd/>
              </a:ln>
              <a:effectLst/>
            </p:spPr>
            <p:txBody>
              <a:bodyPr lIns="90000" tIns="46800" rIns="90000" bIns="46800" anchor="ctr"/>
              <a:lstStyle/>
              <a:p>
                <a:pPr algn="l" latinLnBrk="0"/>
                <a:r>
                  <a:rPr kumimoji="0" lang="fr-FR" sz="1000">
                    <a:latin typeface="Arial" pitchFamily="34" charset="0"/>
                    <a:cs typeface="Arial" pitchFamily="34" charset="0"/>
                  </a:rPr>
                  <a:t>import org.xml.sax.*;</a:t>
                </a:r>
                <a:br>
                  <a:rPr kumimoji="0" lang="fr-FR" sz="1000">
                    <a:latin typeface="Arial" pitchFamily="34" charset="0"/>
                    <a:cs typeface="Arial" pitchFamily="34" charset="0"/>
                  </a:rPr>
                </a:br>
                <a:r>
                  <a:rPr kumimoji="0" lang="fr-FR" sz="1000">
                    <a:latin typeface="Arial" pitchFamily="34" charset="0"/>
                    <a:cs typeface="Arial" pitchFamily="34" charset="0"/>
                  </a:rPr>
                  <a:t>import java.io.IOException; </a:t>
                </a:r>
                <a:br>
                  <a:rPr kumimoji="0" lang="fr-FR" sz="1000">
                    <a:latin typeface="Arial" pitchFamily="34" charset="0"/>
                    <a:cs typeface="Arial" pitchFamily="34" charset="0"/>
                  </a:rPr>
                </a:br>
                <a:r>
                  <a:rPr kumimoji="0" lang="fr-FR" sz="1000">
                    <a:latin typeface="Arial" pitchFamily="34" charset="0"/>
                    <a:cs typeface="Arial" pitchFamily="34" charset="0"/>
                  </a:rPr>
                  <a:t>import java.util.*; </a:t>
                </a:r>
                <a:endParaRPr kumimoji="0" lang="fr-FR">
                  <a:cs typeface="Times New Roman" pitchFamily="18" charset="0"/>
                </a:endParaRPr>
              </a:p>
              <a:p>
                <a:pPr algn="l" eaLnBrk="0" latinLnBrk="0" hangingPunct="0"/>
                <a:r>
                  <a:rPr kumimoji="0" lang="en-GB" sz="1000">
                    <a:latin typeface="Arial" pitchFamily="34" charset="0"/>
                    <a:cs typeface="Arial" pitchFamily="34" charset="0"/>
                  </a:rPr>
                  <a:t>public class Ot extends HandlerBase</a:t>
                </a:r>
                <a:br>
                  <a:rPr kumimoji="0" lang="en-GB" sz="1000">
                    <a:latin typeface="Arial" pitchFamily="34" charset="0"/>
                    <a:cs typeface="Arial" pitchFamily="34" charset="0"/>
                  </a:rPr>
                </a:br>
                <a:r>
                  <a:rPr kumimoji="0" lang="en-GB" sz="1000">
                    <a:latin typeface="Arial" pitchFamily="34" charset="0"/>
                    <a:cs typeface="Arial" pitchFamily="34" charset="0"/>
                  </a:rPr>
                  <a:t>{ </a:t>
                </a:r>
                <a:br>
                  <a:rPr kumimoji="0" lang="en-GB" sz="1000">
                    <a:latin typeface="Arial" pitchFamily="34" charset="0"/>
                    <a:cs typeface="Arial" pitchFamily="34" charset="0"/>
                  </a:rPr>
                </a:br>
                <a:r>
                  <a:rPr kumimoji="0" lang="en-GB" sz="1000">
                    <a:latin typeface="Arial" pitchFamily="34" charset="0"/>
                    <a:cs typeface="Arial" pitchFamily="34" charset="0"/>
                  </a:rPr>
                  <a:t>private int countChapters = 0; </a:t>
                </a:r>
                <a:br>
                  <a:rPr kumimoji="0" lang="en-GB" sz="1000">
                    <a:latin typeface="Arial" pitchFamily="34" charset="0"/>
                    <a:cs typeface="Arial" pitchFamily="34" charset="0"/>
                  </a:rPr>
                </a:br>
                <a:r>
                  <a:rPr kumimoji="0" lang="en-GB" sz="1000">
                    <a:latin typeface="Arial" pitchFamily="34" charset="0"/>
                    <a:cs typeface="Arial" pitchFamily="34" charset="0"/>
                  </a:rPr>
                  <a:t>private int countBooks = 0;</a:t>
                </a:r>
                <a:br>
                  <a:rPr kumimoji="0" lang="en-GB" sz="1000">
                    <a:latin typeface="Arial" pitchFamily="34" charset="0"/>
                    <a:cs typeface="Arial" pitchFamily="34" charset="0"/>
                  </a:rPr>
                </a:br>
                <a:r>
                  <a:rPr kumimoji="0" lang="en-GB" sz="1000">
                    <a:latin typeface="Arial" pitchFamily="34" charset="0"/>
                    <a:cs typeface="Arial" pitchFamily="34" charset="0"/>
                  </a:rPr>
                  <a:t>private int countVersets = 0; </a:t>
                </a:r>
                <a:endParaRPr kumimoji="0" lang="fr-FR">
                  <a:cs typeface="Times New Roman" pitchFamily="18" charset="0"/>
                </a:endParaRPr>
              </a:p>
              <a:p>
                <a:pPr algn="l" eaLnBrk="0" latinLnBrk="0" hangingPunct="0"/>
                <a:r>
                  <a:rPr kumimoji="0" lang="en-GB" sz="1000">
                    <a:latin typeface="Arial" pitchFamily="34" charset="0"/>
                    <a:cs typeface="Arial" pitchFamily="34" charset="0"/>
                  </a:rPr>
                  <a:t>public static void main(String args[]) throws Exception </a:t>
                </a:r>
                <a:br>
                  <a:rPr kumimoji="0" lang="en-GB" sz="1000">
                    <a:latin typeface="Arial" pitchFamily="34" charset="0"/>
                    <a:cs typeface="Arial" pitchFamily="34" charset="0"/>
                  </a:rPr>
                </a:br>
                <a:r>
                  <a:rPr kumimoji="0" lang="en-GB" sz="1000">
                    <a:latin typeface="Arial" pitchFamily="34" charset="0"/>
                    <a:cs typeface="Arial" pitchFamily="34" charset="0"/>
                  </a:rPr>
                  <a:t>{ (new Ot()).countItems(); } </a:t>
                </a:r>
                <a:endParaRPr kumimoji="0" lang="fr-FR">
                  <a:cs typeface="Times New Roman" pitchFamily="18" charset="0"/>
                </a:endParaRPr>
              </a:p>
              <a:p>
                <a:pPr algn="l" eaLnBrk="0" latinLnBrk="0" hangingPunct="0"/>
                <a:r>
                  <a:rPr kumimoji="0" lang="en-GB" sz="1000">
                    <a:solidFill>
                      <a:srgbClr val="003399"/>
                    </a:solidFill>
                    <a:latin typeface="Arial" pitchFamily="34" charset="0"/>
                    <a:cs typeface="Arial" pitchFamily="34" charset="0"/>
                  </a:rPr>
                  <a:t>public void countItems() </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Parser p = new com.jclark.xml.sax.Driver();</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p.setDocumentHandler(this);</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try </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 p.parse("file:///e:/inetroot/Www/website/XML/XML-exemples/ot.xml"); } </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catch(IOException e) </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{System.out.println("PB IO..."+e.getMessage());} </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catch(SAXException e) </a:t>
                </a:r>
                <a:br>
                  <a:rPr kumimoji="0" lang="en-GB" sz="1000">
                    <a:solidFill>
                      <a:srgbClr val="003399"/>
                    </a:solidFill>
                    <a:latin typeface="Arial" pitchFamily="34" charset="0"/>
                    <a:cs typeface="Arial" pitchFamily="34" charset="0"/>
                  </a:rPr>
                </a:br>
                <a:r>
                  <a:rPr kumimoji="0" lang="en-GB" sz="1000">
                    <a:solidFill>
                      <a:srgbClr val="003399"/>
                    </a:solidFill>
                    <a:latin typeface="Arial" pitchFamily="34" charset="0"/>
                    <a:cs typeface="Arial" pitchFamily="34" charset="0"/>
                  </a:rPr>
                  <a:t>{System.out.println("PB SAX..."+e.getMessage());}</a:t>
                </a:r>
                <a:r>
                  <a:rPr kumimoji="0" lang="en-GB" sz="1000">
                    <a:solidFill>
                      <a:srgbClr val="6699FF"/>
                    </a:solidFill>
                    <a:latin typeface="Arial" pitchFamily="34" charset="0"/>
                    <a:cs typeface="Arial" pitchFamily="34" charset="0"/>
                  </a:rPr>
                  <a:t/>
                </a:r>
                <a:br>
                  <a:rPr kumimoji="0" lang="en-GB" sz="1000">
                    <a:solidFill>
                      <a:srgbClr val="6699FF"/>
                    </a:solidFill>
                    <a:latin typeface="Arial" pitchFamily="34" charset="0"/>
                    <a:cs typeface="Arial" pitchFamily="34" charset="0"/>
                  </a:rPr>
                </a:br>
                <a:r>
                  <a:rPr kumimoji="0" lang="en-GB" sz="1000">
                    <a:solidFill>
                      <a:srgbClr val="6699FF"/>
                    </a:solidFill>
                    <a:latin typeface="Arial" pitchFamily="34" charset="0"/>
                    <a:cs typeface="Arial" pitchFamily="34" charset="0"/>
                  </a:rPr>
                  <a:t>} </a:t>
                </a:r>
                <a:br>
                  <a:rPr kumimoji="0" lang="en-GB" sz="1000">
                    <a:solidFill>
                      <a:srgbClr val="6699FF"/>
                    </a:solidFill>
                    <a:latin typeface="Arial" pitchFamily="34" charset="0"/>
                    <a:cs typeface="Arial" pitchFamily="34" charset="0"/>
                  </a:rPr>
                </a:br>
                <a:r>
                  <a:rPr kumimoji="0" lang="en-GB" sz="1000">
                    <a:latin typeface="Arial" pitchFamily="34" charset="0"/>
                    <a:cs typeface="Arial" pitchFamily="34" charset="0"/>
                  </a:rPr>
                  <a:t/>
                </a:r>
                <a:br>
                  <a:rPr kumimoji="0" lang="en-GB" sz="1000">
                    <a:latin typeface="Arial" pitchFamily="34" charset="0"/>
                    <a:cs typeface="Arial" pitchFamily="34" charset="0"/>
                  </a:rPr>
                </a:br>
                <a:r>
                  <a:rPr kumimoji="0" lang="en-GB" sz="1000">
                    <a:latin typeface="Arial" pitchFamily="34" charset="0"/>
                    <a:cs typeface="Arial" pitchFamily="34" charset="0"/>
                  </a:rPr>
                  <a:t>public void startElement(String name, AttributeList atts) throws SAXException</a:t>
                </a:r>
                <a:br>
                  <a:rPr kumimoji="0" lang="en-GB" sz="1000">
                    <a:latin typeface="Arial" pitchFamily="34" charset="0"/>
                    <a:cs typeface="Arial" pitchFamily="34" charset="0"/>
                  </a:rPr>
                </a:br>
                <a:r>
                  <a:rPr kumimoji="0" lang="en-GB" sz="1000">
                    <a:latin typeface="Arial" pitchFamily="34" charset="0"/>
                    <a:cs typeface="Arial" pitchFamily="34" charset="0"/>
                  </a:rPr>
                  <a:t>{</a:t>
                </a:r>
                <a:br>
                  <a:rPr kumimoji="0" lang="en-GB" sz="1000">
                    <a:latin typeface="Arial" pitchFamily="34" charset="0"/>
                    <a:cs typeface="Arial" pitchFamily="34" charset="0"/>
                  </a:rPr>
                </a:br>
                <a:r>
                  <a:rPr kumimoji="0" lang="en-GB" sz="1000">
                    <a:latin typeface="Arial" pitchFamily="34" charset="0"/>
                    <a:cs typeface="Arial" pitchFamily="34" charset="0"/>
                  </a:rPr>
                  <a:t>if(name.equals("chapter")) countChapters++; </a:t>
                </a:r>
                <a:br>
                  <a:rPr kumimoji="0" lang="en-GB" sz="1000">
                    <a:latin typeface="Arial" pitchFamily="34" charset="0"/>
                    <a:cs typeface="Arial" pitchFamily="34" charset="0"/>
                  </a:rPr>
                </a:br>
                <a:r>
                  <a:rPr kumimoji="0" lang="en-GB" sz="1000">
                    <a:latin typeface="Arial" pitchFamily="34" charset="0"/>
                    <a:cs typeface="Arial" pitchFamily="34" charset="0"/>
                  </a:rPr>
                  <a:t>if(name.equals("book")) countBooks++;</a:t>
                </a:r>
                <a:br>
                  <a:rPr kumimoji="0" lang="en-GB" sz="1000">
                    <a:latin typeface="Arial" pitchFamily="34" charset="0"/>
                    <a:cs typeface="Arial" pitchFamily="34" charset="0"/>
                  </a:rPr>
                </a:br>
                <a:r>
                  <a:rPr kumimoji="0" lang="en-GB" sz="1000">
                    <a:latin typeface="Arial" pitchFamily="34" charset="0"/>
                    <a:cs typeface="Arial" pitchFamily="34" charset="0"/>
                  </a:rPr>
                  <a:t>if(name.equals("v")) countVersets++; </a:t>
                </a:r>
                <a:br>
                  <a:rPr kumimoji="0" lang="en-GB" sz="1000">
                    <a:latin typeface="Arial" pitchFamily="34" charset="0"/>
                    <a:cs typeface="Arial" pitchFamily="34" charset="0"/>
                  </a:rPr>
                </a:br>
                <a:r>
                  <a:rPr kumimoji="0" lang="en-GB" sz="1000">
                    <a:latin typeface="Arial" pitchFamily="34" charset="0"/>
                    <a:cs typeface="Arial" pitchFamily="34" charset="0"/>
                  </a:rPr>
                  <a:t>}</a:t>
                </a:r>
                <a:endParaRPr kumimoji="0" lang="fr-FR">
                  <a:cs typeface="Times New Roman" pitchFamily="18" charset="0"/>
                </a:endParaRPr>
              </a:p>
              <a:p>
                <a:pPr algn="l" eaLnBrk="0" latinLnBrk="0" hangingPunct="0"/>
                <a:r>
                  <a:rPr kumimoji="0" lang="fr-FR" sz="1000">
                    <a:solidFill>
                      <a:srgbClr val="003399"/>
                    </a:solidFill>
                    <a:latin typeface="Arial" pitchFamily="34" charset="0"/>
                    <a:cs typeface="Arial" pitchFamily="34" charset="0"/>
                  </a:rPr>
                  <a:t>public void startDocument() throws SAXException </a:t>
                </a:r>
                <a:br>
                  <a:rPr kumimoji="0" lang="fr-FR" sz="1000">
                    <a:solidFill>
                      <a:srgbClr val="003399"/>
                    </a:solidFill>
                    <a:latin typeface="Arial" pitchFamily="34" charset="0"/>
                    <a:cs typeface="Arial" pitchFamily="34" charset="0"/>
                  </a:rPr>
                </a:br>
                <a:r>
                  <a:rPr kumimoji="0" lang="fr-FR" sz="1000">
                    <a:solidFill>
                      <a:srgbClr val="003399"/>
                    </a:solidFill>
                    <a:latin typeface="Arial" pitchFamily="34" charset="0"/>
                    <a:cs typeface="Arial" pitchFamily="34" charset="0"/>
                  </a:rPr>
                  <a:t>{ System.out.println("Début du traitement..."); } </a:t>
                </a:r>
                <a:endParaRPr kumimoji="0" lang="fr-FR">
                  <a:solidFill>
                    <a:srgbClr val="003399"/>
                  </a:solidFill>
                  <a:cs typeface="Times New Roman" pitchFamily="18" charset="0"/>
                </a:endParaRPr>
              </a:p>
              <a:p>
                <a:pPr algn="l" eaLnBrk="0" latinLnBrk="0" hangingPunct="0"/>
                <a:r>
                  <a:rPr kumimoji="0" lang="fr-FR" sz="1000">
                    <a:latin typeface="Arial" pitchFamily="34" charset="0"/>
                    <a:cs typeface="Arial" pitchFamily="34" charset="0"/>
                  </a:rPr>
                  <a:t>public void endDocument() throws SAXException </a:t>
                </a:r>
                <a:br>
                  <a:rPr kumimoji="0" lang="fr-FR" sz="1000">
                    <a:latin typeface="Arial" pitchFamily="34" charset="0"/>
                    <a:cs typeface="Arial" pitchFamily="34" charset="0"/>
                  </a:rPr>
                </a:br>
                <a:r>
                  <a:rPr kumimoji="0" lang="fr-FR" sz="1000">
                    <a:latin typeface="Arial" pitchFamily="34" charset="0"/>
                    <a:cs typeface="Arial" pitchFamily="34" charset="0"/>
                  </a:rPr>
                  <a:t>{ </a:t>
                </a:r>
                <a:br>
                  <a:rPr kumimoji="0" lang="fr-FR" sz="1000">
                    <a:latin typeface="Arial" pitchFamily="34" charset="0"/>
                    <a:cs typeface="Arial" pitchFamily="34" charset="0"/>
                  </a:rPr>
                </a:br>
                <a:r>
                  <a:rPr kumimoji="0" lang="fr-FR" sz="1000">
                    <a:latin typeface="Arial" pitchFamily="34" charset="0"/>
                    <a:cs typeface="Arial" pitchFamily="34" charset="0"/>
                  </a:rPr>
                  <a:t>System.out.println("Il y a " + countVersets +" Verset(s)"); </a:t>
                </a:r>
                <a:br>
                  <a:rPr kumimoji="0" lang="fr-FR" sz="1000">
                    <a:latin typeface="Arial" pitchFamily="34" charset="0"/>
                    <a:cs typeface="Arial" pitchFamily="34" charset="0"/>
                  </a:rPr>
                </a:br>
                <a:r>
                  <a:rPr kumimoji="0" lang="fr-FR" sz="1000">
                    <a:latin typeface="Arial" pitchFamily="34" charset="0"/>
                    <a:cs typeface="Arial" pitchFamily="34" charset="0"/>
                  </a:rPr>
                  <a:t>System.out.println("Il y a " + countChapters +" chapitre(s)"); </a:t>
                </a:r>
                <a:br>
                  <a:rPr kumimoji="0" lang="fr-FR" sz="1000">
                    <a:latin typeface="Arial" pitchFamily="34" charset="0"/>
                    <a:cs typeface="Arial" pitchFamily="34" charset="0"/>
                  </a:rPr>
                </a:br>
                <a:r>
                  <a:rPr kumimoji="0" lang="fr-FR" sz="1000">
                    <a:latin typeface="Arial" pitchFamily="34" charset="0"/>
                    <a:cs typeface="Arial" pitchFamily="34" charset="0"/>
                  </a:rPr>
                  <a:t>System.out.println("Il y a " + countBooks +" livret(s)"); </a:t>
                </a:r>
                <a:br>
                  <a:rPr kumimoji="0" lang="fr-FR" sz="1000">
                    <a:latin typeface="Arial" pitchFamily="34" charset="0"/>
                    <a:cs typeface="Arial" pitchFamily="34" charset="0"/>
                  </a:rPr>
                </a:br>
                <a:r>
                  <a:rPr kumimoji="0" lang="fr-FR" sz="1000">
                    <a:latin typeface="Arial" pitchFamily="34" charset="0"/>
                    <a:cs typeface="Arial" pitchFamily="34" charset="0"/>
                  </a:rPr>
                  <a:t>System.out.println("Fin de traitement :");</a:t>
                </a:r>
                <a:br>
                  <a:rPr kumimoji="0" lang="fr-FR" sz="1000">
                    <a:latin typeface="Arial" pitchFamily="34" charset="0"/>
                    <a:cs typeface="Arial" pitchFamily="34" charset="0"/>
                  </a:rPr>
                </a:br>
                <a:r>
                  <a:rPr kumimoji="0" lang="fr-FR" sz="1000">
                    <a:latin typeface="Arial" pitchFamily="34" charset="0"/>
                    <a:cs typeface="Arial" pitchFamily="34" charset="0"/>
                  </a:rPr>
                  <a:t>} </a:t>
                </a:r>
                <a:endParaRPr kumimoji="0" lang="fr-FR">
                  <a:cs typeface="Times New Roman" pitchFamily="18" charset="0"/>
                </a:endParaRPr>
              </a:p>
              <a:p>
                <a:pPr algn="l" eaLnBrk="0" latinLnBrk="0" hangingPunct="0"/>
                <a:endParaRPr kumimoji="0" lang="fr-FR" sz="3600"/>
              </a:p>
            </p:txBody>
          </p:sp>
        </p:grpSp>
        <p:grpSp>
          <p:nvGrpSpPr>
            <p:cNvPr id="467976" name="Group 8"/>
            <p:cNvGrpSpPr>
              <a:grpSpLocks/>
            </p:cNvGrpSpPr>
            <p:nvPr/>
          </p:nvGrpSpPr>
          <p:grpSpPr bwMode="auto">
            <a:xfrm>
              <a:off x="2080" y="0"/>
              <a:ext cx="3679" cy="2779"/>
              <a:chOff x="2080" y="0"/>
              <a:chExt cx="3679" cy="2779"/>
            </a:xfrm>
          </p:grpSpPr>
          <p:sp>
            <p:nvSpPr>
              <p:cNvPr id="467975" name="Rectangle 7"/>
              <p:cNvSpPr>
                <a:spLocks noChangeArrowheads="1"/>
              </p:cNvSpPr>
              <p:nvPr/>
            </p:nvSpPr>
            <p:spPr bwMode="auto">
              <a:xfrm>
                <a:off x="2080" y="0"/>
                <a:ext cx="3679" cy="2779"/>
              </a:xfrm>
              <a:prstGeom prst="rect">
                <a:avLst/>
              </a:prstGeom>
              <a:noFill/>
              <a:ln w="12700">
                <a:noFill/>
                <a:miter lim="800000"/>
                <a:headEnd/>
                <a:tailEnd/>
              </a:ln>
              <a:effectLst/>
            </p:spPr>
            <p:txBody>
              <a:bodyPr wrap="none" lIns="90000" tIns="46800" rIns="90000" bIns="46800" anchor="ctr"/>
              <a:lstStyle/>
              <a:p>
                <a:endParaRPr lang="fr-FR"/>
              </a:p>
            </p:txBody>
          </p:sp>
          <p:sp>
            <p:nvSpPr>
              <p:cNvPr id="467972" name="Rectangle 4"/>
              <p:cNvSpPr>
                <a:spLocks noChangeArrowheads="1"/>
              </p:cNvSpPr>
              <p:nvPr/>
            </p:nvSpPr>
            <p:spPr bwMode="auto">
              <a:xfrm>
                <a:off x="2086" y="6"/>
                <a:ext cx="3667" cy="2743"/>
              </a:xfrm>
              <a:prstGeom prst="rect">
                <a:avLst/>
              </a:prstGeom>
              <a:noFill/>
              <a:ln w="12700">
                <a:noFill/>
                <a:miter lim="800000"/>
                <a:headEnd/>
                <a:tailEnd/>
              </a:ln>
              <a:effectLst/>
            </p:spPr>
            <p:txBody>
              <a:bodyPr lIns="90000" tIns="46800" rIns="90000" bIns="46800"/>
              <a:lstStyle/>
              <a:p>
                <a:pPr algn="l" latinLnBrk="0"/>
                <a:r>
                  <a:rPr kumimoji="0" lang="fr-FR" sz="1600">
                    <a:latin typeface="Arial" pitchFamily="34" charset="0"/>
                    <a:cs typeface="Arial" pitchFamily="34" charset="0"/>
                  </a:rPr>
                  <a:t>Ce programme prend en entrée le fichier ot.xml.</a:t>
                </a:r>
                <a:endParaRPr kumimoji="0" lang="fr-FR">
                  <a:cs typeface="Times New Roman" pitchFamily="18" charset="0"/>
                </a:endParaRPr>
              </a:p>
              <a:p>
                <a:pPr algn="l" eaLnBrk="0" latinLnBrk="0" hangingPunct="0"/>
                <a:r>
                  <a:rPr kumimoji="0" lang="fr-FR" sz="1600">
                    <a:latin typeface="Arial" pitchFamily="34" charset="0"/>
                    <a:cs typeface="Arial" pitchFamily="34" charset="0"/>
                  </a:rPr>
                  <a:t>La méthode startElement() permet d'incrémenter les compteurs des balises "book", "chapter" et "v".</a:t>
                </a:r>
                <a:endParaRPr kumimoji="0" lang="fr-FR">
                  <a:cs typeface="Times New Roman" pitchFamily="18" charset="0"/>
                </a:endParaRPr>
              </a:p>
              <a:p>
                <a:pPr algn="l" eaLnBrk="0" latinLnBrk="0" hangingPunct="0"/>
                <a:r>
                  <a:rPr kumimoji="0" lang="fr-FR" sz="1600">
                    <a:latin typeface="Arial" pitchFamily="34" charset="0"/>
                    <a:cs typeface="Arial" pitchFamily="34" charset="0"/>
                  </a:rPr>
                  <a:t>La méthode startDocument() permet d'indiquer le début du traitement du document.</a:t>
                </a:r>
                <a:endParaRPr kumimoji="0" lang="fr-FR">
                  <a:cs typeface="Times New Roman" pitchFamily="18" charset="0"/>
                </a:endParaRPr>
              </a:p>
              <a:p>
                <a:pPr algn="l" eaLnBrk="0" latinLnBrk="0" hangingPunct="0"/>
                <a:r>
                  <a:rPr kumimoji="0" lang="fr-FR" sz="1600">
                    <a:latin typeface="Arial" pitchFamily="34" charset="0"/>
                    <a:cs typeface="Arial" pitchFamily="34" charset="0"/>
                  </a:rPr>
                  <a:t>La méthode endDocument() permet d'afficher les valeurs des compteurs de chaque balise.</a:t>
                </a:r>
                <a:endParaRPr kumimoji="0" lang="fr-FR">
                  <a:cs typeface="Times New Roman" pitchFamily="18" charset="0"/>
                </a:endParaRPr>
              </a:p>
              <a:p>
                <a:pPr algn="l" eaLnBrk="0" latinLnBrk="0" hangingPunct="0"/>
                <a:endParaRPr kumimoji="0" lang="fr-FR" sz="3600"/>
              </a:p>
            </p:txBody>
          </p:sp>
        </p:gr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AE11C22-061A-4147-989A-392D36ABF752}" type="slidenum">
              <a:rPr lang="fr-FR"/>
              <a:pPr/>
              <a:t>172</a:t>
            </a:fld>
            <a:endParaRPr lang="fr-FR"/>
          </a:p>
        </p:txBody>
      </p:sp>
      <p:sp>
        <p:nvSpPr>
          <p:cNvPr id="464898" name="Rectangle 2"/>
          <p:cNvSpPr>
            <a:spLocks noGrp="1" noChangeArrowheads="1"/>
          </p:cNvSpPr>
          <p:nvPr>
            <p:ph type="title"/>
          </p:nvPr>
        </p:nvSpPr>
        <p:spPr/>
        <p:txBody>
          <a:bodyPr/>
          <a:lstStyle/>
          <a:p>
            <a:r>
              <a:rPr lang="fr-FR"/>
              <a:t>API DOM</a:t>
            </a:r>
          </a:p>
        </p:txBody>
      </p:sp>
      <p:sp>
        <p:nvSpPr>
          <p:cNvPr id="464899" name="Rectangle 3"/>
          <p:cNvSpPr>
            <a:spLocks noGrp="1" noChangeArrowheads="1"/>
          </p:cNvSpPr>
          <p:nvPr>
            <p:ph type="body" idx="1"/>
          </p:nvPr>
        </p:nvSpPr>
        <p:spPr/>
        <p:txBody>
          <a:bodyPr/>
          <a:lstStyle/>
          <a:p>
            <a:endParaRPr lang="fr-FR"/>
          </a:p>
          <a:p>
            <a:r>
              <a:rPr lang="fr-FR"/>
              <a:t>     Un modèle d’arbre est construit en mémoire (arbres abstraits) </a:t>
            </a:r>
          </a:p>
          <a:p>
            <a:endParaRPr lang="fr-FR"/>
          </a:p>
          <a:p>
            <a:r>
              <a:rPr lang="fr-FR"/>
              <a:t>     L’application accède par API à l’arbre pour le manipuler </a:t>
            </a:r>
          </a:p>
          <a:p>
            <a:endParaRPr lang="fr-FR"/>
          </a:p>
          <a:p>
            <a:r>
              <a:rPr lang="fr-FR"/>
              <a:t>     API DOM est normalisée (recommandation W3C)</a:t>
            </a:r>
          </a:p>
          <a:p>
            <a:pPr lvl="1"/>
            <a:r>
              <a:rPr lang="fr-FR">
                <a:cs typeface="Times New Roman" pitchFamily="18" charset="0"/>
              </a:rPr>
              <a:t>http://www.w3.org/TR/REC-DOM-Level-1/</a:t>
            </a:r>
            <a:r>
              <a:rPr lang="fr-FR"/>
              <a:t> </a:t>
            </a:r>
          </a:p>
          <a:p>
            <a:pPr lvl="1"/>
            <a:endParaRPr lang="fr-FR"/>
          </a:p>
          <a:p>
            <a:r>
              <a:rPr lang="fr-FR"/>
              <a:t>interface de programmation pour manipuler des documents XML grâce à un langage de programmation objet comme Java ou VB</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7F2F7C3-4672-41F5-B690-41435608D9F3}" type="slidenum">
              <a:rPr lang="fr-FR"/>
              <a:pPr/>
              <a:t>173</a:t>
            </a:fld>
            <a:endParaRPr lang="fr-FR"/>
          </a:p>
        </p:txBody>
      </p:sp>
      <p:sp>
        <p:nvSpPr>
          <p:cNvPr id="456706" name="Rectangle 1026"/>
          <p:cNvSpPr>
            <a:spLocks noGrp="1" noChangeArrowheads="1"/>
          </p:cNvSpPr>
          <p:nvPr>
            <p:ph type="title"/>
          </p:nvPr>
        </p:nvSpPr>
        <p:spPr/>
        <p:txBody>
          <a:bodyPr/>
          <a:lstStyle/>
          <a:p>
            <a:r>
              <a:rPr lang="fr-FR"/>
              <a:t>exemple</a:t>
            </a:r>
          </a:p>
        </p:txBody>
      </p:sp>
      <p:sp>
        <p:nvSpPr>
          <p:cNvPr id="456707" name="Rectangle 1027"/>
          <p:cNvSpPr>
            <a:spLocks noGrp="1" noChangeArrowheads="1"/>
          </p:cNvSpPr>
          <p:nvPr>
            <p:ph type="body" idx="1"/>
          </p:nvPr>
        </p:nvSpPr>
        <p:spPr/>
        <p:txBody>
          <a:bodyPr/>
          <a:lstStyle/>
          <a:p>
            <a:pPr>
              <a:buFont typeface="Wingdings" pitchFamily="2" charset="2"/>
              <a:buNone/>
            </a:pPr>
            <a:endParaRPr lang="fr-FR" sz="1800">
              <a:solidFill>
                <a:schemeClr val="tx2"/>
              </a:solidFill>
              <a:latin typeface="Courier New" pitchFamily="49" charset="0"/>
            </a:endParaRPr>
          </a:p>
          <a:p>
            <a:pPr>
              <a:buFont typeface="Wingdings" pitchFamily="2" charset="2"/>
              <a:buNone/>
            </a:pPr>
            <a:r>
              <a:rPr lang="hu-HU" sz="1800">
                <a:solidFill>
                  <a:schemeClr val="tx2"/>
                </a:solidFill>
                <a:latin typeface="Courier New" pitchFamily="49" charset="0"/>
              </a:rPr>
              <a:t>&lt;root&gt;</a:t>
            </a:r>
            <a:r>
              <a:rPr lang="hu-HU" sz="1800">
                <a:latin typeface="Courier New" pitchFamily="49" charset="0"/>
              </a:rPr>
              <a:t/>
            </a:r>
            <a:br>
              <a:rPr lang="hu-HU" sz="1800">
                <a:latin typeface="Courier New" pitchFamily="49" charset="0"/>
              </a:rPr>
            </a:br>
            <a:r>
              <a:rPr lang="hu-HU" sz="1800">
                <a:latin typeface="Courier New" pitchFamily="49" charset="0"/>
              </a:rPr>
              <a:t>  &lt;!-- customer list --&gt;</a:t>
            </a:r>
            <a:br>
              <a:rPr lang="hu-HU" sz="1800">
                <a:latin typeface="Courier New" pitchFamily="49" charset="0"/>
              </a:rPr>
            </a:br>
            <a:r>
              <a:rPr lang="hu-HU" sz="1800">
                <a:latin typeface="Courier New" pitchFamily="49" charset="0"/>
              </a:rPr>
              <a:t>  </a:t>
            </a:r>
            <a:r>
              <a:rPr lang="hu-HU" sz="1800">
                <a:solidFill>
                  <a:schemeClr val="tx2"/>
                </a:solidFill>
                <a:latin typeface="Courier New" pitchFamily="49" charset="0"/>
              </a:rPr>
              <a:t>&lt;customer</a:t>
            </a:r>
            <a:r>
              <a:rPr lang="hu-HU" sz="1800">
                <a:latin typeface="Courier New" pitchFamily="49" charset="0"/>
              </a:rPr>
              <a:t> </a:t>
            </a:r>
            <a:r>
              <a:rPr lang="hu-HU" sz="1800">
                <a:solidFill>
                  <a:schemeClr val="accent2"/>
                </a:solidFill>
                <a:latin typeface="Courier New" pitchFamily="49" charset="0"/>
              </a:rPr>
              <a:t>id</a:t>
            </a:r>
            <a:r>
              <a:rPr lang="hu-HU" sz="1800">
                <a:latin typeface="Courier New" pitchFamily="49" charset="0"/>
              </a:rPr>
              <a:t>=</a:t>
            </a:r>
            <a:r>
              <a:rPr lang="hu-HU" sz="1800">
                <a:solidFill>
                  <a:srgbClr val="00CC00"/>
                </a:solidFill>
                <a:latin typeface="Courier New" pitchFamily="49" charset="0"/>
              </a:rPr>
              <a:t>“345”</a:t>
            </a:r>
            <a:r>
              <a:rPr lang="hu-HU" sz="1800">
                <a:solidFill>
                  <a:schemeClr val="tx2"/>
                </a:solidFill>
                <a:latin typeface="Courier New" pitchFamily="49" charset="0"/>
              </a:rPr>
              <a:t>&gt;</a:t>
            </a:r>
            <a:br>
              <a:rPr lang="hu-HU" sz="1800">
                <a:solidFill>
                  <a:schemeClr val="tx2"/>
                </a:solidFill>
                <a:latin typeface="Courier New" pitchFamily="49" charset="0"/>
              </a:rPr>
            </a:br>
            <a:r>
              <a:rPr lang="hu-HU" sz="1800">
                <a:solidFill>
                  <a:schemeClr val="tx2"/>
                </a:solidFill>
                <a:latin typeface="Courier New" pitchFamily="49" charset="0"/>
              </a:rPr>
              <a:t>    &lt;name&gt;</a:t>
            </a:r>
            <a:br>
              <a:rPr lang="hu-HU" sz="1800">
                <a:solidFill>
                  <a:schemeClr val="tx2"/>
                </a:solidFill>
                <a:latin typeface="Courier New" pitchFamily="49" charset="0"/>
              </a:rPr>
            </a:br>
            <a:r>
              <a:rPr lang="hu-HU" sz="1800">
                <a:solidFill>
                  <a:schemeClr val="tx2"/>
                </a:solidFill>
                <a:latin typeface="Courier New" pitchFamily="49" charset="0"/>
              </a:rPr>
              <a:t>      &lt;first&gt;</a:t>
            </a:r>
            <a:r>
              <a:rPr lang="fr-FR" sz="1800">
                <a:solidFill>
                  <a:schemeClr val="tx2"/>
                </a:solidFill>
                <a:latin typeface="Courier New" pitchFamily="49" charset="0"/>
              </a:rPr>
              <a:t>Jimmy</a:t>
            </a:r>
            <a:r>
              <a:rPr lang="hu-HU" sz="1800">
                <a:solidFill>
                  <a:schemeClr val="tx2"/>
                </a:solidFill>
                <a:latin typeface="Courier New" pitchFamily="49" charset="0"/>
              </a:rPr>
              <a:t>&lt;/first&gt;</a:t>
            </a:r>
            <a:br>
              <a:rPr lang="hu-HU" sz="1800">
                <a:solidFill>
                  <a:schemeClr val="tx2"/>
                </a:solidFill>
                <a:latin typeface="Courier New" pitchFamily="49" charset="0"/>
              </a:rPr>
            </a:br>
            <a:r>
              <a:rPr lang="hu-HU" sz="1800">
                <a:solidFill>
                  <a:schemeClr val="tx2"/>
                </a:solidFill>
                <a:latin typeface="Courier New" pitchFamily="49" charset="0"/>
              </a:rPr>
              <a:t>      &lt;last&gt;</a:t>
            </a:r>
            <a:r>
              <a:rPr lang="fr-FR" sz="1800">
                <a:latin typeface="Courier New" pitchFamily="49" charset="0"/>
              </a:rPr>
              <a:t>Hendrix</a:t>
            </a:r>
            <a:r>
              <a:rPr lang="hu-HU" sz="1800">
                <a:solidFill>
                  <a:schemeClr val="tx2"/>
                </a:solidFill>
                <a:latin typeface="Courier New" pitchFamily="49" charset="0"/>
              </a:rPr>
              <a:t>&lt;/last&gt;</a:t>
            </a:r>
            <a:br>
              <a:rPr lang="hu-HU" sz="1800">
                <a:solidFill>
                  <a:schemeClr val="tx2"/>
                </a:solidFill>
                <a:latin typeface="Courier New" pitchFamily="49" charset="0"/>
              </a:rPr>
            </a:br>
            <a:r>
              <a:rPr lang="hu-HU" sz="1800">
                <a:solidFill>
                  <a:schemeClr val="tx2"/>
                </a:solidFill>
                <a:latin typeface="Courier New" pitchFamily="49" charset="0"/>
              </a:rPr>
              <a:t>    &lt;/name&gt;</a:t>
            </a:r>
            <a:br>
              <a:rPr lang="hu-HU" sz="1800">
                <a:solidFill>
                  <a:schemeClr val="tx2"/>
                </a:solidFill>
                <a:latin typeface="Courier New" pitchFamily="49" charset="0"/>
              </a:rPr>
            </a:br>
            <a:r>
              <a:rPr lang="hu-HU" sz="1800">
                <a:solidFill>
                  <a:schemeClr val="tx2"/>
                </a:solidFill>
                <a:latin typeface="Courier New" pitchFamily="49" charset="0"/>
              </a:rPr>
              <a:t>    &lt;orders&gt;</a:t>
            </a:r>
            <a:br>
              <a:rPr lang="hu-HU" sz="1800">
                <a:solidFill>
                  <a:schemeClr val="tx2"/>
                </a:solidFill>
                <a:latin typeface="Courier New" pitchFamily="49" charset="0"/>
              </a:rPr>
            </a:br>
            <a:r>
              <a:rPr lang="hu-HU" sz="1800">
                <a:solidFill>
                  <a:schemeClr val="tx2"/>
                </a:solidFill>
                <a:latin typeface="Courier New" pitchFamily="49" charset="0"/>
              </a:rPr>
              <a:t>      &lt;order</a:t>
            </a:r>
            <a:r>
              <a:rPr lang="hu-HU" sz="1800">
                <a:latin typeface="Courier New" pitchFamily="49" charset="0"/>
              </a:rPr>
              <a:t> </a:t>
            </a:r>
            <a:r>
              <a:rPr lang="hu-HU" sz="1800">
                <a:solidFill>
                  <a:schemeClr val="accent2"/>
                </a:solidFill>
                <a:latin typeface="Courier New" pitchFamily="49" charset="0"/>
              </a:rPr>
              <a:t>date</a:t>
            </a:r>
            <a:r>
              <a:rPr lang="hu-HU" sz="1800">
                <a:latin typeface="Courier New" pitchFamily="49" charset="0"/>
              </a:rPr>
              <a:t>=</a:t>
            </a:r>
            <a:r>
              <a:rPr lang="hu-HU" sz="1800">
                <a:solidFill>
                  <a:srgbClr val="00CC00"/>
                </a:solidFill>
                <a:latin typeface="Courier New" pitchFamily="49" charset="0"/>
              </a:rPr>
              <a:t>“07/16/98”</a:t>
            </a:r>
            <a:r>
              <a:rPr lang="hu-HU" sz="1800">
                <a:solidFill>
                  <a:schemeClr val="tx2"/>
                </a:solidFill>
                <a:latin typeface="Courier New" pitchFamily="49" charset="0"/>
              </a:rPr>
              <a:t>/&gt;</a:t>
            </a:r>
            <a:r>
              <a:rPr lang="hu-HU" sz="1800">
                <a:latin typeface="Courier New" pitchFamily="49" charset="0"/>
              </a:rPr>
              <a:t/>
            </a:r>
            <a:br>
              <a:rPr lang="hu-HU" sz="1800">
                <a:latin typeface="Courier New" pitchFamily="49" charset="0"/>
              </a:rPr>
            </a:br>
            <a:r>
              <a:rPr lang="hu-HU" sz="1800">
                <a:latin typeface="Courier New" pitchFamily="49" charset="0"/>
              </a:rPr>
              <a:t>      </a:t>
            </a:r>
            <a:r>
              <a:rPr lang="hu-HU" sz="1800">
                <a:solidFill>
                  <a:schemeClr val="tx2"/>
                </a:solidFill>
                <a:latin typeface="Courier New" pitchFamily="49" charset="0"/>
              </a:rPr>
              <a:t>&lt;order</a:t>
            </a:r>
            <a:r>
              <a:rPr lang="hu-HU" sz="1800">
                <a:latin typeface="Courier New" pitchFamily="49" charset="0"/>
              </a:rPr>
              <a:t> </a:t>
            </a:r>
            <a:r>
              <a:rPr lang="hu-HU" sz="1800">
                <a:solidFill>
                  <a:schemeClr val="accent2"/>
                </a:solidFill>
                <a:latin typeface="Courier New" pitchFamily="49" charset="0"/>
              </a:rPr>
              <a:t>date</a:t>
            </a:r>
            <a:r>
              <a:rPr lang="hu-HU" sz="1800">
                <a:latin typeface="Courier New" pitchFamily="49" charset="0"/>
              </a:rPr>
              <a:t>=</a:t>
            </a:r>
            <a:r>
              <a:rPr lang="hu-HU" sz="1800">
                <a:solidFill>
                  <a:srgbClr val="00CC00"/>
                </a:solidFill>
                <a:latin typeface="Courier New" pitchFamily="49" charset="0"/>
              </a:rPr>
              <a:t>“07/23/98”</a:t>
            </a:r>
            <a:r>
              <a:rPr lang="hu-HU" sz="1800">
                <a:solidFill>
                  <a:schemeClr val="tx2"/>
                </a:solidFill>
                <a:latin typeface="Courier New" pitchFamily="49" charset="0"/>
              </a:rPr>
              <a:t>/&gt;</a:t>
            </a:r>
            <a:r>
              <a:rPr lang="hu-HU" sz="1800">
                <a:latin typeface="Courier New" pitchFamily="49" charset="0"/>
              </a:rPr>
              <a:t/>
            </a:r>
            <a:br>
              <a:rPr lang="hu-HU" sz="1800">
                <a:latin typeface="Courier New" pitchFamily="49" charset="0"/>
              </a:rPr>
            </a:br>
            <a:r>
              <a:rPr lang="hu-HU" sz="1800">
                <a:latin typeface="Courier New" pitchFamily="49" charset="0"/>
              </a:rPr>
              <a:t>    </a:t>
            </a:r>
            <a:r>
              <a:rPr lang="hu-HU" sz="1800">
                <a:solidFill>
                  <a:schemeClr val="tx2"/>
                </a:solidFill>
                <a:latin typeface="Courier New" pitchFamily="49" charset="0"/>
              </a:rPr>
              <a:t>&lt;/orders&gt;</a:t>
            </a:r>
            <a:br>
              <a:rPr lang="hu-HU" sz="1800">
                <a:solidFill>
                  <a:schemeClr val="tx2"/>
                </a:solidFill>
                <a:latin typeface="Courier New" pitchFamily="49" charset="0"/>
              </a:rPr>
            </a:br>
            <a:r>
              <a:rPr lang="hu-HU" sz="1800">
                <a:solidFill>
                  <a:schemeClr val="tx2"/>
                </a:solidFill>
                <a:latin typeface="Courier New" pitchFamily="49" charset="0"/>
              </a:rPr>
              <a:t>  &lt;/customer&gt;</a:t>
            </a:r>
            <a:br>
              <a:rPr lang="hu-HU" sz="1800">
                <a:solidFill>
                  <a:schemeClr val="tx2"/>
                </a:solidFill>
                <a:latin typeface="Courier New" pitchFamily="49" charset="0"/>
              </a:rPr>
            </a:br>
            <a:r>
              <a:rPr lang="hu-HU" sz="1800">
                <a:solidFill>
                  <a:schemeClr val="tx2"/>
                </a:solidFill>
                <a:latin typeface="Courier New" pitchFamily="49" charset="0"/>
              </a:rPr>
              <a:t>  &lt;customer</a:t>
            </a:r>
            <a:r>
              <a:rPr lang="hu-HU" sz="1800">
                <a:latin typeface="Courier New" pitchFamily="49" charset="0"/>
              </a:rPr>
              <a:t> </a:t>
            </a:r>
            <a:r>
              <a:rPr lang="hu-HU" sz="1800">
                <a:solidFill>
                  <a:schemeClr val="accent2"/>
                </a:solidFill>
                <a:latin typeface="Courier New" pitchFamily="49" charset="0"/>
              </a:rPr>
              <a:t>id</a:t>
            </a:r>
            <a:r>
              <a:rPr lang="hu-HU" sz="1800">
                <a:latin typeface="Courier New" pitchFamily="49" charset="0"/>
              </a:rPr>
              <a:t>=</a:t>
            </a:r>
            <a:r>
              <a:rPr lang="hu-HU" sz="1800">
                <a:solidFill>
                  <a:srgbClr val="00CC00"/>
                </a:solidFill>
                <a:latin typeface="Courier New" pitchFamily="49" charset="0"/>
              </a:rPr>
              <a:t>“120”</a:t>
            </a:r>
            <a:r>
              <a:rPr lang="hu-HU" sz="1800">
                <a:solidFill>
                  <a:schemeClr val="tx2"/>
                </a:solidFill>
                <a:latin typeface="Courier New" pitchFamily="49" charset="0"/>
              </a:rPr>
              <a:t>&gt;</a:t>
            </a:r>
            <a:r>
              <a:rPr lang="hu-HU" sz="1800">
                <a:latin typeface="Courier New" pitchFamily="49" charset="0"/>
              </a:rPr>
              <a:t/>
            </a:r>
            <a:br>
              <a:rPr lang="hu-HU" sz="1800">
                <a:latin typeface="Courier New" pitchFamily="49" charset="0"/>
              </a:rPr>
            </a:br>
            <a:r>
              <a:rPr lang="hu-HU" sz="1800">
                <a:latin typeface="Courier New" pitchFamily="49" charset="0"/>
              </a:rPr>
              <a:t>  …</a:t>
            </a:r>
          </a:p>
          <a:p>
            <a:pPr>
              <a:buFont typeface="Wingdings" pitchFamily="2" charset="2"/>
              <a:buNone/>
            </a:pPr>
            <a:r>
              <a:rPr lang="hu-HU" sz="1800">
                <a:solidFill>
                  <a:schemeClr val="tx2"/>
                </a:solidFill>
                <a:latin typeface="Courier New" pitchFamily="49" charset="0"/>
              </a:rPr>
              <a:t>&lt;/root&gt;</a:t>
            </a:r>
            <a:endParaRPr lang="fr-F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space réservé du numéro de diapositive 2"/>
          <p:cNvSpPr>
            <a:spLocks noGrp="1"/>
          </p:cNvSpPr>
          <p:nvPr>
            <p:ph type="sldNum" sz="quarter" idx="10"/>
          </p:nvPr>
        </p:nvSpPr>
        <p:spPr/>
        <p:txBody>
          <a:bodyPr/>
          <a:lstStyle/>
          <a:p>
            <a:fld id="{3065B211-112B-47F2-8D4C-F8BD2F96A5A3}" type="slidenum">
              <a:rPr lang="fr-FR"/>
              <a:pPr/>
              <a:t>174</a:t>
            </a:fld>
            <a:endParaRPr lang="fr-FR"/>
          </a:p>
        </p:txBody>
      </p:sp>
      <p:sp>
        <p:nvSpPr>
          <p:cNvPr id="457730" name="Rectangle 2"/>
          <p:cNvSpPr>
            <a:spLocks noGrp="1" noChangeArrowheads="1"/>
          </p:cNvSpPr>
          <p:nvPr>
            <p:ph type="title"/>
          </p:nvPr>
        </p:nvSpPr>
        <p:spPr/>
        <p:txBody>
          <a:bodyPr/>
          <a:lstStyle/>
          <a:p>
            <a:r>
              <a:rPr lang="fr-FR"/>
              <a:t>exemple</a:t>
            </a:r>
          </a:p>
        </p:txBody>
      </p:sp>
      <p:sp>
        <p:nvSpPr>
          <p:cNvPr id="457731" name="Rectangle 3"/>
          <p:cNvSpPr>
            <a:spLocks noChangeArrowheads="1"/>
          </p:cNvSpPr>
          <p:nvPr/>
        </p:nvSpPr>
        <p:spPr bwMode="auto">
          <a:xfrm>
            <a:off x="685800" y="1143000"/>
            <a:ext cx="7924800" cy="4953000"/>
          </a:xfrm>
          <a:prstGeom prst="rect">
            <a:avLst/>
          </a:prstGeom>
          <a:noFill/>
          <a:ln w="9525">
            <a:solidFill>
              <a:schemeClr val="tx1"/>
            </a:solidFill>
            <a:miter lim="800000"/>
            <a:headEnd/>
            <a:tailEnd/>
          </a:ln>
          <a:effectLst/>
        </p:spPr>
        <p:txBody>
          <a:bodyPr wrap="none" anchor="ctr"/>
          <a:lstStyle/>
          <a:p>
            <a:endParaRPr lang="fr-FR"/>
          </a:p>
        </p:txBody>
      </p:sp>
      <p:sp>
        <p:nvSpPr>
          <p:cNvPr id="457732" name="Line 4"/>
          <p:cNvSpPr>
            <a:spLocks noChangeShapeType="1"/>
          </p:cNvSpPr>
          <p:nvPr/>
        </p:nvSpPr>
        <p:spPr bwMode="auto">
          <a:xfrm flipH="1">
            <a:off x="2362200" y="2913063"/>
            <a:ext cx="1143000" cy="777875"/>
          </a:xfrm>
          <a:prstGeom prst="line">
            <a:avLst/>
          </a:prstGeom>
          <a:noFill/>
          <a:ln w="9525">
            <a:solidFill>
              <a:schemeClr val="tx1"/>
            </a:solidFill>
            <a:round/>
            <a:headEnd/>
            <a:tailEnd/>
          </a:ln>
          <a:effectLst/>
        </p:spPr>
        <p:txBody>
          <a:bodyPr wrap="none" anchor="ctr"/>
          <a:lstStyle/>
          <a:p>
            <a:endParaRPr lang="fr-FR"/>
          </a:p>
        </p:txBody>
      </p:sp>
      <p:sp>
        <p:nvSpPr>
          <p:cNvPr id="457733" name="Line 5"/>
          <p:cNvSpPr>
            <a:spLocks noChangeShapeType="1"/>
          </p:cNvSpPr>
          <p:nvPr/>
        </p:nvSpPr>
        <p:spPr bwMode="auto">
          <a:xfrm>
            <a:off x="1828800" y="4468813"/>
            <a:ext cx="0" cy="495300"/>
          </a:xfrm>
          <a:prstGeom prst="line">
            <a:avLst/>
          </a:prstGeom>
          <a:noFill/>
          <a:ln w="9525">
            <a:solidFill>
              <a:schemeClr val="tx1"/>
            </a:solidFill>
            <a:round/>
            <a:headEnd/>
            <a:tailEnd/>
          </a:ln>
          <a:effectLst/>
        </p:spPr>
        <p:txBody>
          <a:bodyPr wrap="none" anchor="ctr"/>
          <a:lstStyle/>
          <a:p>
            <a:endParaRPr lang="fr-FR"/>
          </a:p>
        </p:txBody>
      </p:sp>
      <p:sp>
        <p:nvSpPr>
          <p:cNvPr id="457734" name="Line 6"/>
          <p:cNvSpPr>
            <a:spLocks noChangeShapeType="1"/>
          </p:cNvSpPr>
          <p:nvPr/>
        </p:nvSpPr>
        <p:spPr bwMode="auto">
          <a:xfrm>
            <a:off x="2895600" y="4398963"/>
            <a:ext cx="0" cy="565150"/>
          </a:xfrm>
          <a:prstGeom prst="line">
            <a:avLst/>
          </a:prstGeom>
          <a:noFill/>
          <a:ln w="9525">
            <a:solidFill>
              <a:schemeClr val="tx1"/>
            </a:solidFill>
            <a:round/>
            <a:headEnd/>
            <a:tailEnd/>
          </a:ln>
          <a:effectLst/>
        </p:spPr>
        <p:txBody>
          <a:bodyPr wrap="none" anchor="ctr"/>
          <a:lstStyle/>
          <a:p>
            <a:endParaRPr lang="fr-FR"/>
          </a:p>
        </p:txBody>
      </p:sp>
      <p:sp>
        <p:nvSpPr>
          <p:cNvPr id="457735" name="Line 7"/>
          <p:cNvSpPr>
            <a:spLocks noChangeShapeType="1"/>
          </p:cNvSpPr>
          <p:nvPr/>
        </p:nvSpPr>
        <p:spPr bwMode="auto">
          <a:xfrm flipH="1">
            <a:off x="1905000" y="3903663"/>
            <a:ext cx="228600" cy="352425"/>
          </a:xfrm>
          <a:prstGeom prst="line">
            <a:avLst/>
          </a:prstGeom>
          <a:noFill/>
          <a:ln w="9525">
            <a:solidFill>
              <a:schemeClr val="tx1"/>
            </a:solidFill>
            <a:round/>
            <a:headEnd/>
            <a:tailEnd/>
          </a:ln>
          <a:effectLst/>
        </p:spPr>
        <p:txBody>
          <a:bodyPr wrap="none" anchor="ctr"/>
          <a:lstStyle/>
          <a:p>
            <a:endParaRPr lang="fr-FR"/>
          </a:p>
        </p:txBody>
      </p:sp>
      <p:sp>
        <p:nvSpPr>
          <p:cNvPr id="457736" name="Line 8"/>
          <p:cNvSpPr>
            <a:spLocks noChangeShapeType="1"/>
          </p:cNvSpPr>
          <p:nvPr/>
        </p:nvSpPr>
        <p:spPr bwMode="auto">
          <a:xfrm>
            <a:off x="2514600" y="3903663"/>
            <a:ext cx="381000" cy="423862"/>
          </a:xfrm>
          <a:prstGeom prst="line">
            <a:avLst/>
          </a:prstGeom>
          <a:noFill/>
          <a:ln w="9525">
            <a:solidFill>
              <a:schemeClr val="tx1"/>
            </a:solidFill>
            <a:round/>
            <a:headEnd/>
            <a:tailEnd/>
          </a:ln>
          <a:effectLst/>
        </p:spPr>
        <p:txBody>
          <a:bodyPr wrap="none" anchor="ctr"/>
          <a:lstStyle/>
          <a:p>
            <a:endParaRPr lang="fr-FR"/>
          </a:p>
        </p:txBody>
      </p:sp>
      <p:sp>
        <p:nvSpPr>
          <p:cNvPr id="457737" name="Rectangle 9"/>
          <p:cNvSpPr>
            <a:spLocks noChangeArrowheads="1"/>
          </p:cNvSpPr>
          <p:nvPr/>
        </p:nvSpPr>
        <p:spPr bwMode="auto">
          <a:xfrm>
            <a:off x="1600200" y="4876800"/>
            <a:ext cx="457200" cy="244475"/>
          </a:xfrm>
          <a:prstGeom prst="rect">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0" latinLnBrk="0" hangingPunct="0"/>
            <a:r>
              <a:rPr kumimoji="0" lang="en-GB" sz="1200" b="1">
                <a:solidFill>
                  <a:schemeClr val="bg1"/>
                </a:solidFill>
                <a:effectLst>
                  <a:outerShdw blurRad="38100" dist="38100" dir="2700000" algn="tl">
                    <a:srgbClr val="000000"/>
                  </a:outerShdw>
                </a:effectLst>
                <a:latin typeface="Arial" pitchFamily="34" charset="0"/>
              </a:rPr>
              <a:t>Jimmy</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38" name="Rectangle 10"/>
          <p:cNvSpPr>
            <a:spLocks noChangeArrowheads="1"/>
          </p:cNvSpPr>
          <p:nvPr/>
        </p:nvSpPr>
        <p:spPr bwMode="auto">
          <a:xfrm>
            <a:off x="2590800" y="4876800"/>
            <a:ext cx="609600" cy="244475"/>
          </a:xfrm>
          <a:prstGeom prst="rect">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0" latinLnBrk="0" hangingPunct="0"/>
            <a:r>
              <a:rPr kumimoji="0" lang="en-GB" sz="1200" b="1">
                <a:solidFill>
                  <a:schemeClr val="bg1"/>
                </a:solidFill>
                <a:effectLst>
                  <a:outerShdw blurRad="38100" dist="38100" dir="2700000" algn="tl">
                    <a:srgbClr val="000000"/>
                  </a:outerShdw>
                </a:effectLst>
                <a:latin typeface="Arial" pitchFamily="34" charset="0"/>
              </a:rPr>
              <a:t>Hendrix</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39" name="Line 11"/>
          <p:cNvSpPr>
            <a:spLocks noChangeShapeType="1"/>
          </p:cNvSpPr>
          <p:nvPr/>
        </p:nvSpPr>
        <p:spPr bwMode="auto">
          <a:xfrm>
            <a:off x="3962400" y="2913063"/>
            <a:ext cx="1295400" cy="777875"/>
          </a:xfrm>
          <a:prstGeom prst="line">
            <a:avLst/>
          </a:prstGeom>
          <a:noFill/>
          <a:ln w="9525">
            <a:solidFill>
              <a:schemeClr val="tx1"/>
            </a:solidFill>
            <a:round/>
            <a:headEnd/>
            <a:tailEnd/>
          </a:ln>
          <a:effectLst/>
        </p:spPr>
        <p:txBody>
          <a:bodyPr wrap="none" anchor="ctr"/>
          <a:lstStyle/>
          <a:p>
            <a:endParaRPr lang="fr-FR"/>
          </a:p>
        </p:txBody>
      </p:sp>
      <p:sp>
        <p:nvSpPr>
          <p:cNvPr id="457740" name="Line 12"/>
          <p:cNvSpPr>
            <a:spLocks noChangeShapeType="1"/>
          </p:cNvSpPr>
          <p:nvPr/>
        </p:nvSpPr>
        <p:spPr bwMode="auto">
          <a:xfrm flipH="1">
            <a:off x="4191000" y="3832225"/>
            <a:ext cx="914400" cy="423863"/>
          </a:xfrm>
          <a:prstGeom prst="line">
            <a:avLst/>
          </a:prstGeom>
          <a:noFill/>
          <a:ln w="9525">
            <a:solidFill>
              <a:schemeClr val="tx1"/>
            </a:solidFill>
            <a:round/>
            <a:headEnd/>
            <a:tailEnd/>
          </a:ln>
          <a:effectLst/>
        </p:spPr>
        <p:txBody>
          <a:bodyPr wrap="none" anchor="ctr"/>
          <a:lstStyle/>
          <a:p>
            <a:endParaRPr lang="fr-FR"/>
          </a:p>
        </p:txBody>
      </p:sp>
      <p:sp>
        <p:nvSpPr>
          <p:cNvPr id="457741" name="Line 13"/>
          <p:cNvSpPr>
            <a:spLocks noChangeShapeType="1"/>
          </p:cNvSpPr>
          <p:nvPr/>
        </p:nvSpPr>
        <p:spPr bwMode="auto">
          <a:xfrm>
            <a:off x="5334000" y="3832225"/>
            <a:ext cx="838200" cy="566738"/>
          </a:xfrm>
          <a:prstGeom prst="line">
            <a:avLst/>
          </a:prstGeom>
          <a:noFill/>
          <a:ln w="9525">
            <a:solidFill>
              <a:schemeClr val="tx1"/>
            </a:solidFill>
            <a:round/>
            <a:headEnd/>
            <a:tailEnd/>
          </a:ln>
          <a:effectLst/>
        </p:spPr>
        <p:txBody>
          <a:bodyPr wrap="none" anchor="ctr"/>
          <a:lstStyle/>
          <a:p>
            <a:endParaRPr lang="fr-FR"/>
          </a:p>
        </p:txBody>
      </p:sp>
      <p:sp>
        <p:nvSpPr>
          <p:cNvPr id="457742" name="Line 14"/>
          <p:cNvSpPr>
            <a:spLocks noChangeShapeType="1"/>
          </p:cNvSpPr>
          <p:nvPr/>
        </p:nvSpPr>
        <p:spPr bwMode="auto">
          <a:xfrm flipV="1">
            <a:off x="4495800" y="4451350"/>
            <a:ext cx="533400" cy="0"/>
          </a:xfrm>
          <a:prstGeom prst="line">
            <a:avLst/>
          </a:prstGeom>
          <a:noFill/>
          <a:ln w="9525">
            <a:solidFill>
              <a:schemeClr val="tx1"/>
            </a:solidFill>
            <a:round/>
            <a:headEnd/>
            <a:tailEnd/>
          </a:ln>
          <a:effectLst/>
        </p:spPr>
        <p:txBody>
          <a:bodyPr wrap="none" anchor="ctr"/>
          <a:lstStyle/>
          <a:p>
            <a:endParaRPr lang="fr-FR"/>
          </a:p>
        </p:txBody>
      </p:sp>
      <p:sp>
        <p:nvSpPr>
          <p:cNvPr id="457743" name="Line 15"/>
          <p:cNvSpPr>
            <a:spLocks noChangeShapeType="1"/>
          </p:cNvSpPr>
          <p:nvPr/>
        </p:nvSpPr>
        <p:spPr bwMode="auto">
          <a:xfrm>
            <a:off x="5105400" y="4468813"/>
            <a:ext cx="228600" cy="565150"/>
          </a:xfrm>
          <a:prstGeom prst="line">
            <a:avLst/>
          </a:prstGeom>
          <a:noFill/>
          <a:ln w="9525">
            <a:solidFill>
              <a:schemeClr val="tx1"/>
            </a:solidFill>
            <a:round/>
            <a:headEnd/>
            <a:tailEnd/>
          </a:ln>
          <a:effectLst/>
        </p:spPr>
        <p:txBody>
          <a:bodyPr wrap="none" anchor="ctr"/>
          <a:lstStyle/>
          <a:p>
            <a:endParaRPr lang="fr-FR"/>
          </a:p>
        </p:txBody>
      </p:sp>
      <p:sp>
        <p:nvSpPr>
          <p:cNvPr id="457744" name="Line 16"/>
          <p:cNvSpPr>
            <a:spLocks noChangeShapeType="1"/>
          </p:cNvSpPr>
          <p:nvPr/>
        </p:nvSpPr>
        <p:spPr bwMode="auto">
          <a:xfrm flipV="1">
            <a:off x="6477000" y="4451350"/>
            <a:ext cx="533400" cy="0"/>
          </a:xfrm>
          <a:prstGeom prst="line">
            <a:avLst/>
          </a:prstGeom>
          <a:noFill/>
          <a:ln w="9525">
            <a:solidFill>
              <a:schemeClr val="tx1"/>
            </a:solidFill>
            <a:round/>
            <a:headEnd/>
            <a:tailEnd/>
          </a:ln>
          <a:effectLst/>
        </p:spPr>
        <p:txBody>
          <a:bodyPr wrap="none" anchor="ctr"/>
          <a:lstStyle/>
          <a:p>
            <a:endParaRPr lang="fr-FR"/>
          </a:p>
        </p:txBody>
      </p:sp>
      <p:sp>
        <p:nvSpPr>
          <p:cNvPr id="457745" name="Line 17"/>
          <p:cNvSpPr>
            <a:spLocks noChangeShapeType="1"/>
          </p:cNvSpPr>
          <p:nvPr/>
        </p:nvSpPr>
        <p:spPr bwMode="auto">
          <a:xfrm>
            <a:off x="7086600" y="4468813"/>
            <a:ext cx="228600" cy="565150"/>
          </a:xfrm>
          <a:prstGeom prst="line">
            <a:avLst/>
          </a:prstGeom>
          <a:noFill/>
          <a:ln w="9525">
            <a:solidFill>
              <a:schemeClr val="tx1"/>
            </a:solidFill>
            <a:round/>
            <a:headEnd/>
            <a:tailEnd/>
          </a:ln>
          <a:effectLst/>
        </p:spPr>
        <p:txBody>
          <a:bodyPr wrap="none" anchor="ctr"/>
          <a:lstStyle/>
          <a:p>
            <a:endParaRPr lang="fr-FR"/>
          </a:p>
        </p:txBody>
      </p:sp>
      <p:sp>
        <p:nvSpPr>
          <p:cNvPr id="457746" name="Oval 18"/>
          <p:cNvSpPr>
            <a:spLocks noChangeArrowheads="1"/>
          </p:cNvSpPr>
          <p:nvPr/>
        </p:nvSpPr>
        <p:spPr bwMode="auto">
          <a:xfrm>
            <a:off x="4876800" y="4256088"/>
            <a:ext cx="5334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date</a:t>
            </a:r>
            <a:endParaRPr kumimoji="0" lang="en-US" sz="2000" b="1">
              <a:effectLst>
                <a:outerShdw blurRad="38100" dist="38100" dir="2700000" algn="tl">
                  <a:srgbClr val="FFFFFF"/>
                </a:outerShdw>
              </a:effectLst>
              <a:latin typeface="Arial" pitchFamily="34" charset="0"/>
            </a:endParaRPr>
          </a:p>
        </p:txBody>
      </p:sp>
      <p:sp>
        <p:nvSpPr>
          <p:cNvPr id="457747" name="Rectangle 19"/>
          <p:cNvSpPr>
            <a:spLocks noChangeArrowheads="1"/>
          </p:cNvSpPr>
          <p:nvPr/>
        </p:nvSpPr>
        <p:spPr bwMode="auto">
          <a:xfrm>
            <a:off x="4800600" y="4892675"/>
            <a:ext cx="914400" cy="212725"/>
          </a:xfrm>
          <a:prstGeom prst="rect">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0" latinLnBrk="0" hangingPunct="0"/>
            <a:r>
              <a:rPr kumimoji="0" lang="en-US" sz="1200" b="1">
                <a:solidFill>
                  <a:schemeClr val="bg1"/>
                </a:solidFill>
                <a:effectLst>
                  <a:outerShdw blurRad="38100" dist="38100" dir="2700000" algn="tl">
                    <a:srgbClr val="000000"/>
                  </a:outerShdw>
                </a:effectLst>
                <a:latin typeface="Arial" pitchFamily="34" charset="0"/>
              </a:rPr>
              <a:t>07/16/98</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48" name="Oval 20"/>
          <p:cNvSpPr>
            <a:spLocks noChangeArrowheads="1"/>
          </p:cNvSpPr>
          <p:nvPr/>
        </p:nvSpPr>
        <p:spPr bwMode="auto">
          <a:xfrm>
            <a:off x="6781800" y="4256088"/>
            <a:ext cx="5334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date</a:t>
            </a:r>
            <a:endParaRPr kumimoji="0" lang="en-US" sz="2000" b="1">
              <a:effectLst>
                <a:outerShdw blurRad="38100" dist="38100" dir="2700000" algn="tl">
                  <a:srgbClr val="FFFFFF"/>
                </a:outerShdw>
              </a:effectLst>
              <a:latin typeface="Arial" pitchFamily="34" charset="0"/>
            </a:endParaRPr>
          </a:p>
        </p:txBody>
      </p:sp>
      <p:sp>
        <p:nvSpPr>
          <p:cNvPr id="457749" name="Rectangle 21"/>
          <p:cNvSpPr>
            <a:spLocks noChangeArrowheads="1"/>
          </p:cNvSpPr>
          <p:nvPr/>
        </p:nvSpPr>
        <p:spPr bwMode="auto">
          <a:xfrm>
            <a:off x="6781800" y="4892675"/>
            <a:ext cx="914400" cy="212725"/>
          </a:xfrm>
          <a:prstGeom prst="rect">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0" latinLnBrk="0" hangingPunct="0"/>
            <a:r>
              <a:rPr kumimoji="0" lang="en-US" sz="1200" b="1">
                <a:solidFill>
                  <a:schemeClr val="bg1"/>
                </a:solidFill>
                <a:effectLst>
                  <a:outerShdw blurRad="38100" dist="38100" dir="2700000" algn="tl">
                    <a:srgbClr val="000000"/>
                  </a:outerShdw>
                </a:effectLst>
                <a:latin typeface="Arial" pitchFamily="34" charset="0"/>
              </a:rPr>
              <a:t>07/23/98</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50" name="Line 22"/>
          <p:cNvSpPr>
            <a:spLocks noChangeShapeType="1"/>
          </p:cNvSpPr>
          <p:nvPr/>
        </p:nvSpPr>
        <p:spPr bwMode="auto">
          <a:xfrm>
            <a:off x="4648200" y="1568450"/>
            <a:ext cx="0" cy="423863"/>
          </a:xfrm>
          <a:prstGeom prst="line">
            <a:avLst/>
          </a:prstGeom>
          <a:noFill/>
          <a:ln w="9525">
            <a:solidFill>
              <a:schemeClr val="tx1"/>
            </a:solidFill>
            <a:round/>
            <a:headEnd/>
            <a:tailEnd/>
          </a:ln>
          <a:effectLst/>
        </p:spPr>
        <p:txBody>
          <a:bodyPr wrap="none" anchor="ctr"/>
          <a:lstStyle/>
          <a:p>
            <a:endParaRPr lang="fr-FR"/>
          </a:p>
        </p:txBody>
      </p:sp>
      <p:sp>
        <p:nvSpPr>
          <p:cNvPr id="457751" name="Line 23"/>
          <p:cNvSpPr>
            <a:spLocks noChangeShapeType="1"/>
          </p:cNvSpPr>
          <p:nvPr/>
        </p:nvSpPr>
        <p:spPr bwMode="auto">
          <a:xfrm>
            <a:off x="6553200" y="2841625"/>
            <a:ext cx="457200" cy="423863"/>
          </a:xfrm>
          <a:prstGeom prst="line">
            <a:avLst/>
          </a:prstGeom>
          <a:noFill/>
          <a:ln w="9525">
            <a:solidFill>
              <a:schemeClr val="tx1"/>
            </a:solidFill>
            <a:round/>
            <a:headEnd/>
            <a:tailEnd/>
          </a:ln>
          <a:effectLst/>
        </p:spPr>
        <p:txBody>
          <a:bodyPr wrap="none" anchor="ctr"/>
          <a:lstStyle/>
          <a:p>
            <a:endParaRPr lang="fr-FR"/>
          </a:p>
        </p:txBody>
      </p:sp>
      <p:sp>
        <p:nvSpPr>
          <p:cNvPr id="457752" name="Line 24"/>
          <p:cNvSpPr>
            <a:spLocks noChangeShapeType="1"/>
          </p:cNvSpPr>
          <p:nvPr/>
        </p:nvSpPr>
        <p:spPr bwMode="auto">
          <a:xfrm flipV="1">
            <a:off x="1905000" y="2133600"/>
            <a:ext cx="2590800" cy="609600"/>
          </a:xfrm>
          <a:prstGeom prst="line">
            <a:avLst/>
          </a:prstGeom>
          <a:noFill/>
          <a:ln w="9525">
            <a:solidFill>
              <a:schemeClr val="tx1"/>
            </a:solidFill>
            <a:round/>
            <a:headEnd/>
            <a:tailEnd/>
          </a:ln>
          <a:effectLst/>
        </p:spPr>
        <p:txBody>
          <a:bodyPr wrap="none" anchor="ctr"/>
          <a:lstStyle/>
          <a:p>
            <a:endParaRPr lang="fr-FR"/>
          </a:p>
        </p:txBody>
      </p:sp>
      <p:sp>
        <p:nvSpPr>
          <p:cNvPr id="457753" name="Oval 25"/>
          <p:cNvSpPr>
            <a:spLocks noChangeArrowheads="1"/>
          </p:cNvSpPr>
          <p:nvPr/>
        </p:nvSpPr>
        <p:spPr bwMode="auto">
          <a:xfrm>
            <a:off x="914400" y="2514600"/>
            <a:ext cx="1905000" cy="495300"/>
          </a:xfrm>
          <a:prstGeom prst="ellipse">
            <a:avLst/>
          </a:prstGeom>
          <a:gradFill rotWithShape="0">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Comment</a:t>
            </a:r>
          </a:p>
          <a:p>
            <a:pPr eaLnBrk="0" latinLnBrk="0" hangingPunct="0"/>
            <a:r>
              <a:rPr kumimoji="0" lang="en-US" sz="1200" b="1">
                <a:effectLst>
                  <a:outerShdw blurRad="38100" dist="38100" dir="2700000" algn="tl">
                    <a:srgbClr val="FFFFFF"/>
                  </a:outerShdw>
                </a:effectLst>
                <a:latin typeface="Arial" pitchFamily="34" charset="0"/>
              </a:rPr>
              <a:t>customer list</a:t>
            </a:r>
            <a:endParaRPr kumimoji="0" lang="en-US" sz="2000" b="1">
              <a:effectLst>
                <a:outerShdw blurRad="38100" dist="38100" dir="2700000" algn="tl">
                  <a:srgbClr val="FFFFFF"/>
                </a:outerShdw>
              </a:effectLst>
              <a:latin typeface="Arial" pitchFamily="34" charset="0"/>
            </a:endParaRPr>
          </a:p>
        </p:txBody>
      </p:sp>
      <p:sp>
        <p:nvSpPr>
          <p:cNvPr id="457754" name="Line 26"/>
          <p:cNvSpPr>
            <a:spLocks noChangeShapeType="1"/>
          </p:cNvSpPr>
          <p:nvPr/>
        </p:nvSpPr>
        <p:spPr bwMode="auto">
          <a:xfrm flipV="1">
            <a:off x="4114800" y="2822575"/>
            <a:ext cx="533400" cy="0"/>
          </a:xfrm>
          <a:prstGeom prst="line">
            <a:avLst/>
          </a:prstGeom>
          <a:noFill/>
          <a:ln w="9525">
            <a:solidFill>
              <a:schemeClr val="tx1"/>
            </a:solidFill>
            <a:round/>
            <a:headEnd/>
            <a:tailEnd/>
          </a:ln>
          <a:effectLst/>
        </p:spPr>
        <p:txBody>
          <a:bodyPr wrap="none" anchor="ctr"/>
          <a:lstStyle/>
          <a:p>
            <a:endParaRPr lang="fr-FR"/>
          </a:p>
        </p:txBody>
      </p:sp>
      <p:sp>
        <p:nvSpPr>
          <p:cNvPr id="457755" name="Line 27"/>
          <p:cNvSpPr>
            <a:spLocks noChangeShapeType="1"/>
          </p:cNvSpPr>
          <p:nvPr/>
        </p:nvSpPr>
        <p:spPr bwMode="auto">
          <a:xfrm flipH="1">
            <a:off x="3810000" y="2133600"/>
            <a:ext cx="838200" cy="495300"/>
          </a:xfrm>
          <a:prstGeom prst="line">
            <a:avLst/>
          </a:prstGeom>
          <a:noFill/>
          <a:ln w="9525">
            <a:solidFill>
              <a:schemeClr val="tx1"/>
            </a:solidFill>
            <a:round/>
            <a:headEnd/>
            <a:tailEnd/>
          </a:ln>
          <a:effectLst/>
        </p:spPr>
        <p:txBody>
          <a:bodyPr wrap="none" anchor="ctr"/>
          <a:lstStyle/>
          <a:p>
            <a:endParaRPr lang="fr-FR"/>
          </a:p>
        </p:txBody>
      </p:sp>
      <p:sp>
        <p:nvSpPr>
          <p:cNvPr id="457756" name="Line 28"/>
          <p:cNvSpPr>
            <a:spLocks noChangeShapeType="1"/>
          </p:cNvSpPr>
          <p:nvPr/>
        </p:nvSpPr>
        <p:spPr bwMode="auto">
          <a:xfrm>
            <a:off x="4724400" y="2841625"/>
            <a:ext cx="457200" cy="423863"/>
          </a:xfrm>
          <a:prstGeom prst="line">
            <a:avLst/>
          </a:prstGeom>
          <a:noFill/>
          <a:ln w="9525">
            <a:solidFill>
              <a:schemeClr val="tx1"/>
            </a:solidFill>
            <a:round/>
            <a:headEnd/>
            <a:tailEnd/>
          </a:ln>
          <a:effectLst/>
        </p:spPr>
        <p:txBody>
          <a:bodyPr wrap="none" anchor="ctr"/>
          <a:lstStyle/>
          <a:p>
            <a:endParaRPr lang="fr-FR"/>
          </a:p>
        </p:txBody>
      </p:sp>
      <p:sp>
        <p:nvSpPr>
          <p:cNvPr id="457757" name="Line 29"/>
          <p:cNvSpPr>
            <a:spLocks noChangeShapeType="1"/>
          </p:cNvSpPr>
          <p:nvPr/>
        </p:nvSpPr>
        <p:spPr bwMode="auto">
          <a:xfrm flipV="1">
            <a:off x="5943600" y="2822575"/>
            <a:ext cx="533400" cy="0"/>
          </a:xfrm>
          <a:prstGeom prst="line">
            <a:avLst/>
          </a:prstGeom>
          <a:noFill/>
          <a:ln w="9525">
            <a:solidFill>
              <a:schemeClr val="tx1"/>
            </a:solidFill>
            <a:round/>
            <a:headEnd/>
            <a:tailEnd/>
          </a:ln>
          <a:effectLst/>
        </p:spPr>
        <p:txBody>
          <a:bodyPr wrap="none" anchor="ctr"/>
          <a:lstStyle/>
          <a:p>
            <a:endParaRPr lang="fr-FR"/>
          </a:p>
        </p:txBody>
      </p:sp>
      <p:sp>
        <p:nvSpPr>
          <p:cNvPr id="457758" name="Line 30"/>
          <p:cNvSpPr>
            <a:spLocks noChangeShapeType="1"/>
          </p:cNvSpPr>
          <p:nvPr/>
        </p:nvSpPr>
        <p:spPr bwMode="auto">
          <a:xfrm>
            <a:off x="4876800" y="2133600"/>
            <a:ext cx="533400" cy="566738"/>
          </a:xfrm>
          <a:prstGeom prst="line">
            <a:avLst/>
          </a:prstGeom>
          <a:noFill/>
          <a:ln w="9525">
            <a:solidFill>
              <a:schemeClr val="tx1"/>
            </a:solidFill>
            <a:round/>
            <a:headEnd/>
            <a:tailEnd/>
          </a:ln>
          <a:effectLst/>
        </p:spPr>
        <p:txBody>
          <a:bodyPr wrap="none" anchor="ctr"/>
          <a:lstStyle/>
          <a:p>
            <a:endParaRPr lang="fr-FR"/>
          </a:p>
        </p:txBody>
      </p:sp>
      <p:sp>
        <p:nvSpPr>
          <p:cNvPr id="457759" name="Oval 31"/>
          <p:cNvSpPr>
            <a:spLocks noChangeArrowheads="1"/>
          </p:cNvSpPr>
          <p:nvPr/>
        </p:nvSpPr>
        <p:spPr bwMode="auto">
          <a:xfrm>
            <a:off x="4495800" y="2628900"/>
            <a:ext cx="381000" cy="354013"/>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id</a:t>
            </a:r>
            <a:endParaRPr kumimoji="0" lang="en-US" sz="2000" b="1">
              <a:effectLst>
                <a:outerShdw blurRad="38100" dist="38100" dir="2700000" algn="tl">
                  <a:srgbClr val="FFFFFF"/>
                </a:outerShdw>
              </a:effectLst>
              <a:latin typeface="Arial" pitchFamily="34" charset="0"/>
            </a:endParaRPr>
          </a:p>
        </p:txBody>
      </p:sp>
      <p:sp>
        <p:nvSpPr>
          <p:cNvPr id="457760" name="Rectangle 32"/>
          <p:cNvSpPr>
            <a:spLocks noChangeArrowheads="1"/>
          </p:cNvSpPr>
          <p:nvPr/>
        </p:nvSpPr>
        <p:spPr bwMode="auto">
          <a:xfrm>
            <a:off x="4953000" y="3194050"/>
            <a:ext cx="381000" cy="212725"/>
          </a:xfrm>
          <a:prstGeom prst="rect">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0" latinLnBrk="0" hangingPunct="0"/>
            <a:r>
              <a:rPr kumimoji="0" lang="en-US" sz="1200" b="1">
                <a:solidFill>
                  <a:schemeClr val="bg2"/>
                </a:solidFill>
                <a:effectLst>
                  <a:outerShdw blurRad="38100" dist="38100" dir="2700000" algn="tl">
                    <a:srgbClr val="000000"/>
                  </a:outerShdw>
                </a:effectLst>
                <a:latin typeface="Arial" pitchFamily="34" charset="0"/>
              </a:rPr>
              <a:t>345</a:t>
            </a:r>
            <a:endParaRPr kumimoji="0" lang="en-US" sz="2000" b="1">
              <a:solidFill>
                <a:schemeClr val="bg2"/>
              </a:solidFill>
              <a:effectLst>
                <a:outerShdw blurRad="38100" dist="38100" dir="2700000" algn="tl">
                  <a:srgbClr val="000000"/>
                </a:outerShdw>
              </a:effectLst>
              <a:latin typeface="Arial" pitchFamily="34" charset="0"/>
            </a:endParaRPr>
          </a:p>
        </p:txBody>
      </p:sp>
      <p:sp>
        <p:nvSpPr>
          <p:cNvPr id="457761" name="Oval 33"/>
          <p:cNvSpPr>
            <a:spLocks noChangeArrowheads="1"/>
          </p:cNvSpPr>
          <p:nvPr/>
        </p:nvSpPr>
        <p:spPr bwMode="auto">
          <a:xfrm>
            <a:off x="6324600" y="2628900"/>
            <a:ext cx="381000" cy="354013"/>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id</a:t>
            </a:r>
            <a:endParaRPr kumimoji="0" lang="en-US" sz="2000" b="1">
              <a:effectLst>
                <a:outerShdw blurRad="38100" dist="38100" dir="2700000" algn="tl">
                  <a:srgbClr val="FFFFFF"/>
                </a:outerShdw>
              </a:effectLst>
              <a:latin typeface="Arial" pitchFamily="34" charset="0"/>
            </a:endParaRPr>
          </a:p>
        </p:txBody>
      </p:sp>
      <p:grpSp>
        <p:nvGrpSpPr>
          <p:cNvPr id="457762" name="Group 34"/>
          <p:cNvGrpSpPr>
            <a:grpSpLocks/>
          </p:cNvGrpSpPr>
          <p:nvPr/>
        </p:nvGrpSpPr>
        <p:grpSpPr bwMode="auto">
          <a:xfrm>
            <a:off x="1371600" y="1922463"/>
            <a:ext cx="5257800" cy="2759075"/>
            <a:chOff x="864" y="1211"/>
            <a:chExt cx="3312" cy="1738"/>
          </a:xfrm>
        </p:grpSpPr>
        <p:sp>
          <p:nvSpPr>
            <p:cNvPr id="457763" name="Oval 35"/>
            <p:cNvSpPr>
              <a:spLocks noChangeArrowheads="1"/>
            </p:cNvSpPr>
            <p:nvPr/>
          </p:nvSpPr>
          <p:spPr bwMode="auto">
            <a:xfrm>
              <a:off x="1200" y="2236"/>
              <a:ext cx="576"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name</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64" name="Oval 36"/>
            <p:cNvSpPr>
              <a:spLocks noChangeArrowheads="1"/>
            </p:cNvSpPr>
            <p:nvPr/>
          </p:nvSpPr>
          <p:spPr bwMode="auto">
            <a:xfrm>
              <a:off x="1536" y="2637"/>
              <a:ext cx="576"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last</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65" name="Oval 37"/>
            <p:cNvSpPr>
              <a:spLocks noChangeArrowheads="1"/>
            </p:cNvSpPr>
            <p:nvPr/>
          </p:nvSpPr>
          <p:spPr bwMode="auto">
            <a:xfrm>
              <a:off x="864" y="2637"/>
              <a:ext cx="576"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first</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66" name="Oval 38"/>
            <p:cNvSpPr>
              <a:spLocks noChangeArrowheads="1"/>
            </p:cNvSpPr>
            <p:nvPr/>
          </p:nvSpPr>
          <p:spPr bwMode="auto">
            <a:xfrm>
              <a:off x="3024" y="2236"/>
              <a:ext cx="576"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orders</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67" name="Oval 39"/>
            <p:cNvSpPr>
              <a:spLocks noChangeArrowheads="1"/>
            </p:cNvSpPr>
            <p:nvPr/>
          </p:nvSpPr>
          <p:spPr bwMode="auto">
            <a:xfrm>
              <a:off x="2352" y="2637"/>
              <a:ext cx="576"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order</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68" name="Oval 40"/>
            <p:cNvSpPr>
              <a:spLocks noChangeArrowheads="1"/>
            </p:cNvSpPr>
            <p:nvPr/>
          </p:nvSpPr>
          <p:spPr bwMode="auto">
            <a:xfrm>
              <a:off x="3600" y="2637"/>
              <a:ext cx="576"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order</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69" name="Oval 41"/>
            <p:cNvSpPr>
              <a:spLocks noChangeArrowheads="1"/>
            </p:cNvSpPr>
            <p:nvPr/>
          </p:nvSpPr>
          <p:spPr bwMode="auto">
            <a:xfrm>
              <a:off x="2640" y="1211"/>
              <a:ext cx="576" cy="22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root</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70" name="Oval 42"/>
            <p:cNvSpPr>
              <a:spLocks noChangeArrowheads="1"/>
            </p:cNvSpPr>
            <p:nvPr/>
          </p:nvSpPr>
          <p:spPr bwMode="auto">
            <a:xfrm>
              <a:off x="2016" y="1611"/>
              <a:ext cx="672"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customer</a:t>
              </a:r>
              <a:endParaRPr kumimoji="0" lang="en-US" sz="2000" b="1">
                <a:solidFill>
                  <a:schemeClr val="bg1"/>
                </a:solidFill>
                <a:effectLst>
                  <a:outerShdw blurRad="38100" dist="38100" dir="2700000" algn="tl">
                    <a:srgbClr val="000000"/>
                  </a:outerShdw>
                </a:effectLst>
                <a:latin typeface="Arial" pitchFamily="34" charset="0"/>
              </a:endParaRPr>
            </a:p>
          </p:txBody>
        </p:sp>
        <p:sp>
          <p:nvSpPr>
            <p:cNvPr id="457771" name="Oval 43"/>
            <p:cNvSpPr>
              <a:spLocks noChangeArrowheads="1"/>
            </p:cNvSpPr>
            <p:nvPr/>
          </p:nvSpPr>
          <p:spPr bwMode="auto">
            <a:xfrm>
              <a:off x="3168" y="1611"/>
              <a:ext cx="672" cy="312"/>
            </a:xfrm>
            <a:prstGeom prst="ellipse">
              <a:avLst/>
            </a:prstGeom>
            <a:gradFill rotWithShape="0">
              <a:gsLst>
                <a:gs pos="0">
                  <a:schemeClr val="accent2"/>
                </a:gs>
                <a:gs pos="100000">
                  <a:schemeClr val="accent2">
                    <a:gamma/>
                    <a:shade val="46275"/>
                    <a:invGamma/>
                  </a:schemeClr>
                </a:gs>
              </a:gsLst>
              <a:lin ang="2700000" scaled="1"/>
            </a:gradFill>
            <a:ln w="9525">
              <a:solidFill>
                <a:schemeClr val="tx1"/>
              </a:solidFill>
              <a:round/>
              <a:headEnd/>
              <a:tailEnd/>
            </a:ln>
            <a:effectLst/>
          </p:spPr>
          <p:txBody>
            <a:bodyPr wrap="none" anchor="ctr"/>
            <a:lstStyle/>
            <a:p>
              <a:pPr eaLnBrk="0" latinLnBrk="0" hangingPunct="0"/>
              <a:r>
                <a:rPr kumimoji="0" lang="en-US" sz="1400" b="1">
                  <a:solidFill>
                    <a:schemeClr val="bg1"/>
                  </a:solidFill>
                  <a:effectLst>
                    <a:outerShdw blurRad="38100" dist="38100" dir="2700000" algn="tl">
                      <a:srgbClr val="000000"/>
                    </a:outerShdw>
                  </a:effectLst>
                  <a:latin typeface="Arial" pitchFamily="34" charset="0"/>
                </a:rPr>
                <a:t>customer</a:t>
              </a:r>
              <a:endParaRPr kumimoji="0" lang="en-US" sz="2000" b="1">
                <a:solidFill>
                  <a:schemeClr val="bg1"/>
                </a:solidFill>
                <a:effectLst>
                  <a:outerShdw blurRad="38100" dist="38100" dir="2700000" algn="tl">
                    <a:srgbClr val="000000"/>
                  </a:outerShdw>
                </a:effectLst>
                <a:latin typeface="Arial" pitchFamily="34" charset="0"/>
              </a:endParaRPr>
            </a:p>
          </p:txBody>
        </p:sp>
      </p:grpSp>
      <p:sp>
        <p:nvSpPr>
          <p:cNvPr id="457772" name="Rectangle 44"/>
          <p:cNvSpPr>
            <a:spLocks noChangeArrowheads="1"/>
          </p:cNvSpPr>
          <p:nvPr/>
        </p:nvSpPr>
        <p:spPr bwMode="auto">
          <a:xfrm>
            <a:off x="6781800" y="3194050"/>
            <a:ext cx="381000" cy="212725"/>
          </a:xfrm>
          <a:prstGeom prst="rect">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0" latinLnBrk="0" hangingPunct="0"/>
            <a:r>
              <a:rPr kumimoji="0" lang="en-US" sz="1200" b="1">
                <a:effectLst>
                  <a:outerShdw blurRad="38100" dist="38100" dir="2700000" algn="tl">
                    <a:srgbClr val="FFFFFF"/>
                  </a:outerShdw>
                </a:effectLst>
                <a:latin typeface="Arial" pitchFamily="34" charset="0"/>
              </a:rPr>
              <a:t>120</a:t>
            </a:r>
            <a:endParaRPr kumimoji="0" lang="en-US" sz="2000" b="1">
              <a:effectLst>
                <a:outerShdw blurRad="38100" dist="38100" dir="2700000" algn="tl">
                  <a:srgbClr val="FFFFFF"/>
                </a:outerShdw>
              </a:effectLst>
              <a:latin typeface="Arial" pitchFamily="34" charset="0"/>
            </a:endParaRPr>
          </a:p>
        </p:txBody>
      </p:sp>
      <p:sp>
        <p:nvSpPr>
          <p:cNvPr id="457773" name="Line 45"/>
          <p:cNvSpPr>
            <a:spLocks noChangeShapeType="1"/>
          </p:cNvSpPr>
          <p:nvPr/>
        </p:nvSpPr>
        <p:spPr bwMode="auto">
          <a:xfrm flipH="1">
            <a:off x="2667000" y="1524000"/>
            <a:ext cx="1981200" cy="381000"/>
          </a:xfrm>
          <a:prstGeom prst="line">
            <a:avLst/>
          </a:prstGeom>
          <a:noFill/>
          <a:ln w="9525">
            <a:solidFill>
              <a:schemeClr val="tx1"/>
            </a:solidFill>
            <a:round/>
            <a:headEnd/>
            <a:tailEnd/>
          </a:ln>
          <a:effectLst/>
        </p:spPr>
        <p:txBody>
          <a:bodyPr wrap="none" anchor="ctr"/>
          <a:lstStyle/>
          <a:p>
            <a:endParaRPr lang="fr-FR"/>
          </a:p>
        </p:txBody>
      </p:sp>
      <p:sp>
        <p:nvSpPr>
          <p:cNvPr id="457774" name="Oval 46"/>
          <p:cNvSpPr>
            <a:spLocks noChangeArrowheads="1"/>
          </p:cNvSpPr>
          <p:nvPr/>
        </p:nvSpPr>
        <p:spPr bwMode="auto">
          <a:xfrm>
            <a:off x="1905000" y="1600200"/>
            <a:ext cx="1295400" cy="685800"/>
          </a:xfrm>
          <a:prstGeom prst="ellipse">
            <a:avLst/>
          </a:prstGeom>
          <a:gradFill rotWithShape="0">
            <a:gsLst>
              <a:gs pos="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eaLnBrk="0" latinLnBrk="0" hangingPunct="0"/>
            <a:r>
              <a:rPr kumimoji="0" lang="en-US" sz="1400" b="1">
                <a:effectLst>
                  <a:outerShdw blurRad="38100" dist="38100" dir="2700000" algn="tl">
                    <a:srgbClr val="C0C0C0"/>
                  </a:outerShdw>
                </a:effectLst>
                <a:latin typeface="Arial" pitchFamily="34" charset="0"/>
              </a:rPr>
              <a:t>Namespace</a:t>
            </a:r>
            <a:br>
              <a:rPr kumimoji="0" lang="en-US" sz="1400" b="1">
                <a:effectLst>
                  <a:outerShdw blurRad="38100" dist="38100" dir="2700000" algn="tl">
                    <a:srgbClr val="C0C0C0"/>
                  </a:outerShdw>
                </a:effectLst>
                <a:latin typeface="Arial" pitchFamily="34" charset="0"/>
              </a:rPr>
            </a:br>
            <a:r>
              <a:rPr kumimoji="0" lang="en-US" sz="1400" b="1">
                <a:effectLst>
                  <a:outerShdw blurRad="38100" dist="38100" dir="2700000" algn="tl">
                    <a:srgbClr val="C0C0C0"/>
                  </a:outerShdw>
                </a:effectLst>
                <a:latin typeface="Arial" pitchFamily="34" charset="0"/>
              </a:rPr>
              <a:t>prefix=“x”</a:t>
            </a:r>
            <a:endParaRPr kumimoji="0" lang="en-US" sz="2000" b="1">
              <a:effectLst>
                <a:outerShdw blurRad="38100" dist="38100" dir="2700000" algn="tl">
                  <a:srgbClr val="C0C0C0"/>
                </a:outerShdw>
              </a:effectLst>
              <a:latin typeface="Arial" pitchFamily="34" charset="0"/>
            </a:endParaRPr>
          </a:p>
        </p:txBody>
      </p:sp>
      <p:sp>
        <p:nvSpPr>
          <p:cNvPr id="457775" name="Oval 47"/>
          <p:cNvSpPr>
            <a:spLocks noChangeArrowheads="1"/>
          </p:cNvSpPr>
          <p:nvPr/>
        </p:nvSpPr>
        <p:spPr bwMode="auto">
          <a:xfrm>
            <a:off x="4457700" y="1317625"/>
            <a:ext cx="381000" cy="354013"/>
          </a:xfrm>
          <a:prstGeom prst="ellipse">
            <a:avLst/>
          </a:prstGeom>
          <a:gradFill rotWithShape="0">
            <a:gsLst>
              <a:gs pos="0">
                <a:schemeClr val="bg2">
                  <a:gamma/>
                  <a:tint val="0"/>
                  <a:invGamma/>
                </a:schemeClr>
              </a:gs>
              <a:gs pos="100000">
                <a:schemeClr val="bg2"/>
              </a:gs>
            </a:gsLst>
            <a:lin ang="5400000" scaled="1"/>
          </a:gradFill>
          <a:ln w="9525">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2"/>
          <p:cNvSpPr>
            <a:spLocks noGrp="1"/>
          </p:cNvSpPr>
          <p:nvPr>
            <p:ph type="sldNum" sz="quarter" idx="10"/>
          </p:nvPr>
        </p:nvSpPr>
        <p:spPr/>
        <p:txBody>
          <a:bodyPr/>
          <a:lstStyle/>
          <a:p>
            <a:fld id="{C5376471-2B1D-4915-B002-6E62599D5FB3}" type="slidenum">
              <a:rPr lang="fr-FR"/>
              <a:pPr/>
              <a:t>175</a:t>
            </a:fld>
            <a:endParaRPr lang="fr-FR"/>
          </a:p>
        </p:txBody>
      </p:sp>
      <p:sp>
        <p:nvSpPr>
          <p:cNvPr id="458754" name="Rectangle 2"/>
          <p:cNvSpPr>
            <a:spLocks noGrp="1" noChangeArrowheads="1"/>
          </p:cNvSpPr>
          <p:nvPr>
            <p:ph type="title"/>
          </p:nvPr>
        </p:nvSpPr>
        <p:spPr/>
        <p:txBody>
          <a:bodyPr/>
          <a:lstStyle/>
          <a:p>
            <a:r>
              <a:rPr lang="fr-FR"/>
              <a:t>Méthodes DOM</a:t>
            </a:r>
          </a:p>
        </p:txBody>
      </p:sp>
      <p:sp>
        <p:nvSpPr>
          <p:cNvPr id="458756" name="Line 4"/>
          <p:cNvSpPr>
            <a:spLocks noChangeShapeType="1"/>
          </p:cNvSpPr>
          <p:nvPr/>
        </p:nvSpPr>
        <p:spPr bwMode="auto">
          <a:xfrm flipH="1">
            <a:off x="1371600" y="5029200"/>
            <a:ext cx="1143000" cy="685800"/>
          </a:xfrm>
          <a:prstGeom prst="line">
            <a:avLst/>
          </a:prstGeom>
          <a:noFill/>
          <a:ln w="9525">
            <a:solidFill>
              <a:schemeClr val="tx1"/>
            </a:solidFill>
            <a:round/>
            <a:headEnd/>
            <a:tailEnd/>
          </a:ln>
          <a:effectLst/>
        </p:spPr>
        <p:txBody>
          <a:bodyPr wrap="none" anchor="ctr">
            <a:spAutoFit/>
          </a:bodyPr>
          <a:lstStyle/>
          <a:p>
            <a:endParaRPr lang="fr-FR"/>
          </a:p>
        </p:txBody>
      </p:sp>
      <p:sp>
        <p:nvSpPr>
          <p:cNvPr id="458757" name="Line 5"/>
          <p:cNvSpPr>
            <a:spLocks noChangeShapeType="1"/>
          </p:cNvSpPr>
          <p:nvPr/>
        </p:nvSpPr>
        <p:spPr bwMode="auto">
          <a:xfrm flipH="1">
            <a:off x="2133600" y="5105400"/>
            <a:ext cx="685800" cy="685800"/>
          </a:xfrm>
          <a:prstGeom prst="line">
            <a:avLst/>
          </a:prstGeom>
          <a:noFill/>
          <a:ln w="9525">
            <a:solidFill>
              <a:schemeClr val="tx1"/>
            </a:solidFill>
            <a:round/>
            <a:headEnd/>
            <a:tailEnd/>
          </a:ln>
          <a:effectLst/>
        </p:spPr>
        <p:txBody>
          <a:bodyPr wrap="none" anchor="ctr">
            <a:spAutoFit/>
          </a:bodyPr>
          <a:lstStyle/>
          <a:p>
            <a:endParaRPr lang="fr-FR"/>
          </a:p>
        </p:txBody>
      </p:sp>
      <p:sp>
        <p:nvSpPr>
          <p:cNvPr id="458758" name="Line 6"/>
          <p:cNvSpPr>
            <a:spLocks noChangeShapeType="1"/>
          </p:cNvSpPr>
          <p:nvPr/>
        </p:nvSpPr>
        <p:spPr bwMode="auto">
          <a:xfrm>
            <a:off x="3200400" y="5029200"/>
            <a:ext cx="0" cy="838200"/>
          </a:xfrm>
          <a:prstGeom prst="line">
            <a:avLst/>
          </a:prstGeom>
          <a:noFill/>
          <a:ln w="9525">
            <a:solidFill>
              <a:schemeClr val="tx1"/>
            </a:solidFill>
            <a:round/>
            <a:headEnd/>
            <a:tailEnd/>
          </a:ln>
          <a:effectLst/>
        </p:spPr>
        <p:txBody>
          <a:bodyPr wrap="none" anchor="ctr">
            <a:spAutoFit/>
          </a:bodyPr>
          <a:lstStyle/>
          <a:p>
            <a:endParaRPr lang="fr-FR"/>
          </a:p>
        </p:txBody>
      </p:sp>
      <p:sp>
        <p:nvSpPr>
          <p:cNvPr id="458759" name="Line 7"/>
          <p:cNvSpPr>
            <a:spLocks noChangeShapeType="1"/>
          </p:cNvSpPr>
          <p:nvPr/>
        </p:nvSpPr>
        <p:spPr bwMode="auto">
          <a:xfrm>
            <a:off x="3581400" y="5029200"/>
            <a:ext cx="1371600" cy="609600"/>
          </a:xfrm>
          <a:prstGeom prst="line">
            <a:avLst/>
          </a:prstGeom>
          <a:noFill/>
          <a:ln w="9525">
            <a:solidFill>
              <a:schemeClr val="tx1"/>
            </a:solidFill>
            <a:round/>
            <a:headEnd/>
            <a:tailEnd/>
          </a:ln>
          <a:effectLst/>
        </p:spPr>
        <p:txBody>
          <a:bodyPr anchor="ctr">
            <a:spAutoFit/>
          </a:bodyPr>
          <a:lstStyle/>
          <a:p>
            <a:endParaRPr lang="fr-FR"/>
          </a:p>
        </p:txBody>
      </p:sp>
      <p:sp>
        <p:nvSpPr>
          <p:cNvPr id="458760" name="Line 8"/>
          <p:cNvSpPr>
            <a:spLocks noChangeShapeType="1"/>
          </p:cNvSpPr>
          <p:nvPr/>
        </p:nvSpPr>
        <p:spPr bwMode="auto">
          <a:xfrm flipH="1">
            <a:off x="6324600" y="4800600"/>
            <a:ext cx="152400" cy="609600"/>
          </a:xfrm>
          <a:prstGeom prst="line">
            <a:avLst/>
          </a:prstGeom>
          <a:noFill/>
          <a:ln w="9525">
            <a:solidFill>
              <a:schemeClr val="tx1"/>
            </a:solidFill>
            <a:round/>
            <a:headEnd/>
            <a:tailEnd/>
          </a:ln>
          <a:effectLst/>
        </p:spPr>
        <p:txBody>
          <a:bodyPr wrap="none" anchor="ctr">
            <a:spAutoFit/>
          </a:bodyPr>
          <a:lstStyle/>
          <a:p>
            <a:endParaRPr lang="fr-FR"/>
          </a:p>
        </p:txBody>
      </p:sp>
      <p:sp>
        <p:nvSpPr>
          <p:cNvPr id="458761" name="Line 9"/>
          <p:cNvSpPr>
            <a:spLocks noChangeShapeType="1"/>
          </p:cNvSpPr>
          <p:nvPr/>
        </p:nvSpPr>
        <p:spPr bwMode="auto">
          <a:xfrm flipH="1">
            <a:off x="7086600" y="4724400"/>
            <a:ext cx="76200" cy="609600"/>
          </a:xfrm>
          <a:prstGeom prst="line">
            <a:avLst/>
          </a:prstGeom>
          <a:noFill/>
          <a:ln w="9525">
            <a:solidFill>
              <a:schemeClr val="tx1"/>
            </a:solidFill>
            <a:round/>
            <a:headEnd/>
            <a:tailEnd/>
          </a:ln>
          <a:effectLst/>
        </p:spPr>
        <p:txBody>
          <a:bodyPr wrap="none" anchor="ctr">
            <a:spAutoFit/>
          </a:bodyPr>
          <a:lstStyle/>
          <a:p>
            <a:endParaRPr lang="fr-FR"/>
          </a:p>
        </p:txBody>
      </p:sp>
      <p:sp>
        <p:nvSpPr>
          <p:cNvPr id="458762" name="Line 10"/>
          <p:cNvSpPr>
            <a:spLocks noChangeShapeType="1"/>
          </p:cNvSpPr>
          <p:nvPr/>
        </p:nvSpPr>
        <p:spPr bwMode="auto">
          <a:xfrm>
            <a:off x="8229600" y="4800600"/>
            <a:ext cx="152400" cy="609600"/>
          </a:xfrm>
          <a:prstGeom prst="line">
            <a:avLst/>
          </a:prstGeom>
          <a:noFill/>
          <a:ln w="9525">
            <a:solidFill>
              <a:schemeClr val="tx1"/>
            </a:solidFill>
            <a:round/>
            <a:headEnd/>
            <a:tailEnd/>
          </a:ln>
          <a:effectLst/>
        </p:spPr>
        <p:txBody>
          <a:bodyPr wrap="none" anchor="ctr">
            <a:spAutoFit/>
          </a:bodyPr>
          <a:lstStyle/>
          <a:p>
            <a:endParaRPr lang="fr-FR"/>
          </a:p>
        </p:txBody>
      </p:sp>
      <p:sp>
        <p:nvSpPr>
          <p:cNvPr id="458763" name="Line 11"/>
          <p:cNvSpPr>
            <a:spLocks noChangeShapeType="1"/>
          </p:cNvSpPr>
          <p:nvPr/>
        </p:nvSpPr>
        <p:spPr bwMode="auto">
          <a:xfrm>
            <a:off x="6172200" y="3124200"/>
            <a:ext cx="914400" cy="0"/>
          </a:xfrm>
          <a:prstGeom prst="line">
            <a:avLst/>
          </a:prstGeom>
          <a:noFill/>
          <a:ln w="76200">
            <a:solidFill>
              <a:schemeClr val="tx1"/>
            </a:solidFill>
            <a:round/>
            <a:headEnd/>
            <a:tailEnd type="triangle" w="med" len="med"/>
          </a:ln>
          <a:effectLst/>
        </p:spPr>
        <p:txBody>
          <a:bodyPr wrap="none" anchor="ctr">
            <a:spAutoFit/>
          </a:bodyPr>
          <a:lstStyle/>
          <a:p>
            <a:endParaRPr lang="fr-FR"/>
          </a:p>
        </p:txBody>
      </p:sp>
      <p:sp>
        <p:nvSpPr>
          <p:cNvPr id="458764" name="Text Box 12"/>
          <p:cNvSpPr txBox="1">
            <a:spLocks noChangeArrowheads="1"/>
          </p:cNvSpPr>
          <p:nvPr/>
        </p:nvSpPr>
        <p:spPr bwMode="auto">
          <a:xfrm>
            <a:off x="5911850" y="3276600"/>
            <a:ext cx="1416050" cy="339725"/>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b="1">
                <a:effectLst>
                  <a:outerShdw blurRad="38100" dist="38100" dir="2700000" algn="tl">
                    <a:srgbClr val="FFFFFF"/>
                  </a:outerShdw>
                </a:effectLst>
                <a:latin typeface="Arial" pitchFamily="34" charset="0"/>
              </a:rPr>
              <a:t>nextSibling</a:t>
            </a:r>
            <a:endParaRPr kumimoji="0" lang="en-US" sz="3200" b="1">
              <a:effectLst>
                <a:outerShdw blurRad="38100" dist="38100" dir="2700000" algn="tl">
                  <a:srgbClr val="FFFFFF"/>
                </a:outerShdw>
              </a:effectLst>
              <a:latin typeface="Arial" pitchFamily="34" charset="0"/>
            </a:endParaRPr>
          </a:p>
        </p:txBody>
      </p:sp>
      <p:sp>
        <p:nvSpPr>
          <p:cNvPr id="458765" name="Line 13"/>
          <p:cNvSpPr>
            <a:spLocks noChangeShapeType="1"/>
          </p:cNvSpPr>
          <p:nvPr/>
        </p:nvSpPr>
        <p:spPr bwMode="auto">
          <a:xfrm flipH="1">
            <a:off x="2209800" y="3124200"/>
            <a:ext cx="914400" cy="0"/>
          </a:xfrm>
          <a:prstGeom prst="line">
            <a:avLst/>
          </a:prstGeom>
          <a:noFill/>
          <a:ln w="76200">
            <a:solidFill>
              <a:schemeClr val="tx1"/>
            </a:solidFill>
            <a:round/>
            <a:headEnd/>
            <a:tailEnd type="triangle" w="med" len="med"/>
          </a:ln>
          <a:effectLst/>
        </p:spPr>
        <p:txBody>
          <a:bodyPr wrap="none" anchor="ctr">
            <a:spAutoFit/>
          </a:bodyPr>
          <a:lstStyle/>
          <a:p>
            <a:endParaRPr lang="fr-FR"/>
          </a:p>
        </p:txBody>
      </p:sp>
      <p:sp>
        <p:nvSpPr>
          <p:cNvPr id="458766" name="Text Box 14"/>
          <p:cNvSpPr txBox="1">
            <a:spLocks noChangeArrowheads="1"/>
          </p:cNvSpPr>
          <p:nvPr/>
        </p:nvSpPr>
        <p:spPr bwMode="auto">
          <a:xfrm>
            <a:off x="1676400" y="3276600"/>
            <a:ext cx="1898650" cy="339725"/>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b="1">
                <a:effectLst>
                  <a:outerShdw blurRad="38100" dist="38100" dir="2700000" algn="tl">
                    <a:srgbClr val="FFFFFF"/>
                  </a:outerShdw>
                </a:effectLst>
                <a:latin typeface="Arial" pitchFamily="34" charset="0"/>
              </a:rPr>
              <a:t>previousSibling</a:t>
            </a:r>
            <a:endParaRPr kumimoji="0" lang="en-US" sz="3200" b="1">
              <a:effectLst>
                <a:outerShdw blurRad="38100" dist="38100" dir="2700000" algn="tl">
                  <a:srgbClr val="FFFFFF"/>
                </a:outerShdw>
              </a:effectLst>
              <a:latin typeface="Arial" pitchFamily="34" charset="0"/>
            </a:endParaRPr>
          </a:p>
        </p:txBody>
      </p:sp>
      <p:sp>
        <p:nvSpPr>
          <p:cNvPr id="458767" name="Line 15"/>
          <p:cNvSpPr>
            <a:spLocks noChangeShapeType="1"/>
          </p:cNvSpPr>
          <p:nvPr/>
        </p:nvSpPr>
        <p:spPr bwMode="auto">
          <a:xfrm flipH="1" flipV="1">
            <a:off x="4572000" y="1676400"/>
            <a:ext cx="0" cy="533400"/>
          </a:xfrm>
          <a:prstGeom prst="line">
            <a:avLst/>
          </a:prstGeom>
          <a:noFill/>
          <a:ln w="76200">
            <a:solidFill>
              <a:schemeClr val="tx1"/>
            </a:solidFill>
            <a:round/>
            <a:headEnd/>
            <a:tailEnd type="triangle" w="med" len="med"/>
          </a:ln>
          <a:effectLst/>
        </p:spPr>
        <p:txBody>
          <a:bodyPr anchor="ctr">
            <a:spAutoFit/>
          </a:bodyPr>
          <a:lstStyle/>
          <a:p>
            <a:endParaRPr lang="fr-FR"/>
          </a:p>
        </p:txBody>
      </p:sp>
      <p:sp>
        <p:nvSpPr>
          <p:cNvPr id="458768" name="Text Box 16"/>
          <p:cNvSpPr txBox="1">
            <a:spLocks noChangeArrowheads="1"/>
          </p:cNvSpPr>
          <p:nvPr/>
        </p:nvSpPr>
        <p:spPr bwMode="auto">
          <a:xfrm>
            <a:off x="2819400" y="1946275"/>
            <a:ext cx="1454150" cy="339725"/>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b="1">
                <a:effectLst>
                  <a:outerShdw blurRad="38100" dist="38100" dir="2700000" algn="tl">
                    <a:srgbClr val="FFFFFF"/>
                  </a:outerShdw>
                </a:effectLst>
                <a:latin typeface="Arial" pitchFamily="34" charset="0"/>
              </a:rPr>
              <a:t>parentNode</a:t>
            </a:r>
            <a:endParaRPr kumimoji="0" lang="en-US" sz="3200" b="1">
              <a:effectLst>
                <a:outerShdw blurRad="38100" dist="38100" dir="2700000" algn="tl">
                  <a:srgbClr val="FFFFFF"/>
                </a:outerShdw>
              </a:effectLst>
              <a:latin typeface="Arial" pitchFamily="34" charset="0"/>
            </a:endParaRPr>
          </a:p>
        </p:txBody>
      </p:sp>
      <p:sp>
        <p:nvSpPr>
          <p:cNvPr id="458769" name="Rectangle 17"/>
          <p:cNvSpPr>
            <a:spLocks noChangeArrowheads="1"/>
          </p:cNvSpPr>
          <p:nvPr/>
        </p:nvSpPr>
        <p:spPr bwMode="auto">
          <a:xfrm>
            <a:off x="2286000" y="4800600"/>
            <a:ext cx="1497013" cy="430213"/>
          </a:xfrm>
          <a:prstGeom prst="rect">
            <a:avLst/>
          </a:prstGeom>
          <a:gradFill rotWithShape="0">
            <a:gsLst>
              <a:gs pos="0">
                <a:schemeClr val="hlink">
                  <a:gamma/>
                  <a:shade val="46275"/>
                  <a:invGamma/>
                </a:schemeClr>
              </a:gs>
              <a:gs pos="100000">
                <a:schemeClr val="hlink"/>
              </a:gs>
            </a:gsLst>
            <a:lin ang="5400000" scaled="1"/>
          </a:gradFill>
          <a:ln w="9525">
            <a:solidFill>
              <a:schemeClr val="tx1"/>
            </a:solidFill>
            <a:miter lim="800000"/>
            <a:headEnd/>
            <a:tailEnd/>
          </a:ln>
          <a:effectLst/>
        </p:spPr>
        <p:txBody>
          <a:bodyPr wrap="none" anchor="ctr">
            <a:spAutoFit/>
          </a:bodyPr>
          <a:lstStyle/>
          <a:p>
            <a:pPr eaLnBrk="0" latinLnBrk="0" hangingPunct="0">
              <a:lnSpc>
                <a:spcPct val="90000"/>
              </a:lnSpc>
              <a:spcBef>
                <a:spcPct val="30000"/>
              </a:spcBef>
              <a:buClr>
                <a:schemeClr val="tx2"/>
              </a:buClr>
              <a:buSzPct val="85000"/>
              <a:buFont typeface="Wingdings" pitchFamily="2" charset="2"/>
              <a:buNone/>
            </a:pPr>
            <a:r>
              <a:rPr kumimoji="0" lang="en-US" sz="2400" b="1">
                <a:effectLst>
                  <a:outerShdw blurRad="38100" dist="38100" dir="2700000" algn="tl">
                    <a:srgbClr val="FFFFFF"/>
                  </a:outerShdw>
                </a:effectLst>
                <a:latin typeface="Arial" pitchFamily="34" charset="0"/>
              </a:rPr>
              <a:t>NodeList</a:t>
            </a:r>
            <a:endParaRPr kumimoji="0" lang="en-US" sz="3200" b="1">
              <a:solidFill>
                <a:schemeClr val="bg2"/>
              </a:solidFill>
              <a:effectLst>
                <a:outerShdw blurRad="38100" dist="38100" dir="2700000" algn="tl">
                  <a:srgbClr val="000000"/>
                </a:outerShdw>
              </a:effectLst>
              <a:latin typeface="Arial" pitchFamily="34" charset="0"/>
            </a:endParaRPr>
          </a:p>
        </p:txBody>
      </p:sp>
      <p:sp>
        <p:nvSpPr>
          <p:cNvPr id="458770" name="Rectangle 18"/>
          <p:cNvSpPr>
            <a:spLocks noChangeArrowheads="1"/>
          </p:cNvSpPr>
          <p:nvPr/>
        </p:nvSpPr>
        <p:spPr bwMode="auto">
          <a:xfrm>
            <a:off x="6032500" y="4473575"/>
            <a:ext cx="2582863" cy="430213"/>
          </a:xfrm>
          <a:prstGeom prst="rect">
            <a:avLst/>
          </a:prstGeom>
          <a:gradFill rotWithShape="0">
            <a:gsLst>
              <a:gs pos="0">
                <a:schemeClr val="hlink">
                  <a:gamma/>
                  <a:shade val="46275"/>
                  <a:invGamma/>
                </a:schemeClr>
              </a:gs>
              <a:gs pos="100000">
                <a:schemeClr val="hlink"/>
              </a:gs>
            </a:gsLst>
            <a:lin ang="5400000" scaled="1"/>
          </a:gradFill>
          <a:ln w="9525">
            <a:solidFill>
              <a:schemeClr val="tx1"/>
            </a:solidFill>
            <a:miter lim="800000"/>
            <a:headEnd/>
            <a:tailEnd/>
          </a:ln>
          <a:effectLst/>
        </p:spPr>
        <p:txBody>
          <a:bodyPr wrap="none" anchor="ctr">
            <a:spAutoFit/>
          </a:bodyPr>
          <a:lstStyle/>
          <a:p>
            <a:pPr eaLnBrk="0" latinLnBrk="0" hangingPunct="0">
              <a:lnSpc>
                <a:spcPct val="90000"/>
              </a:lnSpc>
              <a:spcBef>
                <a:spcPct val="30000"/>
              </a:spcBef>
              <a:buClr>
                <a:schemeClr val="tx2"/>
              </a:buClr>
              <a:buSzPct val="85000"/>
              <a:buFont typeface="Wingdings" pitchFamily="2" charset="2"/>
              <a:buNone/>
            </a:pPr>
            <a:r>
              <a:rPr kumimoji="0" lang="en-US" sz="2400" b="1">
                <a:effectLst>
                  <a:outerShdw blurRad="38100" dist="38100" dir="2700000" algn="tl">
                    <a:srgbClr val="FFFFFF"/>
                  </a:outerShdw>
                </a:effectLst>
                <a:latin typeface="Arial" pitchFamily="34" charset="0"/>
              </a:rPr>
              <a:t>NamedNodeMap</a:t>
            </a:r>
            <a:endParaRPr kumimoji="0" lang="en-US" sz="3200" b="1">
              <a:effectLst>
                <a:outerShdw blurRad="38100" dist="38100" dir="2700000" algn="tl">
                  <a:srgbClr val="FFFFFF"/>
                </a:outerShdw>
              </a:effectLst>
              <a:latin typeface="Arial" pitchFamily="34" charset="0"/>
            </a:endParaRPr>
          </a:p>
        </p:txBody>
      </p:sp>
      <p:sp>
        <p:nvSpPr>
          <p:cNvPr id="458771" name="Line 19"/>
          <p:cNvSpPr>
            <a:spLocks noChangeShapeType="1"/>
          </p:cNvSpPr>
          <p:nvPr/>
        </p:nvSpPr>
        <p:spPr bwMode="auto">
          <a:xfrm flipH="1">
            <a:off x="3733800" y="3962400"/>
            <a:ext cx="76200" cy="762000"/>
          </a:xfrm>
          <a:prstGeom prst="line">
            <a:avLst/>
          </a:prstGeom>
          <a:noFill/>
          <a:ln w="76200">
            <a:solidFill>
              <a:schemeClr val="tx1"/>
            </a:solidFill>
            <a:round/>
            <a:headEnd/>
            <a:tailEnd type="triangle" w="med" len="med"/>
          </a:ln>
          <a:effectLst/>
        </p:spPr>
        <p:txBody>
          <a:bodyPr anchor="ctr">
            <a:spAutoFit/>
          </a:bodyPr>
          <a:lstStyle/>
          <a:p>
            <a:endParaRPr lang="fr-FR"/>
          </a:p>
        </p:txBody>
      </p:sp>
      <p:sp>
        <p:nvSpPr>
          <p:cNvPr id="458772" name="Text Box 20"/>
          <p:cNvSpPr txBox="1">
            <a:spLocks noChangeArrowheads="1"/>
          </p:cNvSpPr>
          <p:nvPr/>
        </p:nvSpPr>
        <p:spPr bwMode="auto">
          <a:xfrm>
            <a:off x="2535238" y="4487863"/>
            <a:ext cx="1138238" cy="284163"/>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sz="1400" b="1">
                <a:effectLst>
                  <a:outerShdw blurRad="38100" dist="38100" dir="2700000" algn="tl">
                    <a:srgbClr val="FFFFFF"/>
                  </a:outerShdw>
                </a:effectLst>
                <a:latin typeface="Arial" pitchFamily="34" charset="0"/>
              </a:rPr>
              <a:t>childNodes</a:t>
            </a:r>
            <a:endParaRPr kumimoji="0" lang="en-US" sz="3200" b="1">
              <a:effectLst>
                <a:outerShdw blurRad="38100" dist="38100" dir="2700000" algn="tl">
                  <a:srgbClr val="FFFFFF"/>
                </a:outerShdw>
              </a:effectLst>
              <a:latin typeface="Arial" pitchFamily="34" charset="0"/>
            </a:endParaRPr>
          </a:p>
        </p:txBody>
      </p:sp>
      <p:sp>
        <p:nvSpPr>
          <p:cNvPr id="458773" name="Line 21"/>
          <p:cNvSpPr>
            <a:spLocks noChangeShapeType="1"/>
          </p:cNvSpPr>
          <p:nvPr/>
        </p:nvSpPr>
        <p:spPr bwMode="auto">
          <a:xfrm>
            <a:off x="5562600" y="3886200"/>
            <a:ext cx="1600200" cy="457200"/>
          </a:xfrm>
          <a:prstGeom prst="line">
            <a:avLst/>
          </a:prstGeom>
          <a:noFill/>
          <a:ln w="76200">
            <a:solidFill>
              <a:schemeClr val="tx1"/>
            </a:solidFill>
            <a:round/>
            <a:headEnd/>
            <a:tailEnd type="triangle" w="med" len="med"/>
          </a:ln>
          <a:effectLst/>
        </p:spPr>
        <p:txBody>
          <a:bodyPr anchor="ctr">
            <a:spAutoFit/>
          </a:bodyPr>
          <a:lstStyle/>
          <a:p>
            <a:endParaRPr lang="fr-FR"/>
          </a:p>
        </p:txBody>
      </p:sp>
      <p:sp>
        <p:nvSpPr>
          <p:cNvPr id="458774" name="Oval 22"/>
          <p:cNvSpPr>
            <a:spLocks noChangeArrowheads="1"/>
          </p:cNvSpPr>
          <p:nvPr/>
        </p:nvSpPr>
        <p:spPr bwMode="auto">
          <a:xfrm>
            <a:off x="6096000" y="5181600"/>
            <a:ext cx="533400" cy="533400"/>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endParaRPr kumimoji="0" lang="hu-HU" sz="2400"/>
          </a:p>
        </p:txBody>
      </p:sp>
      <p:sp>
        <p:nvSpPr>
          <p:cNvPr id="458775" name="Oval 23"/>
          <p:cNvSpPr>
            <a:spLocks noChangeArrowheads="1"/>
          </p:cNvSpPr>
          <p:nvPr/>
        </p:nvSpPr>
        <p:spPr bwMode="auto">
          <a:xfrm>
            <a:off x="6705600" y="5181600"/>
            <a:ext cx="533400" cy="533400"/>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endParaRPr kumimoji="0" lang="hu-HU" sz="2400"/>
          </a:p>
        </p:txBody>
      </p:sp>
      <p:sp>
        <p:nvSpPr>
          <p:cNvPr id="458776" name="Oval 24"/>
          <p:cNvSpPr>
            <a:spLocks noChangeArrowheads="1"/>
          </p:cNvSpPr>
          <p:nvPr/>
        </p:nvSpPr>
        <p:spPr bwMode="auto">
          <a:xfrm>
            <a:off x="8077200" y="5181600"/>
            <a:ext cx="533400" cy="533400"/>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endParaRPr kumimoji="0" lang="hu-HU" sz="2400"/>
          </a:p>
        </p:txBody>
      </p:sp>
      <p:sp>
        <p:nvSpPr>
          <p:cNvPr id="458777" name="Text Box 25"/>
          <p:cNvSpPr txBox="1">
            <a:spLocks noChangeArrowheads="1"/>
          </p:cNvSpPr>
          <p:nvPr/>
        </p:nvSpPr>
        <p:spPr bwMode="auto">
          <a:xfrm>
            <a:off x="4343400" y="5410200"/>
            <a:ext cx="522288" cy="530225"/>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sz="3200" b="1">
                <a:effectLst>
                  <a:outerShdw blurRad="38100" dist="38100" dir="2700000" algn="tl">
                    <a:srgbClr val="FFFFFF"/>
                  </a:outerShdw>
                </a:effectLst>
                <a:latin typeface="Arial" pitchFamily="34" charset="0"/>
              </a:rPr>
              <a:t>...</a:t>
            </a:r>
          </a:p>
        </p:txBody>
      </p:sp>
      <p:sp>
        <p:nvSpPr>
          <p:cNvPr id="458778" name="Oval 26"/>
          <p:cNvSpPr>
            <a:spLocks noChangeArrowheads="1"/>
          </p:cNvSpPr>
          <p:nvPr/>
        </p:nvSpPr>
        <p:spPr bwMode="auto">
          <a:xfrm>
            <a:off x="990600" y="5486400"/>
            <a:ext cx="533400" cy="533400"/>
          </a:xfrm>
          <a:prstGeom prst="ellipse">
            <a:avLst/>
          </a:prstGeom>
          <a:gradFill rotWithShape="0">
            <a:gsLst>
              <a:gs pos="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eaLnBrk="0" latinLnBrk="0" hangingPunct="0"/>
            <a:endParaRPr kumimoji="0" lang="hu-HU" sz="2400"/>
          </a:p>
        </p:txBody>
      </p:sp>
      <p:sp>
        <p:nvSpPr>
          <p:cNvPr id="458779" name="Oval 27"/>
          <p:cNvSpPr>
            <a:spLocks noChangeArrowheads="1"/>
          </p:cNvSpPr>
          <p:nvPr/>
        </p:nvSpPr>
        <p:spPr bwMode="auto">
          <a:xfrm>
            <a:off x="2895600" y="5486400"/>
            <a:ext cx="533400" cy="533400"/>
          </a:xfrm>
          <a:prstGeom prst="ellipse">
            <a:avLst/>
          </a:prstGeom>
          <a:gradFill rotWithShape="0">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eaLnBrk="0" latinLnBrk="0" hangingPunct="0"/>
            <a:endParaRPr kumimoji="0" lang="hu-HU" sz="2400"/>
          </a:p>
        </p:txBody>
      </p:sp>
      <p:sp>
        <p:nvSpPr>
          <p:cNvPr id="458780" name="Text Box 28"/>
          <p:cNvSpPr txBox="1">
            <a:spLocks noChangeArrowheads="1"/>
          </p:cNvSpPr>
          <p:nvPr/>
        </p:nvSpPr>
        <p:spPr bwMode="auto">
          <a:xfrm>
            <a:off x="7391400" y="5105400"/>
            <a:ext cx="522288" cy="530225"/>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sz="3200" b="1">
                <a:effectLst>
                  <a:outerShdw blurRad="38100" dist="38100" dir="2700000" algn="tl">
                    <a:srgbClr val="FFFFFF"/>
                  </a:outerShdw>
                </a:effectLst>
                <a:latin typeface="Arial" pitchFamily="34" charset="0"/>
              </a:rPr>
              <a:t>...</a:t>
            </a:r>
          </a:p>
        </p:txBody>
      </p:sp>
      <p:sp>
        <p:nvSpPr>
          <p:cNvPr id="458781" name="Line 29"/>
          <p:cNvSpPr>
            <a:spLocks noChangeShapeType="1"/>
          </p:cNvSpPr>
          <p:nvPr/>
        </p:nvSpPr>
        <p:spPr bwMode="auto">
          <a:xfrm flipH="1">
            <a:off x="1447800" y="3733800"/>
            <a:ext cx="2057400" cy="1447800"/>
          </a:xfrm>
          <a:prstGeom prst="line">
            <a:avLst/>
          </a:prstGeom>
          <a:noFill/>
          <a:ln w="76200">
            <a:solidFill>
              <a:schemeClr val="tx1"/>
            </a:solidFill>
            <a:round/>
            <a:headEnd/>
            <a:tailEnd type="triangle" w="med" len="med"/>
          </a:ln>
          <a:effectLst/>
        </p:spPr>
        <p:txBody>
          <a:bodyPr anchor="ctr">
            <a:spAutoFit/>
          </a:bodyPr>
          <a:lstStyle/>
          <a:p>
            <a:endParaRPr lang="fr-FR"/>
          </a:p>
        </p:txBody>
      </p:sp>
      <p:sp>
        <p:nvSpPr>
          <p:cNvPr id="458782" name="Text Box 30"/>
          <p:cNvSpPr txBox="1">
            <a:spLocks noChangeArrowheads="1"/>
          </p:cNvSpPr>
          <p:nvPr/>
        </p:nvSpPr>
        <p:spPr bwMode="auto">
          <a:xfrm>
            <a:off x="1428750" y="4214813"/>
            <a:ext cx="962025" cy="284163"/>
          </a:xfrm>
          <a:prstGeom prst="rect">
            <a:avLst/>
          </a:prstGeom>
          <a:noFill/>
          <a:ln w="9525">
            <a:noFill/>
            <a:miter lim="800000"/>
            <a:headEnd/>
            <a:tailEnd/>
          </a:ln>
          <a:effectLst/>
        </p:spPr>
        <p:txBody>
          <a:bodyPr wrap="none" anchorCtr="1">
            <a:spAutoFit/>
          </a:bodyPr>
          <a:lstStyle/>
          <a:p>
            <a:pPr algn="l" eaLnBrk="0" latinLnBrk="0" hangingPunct="0">
              <a:lnSpc>
                <a:spcPct val="90000"/>
              </a:lnSpc>
              <a:spcBef>
                <a:spcPct val="30000"/>
              </a:spcBef>
              <a:buClr>
                <a:schemeClr val="tx2"/>
              </a:buClr>
              <a:buSzPct val="85000"/>
              <a:buFont typeface="Wingdings" pitchFamily="2" charset="2"/>
              <a:buNone/>
            </a:pPr>
            <a:r>
              <a:rPr kumimoji="0" lang="en-US" sz="1400" b="1">
                <a:effectLst>
                  <a:outerShdw blurRad="38100" dist="38100" dir="2700000" algn="tl">
                    <a:srgbClr val="FFFFFF"/>
                  </a:outerShdw>
                </a:effectLst>
                <a:latin typeface="Arial" pitchFamily="34" charset="0"/>
              </a:rPr>
              <a:t>firstChild</a:t>
            </a:r>
            <a:endParaRPr kumimoji="0" lang="en-US" sz="2800" b="1">
              <a:effectLst>
                <a:outerShdw blurRad="38100" dist="38100" dir="2700000" algn="tl">
                  <a:srgbClr val="FFFFFF"/>
                </a:outerShdw>
              </a:effectLst>
              <a:latin typeface="Arial" pitchFamily="34" charset="0"/>
            </a:endParaRPr>
          </a:p>
        </p:txBody>
      </p:sp>
      <p:sp>
        <p:nvSpPr>
          <p:cNvPr id="458783" name="Line 31"/>
          <p:cNvSpPr>
            <a:spLocks noChangeShapeType="1"/>
          </p:cNvSpPr>
          <p:nvPr/>
        </p:nvSpPr>
        <p:spPr bwMode="auto">
          <a:xfrm>
            <a:off x="4953000" y="4191000"/>
            <a:ext cx="152400" cy="1219200"/>
          </a:xfrm>
          <a:prstGeom prst="line">
            <a:avLst/>
          </a:prstGeom>
          <a:noFill/>
          <a:ln w="76200">
            <a:solidFill>
              <a:schemeClr val="tx1"/>
            </a:solidFill>
            <a:round/>
            <a:headEnd/>
            <a:tailEnd type="triangle" w="med" len="med"/>
          </a:ln>
          <a:effectLst/>
        </p:spPr>
        <p:txBody>
          <a:bodyPr anchor="ctr">
            <a:spAutoFit/>
          </a:bodyPr>
          <a:lstStyle/>
          <a:p>
            <a:endParaRPr lang="fr-FR"/>
          </a:p>
        </p:txBody>
      </p:sp>
      <p:sp>
        <p:nvSpPr>
          <p:cNvPr id="458784" name="Text Box 32"/>
          <p:cNvSpPr txBox="1">
            <a:spLocks noChangeArrowheads="1"/>
          </p:cNvSpPr>
          <p:nvPr/>
        </p:nvSpPr>
        <p:spPr bwMode="auto">
          <a:xfrm>
            <a:off x="4017963" y="4748213"/>
            <a:ext cx="931863" cy="284163"/>
          </a:xfrm>
          <a:prstGeom prst="rect">
            <a:avLst/>
          </a:prstGeom>
          <a:noFill/>
          <a:ln w="9525">
            <a:noFill/>
            <a:miter lim="800000"/>
            <a:headEnd/>
            <a:tailEnd/>
          </a:ln>
          <a:effectLst/>
        </p:spPr>
        <p:txBody>
          <a:bodyPr wrap="none" anchorCtr="1">
            <a:spAutoFit/>
          </a:bodyPr>
          <a:lstStyle/>
          <a:p>
            <a:pPr algn="r" eaLnBrk="0" latinLnBrk="0" hangingPunct="0">
              <a:lnSpc>
                <a:spcPct val="90000"/>
              </a:lnSpc>
              <a:spcBef>
                <a:spcPct val="30000"/>
              </a:spcBef>
              <a:buClr>
                <a:schemeClr val="tx2"/>
              </a:buClr>
              <a:buSzPct val="85000"/>
              <a:buFont typeface="Wingdings" pitchFamily="2" charset="2"/>
              <a:buNone/>
            </a:pPr>
            <a:r>
              <a:rPr kumimoji="0" lang="en-US" sz="1400" b="1">
                <a:effectLst>
                  <a:outerShdw blurRad="38100" dist="38100" dir="2700000" algn="tl">
                    <a:srgbClr val="FFFFFF"/>
                  </a:outerShdw>
                </a:effectLst>
                <a:latin typeface="Arial" pitchFamily="34" charset="0"/>
              </a:rPr>
              <a:t>lastChild</a:t>
            </a:r>
            <a:endParaRPr kumimoji="0" lang="en-US" sz="2800" b="1">
              <a:effectLst>
                <a:outerShdw blurRad="38100" dist="38100" dir="2700000" algn="tl">
                  <a:srgbClr val="FFFFFF"/>
                </a:outerShdw>
              </a:effectLst>
              <a:latin typeface="Arial" pitchFamily="34" charset="0"/>
            </a:endParaRPr>
          </a:p>
        </p:txBody>
      </p:sp>
      <p:sp>
        <p:nvSpPr>
          <p:cNvPr id="458785" name="Text Box 33"/>
          <p:cNvSpPr txBox="1">
            <a:spLocks noChangeArrowheads="1"/>
          </p:cNvSpPr>
          <p:nvPr/>
        </p:nvSpPr>
        <p:spPr bwMode="auto">
          <a:xfrm>
            <a:off x="5445125" y="4129088"/>
            <a:ext cx="1111250" cy="312738"/>
          </a:xfrm>
          <a:prstGeom prst="rect">
            <a:avLst/>
          </a:prstGeom>
          <a:noFill/>
          <a:ln w="9525">
            <a:noFill/>
            <a:miter lim="800000"/>
            <a:headEnd/>
            <a:tailEnd/>
          </a:ln>
          <a:effectLst/>
        </p:spPr>
        <p:txBody>
          <a:bodyPr wrap="none" anchorCtr="1">
            <a:spAutoFit/>
          </a:bodyPr>
          <a:lstStyle/>
          <a:p>
            <a:pPr algn="r" eaLnBrk="0" latinLnBrk="0" hangingPunct="0">
              <a:lnSpc>
                <a:spcPct val="90000"/>
              </a:lnSpc>
              <a:spcBef>
                <a:spcPct val="30000"/>
              </a:spcBef>
              <a:buClr>
                <a:schemeClr val="tx2"/>
              </a:buClr>
              <a:buSzPct val="85000"/>
              <a:buFont typeface="Wingdings" pitchFamily="2" charset="2"/>
              <a:buNone/>
            </a:pPr>
            <a:r>
              <a:rPr kumimoji="0" lang="en-US" sz="1600" b="1">
                <a:effectLst>
                  <a:outerShdw blurRad="38100" dist="38100" dir="2700000" algn="tl">
                    <a:srgbClr val="FFFFFF"/>
                  </a:outerShdw>
                </a:effectLst>
                <a:latin typeface="Arial" pitchFamily="34" charset="0"/>
              </a:rPr>
              <a:t>attributes</a:t>
            </a:r>
            <a:endParaRPr kumimoji="0" lang="en-US" sz="3200" b="1">
              <a:effectLst>
                <a:outerShdw blurRad="38100" dist="38100" dir="2700000" algn="tl">
                  <a:srgbClr val="FFFFFF"/>
                </a:outerShdw>
              </a:effectLst>
              <a:latin typeface="Arial" pitchFamily="34" charset="0"/>
            </a:endParaRPr>
          </a:p>
        </p:txBody>
      </p:sp>
      <p:sp>
        <p:nvSpPr>
          <p:cNvPr id="458786" name="Line 34"/>
          <p:cNvSpPr>
            <a:spLocks noChangeShapeType="1"/>
          </p:cNvSpPr>
          <p:nvPr/>
        </p:nvSpPr>
        <p:spPr bwMode="auto">
          <a:xfrm>
            <a:off x="3505200" y="5181600"/>
            <a:ext cx="381000" cy="609600"/>
          </a:xfrm>
          <a:prstGeom prst="line">
            <a:avLst/>
          </a:prstGeom>
          <a:noFill/>
          <a:ln w="9525">
            <a:solidFill>
              <a:schemeClr val="tx1"/>
            </a:solidFill>
            <a:round/>
            <a:headEnd/>
            <a:tailEnd/>
          </a:ln>
          <a:effectLst/>
        </p:spPr>
        <p:txBody>
          <a:bodyPr anchor="ctr">
            <a:spAutoFit/>
          </a:bodyPr>
          <a:lstStyle/>
          <a:p>
            <a:endParaRPr lang="fr-FR"/>
          </a:p>
        </p:txBody>
      </p:sp>
      <p:sp>
        <p:nvSpPr>
          <p:cNvPr id="458788" name="Oval 36"/>
          <p:cNvSpPr>
            <a:spLocks noChangeArrowheads="1"/>
          </p:cNvSpPr>
          <p:nvPr/>
        </p:nvSpPr>
        <p:spPr bwMode="auto">
          <a:xfrm>
            <a:off x="3505200" y="2286000"/>
            <a:ext cx="2209800" cy="18288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nodeType = Element</a:t>
            </a:r>
          </a:p>
          <a:p>
            <a:pPr eaLnBrk="0" latinLnBrk="0" hangingPunct="0"/>
            <a:r>
              <a:rPr kumimoji="0" lang="en-US" sz="1400" b="1">
                <a:effectLst>
                  <a:outerShdw blurRad="38100" dist="38100" dir="2700000" algn="tl">
                    <a:srgbClr val="FFFFFF"/>
                  </a:outerShdw>
                </a:effectLst>
                <a:latin typeface="Arial" pitchFamily="34" charset="0"/>
              </a:rPr>
              <a:t>nodeName = customer</a:t>
            </a:r>
          </a:p>
          <a:p>
            <a:pPr eaLnBrk="0" latinLnBrk="0" hangingPunct="0"/>
            <a:r>
              <a:rPr kumimoji="0" lang="en-US" sz="1400" b="1">
                <a:effectLst>
                  <a:outerShdw blurRad="38100" dist="38100" dir="2700000" algn="tl">
                    <a:srgbClr val="FFFFFF"/>
                  </a:outerShdw>
                </a:effectLst>
                <a:latin typeface="Arial" pitchFamily="34" charset="0"/>
              </a:rPr>
              <a:t>nodeValue = null</a:t>
            </a:r>
          </a:p>
          <a:p>
            <a:pPr eaLnBrk="0" latinLnBrk="0" hangingPunct="0"/>
            <a:r>
              <a:rPr kumimoji="0" lang="en-US" sz="1400" b="1">
                <a:effectLst>
                  <a:outerShdw blurRad="38100" dist="38100" dir="2700000" algn="tl">
                    <a:srgbClr val="FFFFFF"/>
                  </a:outerShdw>
                </a:effectLst>
                <a:latin typeface="Arial" pitchFamily="34" charset="0"/>
              </a:rPr>
              <a:t>hasChildNodes = true</a:t>
            </a:r>
            <a:endParaRPr kumimoji="0" lang="en-US" sz="2000">
              <a:latin typeface="Arial" pitchFamily="34" charset="0"/>
            </a:endParaRPr>
          </a:p>
        </p:txBody>
      </p:sp>
      <p:sp>
        <p:nvSpPr>
          <p:cNvPr id="458789" name="Oval 37"/>
          <p:cNvSpPr>
            <a:spLocks noChangeArrowheads="1"/>
          </p:cNvSpPr>
          <p:nvPr/>
        </p:nvSpPr>
        <p:spPr bwMode="auto">
          <a:xfrm>
            <a:off x="457200" y="2590800"/>
            <a:ext cx="1295400" cy="1219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endParaRPr kumimoji="0" lang="hu-HU" sz="2400"/>
          </a:p>
        </p:txBody>
      </p:sp>
      <p:sp>
        <p:nvSpPr>
          <p:cNvPr id="458790" name="Oval 38"/>
          <p:cNvSpPr>
            <a:spLocks noChangeArrowheads="1"/>
          </p:cNvSpPr>
          <p:nvPr/>
        </p:nvSpPr>
        <p:spPr bwMode="auto">
          <a:xfrm>
            <a:off x="7315200" y="2590800"/>
            <a:ext cx="1295400" cy="1219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endParaRPr kumimoji="0" lang="hu-HU" sz="2400"/>
          </a:p>
        </p:txBody>
      </p:sp>
      <p:sp>
        <p:nvSpPr>
          <p:cNvPr id="458791" name="Oval 39"/>
          <p:cNvSpPr>
            <a:spLocks noChangeArrowheads="1"/>
          </p:cNvSpPr>
          <p:nvPr/>
        </p:nvSpPr>
        <p:spPr bwMode="auto">
          <a:xfrm>
            <a:off x="4191000" y="838200"/>
            <a:ext cx="685800" cy="6858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endParaRPr kumimoji="0" lang="hu-HU" sz="2400"/>
          </a:p>
        </p:txBody>
      </p:sp>
      <p:sp>
        <p:nvSpPr>
          <p:cNvPr id="458792" name="Oval 40"/>
          <p:cNvSpPr>
            <a:spLocks noChangeArrowheads="1"/>
          </p:cNvSpPr>
          <p:nvPr/>
        </p:nvSpPr>
        <p:spPr bwMode="auto">
          <a:xfrm>
            <a:off x="1905000" y="5486400"/>
            <a:ext cx="5334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endParaRPr kumimoji="0" lang="hu-HU" sz="2400"/>
          </a:p>
        </p:txBody>
      </p:sp>
      <p:sp>
        <p:nvSpPr>
          <p:cNvPr id="458793" name="Oval 41"/>
          <p:cNvSpPr>
            <a:spLocks noChangeArrowheads="1"/>
          </p:cNvSpPr>
          <p:nvPr/>
        </p:nvSpPr>
        <p:spPr bwMode="auto">
          <a:xfrm>
            <a:off x="4953000" y="5486400"/>
            <a:ext cx="5334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endParaRPr kumimoji="0" lang="hu-HU" sz="2400"/>
          </a:p>
        </p:txBody>
      </p:sp>
      <p:sp>
        <p:nvSpPr>
          <p:cNvPr id="458794" name="Oval 42"/>
          <p:cNvSpPr>
            <a:spLocks noChangeArrowheads="1"/>
          </p:cNvSpPr>
          <p:nvPr/>
        </p:nvSpPr>
        <p:spPr bwMode="auto">
          <a:xfrm>
            <a:off x="3657600" y="5486400"/>
            <a:ext cx="5334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latinLnBrk="0" hangingPunct="0"/>
            <a:endParaRPr kumimoji="0" lang="hu-HU" sz="240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D504947C-4042-4D4A-96A9-E48F6DE3DE67}" type="slidenum">
              <a:rPr lang="fr-FR"/>
              <a:pPr/>
              <a:t>176</a:t>
            </a:fld>
            <a:endParaRPr lang="fr-FR"/>
          </a:p>
        </p:txBody>
      </p:sp>
      <p:sp>
        <p:nvSpPr>
          <p:cNvPr id="516098" name="Rectangle 2"/>
          <p:cNvSpPr>
            <a:spLocks noGrp="1" noChangeArrowheads="1"/>
          </p:cNvSpPr>
          <p:nvPr>
            <p:ph type="title"/>
          </p:nvPr>
        </p:nvSpPr>
        <p:spPr/>
        <p:txBody>
          <a:bodyPr/>
          <a:lstStyle/>
          <a:p>
            <a:r>
              <a:rPr lang="fr-FR"/>
              <a:t>Les types de nœuds</a:t>
            </a:r>
          </a:p>
        </p:txBody>
      </p:sp>
      <p:sp>
        <p:nvSpPr>
          <p:cNvPr id="516100" name="Rectangle 4"/>
          <p:cNvSpPr>
            <a:spLocks noGrp="1" noChangeArrowheads="1"/>
          </p:cNvSpPr>
          <p:nvPr>
            <p:ph type="body" sz="half" idx="1"/>
          </p:nvPr>
        </p:nvSpPr>
        <p:spPr>
          <a:xfrm>
            <a:off x="381000" y="1447800"/>
            <a:ext cx="4175125" cy="4397375"/>
          </a:xfrm>
          <a:noFill/>
          <a:ln/>
        </p:spPr>
        <p:txBody>
          <a:bodyPr lIns="92075" tIns="46038" rIns="92075" bIns="46038">
            <a:spAutoFit/>
          </a:bodyPr>
          <a:lstStyle/>
          <a:p>
            <a:pPr marL="455613" indent="-455613"/>
            <a:r>
              <a:rPr lang="en-US" sz="2800"/>
              <a:t>Document</a:t>
            </a:r>
          </a:p>
          <a:p>
            <a:pPr marL="455613" indent="-455613"/>
            <a:r>
              <a:rPr lang="en-US" sz="2800"/>
              <a:t>Element</a:t>
            </a:r>
          </a:p>
          <a:p>
            <a:pPr marL="455613" indent="-455613"/>
            <a:r>
              <a:rPr lang="en-US" sz="2800"/>
              <a:t>Attribute</a:t>
            </a:r>
          </a:p>
          <a:p>
            <a:pPr marL="455613" indent="-455613"/>
            <a:r>
              <a:rPr lang="en-US" sz="2800"/>
              <a:t>Processing Instruction</a:t>
            </a:r>
          </a:p>
          <a:p>
            <a:pPr marL="869950" lvl="1" indent="-412750"/>
            <a:r>
              <a:rPr lang="en-US" sz="2000"/>
              <a:t>Application specific command</a:t>
            </a:r>
          </a:p>
          <a:p>
            <a:pPr marL="869950" lvl="1" indent="-412750"/>
            <a:r>
              <a:rPr lang="en-US" sz="2000"/>
              <a:t>&lt;? xml:namespace … ?&gt;</a:t>
            </a:r>
          </a:p>
          <a:p>
            <a:pPr marL="455613" indent="-455613"/>
            <a:r>
              <a:rPr lang="en-US" sz="2800"/>
              <a:t>Comment</a:t>
            </a:r>
          </a:p>
          <a:p>
            <a:pPr marL="869950" lvl="1" indent="-412750"/>
            <a:r>
              <a:rPr lang="en-US" sz="2000"/>
              <a:t>&lt;!-- some comment --&gt;</a:t>
            </a:r>
          </a:p>
        </p:txBody>
      </p:sp>
      <p:sp>
        <p:nvSpPr>
          <p:cNvPr id="516101" name="Rectangle 5"/>
          <p:cNvSpPr>
            <a:spLocks noChangeArrowheads="1"/>
          </p:cNvSpPr>
          <p:nvPr/>
        </p:nvSpPr>
        <p:spPr bwMode="auto">
          <a:xfrm>
            <a:off x="4572000" y="1447800"/>
            <a:ext cx="4175125" cy="4178300"/>
          </a:xfrm>
          <a:prstGeom prst="rect">
            <a:avLst/>
          </a:prstGeom>
          <a:noFill/>
          <a:ln w="9525">
            <a:noFill/>
            <a:miter lim="800000"/>
            <a:headEnd/>
            <a:tailEnd/>
          </a:ln>
          <a:effectLst/>
        </p:spPr>
        <p:txBody>
          <a:bodyPr lIns="92075" tIns="46038" rIns="92075" bIns="46038">
            <a:spAutoFit/>
          </a:bodyPr>
          <a:lstStyle/>
          <a:p>
            <a:pPr marL="476250" indent="-476250" algn="l" latinLnBrk="0">
              <a:spcBef>
                <a:spcPct val="20000"/>
              </a:spcBef>
              <a:buSzPct val="150000"/>
              <a:buFont typeface="Wingdings" pitchFamily="2" charset="2"/>
              <a:buChar char="§"/>
            </a:pPr>
            <a:r>
              <a:rPr kumimoji="0" lang="en-US" sz="2800" b="1" dirty="0">
                <a:latin typeface="Arial" pitchFamily="34" charset="0"/>
              </a:rPr>
              <a:t>Text</a:t>
            </a:r>
          </a:p>
          <a:p>
            <a:pPr marL="890588" lvl="1" indent="-412750" algn="l" latinLnBrk="0">
              <a:spcBef>
                <a:spcPct val="20000"/>
              </a:spcBef>
              <a:buFont typeface="Wingdings" pitchFamily="2" charset="2"/>
              <a:buChar char="§"/>
            </a:pPr>
            <a:r>
              <a:rPr kumimoji="0" lang="en-US" sz="2000" dirty="0">
                <a:latin typeface="Arial" pitchFamily="34" charset="0"/>
              </a:rPr>
              <a:t>Text information</a:t>
            </a:r>
          </a:p>
          <a:p>
            <a:pPr marL="476250" indent="-476250" algn="l" latinLnBrk="0">
              <a:spcBef>
                <a:spcPct val="20000"/>
              </a:spcBef>
              <a:buSzPct val="150000"/>
              <a:buFont typeface="Wingdings" pitchFamily="2" charset="2"/>
              <a:buChar char="§"/>
            </a:pPr>
            <a:r>
              <a:rPr kumimoji="0" lang="en-US" sz="2800" b="1" dirty="0">
                <a:latin typeface="Arial" pitchFamily="34" charset="0"/>
              </a:rPr>
              <a:t>CDATA Section</a:t>
            </a:r>
          </a:p>
          <a:p>
            <a:pPr marL="890588" lvl="1" indent="-412750" algn="l" latinLnBrk="0">
              <a:spcBef>
                <a:spcPct val="20000"/>
              </a:spcBef>
              <a:buFont typeface="Wingdings" pitchFamily="2" charset="2"/>
              <a:buChar char="§"/>
            </a:pPr>
            <a:r>
              <a:rPr kumimoji="0" lang="en-US" sz="2000" dirty="0">
                <a:latin typeface="Arial" pitchFamily="34" charset="0"/>
              </a:rPr>
              <a:t>&lt;![CDATA[ … ]]&gt;</a:t>
            </a:r>
          </a:p>
          <a:p>
            <a:pPr marL="476250" indent="-476250" algn="l" latinLnBrk="0">
              <a:spcBef>
                <a:spcPct val="20000"/>
              </a:spcBef>
              <a:buSzPct val="150000"/>
              <a:buFont typeface="Wingdings" pitchFamily="2" charset="2"/>
              <a:buChar char="§"/>
            </a:pPr>
            <a:r>
              <a:rPr kumimoji="0" lang="en-US" sz="2800" b="1" dirty="0">
                <a:latin typeface="Arial" pitchFamily="34" charset="0"/>
              </a:rPr>
              <a:t>Entity Reference</a:t>
            </a:r>
          </a:p>
          <a:p>
            <a:pPr marL="890588" lvl="1" indent="-412750" algn="l" latinLnBrk="0">
              <a:spcBef>
                <a:spcPct val="20000"/>
              </a:spcBef>
              <a:buFont typeface="Wingdings" pitchFamily="2" charset="2"/>
              <a:buChar char="§"/>
            </a:pPr>
            <a:r>
              <a:rPr kumimoji="0" lang="en-US" sz="2000" dirty="0">
                <a:latin typeface="Arial" pitchFamily="34" charset="0"/>
              </a:rPr>
              <a:t>&amp;amp;  &amp;address;</a:t>
            </a:r>
          </a:p>
          <a:p>
            <a:pPr marL="476250" indent="-476250" algn="l" latinLnBrk="0">
              <a:spcBef>
                <a:spcPct val="20000"/>
              </a:spcBef>
              <a:buSzPct val="150000"/>
              <a:buFont typeface="Wingdings" pitchFamily="2" charset="2"/>
              <a:buChar char="§"/>
            </a:pPr>
            <a:r>
              <a:rPr kumimoji="0" lang="en-US" sz="2800" b="1" dirty="0">
                <a:latin typeface="Arial" pitchFamily="34" charset="0"/>
              </a:rPr>
              <a:t>Entity</a:t>
            </a:r>
          </a:p>
          <a:p>
            <a:pPr marL="476250" indent="-476250" algn="l" latinLnBrk="0">
              <a:spcBef>
                <a:spcPct val="20000"/>
              </a:spcBef>
              <a:buSzPct val="150000"/>
              <a:buFont typeface="Wingdings" pitchFamily="2" charset="2"/>
              <a:buChar char="§"/>
            </a:pPr>
            <a:r>
              <a:rPr kumimoji="0" lang="en-US" sz="2800" b="1" dirty="0" err="1">
                <a:latin typeface="Arial" pitchFamily="34" charset="0"/>
              </a:rPr>
              <a:t>DocumentFragment</a:t>
            </a:r>
            <a:endParaRPr kumimoji="0" lang="en-US" sz="2800" b="1" dirty="0">
              <a:latin typeface="Arial" pitchFamily="34" charset="0"/>
            </a:endParaRPr>
          </a:p>
          <a:p>
            <a:pPr marL="476250" indent="-476250" algn="l" latinLnBrk="0">
              <a:spcBef>
                <a:spcPct val="20000"/>
              </a:spcBef>
              <a:buSzPct val="150000"/>
              <a:buFont typeface="Wingdings" pitchFamily="2" charset="2"/>
              <a:buChar char="§"/>
            </a:pPr>
            <a:r>
              <a:rPr kumimoji="0" lang="en-US" sz="2800" b="1" dirty="0" err="1">
                <a:latin typeface="Arial" pitchFamily="34" charset="0"/>
              </a:rPr>
              <a:t>DocumentType</a:t>
            </a:r>
            <a:endParaRPr kumimoji="0" lang="en-US" sz="2800" b="1" dirty="0">
              <a:latin typeface="Arial" pitchFamily="34"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82CD01AF-2FF0-43B0-A90B-BAD4F5AF7647}" type="slidenum">
              <a:rPr lang="fr-FR"/>
              <a:pPr/>
              <a:t>177</a:t>
            </a:fld>
            <a:endParaRPr lang="fr-FR"/>
          </a:p>
        </p:txBody>
      </p:sp>
      <p:sp>
        <p:nvSpPr>
          <p:cNvPr id="536578" name="Rectangle 2"/>
          <p:cNvSpPr>
            <a:spLocks noGrp="1" noChangeArrowheads="1"/>
          </p:cNvSpPr>
          <p:nvPr>
            <p:ph type="title"/>
          </p:nvPr>
        </p:nvSpPr>
        <p:spPr/>
        <p:txBody>
          <a:bodyPr/>
          <a:lstStyle/>
          <a:p>
            <a:r>
              <a:rPr lang="fr-FR"/>
              <a:t>Utilisation de DOM (ex MSFT)</a:t>
            </a:r>
          </a:p>
        </p:txBody>
      </p:sp>
      <p:sp>
        <p:nvSpPr>
          <p:cNvPr id="536579" name="Rectangle 3"/>
          <p:cNvSpPr>
            <a:spLocks noChangeArrowheads="1"/>
          </p:cNvSpPr>
          <p:nvPr/>
        </p:nvSpPr>
        <p:spPr bwMode="blackWhite">
          <a:xfrm>
            <a:off x="152400" y="1143000"/>
            <a:ext cx="7315200" cy="1108075"/>
          </a:xfrm>
          <a:prstGeom prst="rect">
            <a:avLst/>
          </a:prstGeom>
          <a:solidFill>
            <a:srgbClr val="CCCC00"/>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&lt;b:bob xmlns:b=‘urn:bob:bob-types’&gt;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&lt;count&gt;23.1&lt;/count&gt;&lt;bobbyOK&gt;false&lt;/bobbyOK&gt;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&lt;/b:bob&gt;</a:t>
            </a:r>
          </a:p>
        </p:txBody>
      </p:sp>
      <p:sp>
        <p:nvSpPr>
          <p:cNvPr id="536580" name="Rectangle 4"/>
          <p:cNvSpPr>
            <a:spLocks noChangeArrowheads="1"/>
          </p:cNvSpPr>
          <p:nvPr/>
        </p:nvSpPr>
        <p:spPr bwMode="blackWhite">
          <a:xfrm>
            <a:off x="1143000" y="2209800"/>
            <a:ext cx="7772400" cy="4078288"/>
          </a:xfrm>
          <a:prstGeom prst="rect">
            <a:avLst/>
          </a:prstGeom>
          <a:solidFill>
            <a:srgbClr val="6699FF"/>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function emit() {</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var</a:t>
            </a:r>
            <a:r>
              <a:rPr kumimoji="0" lang="en-US" b="1" dirty="0">
                <a:latin typeface="Courier New" pitchFamily="49" charset="0"/>
              </a:rPr>
              <a:t> doc = new </a:t>
            </a:r>
            <a:r>
              <a:rPr kumimoji="0" lang="en-US" b="1" dirty="0" err="1">
                <a:latin typeface="Courier New" pitchFamily="49" charset="0"/>
              </a:rPr>
              <a:t>ActiveXObject</a:t>
            </a:r>
            <a:r>
              <a:rPr kumimoji="0" lang="en-US" b="1" dirty="0">
                <a:latin typeface="Courier New" pitchFamily="49" charset="0"/>
              </a:rPr>
              <a:t>(“MSXML2.DOMDocument”);</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var</a:t>
            </a:r>
            <a:r>
              <a:rPr kumimoji="0" lang="en-US" b="1" dirty="0">
                <a:latin typeface="Courier New" pitchFamily="49" charset="0"/>
              </a:rPr>
              <a:t> e = </a:t>
            </a:r>
            <a:r>
              <a:rPr kumimoji="0" lang="en-US" b="1" dirty="0" err="1">
                <a:latin typeface="Courier New" pitchFamily="49" charset="0"/>
              </a:rPr>
              <a:t>doc.createElement</a:t>
            </a:r>
            <a:r>
              <a:rPr kumimoji="0" lang="en-US" b="1" dirty="0">
                <a:latin typeface="Courier New" pitchFamily="49" charset="0"/>
              </a:rPr>
              <a:t>(“b:bob”);</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e.setAttribute</a:t>
            </a:r>
            <a:r>
              <a:rPr kumimoji="0" lang="en-US" b="1" dirty="0">
                <a:latin typeface="Courier New" pitchFamily="49" charset="0"/>
              </a:rPr>
              <a:t>(“</a:t>
            </a:r>
            <a:r>
              <a:rPr kumimoji="0" lang="en-US" b="1" dirty="0" err="1">
                <a:latin typeface="Courier New" pitchFamily="49" charset="0"/>
              </a:rPr>
              <a:t>xmlns:b</a:t>
            </a:r>
            <a:r>
              <a:rPr kumimoji="0" lang="en-US" b="1" dirty="0">
                <a:latin typeface="Courier New" pitchFamily="49" charset="0"/>
              </a:rPr>
              <a:t>”, “</a:t>
            </a:r>
            <a:r>
              <a:rPr kumimoji="0" lang="en-US" b="1" dirty="0" err="1">
                <a:latin typeface="Courier New" pitchFamily="49" charset="0"/>
              </a:rPr>
              <a:t>urn:bob:bob</a:t>
            </a:r>
            <a:r>
              <a:rPr kumimoji="0" lang="en-US" b="1" dirty="0">
                <a:latin typeface="Courier New" pitchFamily="49" charset="0"/>
              </a:rPr>
              <a:t>-types”);</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doc.appendChild</a:t>
            </a:r>
            <a:r>
              <a:rPr kumimoji="0" lang="en-US" b="1" dirty="0">
                <a:latin typeface="Courier New" pitchFamily="49" charset="0"/>
              </a:rPr>
              <a:t>(e);</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e = </a:t>
            </a:r>
            <a:r>
              <a:rPr kumimoji="0" lang="en-US" b="1" dirty="0" err="1">
                <a:latin typeface="Courier New" pitchFamily="49" charset="0"/>
              </a:rPr>
              <a:t>doc.createElement</a:t>
            </a:r>
            <a:r>
              <a:rPr kumimoji="0" lang="en-US" b="1" dirty="0">
                <a:latin typeface="Courier New" pitchFamily="49" charset="0"/>
              </a:rPr>
              <a:t>(“count”);</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e.appendChild</a:t>
            </a:r>
            <a:r>
              <a:rPr kumimoji="0" lang="en-US" b="1" dirty="0">
                <a:latin typeface="Courier New" pitchFamily="49" charset="0"/>
              </a:rPr>
              <a:t>(</a:t>
            </a:r>
            <a:r>
              <a:rPr kumimoji="0" lang="en-US" b="1" dirty="0" err="1">
                <a:latin typeface="Courier New" pitchFamily="49" charset="0"/>
              </a:rPr>
              <a:t>doc.createTextNode</a:t>
            </a:r>
            <a:r>
              <a:rPr kumimoji="0" lang="en-US" b="1" dirty="0">
                <a:latin typeface="Courier New" pitchFamily="49" charset="0"/>
              </a:rPr>
              <a:t>(“23.1”));</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doc.documentElement.appendChild</a:t>
            </a:r>
            <a:r>
              <a:rPr kumimoji="0" lang="en-US" b="1" dirty="0">
                <a:latin typeface="Courier New" pitchFamily="49" charset="0"/>
              </a:rPr>
              <a:t>(e);</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e = </a:t>
            </a:r>
            <a:r>
              <a:rPr kumimoji="0" lang="en-US" b="1" dirty="0" err="1">
                <a:latin typeface="Courier New" pitchFamily="49" charset="0"/>
              </a:rPr>
              <a:t>doc.createElement</a:t>
            </a:r>
            <a:r>
              <a:rPr kumimoji="0" lang="en-US" b="1" dirty="0">
                <a:latin typeface="Courier New" pitchFamily="49" charset="0"/>
              </a:rPr>
              <a:t>(“</a:t>
            </a:r>
            <a:r>
              <a:rPr kumimoji="0" lang="en-US" b="1" dirty="0" err="1">
                <a:latin typeface="Courier New" pitchFamily="49" charset="0"/>
              </a:rPr>
              <a:t>bobbyOK</a:t>
            </a:r>
            <a:r>
              <a:rPr kumimoji="0" lang="en-US" b="1" dirty="0">
                <a:latin typeface="Courier New" pitchFamily="49" charset="0"/>
              </a:rPr>
              <a:t>”);</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e.appendChild</a:t>
            </a:r>
            <a:r>
              <a:rPr kumimoji="0" lang="en-US" b="1" dirty="0">
                <a:latin typeface="Courier New" pitchFamily="49" charset="0"/>
              </a:rPr>
              <a:t>(</a:t>
            </a:r>
            <a:r>
              <a:rPr kumimoji="0" lang="en-US" b="1" dirty="0" err="1">
                <a:latin typeface="Courier New" pitchFamily="49" charset="0"/>
              </a:rPr>
              <a:t>doc.createTextNode</a:t>
            </a:r>
            <a:r>
              <a:rPr kumimoji="0" lang="en-US" b="1" dirty="0">
                <a:latin typeface="Courier New" pitchFamily="49" charset="0"/>
              </a:rPr>
              <a:t>(“false”));</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a:t>
            </a:r>
            <a:r>
              <a:rPr kumimoji="0" lang="en-US" b="1" dirty="0" err="1">
                <a:latin typeface="Courier New" pitchFamily="49" charset="0"/>
              </a:rPr>
              <a:t>doc.documentElement.appendChild</a:t>
            </a:r>
            <a:r>
              <a:rPr kumimoji="0" lang="en-US" b="1" dirty="0">
                <a:latin typeface="Courier New" pitchFamily="49" charset="0"/>
              </a:rPr>
              <a:t>(e);</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  return doc;</a:t>
            </a:r>
          </a:p>
          <a:p>
            <a:pPr marL="9525" indent="-9525" algn="l" defTabSz="896938" eaLnBrk="0" latinLnBrk="0" hangingPunct="0">
              <a:spcAft>
                <a:spcPct val="10000"/>
              </a:spcAft>
              <a:tabLst>
                <a:tab pos="1066800" algn="l"/>
                <a:tab pos="1387475" algn="l"/>
                <a:tab pos="1706563" algn="l"/>
                <a:tab pos="2079625" algn="l"/>
              </a:tabLst>
            </a:pPr>
            <a:r>
              <a:rPr kumimoji="0" lang="en-US" b="1" dirty="0">
                <a:latin typeface="Courier New" pitchFamily="49" charset="0"/>
              </a:rPr>
              <a:t>}</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
          <p:cNvSpPr>
            <a:spLocks noGrp="1"/>
          </p:cNvSpPr>
          <p:nvPr>
            <p:ph type="sldNum" sz="quarter" idx="10"/>
          </p:nvPr>
        </p:nvSpPr>
        <p:spPr/>
        <p:txBody>
          <a:bodyPr/>
          <a:lstStyle/>
          <a:p>
            <a:fld id="{ABE6DEDC-6AF1-457F-9AD7-6AED492B7348}" type="slidenum">
              <a:rPr lang="fr-FR"/>
              <a:pPr/>
              <a:t>178</a:t>
            </a:fld>
            <a:endParaRPr lang="fr-FR"/>
          </a:p>
        </p:txBody>
      </p:sp>
      <p:sp>
        <p:nvSpPr>
          <p:cNvPr id="517122" name="Rectangle 2"/>
          <p:cNvSpPr>
            <a:spLocks noGrp="1" noChangeArrowheads="1"/>
          </p:cNvSpPr>
          <p:nvPr>
            <p:ph type="title"/>
          </p:nvPr>
        </p:nvSpPr>
        <p:spPr/>
        <p:txBody>
          <a:bodyPr/>
          <a:lstStyle/>
          <a:p>
            <a:r>
              <a:rPr lang="fr-FR"/>
              <a:t>Utilisation de DOM (ex MSFT)</a:t>
            </a:r>
          </a:p>
        </p:txBody>
      </p:sp>
      <p:sp>
        <p:nvSpPr>
          <p:cNvPr id="517181" name="Line 61"/>
          <p:cNvSpPr>
            <a:spLocks noChangeShapeType="1"/>
          </p:cNvSpPr>
          <p:nvPr/>
        </p:nvSpPr>
        <p:spPr bwMode="auto">
          <a:xfrm>
            <a:off x="5680075" y="3170238"/>
            <a:ext cx="304800" cy="609600"/>
          </a:xfrm>
          <a:prstGeom prst="line">
            <a:avLst/>
          </a:prstGeom>
          <a:noFill/>
          <a:ln w="9525">
            <a:solidFill>
              <a:schemeClr val="tx1"/>
            </a:solidFill>
            <a:round/>
            <a:headEnd/>
            <a:tailEnd/>
          </a:ln>
          <a:effectLst/>
        </p:spPr>
        <p:txBody>
          <a:bodyPr wrap="none" anchor="ctr"/>
          <a:lstStyle/>
          <a:p>
            <a:endParaRPr lang="fr-FR"/>
          </a:p>
        </p:txBody>
      </p:sp>
      <p:sp>
        <p:nvSpPr>
          <p:cNvPr id="517182" name="Rectangle 62"/>
          <p:cNvSpPr>
            <a:spLocks noChangeArrowheads="1"/>
          </p:cNvSpPr>
          <p:nvPr/>
        </p:nvSpPr>
        <p:spPr bwMode="auto">
          <a:xfrm>
            <a:off x="5756275" y="3567113"/>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345</a:t>
            </a:r>
            <a:endParaRPr kumimoji="0" lang="en-US" sz="2400">
              <a:effectLst>
                <a:outerShdw blurRad="38100" dist="38100" dir="2700000" algn="tl">
                  <a:srgbClr val="FFFFFF"/>
                </a:outerShdw>
              </a:effectLst>
              <a:latin typeface="Arial" pitchFamily="34" charset="0"/>
            </a:endParaRPr>
          </a:p>
        </p:txBody>
      </p:sp>
      <p:sp>
        <p:nvSpPr>
          <p:cNvPr id="517183" name="Line 63"/>
          <p:cNvSpPr>
            <a:spLocks noChangeShapeType="1"/>
          </p:cNvSpPr>
          <p:nvPr/>
        </p:nvSpPr>
        <p:spPr bwMode="auto">
          <a:xfrm>
            <a:off x="7051675" y="2332038"/>
            <a:ext cx="1588" cy="1587"/>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17184" name="Line 64"/>
          <p:cNvSpPr>
            <a:spLocks noChangeShapeType="1"/>
          </p:cNvSpPr>
          <p:nvPr/>
        </p:nvSpPr>
        <p:spPr bwMode="auto">
          <a:xfrm>
            <a:off x="4841875" y="2408238"/>
            <a:ext cx="533400" cy="566737"/>
          </a:xfrm>
          <a:prstGeom prst="line">
            <a:avLst/>
          </a:prstGeom>
          <a:noFill/>
          <a:ln w="9525">
            <a:solidFill>
              <a:schemeClr val="tx1"/>
            </a:solidFill>
            <a:round/>
            <a:headEnd/>
            <a:tailEnd/>
          </a:ln>
          <a:effectLst/>
        </p:spPr>
        <p:txBody>
          <a:bodyPr wrap="none" anchor="ctr"/>
          <a:lstStyle/>
          <a:p>
            <a:endParaRPr lang="fr-FR"/>
          </a:p>
        </p:txBody>
      </p:sp>
      <p:sp>
        <p:nvSpPr>
          <p:cNvPr id="517185" name="Line 65"/>
          <p:cNvSpPr>
            <a:spLocks noChangeShapeType="1"/>
          </p:cNvSpPr>
          <p:nvPr/>
        </p:nvSpPr>
        <p:spPr bwMode="auto">
          <a:xfrm>
            <a:off x="65182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17186" name="Line 66"/>
          <p:cNvSpPr>
            <a:spLocks noChangeShapeType="1"/>
          </p:cNvSpPr>
          <p:nvPr/>
        </p:nvSpPr>
        <p:spPr bwMode="auto">
          <a:xfrm flipV="1">
            <a:off x="5908675" y="3097213"/>
            <a:ext cx="533400" cy="1587"/>
          </a:xfrm>
          <a:prstGeom prst="line">
            <a:avLst/>
          </a:prstGeom>
          <a:noFill/>
          <a:ln w="9525">
            <a:solidFill>
              <a:schemeClr val="tx1"/>
            </a:solidFill>
            <a:round/>
            <a:headEnd/>
            <a:tailEnd/>
          </a:ln>
          <a:effectLst/>
        </p:spPr>
        <p:txBody>
          <a:bodyPr wrap="none" anchor="ctr"/>
          <a:lstStyle/>
          <a:p>
            <a:endParaRPr lang="fr-FR"/>
          </a:p>
        </p:txBody>
      </p:sp>
      <p:sp>
        <p:nvSpPr>
          <p:cNvPr id="517187" name="Oval 67"/>
          <p:cNvSpPr>
            <a:spLocks noChangeArrowheads="1"/>
          </p:cNvSpPr>
          <p:nvPr/>
        </p:nvSpPr>
        <p:spPr bwMode="auto">
          <a:xfrm>
            <a:off x="6289675" y="29035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a:effectLst>
                <a:outerShdw blurRad="38100" dist="38100" dir="2700000" algn="tl">
                  <a:srgbClr val="FFFFFF"/>
                </a:outerShdw>
              </a:effectLst>
              <a:latin typeface="Arial" pitchFamily="34" charset="0"/>
            </a:endParaRPr>
          </a:p>
        </p:txBody>
      </p:sp>
      <p:sp>
        <p:nvSpPr>
          <p:cNvPr id="517188" name="Oval 68"/>
          <p:cNvSpPr>
            <a:spLocks noChangeArrowheads="1"/>
          </p:cNvSpPr>
          <p:nvPr/>
        </p:nvSpPr>
        <p:spPr bwMode="auto">
          <a:xfrm>
            <a:off x="49942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def</a:t>
            </a:r>
            <a:endParaRPr kumimoji="0" lang="en-US" sz="2400">
              <a:effectLst>
                <a:outerShdw blurRad="38100" dist="38100" dir="2700000" algn="tl">
                  <a:srgbClr val="FFFFFF"/>
                </a:outerShdw>
              </a:effectLst>
              <a:latin typeface="Arial" pitchFamily="34" charset="0"/>
            </a:endParaRPr>
          </a:p>
        </p:txBody>
      </p:sp>
      <p:sp>
        <p:nvSpPr>
          <p:cNvPr id="517189" name="Rectangle 69"/>
          <p:cNvSpPr>
            <a:spLocks noChangeArrowheads="1"/>
          </p:cNvSpPr>
          <p:nvPr/>
        </p:nvSpPr>
        <p:spPr bwMode="auto">
          <a:xfrm>
            <a:off x="67468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baz</a:t>
            </a:r>
            <a:endParaRPr kumimoji="0" lang="en-US" sz="2400">
              <a:effectLst>
                <a:outerShdw blurRad="38100" dist="38100" dir="2700000" algn="tl">
                  <a:srgbClr val="FFFFFF"/>
                </a:outerShdw>
              </a:effectLst>
              <a:latin typeface="Arial" pitchFamily="34" charset="0"/>
            </a:endParaRPr>
          </a:p>
        </p:txBody>
      </p:sp>
      <p:sp>
        <p:nvSpPr>
          <p:cNvPr id="517190" name="Line 70"/>
          <p:cNvSpPr>
            <a:spLocks noChangeShapeType="1"/>
          </p:cNvSpPr>
          <p:nvPr/>
        </p:nvSpPr>
        <p:spPr bwMode="auto">
          <a:xfrm flipH="1">
            <a:off x="3241675" y="3170238"/>
            <a:ext cx="228600" cy="457200"/>
          </a:xfrm>
          <a:prstGeom prst="line">
            <a:avLst/>
          </a:prstGeom>
          <a:noFill/>
          <a:ln w="9525">
            <a:solidFill>
              <a:schemeClr val="tx1"/>
            </a:solidFill>
            <a:round/>
            <a:headEnd/>
            <a:tailEnd/>
          </a:ln>
          <a:effectLst/>
        </p:spPr>
        <p:txBody>
          <a:bodyPr wrap="none" anchor="ctr"/>
          <a:lstStyle/>
          <a:p>
            <a:endParaRPr lang="fr-FR"/>
          </a:p>
        </p:txBody>
      </p:sp>
      <p:sp>
        <p:nvSpPr>
          <p:cNvPr id="517191" name="Line 71"/>
          <p:cNvSpPr>
            <a:spLocks noChangeShapeType="1"/>
          </p:cNvSpPr>
          <p:nvPr/>
        </p:nvSpPr>
        <p:spPr bwMode="auto">
          <a:xfrm>
            <a:off x="3851275" y="3246438"/>
            <a:ext cx="152400" cy="457200"/>
          </a:xfrm>
          <a:prstGeom prst="line">
            <a:avLst/>
          </a:prstGeom>
          <a:noFill/>
          <a:ln w="9525">
            <a:solidFill>
              <a:schemeClr val="tx1"/>
            </a:solidFill>
            <a:round/>
            <a:headEnd/>
            <a:tailEnd/>
          </a:ln>
          <a:effectLst/>
        </p:spPr>
        <p:txBody>
          <a:bodyPr wrap="none" anchor="ctr"/>
          <a:lstStyle/>
          <a:p>
            <a:endParaRPr lang="fr-FR"/>
          </a:p>
        </p:txBody>
      </p:sp>
      <p:sp>
        <p:nvSpPr>
          <p:cNvPr id="517192" name="Rectangle 72"/>
          <p:cNvSpPr>
            <a:spLocks noChangeArrowheads="1"/>
          </p:cNvSpPr>
          <p:nvPr/>
        </p:nvSpPr>
        <p:spPr bwMode="auto">
          <a:xfrm>
            <a:off x="3775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456</a:t>
            </a:r>
            <a:endParaRPr kumimoji="0" lang="en-US" sz="2400">
              <a:effectLst>
                <a:outerShdw blurRad="38100" dist="38100" dir="2700000" algn="tl">
                  <a:srgbClr val="FFFFFF"/>
                </a:outerShdw>
              </a:effectLst>
              <a:latin typeface="Arial" pitchFamily="34" charset="0"/>
            </a:endParaRPr>
          </a:p>
        </p:txBody>
      </p:sp>
      <p:sp>
        <p:nvSpPr>
          <p:cNvPr id="517193" name="Line 73"/>
          <p:cNvSpPr>
            <a:spLocks noChangeShapeType="1"/>
          </p:cNvSpPr>
          <p:nvPr/>
        </p:nvSpPr>
        <p:spPr bwMode="auto">
          <a:xfrm>
            <a:off x="4613275" y="1843088"/>
            <a:ext cx="1588" cy="423862"/>
          </a:xfrm>
          <a:prstGeom prst="line">
            <a:avLst/>
          </a:prstGeom>
          <a:noFill/>
          <a:ln w="9525">
            <a:solidFill>
              <a:schemeClr val="tx1"/>
            </a:solidFill>
            <a:round/>
            <a:headEnd/>
            <a:tailEnd/>
          </a:ln>
          <a:effectLst/>
        </p:spPr>
        <p:txBody>
          <a:bodyPr wrap="none" anchor="ctr"/>
          <a:lstStyle/>
          <a:p>
            <a:endParaRPr lang="fr-FR"/>
          </a:p>
        </p:txBody>
      </p:sp>
      <p:sp>
        <p:nvSpPr>
          <p:cNvPr id="517194" name="Line 74"/>
          <p:cNvSpPr>
            <a:spLocks noChangeShapeType="1"/>
          </p:cNvSpPr>
          <p:nvPr/>
        </p:nvSpPr>
        <p:spPr bwMode="auto">
          <a:xfrm flipV="1">
            <a:off x="4079875" y="3097213"/>
            <a:ext cx="533400" cy="1587"/>
          </a:xfrm>
          <a:prstGeom prst="line">
            <a:avLst/>
          </a:prstGeom>
          <a:noFill/>
          <a:ln w="9525">
            <a:solidFill>
              <a:schemeClr val="tx1"/>
            </a:solidFill>
            <a:round/>
            <a:headEnd/>
            <a:tailEnd/>
          </a:ln>
          <a:effectLst/>
        </p:spPr>
        <p:txBody>
          <a:bodyPr wrap="none" anchor="ctr"/>
          <a:lstStyle/>
          <a:p>
            <a:endParaRPr lang="fr-FR"/>
          </a:p>
        </p:txBody>
      </p:sp>
      <p:sp>
        <p:nvSpPr>
          <p:cNvPr id="517195" name="Line 75"/>
          <p:cNvSpPr>
            <a:spLocks noChangeShapeType="1"/>
          </p:cNvSpPr>
          <p:nvPr/>
        </p:nvSpPr>
        <p:spPr bwMode="auto">
          <a:xfrm flipH="1">
            <a:off x="3775075" y="2408238"/>
            <a:ext cx="838200" cy="495300"/>
          </a:xfrm>
          <a:prstGeom prst="line">
            <a:avLst/>
          </a:prstGeom>
          <a:noFill/>
          <a:ln w="9525">
            <a:solidFill>
              <a:schemeClr val="tx1"/>
            </a:solidFill>
            <a:round/>
            <a:headEnd/>
            <a:tailEnd/>
          </a:ln>
          <a:effectLst/>
        </p:spPr>
        <p:txBody>
          <a:bodyPr wrap="none" anchor="ctr"/>
          <a:lstStyle/>
          <a:p>
            <a:endParaRPr lang="fr-FR"/>
          </a:p>
        </p:txBody>
      </p:sp>
      <p:sp>
        <p:nvSpPr>
          <p:cNvPr id="517196" name="Line 76"/>
          <p:cNvSpPr>
            <a:spLocks noChangeShapeType="1"/>
          </p:cNvSpPr>
          <p:nvPr/>
        </p:nvSpPr>
        <p:spPr bwMode="auto">
          <a:xfrm>
            <a:off x="46894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17197" name="Oval 77"/>
          <p:cNvSpPr>
            <a:spLocks noChangeArrowheads="1"/>
          </p:cNvSpPr>
          <p:nvPr/>
        </p:nvSpPr>
        <p:spPr bwMode="auto">
          <a:xfrm>
            <a:off x="4384675" y="29416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a:effectLst>
                <a:outerShdw blurRad="38100" dist="38100" dir="2700000" algn="tl">
                  <a:srgbClr val="FFFFFF"/>
                </a:outerShdw>
              </a:effectLst>
              <a:latin typeface="Arial" pitchFamily="34" charset="0"/>
            </a:endParaRPr>
          </a:p>
        </p:txBody>
      </p:sp>
      <p:sp>
        <p:nvSpPr>
          <p:cNvPr id="517198" name="Oval 78"/>
          <p:cNvSpPr>
            <a:spLocks noChangeArrowheads="1"/>
          </p:cNvSpPr>
          <p:nvPr/>
        </p:nvSpPr>
        <p:spPr bwMode="auto">
          <a:xfrm>
            <a:off x="31654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abc</a:t>
            </a:r>
            <a:endParaRPr kumimoji="0" lang="en-US" sz="2400">
              <a:effectLst>
                <a:outerShdw blurRad="38100" dist="38100" dir="2700000" algn="tl">
                  <a:srgbClr val="FFFFFF"/>
                </a:outerShdw>
              </a:effectLst>
              <a:latin typeface="Arial" pitchFamily="34" charset="0"/>
            </a:endParaRPr>
          </a:p>
        </p:txBody>
      </p:sp>
      <p:sp>
        <p:nvSpPr>
          <p:cNvPr id="517199" name="Rectangle 79"/>
          <p:cNvSpPr>
            <a:spLocks noChangeArrowheads="1"/>
          </p:cNvSpPr>
          <p:nvPr/>
        </p:nvSpPr>
        <p:spPr bwMode="auto">
          <a:xfrm>
            <a:off x="49180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bar</a:t>
            </a:r>
            <a:endParaRPr kumimoji="0" lang="en-US" sz="2400">
              <a:effectLst>
                <a:outerShdw blurRad="38100" dist="38100" dir="2700000" algn="tl">
                  <a:srgbClr val="FFFFFF"/>
                </a:outerShdw>
              </a:effectLst>
              <a:latin typeface="Arial" pitchFamily="34" charset="0"/>
            </a:endParaRPr>
          </a:p>
        </p:txBody>
      </p:sp>
      <p:sp>
        <p:nvSpPr>
          <p:cNvPr id="517200" name="Oval 80"/>
          <p:cNvSpPr>
            <a:spLocks noChangeArrowheads="1"/>
          </p:cNvSpPr>
          <p:nvPr/>
        </p:nvSpPr>
        <p:spPr bwMode="auto">
          <a:xfrm>
            <a:off x="4422775" y="1592263"/>
            <a:ext cx="381000" cy="354012"/>
          </a:xfrm>
          <a:prstGeom prst="ellipse">
            <a:avLst/>
          </a:prstGeom>
          <a:gradFill rotWithShape="0">
            <a:gsLst>
              <a:gs pos="0">
                <a:schemeClr val="bg2">
                  <a:gamma/>
                  <a:tint val="0"/>
                  <a:invGamma/>
                </a:schemeClr>
              </a:gs>
              <a:gs pos="100000">
                <a:schemeClr val="bg2"/>
              </a:gs>
            </a:gsLst>
            <a:lin ang="5400000" scaled="1"/>
          </a:gradFill>
          <a:ln w="9525">
            <a:solidFill>
              <a:schemeClr val="tx1"/>
            </a:solidFill>
            <a:round/>
            <a:headEnd/>
            <a:tailEnd/>
          </a:ln>
          <a:effectLst/>
        </p:spPr>
        <p:txBody>
          <a:bodyPr wrap="none" anchor="ctr"/>
          <a:lstStyle/>
          <a:p>
            <a:endParaRPr lang="fr-FR"/>
          </a:p>
        </p:txBody>
      </p:sp>
      <p:sp>
        <p:nvSpPr>
          <p:cNvPr id="517201" name="Oval 81"/>
          <p:cNvSpPr>
            <a:spLocks noChangeArrowheads="1"/>
          </p:cNvSpPr>
          <p:nvPr/>
        </p:nvSpPr>
        <p:spPr bwMode="auto">
          <a:xfrm>
            <a:off x="4156075" y="2197100"/>
            <a:ext cx="914400" cy="352425"/>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root</a:t>
            </a:r>
            <a:endParaRPr kumimoji="0" lang="en-US" sz="2400">
              <a:effectLst>
                <a:outerShdw blurRad="38100" dist="38100" dir="2700000" algn="tl">
                  <a:srgbClr val="FFFFFF"/>
                </a:outerShdw>
              </a:effectLst>
              <a:latin typeface="Arial" pitchFamily="34" charset="0"/>
            </a:endParaRPr>
          </a:p>
        </p:txBody>
      </p:sp>
      <p:sp>
        <p:nvSpPr>
          <p:cNvPr id="517202" name="Rectangle 82"/>
          <p:cNvSpPr>
            <a:spLocks noChangeArrowheads="1"/>
          </p:cNvSpPr>
          <p:nvPr/>
        </p:nvSpPr>
        <p:spPr bwMode="auto">
          <a:xfrm>
            <a:off x="3013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123</a:t>
            </a:r>
            <a:endParaRPr kumimoji="0" lang="en-US" sz="2400">
              <a:effectLst>
                <a:outerShdw blurRad="38100" dist="38100" dir="2700000" algn="tl">
                  <a:srgbClr val="FFFFFF"/>
                </a:outerShdw>
              </a:effectLst>
              <a:latin typeface="Arial" pitchFamily="34" charset="0"/>
            </a:endParaRPr>
          </a:p>
        </p:txBody>
      </p:sp>
      <p:sp>
        <p:nvSpPr>
          <p:cNvPr id="517203" name="Text Box 83"/>
          <p:cNvSpPr txBox="1">
            <a:spLocks noChangeArrowheads="1"/>
          </p:cNvSpPr>
          <p:nvPr/>
        </p:nvSpPr>
        <p:spPr bwMode="auto">
          <a:xfrm>
            <a:off x="6289675" y="1924050"/>
            <a:ext cx="911225"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node</a:t>
            </a:r>
            <a:endParaRPr kumimoji="0" lang="en-US" sz="3200" b="1">
              <a:effectLst>
                <a:outerShdw blurRad="38100" dist="38100" dir="2700000" algn="tl">
                  <a:srgbClr val="FFFFFF"/>
                </a:outerShdw>
              </a:effectLst>
              <a:latin typeface="Arial" pitchFamily="34" charset="0"/>
            </a:endParaRPr>
          </a:p>
        </p:txBody>
      </p:sp>
      <p:sp>
        <p:nvSpPr>
          <p:cNvPr id="517204" name="Line 84"/>
          <p:cNvSpPr>
            <a:spLocks noChangeShapeType="1"/>
          </p:cNvSpPr>
          <p:nvPr/>
        </p:nvSpPr>
        <p:spPr bwMode="auto">
          <a:xfrm flipH="1">
            <a:off x="5832475" y="2332038"/>
            <a:ext cx="457200" cy="4572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7205" name="Rectangle 85"/>
          <p:cNvSpPr>
            <a:spLocks noChangeArrowheads="1"/>
          </p:cNvSpPr>
          <p:nvPr/>
        </p:nvSpPr>
        <p:spPr bwMode="auto">
          <a:xfrm>
            <a:off x="803275" y="1417638"/>
            <a:ext cx="7543800" cy="4806950"/>
          </a:xfrm>
          <a:prstGeom prst="rect">
            <a:avLst/>
          </a:prstGeom>
          <a:noFill/>
          <a:ln w="9525">
            <a:solidFill>
              <a:schemeClr val="tx1"/>
            </a:solidFill>
            <a:miter lim="800000"/>
            <a:headEnd/>
            <a:tailEnd/>
          </a:ln>
          <a:effectLst/>
        </p:spPr>
        <p:txBody>
          <a:bodyPr wrap="none" anchor="ctr"/>
          <a:lstStyle/>
          <a:p>
            <a:endParaRPr lang="fr-FR"/>
          </a:p>
        </p:txBody>
      </p:sp>
      <p:sp>
        <p:nvSpPr>
          <p:cNvPr id="517206" name="Text Box 86"/>
          <p:cNvSpPr txBox="1">
            <a:spLocks noChangeArrowheads="1"/>
          </p:cNvSpPr>
          <p:nvPr/>
        </p:nvSpPr>
        <p:spPr bwMode="auto">
          <a:xfrm>
            <a:off x="1489075" y="1493838"/>
            <a:ext cx="2390775" cy="457200"/>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mydocument</a:t>
            </a:r>
            <a:endParaRPr kumimoji="0" lang="en-US" sz="3200" b="1">
              <a:effectLst>
                <a:outerShdw blurRad="38100" dist="38100" dir="2700000" algn="tl">
                  <a:srgbClr val="FFFFFF"/>
                </a:outerShdw>
              </a:effectLst>
              <a:latin typeface="Arial" pitchFamily="34" charset="0"/>
            </a:endParaRPr>
          </a:p>
        </p:txBody>
      </p:sp>
      <p:sp>
        <p:nvSpPr>
          <p:cNvPr id="517207" name="Line 87"/>
          <p:cNvSpPr>
            <a:spLocks noChangeShapeType="1"/>
          </p:cNvSpPr>
          <p:nvPr/>
        </p:nvSpPr>
        <p:spPr bwMode="auto">
          <a:xfrm>
            <a:off x="3622675" y="1798638"/>
            <a:ext cx="558800" cy="1587"/>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7208" name="Text Box 88"/>
          <p:cNvSpPr txBox="1">
            <a:spLocks noChangeArrowheads="1"/>
          </p:cNvSpPr>
          <p:nvPr/>
        </p:nvSpPr>
        <p:spPr bwMode="auto">
          <a:xfrm>
            <a:off x="955675" y="4313238"/>
            <a:ext cx="7391400" cy="822325"/>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400" b="1">
                <a:effectLst>
                  <a:outerShdw blurRad="38100" dist="38100" dir="2700000" algn="tl">
                    <a:srgbClr val="FFFFFF"/>
                  </a:outerShdw>
                </a:effectLst>
                <a:latin typeface="Courier New" pitchFamily="49" charset="0"/>
              </a:rPr>
              <a:t>root = mydocument.documentElement;</a:t>
            </a:r>
          </a:p>
          <a:p>
            <a:pPr algn="l" eaLnBrk="0" latinLnBrk="0" hangingPunct="0"/>
            <a:r>
              <a:rPr kumimoji="0" lang="en-US" sz="2400" b="1">
                <a:effectLst>
                  <a:outerShdw blurRad="38100" dist="38100" dir="2700000" algn="tl">
                    <a:srgbClr val="FFFFFF"/>
                  </a:outerShdw>
                </a:effectLst>
                <a:latin typeface="Courier New" pitchFamily="49" charset="0"/>
              </a:rPr>
              <a:t>node = root.childNodes.item(1);</a:t>
            </a:r>
            <a:endParaRPr kumimoji="0" lang="en-US" sz="2800" b="1">
              <a:effectLst>
                <a:outerShdw blurRad="38100" dist="38100" dir="2700000" algn="tl">
                  <a:srgbClr val="FFFFFF"/>
                </a:outerShdw>
              </a:effectLst>
              <a:latin typeface="Arial" pitchFamily="34" charset="0"/>
            </a:endParaRPr>
          </a:p>
        </p:txBody>
      </p:sp>
      <p:sp>
        <p:nvSpPr>
          <p:cNvPr id="517209" name="Text Box 89"/>
          <p:cNvSpPr txBox="1">
            <a:spLocks noChangeArrowheads="1"/>
          </p:cNvSpPr>
          <p:nvPr/>
        </p:nvSpPr>
        <p:spPr bwMode="auto">
          <a:xfrm>
            <a:off x="2479675" y="2152650"/>
            <a:ext cx="7762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root</a:t>
            </a:r>
            <a:endParaRPr kumimoji="0" lang="en-US" sz="3200" b="1">
              <a:effectLst>
                <a:outerShdw blurRad="38100" dist="38100" dir="2700000" algn="tl">
                  <a:srgbClr val="FFFFFF"/>
                </a:outerShdw>
              </a:effectLst>
              <a:latin typeface="Arial" pitchFamily="34" charset="0"/>
            </a:endParaRPr>
          </a:p>
        </p:txBody>
      </p:sp>
      <p:sp>
        <p:nvSpPr>
          <p:cNvPr id="517210" name="Line 90"/>
          <p:cNvSpPr>
            <a:spLocks noChangeShapeType="1"/>
          </p:cNvSpPr>
          <p:nvPr/>
        </p:nvSpPr>
        <p:spPr bwMode="auto">
          <a:xfrm>
            <a:off x="3444875" y="2408238"/>
            <a:ext cx="558800" cy="1587"/>
          </a:xfrm>
          <a:prstGeom prst="line">
            <a:avLst/>
          </a:prstGeom>
          <a:noFill/>
          <a:ln w="57150">
            <a:solidFill>
              <a:schemeClr val="tx2"/>
            </a:solidFill>
            <a:round/>
            <a:headEnd type="none" w="sm" len="sm"/>
            <a:tailEnd type="triangle" w="sm" len="sm"/>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2"/>
          <p:cNvSpPr>
            <a:spLocks noGrp="1"/>
          </p:cNvSpPr>
          <p:nvPr>
            <p:ph type="sldNum" sz="quarter" idx="10"/>
          </p:nvPr>
        </p:nvSpPr>
        <p:spPr/>
        <p:txBody>
          <a:bodyPr/>
          <a:lstStyle/>
          <a:p>
            <a:fld id="{CECF9F33-2D9C-404F-A356-899152BC5737}" type="slidenum">
              <a:rPr lang="fr-FR"/>
              <a:pPr/>
              <a:t>179</a:t>
            </a:fld>
            <a:endParaRPr lang="fr-FR"/>
          </a:p>
        </p:txBody>
      </p:sp>
      <p:sp>
        <p:nvSpPr>
          <p:cNvPr id="518146" name="Rectangle 2"/>
          <p:cNvSpPr>
            <a:spLocks noGrp="1" noChangeArrowheads="1"/>
          </p:cNvSpPr>
          <p:nvPr>
            <p:ph type="title"/>
          </p:nvPr>
        </p:nvSpPr>
        <p:spPr/>
        <p:txBody>
          <a:bodyPr/>
          <a:lstStyle/>
          <a:p>
            <a:r>
              <a:rPr lang="fr-FR"/>
              <a:t>Utilisation de DOM (ex MSFT)</a:t>
            </a:r>
          </a:p>
        </p:txBody>
      </p:sp>
      <p:sp>
        <p:nvSpPr>
          <p:cNvPr id="518147" name="Line 3"/>
          <p:cNvSpPr>
            <a:spLocks noChangeShapeType="1"/>
          </p:cNvSpPr>
          <p:nvPr/>
        </p:nvSpPr>
        <p:spPr bwMode="auto">
          <a:xfrm>
            <a:off x="5680075" y="3170238"/>
            <a:ext cx="304800" cy="609600"/>
          </a:xfrm>
          <a:prstGeom prst="line">
            <a:avLst/>
          </a:prstGeom>
          <a:noFill/>
          <a:ln w="9525">
            <a:solidFill>
              <a:schemeClr val="tx1"/>
            </a:solidFill>
            <a:round/>
            <a:headEnd/>
            <a:tailEnd/>
          </a:ln>
          <a:effectLst/>
        </p:spPr>
        <p:txBody>
          <a:bodyPr wrap="none" anchor="ctr"/>
          <a:lstStyle/>
          <a:p>
            <a:endParaRPr lang="fr-FR"/>
          </a:p>
        </p:txBody>
      </p:sp>
      <p:sp>
        <p:nvSpPr>
          <p:cNvPr id="518148" name="Rectangle 4"/>
          <p:cNvSpPr>
            <a:spLocks noChangeArrowheads="1"/>
          </p:cNvSpPr>
          <p:nvPr/>
        </p:nvSpPr>
        <p:spPr bwMode="auto">
          <a:xfrm>
            <a:off x="5756275" y="3567113"/>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8910</a:t>
            </a:r>
            <a:endParaRPr kumimoji="0" lang="en-US" sz="2400" b="1">
              <a:effectLst>
                <a:outerShdw blurRad="38100" dist="38100" dir="2700000" algn="tl">
                  <a:srgbClr val="FFFFFF"/>
                </a:outerShdw>
              </a:effectLst>
              <a:latin typeface="Arial" pitchFamily="34" charset="0"/>
            </a:endParaRPr>
          </a:p>
        </p:txBody>
      </p:sp>
      <p:sp>
        <p:nvSpPr>
          <p:cNvPr id="518149" name="Line 5"/>
          <p:cNvSpPr>
            <a:spLocks noChangeShapeType="1"/>
          </p:cNvSpPr>
          <p:nvPr/>
        </p:nvSpPr>
        <p:spPr bwMode="auto">
          <a:xfrm>
            <a:off x="7051675" y="2332038"/>
            <a:ext cx="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18150" name="Line 6"/>
          <p:cNvSpPr>
            <a:spLocks noChangeShapeType="1"/>
          </p:cNvSpPr>
          <p:nvPr/>
        </p:nvSpPr>
        <p:spPr bwMode="auto">
          <a:xfrm>
            <a:off x="4841875" y="2408238"/>
            <a:ext cx="533400" cy="566737"/>
          </a:xfrm>
          <a:prstGeom prst="line">
            <a:avLst/>
          </a:prstGeom>
          <a:noFill/>
          <a:ln w="9525">
            <a:solidFill>
              <a:schemeClr val="tx1"/>
            </a:solidFill>
            <a:round/>
            <a:headEnd/>
            <a:tailEnd/>
          </a:ln>
          <a:effectLst/>
        </p:spPr>
        <p:txBody>
          <a:bodyPr wrap="none" anchor="ctr"/>
          <a:lstStyle/>
          <a:p>
            <a:endParaRPr lang="fr-FR"/>
          </a:p>
        </p:txBody>
      </p:sp>
      <p:sp>
        <p:nvSpPr>
          <p:cNvPr id="518151" name="Line 7"/>
          <p:cNvSpPr>
            <a:spLocks noChangeShapeType="1"/>
          </p:cNvSpPr>
          <p:nvPr/>
        </p:nvSpPr>
        <p:spPr bwMode="auto">
          <a:xfrm>
            <a:off x="65182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18152" name="Line 8"/>
          <p:cNvSpPr>
            <a:spLocks noChangeShapeType="1"/>
          </p:cNvSpPr>
          <p:nvPr/>
        </p:nvSpPr>
        <p:spPr bwMode="auto">
          <a:xfrm flipV="1">
            <a:off x="59086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18153" name="Oval 9"/>
          <p:cNvSpPr>
            <a:spLocks noChangeArrowheads="1"/>
          </p:cNvSpPr>
          <p:nvPr/>
        </p:nvSpPr>
        <p:spPr bwMode="auto">
          <a:xfrm>
            <a:off x="6289675" y="29035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b="1">
              <a:effectLst>
                <a:outerShdw blurRad="38100" dist="38100" dir="2700000" algn="tl">
                  <a:srgbClr val="FFFFFF"/>
                </a:outerShdw>
              </a:effectLst>
              <a:latin typeface="Arial" pitchFamily="34" charset="0"/>
            </a:endParaRPr>
          </a:p>
        </p:txBody>
      </p:sp>
      <p:sp>
        <p:nvSpPr>
          <p:cNvPr id="518154" name="Oval 10"/>
          <p:cNvSpPr>
            <a:spLocks noChangeArrowheads="1"/>
          </p:cNvSpPr>
          <p:nvPr/>
        </p:nvSpPr>
        <p:spPr bwMode="auto">
          <a:xfrm>
            <a:off x="49942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def</a:t>
            </a:r>
            <a:endParaRPr kumimoji="0" lang="en-US" sz="2400" b="1">
              <a:effectLst>
                <a:outerShdw blurRad="38100" dist="38100" dir="2700000" algn="tl">
                  <a:srgbClr val="FFFFFF"/>
                </a:outerShdw>
              </a:effectLst>
              <a:latin typeface="Arial" pitchFamily="34" charset="0"/>
            </a:endParaRPr>
          </a:p>
        </p:txBody>
      </p:sp>
      <p:sp>
        <p:nvSpPr>
          <p:cNvPr id="518155" name="Rectangle 11"/>
          <p:cNvSpPr>
            <a:spLocks noChangeArrowheads="1"/>
          </p:cNvSpPr>
          <p:nvPr/>
        </p:nvSpPr>
        <p:spPr bwMode="auto">
          <a:xfrm>
            <a:off x="67468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baz</a:t>
            </a:r>
            <a:endParaRPr kumimoji="0" lang="en-US" sz="2400" b="1">
              <a:effectLst>
                <a:outerShdw blurRad="38100" dist="38100" dir="2700000" algn="tl">
                  <a:srgbClr val="FFFFFF"/>
                </a:outerShdw>
              </a:effectLst>
              <a:latin typeface="Arial" pitchFamily="34" charset="0"/>
            </a:endParaRPr>
          </a:p>
        </p:txBody>
      </p:sp>
      <p:sp>
        <p:nvSpPr>
          <p:cNvPr id="518156" name="Line 12"/>
          <p:cNvSpPr>
            <a:spLocks noChangeShapeType="1"/>
          </p:cNvSpPr>
          <p:nvPr/>
        </p:nvSpPr>
        <p:spPr bwMode="auto">
          <a:xfrm flipH="1">
            <a:off x="3241675" y="3170238"/>
            <a:ext cx="228600" cy="457200"/>
          </a:xfrm>
          <a:prstGeom prst="line">
            <a:avLst/>
          </a:prstGeom>
          <a:noFill/>
          <a:ln w="9525">
            <a:solidFill>
              <a:schemeClr val="tx1"/>
            </a:solidFill>
            <a:round/>
            <a:headEnd/>
            <a:tailEnd/>
          </a:ln>
          <a:effectLst/>
        </p:spPr>
        <p:txBody>
          <a:bodyPr wrap="none" anchor="ctr"/>
          <a:lstStyle/>
          <a:p>
            <a:endParaRPr lang="fr-FR"/>
          </a:p>
        </p:txBody>
      </p:sp>
      <p:sp>
        <p:nvSpPr>
          <p:cNvPr id="518157" name="Line 13"/>
          <p:cNvSpPr>
            <a:spLocks noChangeShapeType="1"/>
          </p:cNvSpPr>
          <p:nvPr/>
        </p:nvSpPr>
        <p:spPr bwMode="auto">
          <a:xfrm>
            <a:off x="3851275" y="3246438"/>
            <a:ext cx="152400" cy="457200"/>
          </a:xfrm>
          <a:prstGeom prst="line">
            <a:avLst/>
          </a:prstGeom>
          <a:noFill/>
          <a:ln w="9525">
            <a:solidFill>
              <a:schemeClr val="tx1"/>
            </a:solidFill>
            <a:round/>
            <a:headEnd/>
            <a:tailEnd/>
          </a:ln>
          <a:effectLst/>
        </p:spPr>
        <p:txBody>
          <a:bodyPr wrap="none" anchor="ctr"/>
          <a:lstStyle/>
          <a:p>
            <a:endParaRPr lang="fr-FR"/>
          </a:p>
        </p:txBody>
      </p:sp>
      <p:sp>
        <p:nvSpPr>
          <p:cNvPr id="518158" name="Rectangle 14"/>
          <p:cNvSpPr>
            <a:spLocks noChangeArrowheads="1"/>
          </p:cNvSpPr>
          <p:nvPr/>
        </p:nvSpPr>
        <p:spPr bwMode="auto">
          <a:xfrm>
            <a:off x="3775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456</a:t>
            </a:r>
            <a:endParaRPr kumimoji="0" lang="en-US" sz="2400" b="1">
              <a:effectLst>
                <a:outerShdw blurRad="38100" dist="38100" dir="2700000" algn="tl">
                  <a:srgbClr val="FFFFFF"/>
                </a:outerShdw>
              </a:effectLst>
              <a:latin typeface="Arial" pitchFamily="34" charset="0"/>
            </a:endParaRPr>
          </a:p>
        </p:txBody>
      </p:sp>
      <p:sp>
        <p:nvSpPr>
          <p:cNvPr id="518159" name="Line 15"/>
          <p:cNvSpPr>
            <a:spLocks noChangeShapeType="1"/>
          </p:cNvSpPr>
          <p:nvPr/>
        </p:nvSpPr>
        <p:spPr bwMode="auto">
          <a:xfrm>
            <a:off x="4613275" y="1843088"/>
            <a:ext cx="0" cy="423862"/>
          </a:xfrm>
          <a:prstGeom prst="line">
            <a:avLst/>
          </a:prstGeom>
          <a:noFill/>
          <a:ln w="9525">
            <a:solidFill>
              <a:schemeClr val="tx1"/>
            </a:solidFill>
            <a:round/>
            <a:headEnd/>
            <a:tailEnd/>
          </a:ln>
          <a:effectLst/>
        </p:spPr>
        <p:txBody>
          <a:bodyPr wrap="none" anchor="ctr"/>
          <a:lstStyle/>
          <a:p>
            <a:endParaRPr lang="fr-FR"/>
          </a:p>
        </p:txBody>
      </p:sp>
      <p:sp>
        <p:nvSpPr>
          <p:cNvPr id="518160" name="Line 16"/>
          <p:cNvSpPr>
            <a:spLocks noChangeShapeType="1"/>
          </p:cNvSpPr>
          <p:nvPr/>
        </p:nvSpPr>
        <p:spPr bwMode="auto">
          <a:xfrm flipV="1">
            <a:off x="40798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18161" name="Line 17"/>
          <p:cNvSpPr>
            <a:spLocks noChangeShapeType="1"/>
          </p:cNvSpPr>
          <p:nvPr/>
        </p:nvSpPr>
        <p:spPr bwMode="auto">
          <a:xfrm flipH="1">
            <a:off x="3775075" y="2408238"/>
            <a:ext cx="838200" cy="495300"/>
          </a:xfrm>
          <a:prstGeom prst="line">
            <a:avLst/>
          </a:prstGeom>
          <a:noFill/>
          <a:ln w="9525">
            <a:solidFill>
              <a:schemeClr val="tx1"/>
            </a:solidFill>
            <a:round/>
            <a:headEnd/>
            <a:tailEnd/>
          </a:ln>
          <a:effectLst/>
        </p:spPr>
        <p:txBody>
          <a:bodyPr wrap="none" anchor="ctr"/>
          <a:lstStyle/>
          <a:p>
            <a:endParaRPr lang="fr-FR"/>
          </a:p>
        </p:txBody>
      </p:sp>
      <p:sp>
        <p:nvSpPr>
          <p:cNvPr id="518162" name="Line 18"/>
          <p:cNvSpPr>
            <a:spLocks noChangeShapeType="1"/>
          </p:cNvSpPr>
          <p:nvPr/>
        </p:nvSpPr>
        <p:spPr bwMode="auto">
          <a:xfrm>
            <a:off x="46894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18163" name="Oval 19"/>
          <p:cNvSpPr>
            <a:spLocks noChangeArrowheads="1"/>
          </p:cNvSpPr>
          <p:nvPr/>
        </p:nvSpPr>
        <p:spPr bwMode="auto">
          <a:xfrm>
            <a:off x="4384675" y="29416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b="1">
              <a:effectLst>
                <a:outerShdw blurRad="38100" dist="38100" dir="2700000" algn="tl">
                  <a:srgbClr val="FFFFFF"/>
                </a:outerShdw>
              </a:effectLst>
              <a:latin typeface="Arial" pitchFamily="34" charset="0"/>
            </a:endParaRPr>
          </a:p>
        </p:txBody>
      </p:sp>
      <p:sp>
        <p:nvSpPr>
          <p:cNvPr id="518164" name="Oval 20"/>
          <p:cNvSpPr>
            <a:spLocks noChangeArrowheads="1"/>
          </p:cNvSpPr>
          <p:nvPr/>
        </p:nvSpPr>
        <p:spPr bwMode="auto">
          <a:xfrm>
            <a:off x="31654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abc</a:t>
            </a:r>
            <a:endParaRPr kumimoji="0" lang="en-US" sz="2400" b="1">
              <a:effectLst>
                <a:outerShdw blurRad="38100" dist="38100" dir="2700000" algn="tl">
                  <a:srgbClr val="FFFFFF"/>
                </a:outerShdw>
              </a:effectLst>
              <a:latin typeface="Arial" pitchFamily="34" charset="0"/>
            </a:endParaRPr>
          </a:p>
        </p:txBody>
      </p:sp>
      <p:sp>
        <p:nvSpPr>
          <p:cNvPr id="518165" name="Rectangle 21"/>
          <p:cNvSpPr>
            <a:spLocks noChangeArrowheads="1"/>
          </p:cNvSpPr>
          <p:nvPr/>
        </p:nvSpPr>
        <p:spPr bwMode="auto">
          <a:xfrm>
            <a:off x="49180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bar</a:t>
            </a:r>
            <a:endParaRPr kumimoji="0" lang="en-US" sz="2400" b="1">
              <a:effectLst>
                <a:outerShdw blurRad="38100" dist="38100" dir="2700000" algn="tl">
                  <a:srgbClr val="FFFFFF"/>
                </a:outerShdw>
              </a:effectLst>
              <a:latin typeface="Arial" pitchFamily="34" charset="0"/>
            </a:endParaRPr>
          </a:p>
        </p:txBody>
      </p:sp>
      <p:sp>
        <p:nvSpPr>
          <p:cNvPr id="518166" name="Oval 22"/>
          <p:cNvSpPr>
            <a:spLocks noChangeArrowheads="1"/>
          </p:cNvSpPr>
          <p:nvPr/>
        </p:nvSpPr>
        <p:spPr bwMode="auto">
          <a:xfrm>
            <a:off x="4422775" y="1592263"/>
            <a:ext cx="381000" cy="354012"/>
          </a:xfrm>
          <a:prstGeom prst="ellipse">
            <a:avLst/>
          </a:prstGeom>
          <a:gradFill rotWithShape="0">
            <a:gsLst>
              <a:gs pos="0">
                <a:schemeClr val="bg2">
                  <a:gamma/>
                  <a:tint val="0"/>
                  <a:invGamma/>
                </a:schemeClr>
              </a:gs>
              <a:gs pos="100000">
                <a:schemeClr val="bg2"/>
              </a:gs>
            </a:gsLst>
            <a:lin ang="5400000" scaled="1"/>
          </a:gradFill>
          <a:ln w="9525">
            <a:solidFill>
              <a:schemeClr val="tx1"/>
            </a:solidFill>
            <a:round/>
            <a:headEnd/>
            <a:tailEnd/>
          </a:ln>
          <a:effectLst/>
        </p:spPr>
        <p:txBody>
          <a:bodyPr wrap="none" anchor="ctr"/>
          <a:lstStyle/>
          <a:p>
            <a:endParaRPr lang="fr-FR"/>
          </a:p>
        </p:txBody>
      </p:sp>
      <p:sp>
        <p:nvSpPr>
          <p:cNvPr id="518167" name="Oval 23"/>
          <p:cNvSpPr>
            <a:spLocks noChangeArrowheads="1"/>
          </p:cNvSpPr>
          <p:nvPr/>
        </p:nvSpPr>
        <p:spPr bwMode="auto">
          <a:xfrm>
            <a:off x="4156075" y="2197100"/>
            <a:ext cx="914400" cy="352425"/>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root</a:t>
            </a:r>
            <a:endParaRPr kumimoji="0" lang="en-US" sz="2400" b="1">
              <a:effectLst>
                <a:outerShdw blurRad="38100" dist="38100" dir="2700000" algn="tl">
                  <a:srgbClr val="FFFFFF"/>
                </a:outerShdw>
              </a:effectLst>
              <a:latin typeface="Arial" pitchFamily="34" charset="0"/>
            </a:endParaRPr>
          </a:p>
        </p:txBody>
      </p:sp>
      <p:sp>
        <p:nvSpPr>
          <p:cNvPr id="518168" name="Rectangle 24"/>
          <p:cNvSpPr>
            <a:spLocks noChangeArrowheads="1"/>
          </p:cNvSpPr>
          <p:nvPr/>
        </p:nvSpPr>
        <p:spPr bwMode="auto">
          <a:xfrm>
            <a:off x="3013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b="1">
                <a:effectLst>
                  <a:outerShdw blurRad="38100" dist="38100" dir="2700000" algn="tl">
                    <a:srgbClr val="FFFFFF"/>
                  </a:outerShdw>
                </a:effectLst>
                <a:latin typeface="Arial" pitchFamily="34" charset="0"/>
              </a:rPr>
              <a:t>123</a:t>
            </a:r>
            <a:endParaRPr kumimoji="0" lang="en-US" sz="2400" b="1">
              <a:effectLst>
                <a:outerShdw blurRad="38100" dist="38100" dir="2700000" algn="tl">
                  <a:srgbClr val="FFFFFF"/>
                </a:outerShdw>
              </a:effectLst>
              <a:latin typeface="Arial" pitchFamily="34" charset="0"/>
            </a:endParaRPr>
          </a:p>
        </p:txBody>
      </p:sp>
      <p:sp>
        <p:nvSpPr>
          <p:cNvPr id="518169" name="Text Box 25"/>
          <p:cNvSpPr txBox="1">
            <a:spLocks noChangeArrowheads="1"/>
          </p:cNvSpPr>
          <p:nvPr/>
        </p:nvSpPr>
        <p:spPr bwMode="auto">
          <a:xfrm>
            <a:off x="6289675" y="1924050"/>
            <a:ext cx="911225"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node</a:t>
            </a:r>
            <a:endParaRPr kumimoji="0" lang="en-US" sz="3200" b="1">
              <a:effectLst>
                <a:outerShdw blurRad="38100" dist="38100" dir="2700000" algn="tl">
                  <a:srgbClr val="FFFFFF"/>
                </a:outerShdw>
              </a:effectLst>
              <a:latin typeface="Arial" pitchFamily="34" charset="0"/>
            </a:endParaRPr>
          </a:p>
        </p:txBody>
      </p:sp>
      <p:sp>
        <p:nvSpPr>
          <p:cNvPr id="518170" name="Line 26"/>
          <p:cNvSpPr>
            <a:spLocks noChangeShapeType="1"/>
          </p:cNvSpPr>
          <p:nvPr/>
        </p:nvSpPr>
        <p:spPr bwMode="auto">
          <a:xfrm flipH="1">
            <a:off x="5832475" y="2332038"/>
            <a:ext cx="457200" cy="4572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8171" name="Text Box 27"/>
          <p:cNvSpPr txBox="1">
            <a:spLocks noChangeArrowheads="1"/>
          </p:cNvSpPr>
          <p:nvPr/>
        </p:nvSpPr>
        <p:spPr bwMode="auto">
          <a:xfrm>
            <a:off x="6975475" y="3981450"/>
            <a:ext cx="11826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update</a:t>
            </a:r>
            <a:endParaRPr kumimoji="0" lang="en-US" sz="3200" b="1">
              <a:effectLst>
                <a:outerShdw blurRad="38100" dist="38100" dir="2700000" algn="tl">
                  <a:srgbClr val="FFFFFF"/>
                </a:outerShdw>
              </a:effectLst>
              <a:latin typeface="Arial" pitchFamily="34" charset="0"/>
            </a:endParaRPr>
          </a:p>
        </p:txBody>
      </p:sp>
      <p:sp>
        <p:nvSpPr>
          <p:cNvPr id="518172" name="Line 28"/>
          <p:cNvSpPr>
            <a:spLocks noChangeShapeType="1"/>
          </p:cNvSpPr>
          <p:nvPr/>
        </p:nvSpPr>
        <p:spPr bwMode="auto">
          <a:xfrm flipH="1" flipV="1">
            <a:off x="6213475" y="3779838"/>
            <a:ext cx="685800" cy="3810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8173" name="Rectangle 29"/>
          <p:cNvSpPr>
            <a:spLocks noChangeArrowheads="1"/>
          </p:cNvSpPr>
          <p:nvPr/>
        </p:nvSpPr>
        <p:spPr bwMode="auto">
          <a:xfrm>
            <a:off x="803275" y="1417638"/>
            <a:ext cx="7543800" cy="4806950"/>
          </a:xfrm>
          <a:prstGeom prst="rect">
            <a:avLst/>
          </a:prstGeom>
          <a:noFill/>
          <a:ln w="9525">
            <a:solidFill>
              <a:schemeClr val="tx1"/>
            </a:solidFill>
            <a:miter lim="800000"/>
            <a:headEnd/>
            <a:tailEnd/>
          </a:ln>
          <a:effectLst/>
        </p:spPr>
        <p:txBody>
          <a:bodyPr wrap="none" anchor="ctr"/>
          <a:lstStyle/>
          <a:p>
            <a:endParaRPr lang="fr-FR"/>
          </a:p>
        </p:txBody>
      </p:sp>
      <p:sp>
        <p:nvSpPr>
          <p:cNvPr id="518174" name="Text Box 30"/>
          <p:cNvSpPr txBox="1">
            <a:spLocks noChangeArrowheads="1"/>
          </p:cNvSpPr>
          <p:nvPr/>
        </p:nvSpPr>
        <p:spPr bwMode="auto">
          <a:xfrm>
            <a:off x="1489075" y="1493838"/>
            <a:ext cx="2390775" cy="457200"/>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mydocument</a:t>
            </a:r>
            <a:endParaRPr kumimoji="0" lang="en-US" sz="3200" b="1">
              <a:effectLst>
                <a:outerShdw blurRad="38100" dist="38100" dir="2700000" algn="tl">
                  <a:srgbClr val="FFFFFF"/>
                </a:outerShdw>
              </a:effectLst>
              <a:latin typeface="Arial" pitchFamily="34" charset="0"/>
            </a:endParaRPr>
          </a:p>
        </p:txBody>
      </p:sp>
      <p:sp>
        <p:nvSpPr>
          <p:cNvPr id="518175" name="Line 31"/>
          <p:cNvSpPr>
            <a:spLocks noChangeShapeType="1"/>
          </p:cNvSpPr>
          <p:nvPr/>
        </p:nvSpPr>
        <p:spPr bwMode="auto">
          <a:xfrm>
            <a:off x="3622675" y="17986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8176" name="Text Box 32"/>
          <p:cNvSpPr txBox="1">
            <a:spLocks noChangeArrowheads="1"/>
          </p:cNvSpPr>
          <p:nvPr/>
        </p:nvSpPr>
        <p:spPr bwMode="auto">
          <a:xfrm>
            <a:off x="955675" y="4313238"/>
            <a:ext cx="7391400" cy="1006475"/>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000" b="1" dirty="0">
                <a:effectLst>
                  <a:outerShdw blurRad="38100" dist="38100" dir="2700000" algn="tl">
                    <a:srgbClr val="FFFFFF"/>
                  </a:outerShdw>
                </a:effectLst>
                <a:latin typeface="Courier New" pitchFamily="49" charset="0"/>
              </a:rPr>
              <a:t>root = </a:t>
            </a:r>
            <a:r>
              <a:rPr kumimoji="0" lang="en-US" sz="2000" b="1" dirty="0" err="1">
                <a:effectLst>
                  <a:outerShdw blurRad="38100" dist="38100" dir="2700000" algn="tl">
                    <a:srgbClr val="FFFFFF"/>
                  </a:outerShdw>
                </a:effectLst>
                <a:latin typeface="Courier New" pitchFamily="49" charset="0"/>
              </a:rPr>
              <a:t>mydocument.documentElement</a:t>
            </a:r>
            <a:r>
              <a:rPr kumimoji="0" lang="en-US" sz="2000" b="1" dirty="0">
                <a:effectLst>
                  <a:outerShdw blurRad="38100" dist="38100" dir="2700000" algn="tl">
                    <a:srgbClr val="FFFFFF"/>
                  </a:outerShdw>
                </a:effectLst>
                <a:latin typeface="Courier New" pitchFamily="49" charset="0"/>
              </a:rPr>
              <a:t>;</a:t>
            </a:r>
          </a:p>
          <a:p>
            <a:pPr algn="l" eaLnBrk="0" latinLnBrk="0" hangingPunct="0"/>
            <a:r>
              <a:rPr kumimoji="0" lang="en-US" sz="2000" b="1" dirty="0">
                <a:effectLst>
                  <a:outerShdw blurRad="38100" dist="38100" dir="2700000" algn="tl">
                    <a:srgbClr val="FFFFFF"/>
                  </a:outerShdw>
                </a:effectLst>
                <a:latin typeface="Courier New" pitchFamily="49" charset="0"/>
              </a:rPr>
              <a:t>node = </a:t>
            </a:r>
            <a:r>
              <a:rPr kumimoji="0" lang="en-US" sz="2000" b="1" dirty="0" err="1">
                <a:effectLst>
                  <a:outerShdw blurRad="38100" dist="38100" dir="2700000" algn="tl">
                    <a:srgbClr val="FFFFFF"/>
                  </a:outerShdw>
                </a:effectLst>
                <a:latin typeface="Courier New" pitchFamily="49" charset="0"/>
              </a:rPr>
              <a:t>root.childNodes.item</a:t>
            </a:r>
            <a:r>
              <a:rPr kumimoji="0" lang="en-US" sz="2000" b="1" dirty="0">
                <a:effectLst>
                  <a:outerShdw blurRad="38100" dist="38100" dir="2700000" algn="tl">
                    <a:srgbClr val="FFFFFF"/>
                  </a:outerShdw>
                </a:effectLst>
                <a:latin typeface="Courier New" pitchFamily="49" charset="0"/>
              </a:rPr>
              <a:t>(1);</a:t>
            </a:r>
          </a:p>
          <a:p>
            <a:pPr algn="l" eaLnBrk="0" latinLnBrk="0" hangingPunct="0"/>
            <a:r>
              <a:rPr kumimoji="0" lang="en-US" sz="2000" b="1" dirty="0" err="1" smtClean="0">
                <a:effectLst>
                  <a:outerShdw blurRad="38100" dist="38100" dir="2700000" algn="tl">
                    <a:srgbClr val="FFFFFF"/>
                  </a:outerShdw>
                </a:effectLst>
                <a:latin typeface="Courier New" pitchFamily="49" charset="0"/>
              </a:rPr>
              <a:t>node.childNodes.item</a:t>
            </a:r>
            <a:r>
              <a:rPr kumimoji="0" lang="en-US" sz="2000" b="1" dirty="0" smtClean="0">
                <a:effectLst>
                  <a:outerShdw blurRad="38100" dist="38100" dir="2700000" algn="tl">
                    <a:srgbClr val="FFFFFF"/>
                  </a:outerShdw>
                </a:effectLst>
                <a:latin typeface="Courier New" pitchFamily="49" charset="0"/>
              </a:rPr>
              <a:t>(0).</a:t>
            </a:r>
            <a:r>
              <a:rPr kumimoji="0" lang="en-US" sz="2000" b="1" dirty="0" err="1">
                <a:effectLst>
                  <a:outerShdw blurRad="38100" dist="38100" dir="2700000" algn="tl">
                    <a:srgbClr val="FFFFFF"/>
                  </a:outerShdw>
                </a:effectLst>
                <a:latin typeface="Courier New" pitchFamily="49" charset="0"/>
              </a:rPr>
              <a:t>nodeValue</a:t>
            </a:r>
            <a:r>
              <a:rPr kumimoji="0" lang="en-US" sz="2000" b="1" dirty="0">
                <a:effectLst>
                  <a:outerShdw blurRad="38100" dist="38100" dir="2700000" algn="tl">
                    <a:srgbClr val="FFFFFF"/>
                  </a:outerShdw>
                </a:effectLst>
                <a:latin typeface="Courier New" pitchFamily="49" charset="0"/>
              </a:rPr>
              <a:t> = “8910”;</a:t>
            </a:r>
            <a:endParaRPr kumimoji="0" lang="en-US" sz="2800" b="1" dirty="0">
              <a:effectLst>
                <a:outerShdw blurRad="38100" dist="38100" dir="2700000" algn="tl">
                  <a:srgbClr val="FFFFFF"/>
                </a:outerShdw>
              </a:effectLst>
              <a:latin typeface="Arial" pitchFamily="34" charset="0"/>
            </a:endParaRPr>
          </a:p>
        </p:txBody>
      </p:sp>
      <p:sp>
        <p:nvSpPr>
          <p:cNvPr id="518177" name="Text Box 33"/>
          <p:cNvSpPr txBox="1">
            <a:spLocks noChangeArrowheads="1"/>
          </p:cNvSpPr>
          <p:nvPr/>
        </p:nvSpPr>
        <p:spPr bwMode="auto">
          <a:xfrm>
            <a:off x="2479675" y="2152650"/>
            <a:ext cx="7762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root</a:t>
            </a:r>
            <a:endParaRPr kumimoji="0" lang="en-US" sz="3200" b="1">
              <a:effectLst>
                <a:outerShdw blurRad="38100" dist="38100" dir="2700000" algn="tl">
                  <a:srgbClr val="FFFFFF"/>
                </a:outerShdw>
              </a:effectLst>
              <a:latin typeface="Arial" pitchFamily="34" charset="0"/>
            </a:endParaRPr>
          </a:p>
        </p:txBody>
      </p:sp>
      <p:sp>
        <p:nvSpPr>
          <p:cNvPr id="518178" name="Line 34"/>
          <p:cNvSpPr>
            <a:spLocks noChangeShapeType="1"/>
          </p:cNvSpPr>
          <p:nvPr/>
        </p:nvSpPr>
        <p:spPr bwMode="auto">
          <a:xfrm>
            <a:off x="3444875" y="24082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2195617-DD7A-4218-8E4D-604B71A0E496}" type="slidenum">
              <a:rPr lang="fr-FR"/>
              <a:pPr/>
              <a:t>18</a:t>
            </a:fld>
            <a:endParaRPr lang="fr-FR"/>
          </a:p>
        </p:txBody>
      </p:sp>
      <p:sp>
        <p:nvSpPr>
          <p:cNvPr id="291842" name="Rectangle 1026"/>
          <p:cNvSpPr>
            <a:spLocks noGrp="1" noChangeArrowheads="1"/>
          </p:cNvSpPr>
          <p:nvPr>
            <p:ph type="title"/>
          </p:nvPr>
        </p:nvSpPr>
        <p:spPr/>
        <p:txBody>
          <a:bodyPr/>
          <a:lstStyle/>
          <a:p>
            <a:r>
              <a:rPr lang="fr-FR"/>
              <a:t>XML utilise le balisage descriptif</a:t>
            </a:r>
          </a:p>
        </p:txBody>
      </p:sp>
      <p:sp>
        <p:nvSpPr>
          <p:cNvPr id="291843" name="Rectangle 1027"/>
          <p:cNvSpPr>
            <a:spLocks noGrp="1" noChangeArrowheads="1"/>
          </p:cNvSpPr>
          <p:nvPr>
            <p:ph type="body" idx="1"/>
          </p:nvPr>
        </p:nvSpPr>
        <p:spPr/>
        <p:txBody>
          <a:bodyPr/>
          <a:lstStyle/>
          <a:p>
            <a:pPr>
              <a:lnSpc>
                <a:spcPct val="140000"/>
              </a:lnSpc>
            </a:pPr>
            <a:endParaRPr lang="fr-FR"/>
          </a:p>
          <a:p>
            <a:pPr>
              <a:lnSpc>
                <a:spcPct val="140000"/>
              </a:lnSpc>
            </a:pPr>
            <a:r>
              <a:rPr lang="fr-FR"/>
              <a:t>Décrit la sémantique du contenu</a:t>
            </a:r>
          </a:p>
          <a:p>
            <a:pPr>
              <a:lnSpc>
                <a:spcPct val="140000"/>
              </a:lnSpc>
            </a:pPr>
            <a:endParaRPr lang="fr-FR"/>
          </a:p>
          <a:p>
            <a:pPr>
              <a:lnSpc>
                <a:spcPct val="140000"/>
              </a:lnSpc>
            </a:pPr>
            <a:r>
              <a:rPr lang="fr-FR"/>
              <a:t>Basé sur la structure hiérarchique du document</a:t>
            </a:r>
          </a:p>
          <a:p>
            <a:pPr>
              <a:lnSpc>
                <a:spcPct val="140000"/>
              </a:lnSpc>
            </a:pPr>
            <a:endParaRPr lang="fr-FR"/>
          </a:p>
          <a:p>
            <a:pPr>
              <a:lnSpc>
                <a:spcPct val="140000"/>
              </a:lnSpc>
            </a:pPr>
            <a:r>
              <a:rPr lang="fr-FR"/>
              <a:t>Sépare le contenu des instructions de traitement </a:t>
            </a:r>
          </a:p>
          <a:p>
            <a:pPr lvl="1">
              <a:lnSpc>
                <a:spcPct val="140000"/>
              </a:lnSpc>
              <a:buFont typeface="Wingdings" pitchFamily="2" charset="2"/>
              <a:buNone/>
            </a:pPr>
            <a:r>
              <a:rPr lang="fr-FR"/>
              <a:t>	(y compris le formatage)</a:t>
            </a:r>
          </a:p>
          <a:p>
            <a:pPr>
              <a:lnSpc>
                <a:spcPct val="140000"/>
              </a:lnSpc>
            </a:pPr>
            <a:endParaRPr lang="fr-FR"/>
          </a:p>
          <a:p>
            <a:pPr>
              <a:lnSpc>
                <a:spcPct val="140000"/>
              </a:lnSpc>
            </a:pPr>
            <a:r>
              <a:rPr lang="fr-FR"/>
              <a:t>Permet validation et navigation de la structure du document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space réservé du numéro de diapositive 2"/>
          <p:cNvSpPr>
            <a:spLocks noGrp="1"/>
          </p:cNvSpPr>
          <p:nvPr>
            <p:ph type="sldNum" sz="quarter" idx="10"/>
          </p:nvPr>
        </p:nvSpPr>
        <p:spPr/>
        <p:txBody>
          <a:bodyPr/>
          <a:lstStyle/>
          <a:p>
            <a:fld id="{19F90F1C-7571-4334-8965-7895B0CB7AE9}" type="slidenum">
              <a:rPr lang="fr-FR"/>
              <a:pPr/>
              <a:t>180</a:t>
            </a:fld>
            <a:endParaRPr lang="fr-FR"/>
          </a:p>
        </p:txBody>
      </p:sp>
      <p:sp>
        <p:nvSpPr>
          <p:cNvPr id="519170" name="Rectangle 2"/>
          <p:cNvSpPr>
            <a:spLocks noGrp="1" noChangeArrowheads="1"/>
          </p:cNvSpPr>
          <p:nvPr>
            <p:ph type="title"/>
          </p:nvPr>
        </p:nvSpPr>
        <p:spPr/>
        <p:txBody>
          <a:bodyPr/>
          <a:lstStyle/>
          <a:p>
            <a:r>
              <a:rPr lang="fr-FR"/>
              <a:t>Utilisation de DOM (ex MSFT)</a:t>
            </a:r>
          </a:p>
        </p:txBody>
      </p:sp>
      <p:sp>
        <p:nvSpPr>
          <p:cNvPr id="519171" name="Line 3"/>
          <p:cNvSpPr>
            <a:spLocks noChangeShapeType="1"/>
          </p:cNvSpPr>
          <p:nvPr/>
        </p:nvSpPr>
        <p:spPr bwMode="auto">
          <a:xfrm>
            <a:off x="5680075" y="3170238"/>
            <a:ext cx="304800" cy="609600"/>
          </a:xfrm>
          <a:prstGeom prst="line">
            <a:avLst/>
          </a:prstGeom>
          <a:noFill/>
          <a:ln w="9525">
            <a:solidFill>
              <a:schemeClr val="tx1"/>
            </a:solidFill>
            <a:round/>
            <a:headEnd/>
            <a:tailEnd/>
          </a:ln>
          <a:effectLst/>
        </p:spPr>
        <p:txBody>
          <a:bodyPr wrap="none" anchor="ctr"/>
          <a:lstStyle/>
          <a:p>
            <a:endParaRPr lang="fr-FR"/>
          </a:p>
        </p:txBody>
      </p:sp>
      <p:sp>
        <p:nvSpPr>
          <p:cNvPr id="519172" name="Rectangle 4"/>
          <p:cNvSpPr>
            <a:spLocks noChangeArrowheads="1"/>
          </p:cNvSpPr>
          <p:nvPr/>
        </p:nvSpPr>
        <p:spPr bwMode="auto">
          <a:xfrm>
            <a:off x="5756275" y="3567113"/>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8910</a:t>
            </a:r>
            <a:endParaRPr kumimoji="0" lang="en-US" sz="2400">
              <a:effectLst>
                <a:outerShdw blurRad="38100" dist="38100" dir="2700000" algn="tl">
                  <a:srgbClr val="FFFFFF"/>
                </a:outerShdw>
              </a:effectLst>
              <a:latin typeface="Arial" pitchFamily="34" charset="0"/>
            </a:endParaRPr>
          </a:p>
        </p:txBody>
      </p:sp>
      <p:sp>
        <p:nvSpPr>
          <p:cNvPr id="519173" name="Line 5"/>
          <p:cNvSpPr>
            <a:spLocks noChangeShapeType="1"/>
          </p:cNvSpPr>
          <p:nvPr/>
        </p:nvSpPr>
        <p:spPr bwMode="auto">
          <a:xfrm>
            <a:off x="7051675" y="2332038"/>
            <a:ext cx="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19174" name="Line 6"/>
          <p:cNvSpPr>
            <a:spLocks noChangeShapeType="1"/>
          </p:cNvSpPr>
          <p:nvPr/>
        </p:nvSpPr>
        <p:spPr bwMode="auto">
          <a:xfrm>
            <a:off x="4841875" y="2408238"/>
            <a:ext cx="533400" cy="566737"/>
          </a:xfrm>
          <a:prstGeom prst="line">
            <a:avLst/>
          </a:prstGeom>
          <a:noFill/>
          <a:ln w="9525">
            <a:solidFill>
              <a:schemeClr val="tx1"/>
            </a:solidFill>
            <a:round/>
            <a:headEnd/>
            <a:tailEnd/>
          </a:ln>
          <a:effectLst/>
        </p:spPr>
        <p:txBody>
          <a:bodyPr wrap="none" anchor="ctr"/>
          <a:lstStyle/>
          <a:p>
            <a:endParaRPr lang="fr-FR"/>
          </a:p>
        </p:txBody>
      </p:sp>
      <p:sp>
        <p:nvSpPr>
          <p:cNvPr id="519175" name="Line 7"/>
          <p:cNvSpPr>
            <a:spLocks noChangeShapeType="1"/>
          </p:cNvSpPr>
          <p:nvPr/>
        </p:nvSpPr>
        <p:spPr bwMode="auto">
          <a:xfrm>
            <a:off x="65182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19176" name="Line 8"/>
          <p:cNvSpPr>
            <a:spLocks noChangeShapeType="1"/>
          </p:cNvSpPr>
          <p:nvPr/>
        </p:nvSpPr>
        <p:spPr bwMode="auto">
          <a:xfrm flipV="1">
            <a:off x="59086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19177" name="Oval 9"/>
          <p:cNvSpPr>
            <a:spLocks noChangeArrowheads="1"/>
          </p:cNvSpPr>
          <p:nvPr/>
        </p:nvSpPr>
        <p:spPr bwMode="auto">
          <a:xfrm>
            <a:off x="6289675" y="29035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a:effectLst>
                <a:outerShdw blurRad="38100" dist="38100" dir="2700000" algn="tl">
                  <a:srgbClr val="FFFFFF"/>
                </a:outerShdw>
              </a:effectLst>
              <a:latin typeface="Arial" pitchFamily="34" charset="0"/>
            </a:endParaRPr>
          </a:p>
        </p:txBody>
      </p:sp>
      <p:sp>
        <p:nvSpPr>
          <p:cNvPr id="519178" name="Oval 10"/>
          <p:cNvSpPr>
            <a:spLocks noChangeArrowheads="1"/>
          </p:cNvSpPr>
          <p:nvPr/>
        </p:nvSpPr>
        <p:spPr bwMode="auto">
          <a:xfrm>
            <a:off x="49942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def</a:t>
            </a:r>
            <a:endParaRPr kumimoji="0" lang="en-US" sz="2400">
              <a:effectLst>
                <a:outerShdw blurRad="38100" dist="38100" dir="2700000" algn="tl">
                  <a:srgbClr val="FFFFFF"/>
                </a:outerShdw>
              </a:effectLst>
              <a:latin typeface="Arial" pitchFamily="34" charset="0"/>
            </a:endParaRPr>
          </a:p>
        </p:txBody>
      </p:sp>
      <p:sp>
        <p:nvSpPr>
          <p:cNvPr id="519179" name="Rectangle 11"/>
          <p:cNvSpPr>
            <a:spLocks noChangeArrowheads="1"/>
          </p:cNvSpPr>
          <p:nvPr/>
        </p:nvSpPr>
        <p:spPr bwMode="auto">
          <a:xfrm>
            <a:off x="67468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baz</a:t>
            </a:r>
            <a:endParaRPr kumimoji="0" lang="en-US" sz="2400">
              <a:effectLst>
                <a:outerShdw blurRad="38100" dist="38100" dir="2700000" algn="tl">
                  <a:srgbClr val="FFFFFF"/>
                </a:outerShdw>
              </a:effectLst>
              <a:latin typeface="Arial" pitchFamily="34" charset="0"/>
            </a:endParaRPr>
          </a:p>
        </p:txBody>
      </p:sp>
      <p:sp>
        <p:nvSpPr>
          <p:cNvPr id="519180" name="Line 12"/>
          <p:cNvSpPr>
            <a:spLocks noChangeShapeType="1"/>
          </p:cNvSpPr>
          <p:nvPr/>
        </p:nvSpPr>
        <p:spPr bwMode="auto">
          <a:xfrm flipH="1">
            <a:off x="3241675" y="3170238"/>
            <a:ext cx="228600" cy="457200"/>
          </a:xfrm>
          <a:prstGeom prst="line">
            <a:avLst/>
          </a:prstGeom>
          <a:noFill/>
          <a:ln w="9525">
            <a:solidFill>
              <a:schemeClr val="tx1"/>
            </a:solidFill>
            <a:round/>
            <a:headEnd/>
            <a:tailEnd/>
          </a:ln>
          <a:effectLst/>
        </p:spPr>
        <p:txBody>
          <a:bodyPr wrap="none" anchor="ctr"/>
          <a:lstStyle/>
          <a:p>
            <a:endParaRPr lang="fr-FR"/>
          </a:p>
        </p:txBody>
      </p:sp>
      <p:sp>
        <p:nvSpPr>
          <p:cNvPr id="519181" name="Line 13"/>
          <p:cNvSpPr>
            <a:spLocks noChangeShapeType="1"/>
          </p:cNvSpPr>
          <p:nvPr/>
        </p:nvSpPr>
        <p:spPr bwMode="auto">
          <a:xfrm>
            <a:off x="3851275" y="3246438"/>
            <a:ext cx="152400" cy="457200"/>
          </a:xfrm>
          <a:prstGeom prst="line">
            <a:avLst/>
          </a:prstGeom>
          <a:noFill/>
          <a:ln w="9525">
            <a:solidFill>
              <a:schemeClr val="tx1"/>
            </a:solidFill>
            <a:round/>
            <a:headEnd/>
            <a:tailEnd/>
          </a:ln>
          <a:effectLst/>
        </p:spPr>
        <p:txBody>
          <a:bodyPr wrap="none" anchor="ctr"/>
          <a:lstStyle/>
          <a:p>
            <a:endParaRPr lang="fr-FR"/>
          </a:p>
        </p:txBody>
      </p:sp>
      <p:sp>
        <p:nvSpPr>
          <p:cNvPr id="519182" name="Rectangle 14"/>
          <p:cNvSpPr>
            <a:spLocks noChangeArrowheads="1"/>
          </p:cNvSpPr>
          <p:nvPr/>
        </p:nvSpPr>
        <p:spPr bwMode="auto">
          <a:xfrm>
            <a:off x="3775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456</a:t>
            </a:r>
            <a:endParaRPr kumimoji="0" lang="en-US" sz="2400">
              <a:effectLst>
                <a:outerShdw blurRad="38100" dist="38100" dir="2700000" algn="tl">
                  <a:srgbClr val="FFFFFF"/>
                </a:outerShdw>
              </a:effectLst>
              <a:latin typeface="Arial" pitchFamily="34" charset="0"/>
            </a:endParaRPr>
          </a:p>
        </p:txBody>
      </p:sp>
      <p:sp>
        <p:nvSpPr>
          <p:cNvPr id="519183" name="Line 15"/>
          <p:cNvSpPr>
            <a:spLocks noChangeShapeType="1"/>
          </p:cNvSpPr>
          <p:nvPr/>
        </p:nvSpPr>
        <p:spPr bwMode="auto">
          <a:xfrm>
            <a:off x="4613275" y="1843088"/>
            <a:ext cx="0" cy="423862"/>
          </a:xfrm>
          <a:prstGeom prst="line">
            <a:avLst/>
          </a:prstGeom>
          <a:noFill/>
          <a:ln w="9525">
            <a:solidFill>
              <a:schemeClr val="tx1"/>
            </a:solidFill>
            <a:round/>
            <a:headEnd/>
            <a:tailEnd/>
          </a:ln>
          <a:effectLst/>
        </p:spPr>
        <p:txBody>
          <a:bodyPr wrap="none" anchor="ctr"/>
          <a:lstStyle/>
          <a:p>
            <a:endParaRPr lang="fr-FR"/>
          </a:p>
        </p:txBody>
      </p:sp>
      <p:sp>
        <p:nvSpPr>
          <p:cNvPr id="519184" name="Line 16"/>
          <p:cNvSpPr>
            <a:spLocks noChangeShapeType="1"/>
          </p:cNvSpPr>
          <p:nvPr/>
        </p:nvSpPr>
        <p:spPr bwMode="auto">
          <a:xfrm flipV="1">
            <a:off x="40798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19185" name="Line 17"/>
          <p:cNvSpPr>
            <a:spLocks noChangeShapeType="1"/>
          </p:cNvSpPr>
          <p:nvPr/>
        </p:nvSpPr>
        <p:spPr bwMode="auto">
          <a:xfrm flipH="1">
            <a:off x="3775075" y="2408238"/>
            <a:ext cx="838200" cy="495300"/>
          </a:xfrm>
          <a:prstGeom prst="line">
            <a:avLst/>
          </a:prstGeom>
          <a:noFill/>
          <a:ln w="9525">
            <a:solidFill>
              <a:schemeClr val="tx1"/>
            </a:solidFill>
            <a:round/>
            <a:headEnd/>
            <a:tailEnd/>
          </a:ln>
          <a:effectLst/>
        </p:spPr>
        <p:txBody>
          <a:bodyPr wrap="none" anchor="ctr"/>
          <a:lstStyle/>
          <a:p>
            <a:endParaRPr lang="fr-FR"/>
          </a:p>
        </p:txBody>
      </p:sp>
      <p:sp>
        <p:nvSpPr>
          <p:cNvPr id="519186" name="Line 18"/>
          <p:cNvSpPr>
            <a:spLocks noChangeShapeType="1"/>
          </p:cNvSpPr>
          <p:nvPr/>
        </p:nvSpPr>
        <p:spPr bwMode="auto">
          <a:xfrm>
            <a:off x="46894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19187" name="Oval 19"/>
          <p:cNvSpPr>
            <a:spLocks noChangeArrowheads="1"/>
          </p:cNvSpPr>
          <p:nvPr/>
        </p:nvSpPr>
        <p:spPr bwMode="auto">
          <a:xfrm>
            <a:off x="4384675" y="29416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a:effectLst>
                <a:outerShdw blurRad="38100" dist="38100" dir="2700000" algn="tl">
                  <a:srgbClr val="FFFFFF"/>
                </a:outerShdw>
              </a:effectLst>
              <a:latin typeface="Arial" pitchFamily="34" charset="0"/>
            </a:endParaRPr>
          </a:p>
        </p:txBody>
      </p:sp>
      <p:sp>
        <p:nvSpPr>
          <p:cNvPr id="519188" name="Oval 20"/>
          <p:cNvSpPr>
            <a:spLocks noChangeArrowheads="1"/>
          </p:cNvSpPr>
          <p:nvPr/>
        </p:nvSpPr>
        <p:spPr bwMode="auto">
          <a:xfrm>
            <a:off x="31654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abc</a:t>
            </a:r>
            <a:endParaRPr kumimoji="0" lang="en-US" sz="2400">
              <a:effectLst>
                <a:outerShdw blurRad="38100" dist="38100" dir="2700000" algn="tl">
                  <a:srgbClr val="FFFFFF"/>
                </a:outerShdw>
              </a:effectLst>
              <a:latin typeface="Arial" pitchFamily="34" charset="0"/>
            </a:endParaRPr>
          </a:p>
        </p:txBody>
      </p:sp>
      <p:sp>
        <p:nvSpPr>
          <p:cNvPr id="519189" name="Rectangle 21"/>
          <p:cNvSpPr>
            <a:spLocks noChangeArrowheads="1"/>
          </p:cNvSpPr>
          <p:nvPr/>
        </p:nvSpPr>
        <p:spPr bwMode="auto">
          <a:xfrm>
            <a:off x="49180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bar</a:t>
            </a:r>
            <a:endParaRPr kumimoji="0" lang="en-US" sz="2400">
              <a:effectLst>
                <a:outerShdw blurRad="38100" dist="38100" dir="2700000" algn="tl">
                  <a:srgbClr val="FFFFFF"/>
                </a:outerShdw>
              </a:effectLst>
              <a:latin typeface="Arial" pitchFamily="34" charset="0"/>
            </a:endParaRPr>
          </a:p>
        </p:txBody>
      </p:sp>
      <p:sp>
        <p:nvSpPr>
          <p:cNvPr id="519190" name="Oval 22"/>
          <p:cNvSpPr>
            <a:spLocks noChangeArrowheads="1"/>
          </p:cNvSpPr>
          <p:nvPr/>
        </p:nvSpPr>
        <p:spPr bwMode="auto">
          <a:xfrm>
            <a:off x="4422775" y="1592263"/>
            <a:ext cx="381000" cy="354012"/>
          </a:xfrm>
          <a:prstGeom prst="ellipse">
            <a:avLst/>
          </a:prstGeom>
          <a:gradFill rotWithShape="0">
            <a:gsLst>
              <a:gs pos="0">
                <a:schemeClr val="bg2">
                  <a:gamma/>
                  <a:tint val="0"/>
                  <a:invGamma/>
                </a:schemeClr>
              </a:gs>
              <a:gs pos="100000">
                <a:schemeClr val="bg2"/>
              </a:gs>
            </a:gsLst>
            <a:lin ang="5400000" scaled="1"/>
          </a:gradFill>
          <a:ln w="9525">
            <a:solidFill>
              <a:schemeClr val="tx1"/>
            </a:solidFill>
            <a:round/>
            <a:headEnd/>
            <a:tailEnd/>
          </a:ln>
          <a:effectLst/>
        </p:spPr>
        <p:txBody>
          <a:bodyPr wrap="none" anchor="ctr"/>
          <a:lstStyle/>
          <a:p>
            <a:endParaRPr lang="fr-FR"/>
          </a:p>
        </p:txBody>
      </p:sp>
      <p:sp>
        <p:nvSpPr>
          <p:cNvPr id="519191" name="Oval 23"/>
          <p:cNvSpPr>
            <a:spLocks noChangeArrowheads="1"/>
          </p:cNvSpPr>
          <p:nvPr/>
        </p:nvSpPr>
        <p:spPr bwMode="auto">
          <a:xfrm>
            <a:off x="4156075" y="2197100"/>
            <a:ext cx="914400" cy="352425"/>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root</a:t>
            </a:r>
            <a:endParaRPr kumimoji="0" lang="en-US" sz="2400">
              <a:effectLst>
                <a:outerShdw blurRad="38100" dist="38100" dir="2700000" algn="tl">
                  <a:srgbClr val="FFFFFF"/>
                </a:outerShdw>
              </a:effectLst>
              <a:latin typeface="Arial" pitchFamily="34" charset="0"/>
            </a:endParaRPr>
          </a:p>
        </p:txBody>
      </p:sp>
      <p:sp>
        <p:nvSpPr>
          <p:cNvPr id="519192" name="Rectangle 24"/>
          <p:cNvSpPr>
            <a:spLocks noChangeArrowheads="1"/>
          </p:cNvSpPr>
          <p:nvPr/>
        </p:nvSpPr>
        <p:spPr bwMode="auto">
          <a:xfrm>
            <a:off x="3013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123</a:t>
            </a:r>
            <a:endParaRPr kumimoji="0" lang="en-US" sz="2400">
              <a:effectLst>
                <a:outerShdw blurRad="38100" dist="38100" dir="2700000" algn="tl">
                  <a:srgbClr val="FFFFFF"/>
                </a:outerShdw>
              </a:effectLst>
              <a:latin typeface="Arial" pitchFamily="34" charset="0"/>
            </a:endParaRPr>
          </a:p>
        </p:txBody>
      </p:sp>
      <p:sp>
        <p:nvSpPr>
          <p:cNvPr id="519193" name="Text Box 25"/>
          <p:cNvSpPr txBox="1">
            <a:spLocks noChangeArrowheads="1"/>
          </p:cNvSpPr>
          <p:nvPr/>
        </p:nvSpPr>
        <p:spPr bwMode="auto">
          <a:xfrm>
            <a:off x="6289675" y="1924050"/>
            <a:ext cx="911225"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node</a:t>
            </a:r>
            <a:endParaRPr kumimoji="0" lang="en-US" sz="3200" b="1">
              <a:effectLst>
                <a:outerShdw blurRad="38100" dist="38100" dir="2700000" algn="tl">
                  <a:srgbClr val="FFFFFF"/>
                </a:outerShdw>
              </a:effectLst>
              <a:latin typeface="Arial" pitchFamily="34" charset="0"/>
            </a:endParaRPr>
          </a:p>
        </p:txBody>
      </p:sp>
      <p:sp>
        <p:nvSpPr>
          <p:cNvPr id="519194" name="Line 26"/>
          <p:cNvSpPr>
            <a:spLocks noChangeShapeType="1"/>
          </p:cNvSpPr>
          <p:nvPr/>
        </p:nvSpPr>
        <p:spPr bwMode="auto">
          <a:xfrm flipH="1">
            <a:off x="5832475" y="2332038"/>
            <a:ext cx="457200" cy="4572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9195" name="Text Box 27"/>
          <p:cNvSpPr txBox="1">
            <a:spLocks noChangeArrowheads="1"/>
          </p:cNvSpPr>
          <p:nvPr/>
        </p:nvSpPr>
        <p:spPr bwMode="auto">
          <a:xfrm>
            <a:off x="6975475" y="3981450"/>
            <a:ext cx="11826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update</a:t>
            </a:r>
            <a:endParaRPr kumimoji="0" lang="en-US" sz="3200" b="1">
              <a:effectLst>
                <a:outerShdw blurRad="38100" dist="38100" dir="2700000" algn="tl">
                  <a:srgbClr val="FFFFFF"/>
                </a:outerShdw>
              </a:effectLst>
              <a:latin typeface="Arial" pitchFamily="34" charset="0"/>
            </a:endParaRPr>
          </a:p>
        </p:txBody>
      </p:sp>
      <p:sp>
        <p:nvSpPr>
          <p:cNvPr id="519196" name="Line 28"/>
          <p:cNvSpPr>
            <a:spLocks noChangeShapeType="1"/>
          </p:cNvSpPr>
          <p:nvPr/>
        </p:nvSpPr>
        <p:spPr bwMode="auto">
          <a:xfrm flipH="1" flipV="1">
            <a:off x="6213475" y="3779838"/>
            <a:ext cx="685800" cy="3810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9197" name="Rectangle 29"/>
          <p:cNvSpPr>
            <a:spLocks noChangeArrowheads="1"/>
          </p:cNvSpPr>
          <p:nvPr/>
        </p:nvSpPr>
        <p:spPr bwMode="auto">
          <a:xfrm>
            <a:off x="803275" y="1417638"/>
            <a:ext cx="7543800" cy="4806950"/>
          </a:xfrm>
          <a:prstGeom prst="rect">
            <a:avLst/>
          </a:prstGeom>
          <a:noFill/>
          <a:ln w="9525">
            <a:solidFill>
              <a:schemeClr val="tx1"/>
            </a:solidFill>
            <a:miter lim="800000"/>
            <a:headEnd/>
            <a:tailEnd/>
          </a:ln>
          <a:effectLst/>
        </p:spPr>
        <p:txBody>
          <a:bodyPr wrap="none" anchor="ctr"/>
          <a:lstStyle/>
          <a:p>
            <a:endParaRPr lang="fr-FR"/>
          </a:p>
        </p:txBody>
      </p:sp>
      <p:sp>
        <p:nvSpPr>
          <p:cNvPr id="519198" name="Text Box 30"/>
          <p:cNvSpPr txBox="1">
            <a:spLocks noChangeArrowheads="1"/>
          </p:cNvSpPr>
          <p:nvPr/>
        </p:nvSpPr>
        <p:spPr bwMode="auto">
          <a:xfrm>
            <a:off x="1489075" y="1493838"/>
            <a:ext cx="2390775" cy="457200"/>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mydocument</a:t>
            </a:r>
            <a:endParaRPr kumimoji="0" lang="en-US" sz="3200" b="1">
              <a:effectLst>
                <a:outerShdw blurRad="38100" dist="38100" dir="2700000" algn="tl">
                  <a:srgbClr val="FFFFFF"/>
                </a:outerShdw>
              </a:effectLst>
              <a:latin typeface="Arial" pitchFamily="34" charset="0"/>
            </a:endParaRPr>
          </a:p>
        </p:txBody>
      </p:sp>
      <p:sp>
        <p:nvSpPr>
          <p:cNvPr id="519199" name="Line 31"/>
          <p:cNvSpPr>
            <a:spLocks noChangeShapeType="1"/>
          </p:cNvSpPr>
          <p:nvPr/>
        </p:nvSpPr>
        <p:spPr bwMode="auto">
          <a:xfrm>
            <a:off x="3622675" y="17986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9200" name="Line 32"/>
          <p:cNvSpPr>
            <a:spLocks noChangeShapeType="1"/>
          </p:cNvSpPr>
          <p:nvPr/>
        </p:nvSpPr>
        <p:spPr bwMode="auto">
          <a:xfrm>
            <a:off x="7051675" y="2332038"/>
            <a:ext cx="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19201" name="Text Box 33"/>
          <p:cNvSpPr txBox="1">
            <a:spLocks noChangeArrowheads="1"/>
          </p:cNvSpPr>
          <p:nvPr/>
        </p:nvSpPr>
        <p:spPr bwMode="auto">
          <a:xfrm>
            <a:off x="7432675" y="2381250"/>
            <a:ext cx="676275"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attr</a:t>
            </a:r>
            <a:endParaRPr kumimoji="0" lang="en-US" sz="3200" b="1">
              <a:effectLst>
                <a:outerShdw blurRad="38100" dist="38100" dir="2700000" algn="tl">
                  <a:srgbClr val="FFFFFF"/>
                </a:outerShdw>
              </a:effectLst>
              <a:latin typeface="Arial" pitchFamily="34" charset="0"/>
            </a:endParaRPr>
          </a:p>
        </p:txBody>
      </p:sp>
      <p:sp>
        <p:nvSpPr>
          <p:cNvPr id="519202" name="Line 34"/>
          <p:cNvSpPr>
            <a:spLocks noChangeShapeType="1"/>
          </p:cNvSpPr>
          <p:nvPr/>
        </p:nvSpPr>
        <p:spPr bwMode="auto">
          <a:xfrm flipH="1">
            <a:off x="6823075" y="2636838"/>
            <a:ext cx="609600" cy="3048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19203" name="Text Box 35"/>
          <p:cNvSpPr txBox="1">
            <a:spLocks noChangeArrowheads="1"/>
          </p:cNvSpPr>
          <p:nvPr/>
        </p:nvSpPr>
        <p:spPr bwMode="auto">
          <a:xfrm>
            <a:off x="955675" y="4313238"/>
            <a:ext cx="7391400" cy="1311275"/>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000" b="1">
                <a:effectLst>
                  <a:outerShdw blurRad="38100" dist="38100" dir="2700000" algn="tl">
                    <a:srgbClr val="FFFFFF"/>
                  </a:outerShdw>
                </a:effectLst>
                <a:latin typeface="Courier New" pitchFamily="49" charset="0"/>
              </a:rPr>
              <a:t>root = mydocument.documentElement;</a:t>
            </a:r>
          </a:p>
          <a:p>
            <a:pPr algn="l" eaLnBrk="0" latinLnBrk="0" hangingPunct="0"/>
            <a:r>
              <a:rPr kumimoji="0" lang="en-US" sz="2000" b="1">
                <a:effectLst>
                  <a:outerShdw blurRad="38100" dist="38100" dir="2700000" algn="tl">
                    <a:srgbClr val="FFFFFF"/>
                  </a:outerShdw>
                </a:effectLst>
                <a:latin typeface="Courier New" pitchFamily="49" charset="0"/>
              </a:rPr>
              <a:t>node = root.childNodes.item(1);</a:t>
            </a:r>
          </a:p>
          <a:p>
            <a:pPr algn="l" eaLnBrk="0" latinLnBrk="0" hangingPunct="0"/>
            <a:r>
              <a:rPr kumimoji="0" lang="en-US" sz="2000" b="1">
                <a:effectLst>
                  <a:outerShdw blurRad="38100" dist="38100" dir="2700000" algn="tl">
                    <a:srgbClr val="FFFFFF"/>
                  </a:outerShdw>
                </a:effectLst>
                <a:latin typeface="Courier New" pitchFamily="49" charset="0"/>
              </a:rPr>
              <a:t>node.childNodes.item(0).nodeValue = “8910”;</a:t>
            </a:r>
          </a:p>
          <a:p>
            <a:pPr algn="l" eaLnBrk="0" latinLnBrk="0" hangingPunct="0"/>
            <a:r>
              <a:rPr kumimoji="0" lang="en-US" sz="2000" b="1">
                <a:effectLst>
                  <a:outerShdw blurRad="38100" dist="38100" dir="2700000" algn="tl">
                    <a:srgbClr val="FFFFFF"/>
                  </a:outerShdw>
                </a:effectLst>
                <a:latin typeface="Courier New" pitchFamily="49" charset="0"/>
              </a:rPr>
              <a:t>attr = node.attributes.getNamedItem(“foo”);</a:t>
            </a:r>
            <a:endParaRPr kumimoji="0" lang="en-US" sz="2800" b="1">
              <a:effectLst>
                <a:outerShdw blurRad="38100" dist="38100" dir="2700000" algn="tl">
                  <a:srgbClr val="FFFFFF"/>
                </a:outerShdw>
              </a:effectLst>
              <a:latin typeface="Arial" pitchFamily="34" charset="0"/>
            </a:endParaRPr>
          </a:p>
        </p:txBody>
      </p:sp>
      <p:sp>
        <p:nvSpPr>
          <p:cNvPr id="519204" name="Text Box 36"/>
          <p:cNvSpPr txBox="1">
            <a:spLocks noChangeArrowheads="1"/>
          </p:cNvSpPr>
          <p:nvPr/>
        </p:nvSpPr>
        <p:spPr bwMode="auto">
          <a:xfrm>
            <a:off x="2479675" y="2152650"/>
            <a:ext cx="7762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root</a:t>
            </a:r>
            <a:endParaRPr kumimoji="0" lang="en-US" sz="3200" b="1">
              <a:effectLst>
                <a:outerShdw blurRad="38100" dist="38100" dir="2700000" algn="tl">
                  <a:srgbClr val="FFFFFF"/>
                </a:outerShdw>
              </a:effectLst>
              <a:latin typeface="Arial" pitchFamily="34" charset="0"/>
            </a:endParaRPr>
          </a:p>
        </p:txBody>
      </p:sp>
      <p:sp>
        <p:nvSpPr>
          <p:cNvPr id="519205" name="Line 37"/>
          <p:cNvSpPr>
            <a:spLocks noChangeShapeType="1"/>
          </p:cNvSpPr>
          <p:nvPr/>
        </p:nvSpPr>
        <p:spPr bwMode="auto">
          <a:xfrm>
            <a:off x="3444875" y="24082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numéro de diapositive 2"/>
          <p:cNvSpPr>
            <a:spLocks noGrp="1"/>
          </p:cNvSpPr>
          <p:nvPr>
            <p:ph type="sldNum" sz="quarter" idx="10"/>
          </p:nvPr>
        </p:nvSpPr>
        <p:spPr/>
        <p:txBody>
          <a:bodyPr/>
          <a:lstStyle/>
          <a:p>
            <a:fld id="{D8FC26AE-59B1-4237-9487-B1BDC8609530}" type="slidenum">
              <a:rPr lang="fr-FR"/>
              <a:pPr/>
              <a:t>181</a:t>
            </a:fld>
            <a:endParaRPr lang="fr-FR"/>
          </a:p>
        </p:txBody>
      </p:sp>
      <p:sp>
        <p:nvSpPr>
          <p:cNvPr id="520194" name="Rectangle 2"/>
          <p:cNvSpPr>
            <a:spLocks noGrp="1" noChangeArrowheads="1"/>
          </p:cNvSpPr>
          <p:nvPr>
            <p:ph type="title"/>
          </p:nvPr>
        </p:nvSpPr>
        <p:spPr/>
        <p:txBody>
          <a:bodyPr/>
          <a:lstStyle/>
          <a:p>
            <a:r>
              <a:rPr lang="fr-FR"/>
              <a:t>Utilisation de DOM (ex MSFT)</a:t>
            </a:r>
          </a:p>
        </p:txBody>
      </p:sp>
      <p:grpSp>
        <p:nvGrpSpPr>
          <p:cNvPr id="520195" name="Group 3"/>
          <p:cNvGrpSpPr>
            <a:grpSpLocks/>
          </p:cNvGrpSpPr>
          <p:nvPr/>
        </p:nvGrpSpPr>
        <p:grpSpPr bwMode="auto">
          <a:xfrm>
            <a:off x="1885950" y="2408238"/>
            <a:ext cx="2438400" cy="919162"/>
            <a:chOff x="1152" y="1584"/>
            <a:chExt cx="1536" cy="579"/>
          </a:xfrm>
        </p:grpSpPr>
        <p:sp>
          <p:nvSpPr>
            <p:cNvPr id="520196" name="Line 4"/>
            <p:cNvSpPr>
              <a:spLocks noChangeShapeType="1"/>
            </p:cNvSpPr>
            <p:nvPr/>
          </p:nvSpPr>
          <p:spPr bwMode="auto">
            <a:xfrm flipV="1">
              <a:off x="1488" y="1584"/>
              <a:ext cx="1200" cy="336"/>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20197" name="Oval 5"/>
            <p:cNvSpPr>
              <a:spLocks noChangeArrowheads="1"/>
            </p:cNvSpPr>
            <p:nvPr/>
          </p:nvSpPr>
          <p:spPr bwMode="auto">
            <a:xfrm>
              <a:off x="1152" y="1851"/>
              <a:ext cx="672" cy="312"/>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newNode</a:t>
              </a:r>
              <a:endParaRPr kumimoji="0" lang="en-US" sz="2400">
                <a:effectLst>
                  <a:outerShdw blurRad="38100" dist="38100" dir="2700000" algn="tl">
                    <a:srgbClr val="FFFFFF"/>
                  </a:outerShdw>
                </a:effectLst>
                <a:latin typeface="Arial" pitchFamily="34" charset="0"/>
              </a:endParaRPr>
            </a:p>
          </p:txBody>
        </p:sp>
      </p:grpSp>
      <p:sp>
        <p:nvSpPr>
          <p:cNvPr id="520198" name="Line 6"/>
          <p:cNvSpPr>
            <a:spLocks noChangeShapeType="1"/>
          </p:cNvSpPr>
          <p:nvPr/>
        </p:nvSpPr>
        <p:spPr bwMode="auto">
          <a:xfrm>
            <a:off x="5680075" y="3170238"/>
            <a:ext cx="304800" cy="609600"/>
          </a:xfrm>
          <a:prstGeom prst="line">
            <a:avLst/>
          </a:prstGeom>
          <a:noFill/>
          <a:ln w="9525">
            <a:solidFill>
              <a:schemeClr val="tx1"/>
            </a:solidFill>
            <a:round/>
            <a:headEnd/>
            <a:tailEnd/>
          </a:ln>
          <a:effectLst/>
        </p:spPr>
        <p:txBody>
          <a:bodyPr wrap="none" anchor="ctr"/>
          <a:lstStyle/>
          <a:p>
            <a:endParaRPr lang="fr-FR"/>
          </a:p>
        </p:txBody>
      </p:sp>
      <p:sp>
        <p:nvSpPr>
          <p:cNvPr id="520199" name="Rectangle 7"/>
          <p:cNvSpPr>
            <a:spLocks noChangeArrowheads="1"/>
          </p:cNvSpPr>
          <p:nvPr/>
        </p:nvSpPr>
        <p:spPr bwMode="auto">
          <a:xfrm>
            <a:off x="5756275" y="3567113"/>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8910</a:t>
            </a:r>
            <a:endParaRPr kumimoji="0" lang="en-US" sz="2400">
              <a:effectLst>
                <a:outerShdw blurRad="38100" dist="38100" dir="2700000" algn="tl">
                  <a:srgbClr val="FFFFFF"/>
                </a:outerShdw>
              </a:effectLst>
              <a:latin typeface="Arial" pitchFamily="34" charset="0"/>
            </a:endParaRPr>
          </a:p>
        </p:txBody>
      </p:sp>
      <p:sp>
        <p:nvSpPr>
          <p:cNvPr id="520200" name="Text Box 8"/>
          <p:cNvSpPr txBox="1">
            <a:spLocks noChangeArrowheads="1"/>
          </p:cNvSpPr>
          <p:nvPr/>
        </p:nvSpPr>
        <p:spPr bwMode="auto">
          <a:xfrm>
            <a:off x="955675" y="4313238"/>
            <a:ext cx="7391400" cy="1616075"/>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000" b="1">
                <a:effectLst>
                  <a:outerShdw blurRad="38100" dist="38100" dir="2700000" algn="tl">
                    <a:srgbClr val="FFFFFF"/>
                  </a:outerShdw>
                </a:effectLst>
                <a:latin typeface="Courier New" pitchFamily="49" charset="0"/>
              </a:rPr>
              <a:t>root = mydocument.documentElement;</a:t>
            </a:r>
          </a:p>
          <a:p>
            <a:pPr algn="l" eaLnBrk="0" latinLnBrk="0" hangingPunct="0"/>
            <a:r>
              <a:rPr kumimoji="0" lang="en-US" sz="2000" b="1">
                <a:effectLst>
                  <a:outerShdw blurRad="38100" dist="38100" dir="2700000" algn="tl">
                    <a:srgbClr val="FFFFFF"/>
                  </a:outerShdw>
                </a:effectLst>
                <a:latin typeface="Courier New" pitchFamily="49" charset="0"/>
              </a:rPr>
              <a:t>node = root.childNodes.item(1);</a:t>
            </a:r>
          </a:p>
          <a:p>
            <a:pPr algn="l" eaLnBrk="0" latinLnBrk="0" hangingPunct="0"/>
            <a:r>
              <a:rPr kumimoji="0" lang="en-US" sz="2000" b="1">
                <a:effectLst>
                  <a:outerShdw blurRad="38100" dist="38100" dir="2700000" algn="tl">
                    <a:srgbClr val="FFFFFF"/>
                  </a:outerShdw>
                </a:effectLst>
                <a:latin typeface="Courier New" pitchFamily="49" charset="0"/>
              </a:rPr>
              <a:t>node.childNodes.item(0).nodeValue = “8910”;</a:t>
            </a:r>
          </a:p>
          <a:p>
            <a:pPr algn="l" eaLnBrk="0" latinLnBrk="0" hangingPunct="0"/>
            <a:r>
              <a:rPr kumimoji="0" lang="en-US" sz="2000" b="1">
                <a:effectLst>
                  <a:outerShdw blurRad="38100" dist="38100" dir="2700000" algn="tl">
                    <a:srgbClr val="FFFFFF"/>
                  </a:outerShdw>
                </a:effectLst>
                <a:latin typeface="Courier New" pitchFamily="49" charset="0"/>
              </a:rPr>
              <a:t>attr = node.attributes.getNamedItem(“foo”);</a:t>
            </a:r>
          </a:p>
          <a:p>
            <a:pPr algn="l" eaLnBrk="0" latinLnBrk="0" hangingPunct="0"/>
            <a:r>
              <a:rPr kumimoji="0" lang="en-US" sz="2000" b="1">
                <a:effectLst>
                  <a:outerShdw blurRad="38100" dist="38100" dir="2700000" algn="tl">
                    <a:srgbClr val="FFFFFF"/>
                  </a:outerShdw>
                </a:effectLst>
                <a:latin typeface="Courier New" pitchFamily="49" charset="0"/>
              </a:rPr>
              <a:t>root.insertBefore(newNode,root.firstChild);</a:t>
            </a:r>
            <a:endParaRPr kumimoji="0" lang="en-US" sz="2400" b="1">
              <a:effectLst>
                <a:outerShdw blurRad="38100" dist="38100" dir="2700000" algn="tl">
                  <a:srgbClr val="FFFFFF"/>
                </a:outerShdw>
              </a:effectLst>
              <a:latin typeface="Arial" pitchFamily="34" charset="0"/>
            </a:endParaRPr>
          </a:p>
        </p:txBody>
      </p:sp>
      <p:sp>
        <p:nvSpPr>
          <p:cNvPr id="520201" name="Line 9"/>
          <p:cNvSpPr>
            <a:spLocks noChangeShapeType="1"/>
          </p:cNvSpPr>
          <p:nvPr/>
        </p:nvSpPr>
        <p:spPr bwMode="auto">
          <a:xfrm>
            <a:off x="7051675" y="2332038"/>
            <a:ext cx="0" cy="0"/>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20202" name="Line 10"/>
          <p:cNvSpPr>
            <a:spLocks noChangeShapeType="1"/>
          </p:cNvSpPr>
          <p:nvPr/>
        </p:nvSpPr>
        <p:spPr bwMode="auto">
          <a:xfrm>
            <a:off x="4841875" y="2408238"/>
            <a:ext cx="533400" cy="566737"/>
          </a:xfrm>
          <a:prstGeom prst="line">
            <a:avLst/>
          </a:prstGeom>
          <a:noFill/>
          <a:ln w="9525">
            <a:solidFill>
              <a:schemeClr val="tx1"/>
            </a:solidFill>
            <a:round/>
            <a:headEnd/>
            <a:tailEnd/>
          </a:ln>
          <a:effectLst/>
        </p:spPr>
        <p:txBody>
          <a:bodyPr wrap="none" anchor="ctr"/>
          <a:lstStyle/>
          <a:p>
            <a:endParaRPr lang="fr-FR"/>
          </a:p>
        </p:txBody>
      </p:sp>
      <p:sp>
        <p:nvSpPr>
          <p:cNvPr id="520203" name="Line 11"/>
          <p:cNvSpPr>
            <a:spLocks noChangeShapeType="1"/>
          </p:cNvSpPr>
          <p:nvPr/>
        </p:nvSpPr>
        <p:spPr bwMode="auto">
          <a:xfrm>
            <a:off x="65182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20204" name="Line 12"/>
          <p:cNvSpPr>
            <a:spLocks noChangeShapeType="1"/>
          </p:cNvSpPr>
          <p:nvPr/>
        </p:nvSpPr>
        <p:spPr bwMode="auto">
          <a:xfrm flipV="1">
            <a:off x="59086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20205" name="Oval 13"/>
          <p:cNvSpPr>
            <a:spLocks noChangeArrowheads="1"/>
          </p:cNvSpPr>
          <p:nvPr/>
        </p:nvSpPr>
        <p:spPr bwMode="auto">
          <a:xfrm>
            <a:off x="6289675" y="29035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a:effectLst>
                <a:outerShdw blurRad="38100" dist="38100" dir="2700000" algn="tl">
                  <a:srgbClr val="FFFFFF"/>
                </a:outerShdw>
              </a:effectLst>
              <a:latin typeface="Arial" pitchFamily="34" charset="0"/>
            </a:endParaRPr>
          </a:p>
        </p:txBody>
      </p:sp>
      <p:sp>
        <p:nvSpPr>
          <p:cNvPr id="520206" name="Oval 14"/>
          <p:cNvSpPr>
            <a:spLocks noChangeArrowheads="1"/>
          </p:cNvSpPr>
          <p:nvPr/>
        </p:nvSpPr>
        <p:spPr bwMode="auto">
          <a:xfrm>
            <a:off x="49942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def</a:t>
            </a:r>
            <a:endParaRPr kumimoji="0" lang="en-US" sz="2400">
              <a:effectLst>
                <a:outerShdw blurRad="38100" dist="38100" dir="2700000" algn="tl">
                  <a:srgbClr val="FFFFFF"/>
                </a:outerShdw>
              </a:effectLst>
              <a:latin typeface="Arial" pitchFamily="34" charset="0"/>
            </a:endParaRPr>
          </a:p>
        </p:txBody>
      </p:sp>
      <p:sp>
        <p:nvSpPr>
          <p:cNvPr id="520207" name="Rectangle 15"/>
          <p:cNvSpPr>
            <a:spLocks noChangeArrowheads="1"/>
          </p:cNvSpPr>
          <p:nvPr/>
        </p:nvSpPr>
        <p:spPr bwMode="auto">
          <a:xfrm>
            <a:off x="67468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baz</a:t>
            </a:r>
            <a:endParaRPr kumimoji="0" lang="en-US" sz="2400">
              <a:effectLst>
                <a:outerShdw blurRad="38100" dist="38100" dir="2700000" algn="tl">
                  <a:srgbClr val="FFFFFF"/>
                </a:outerShdw>
              </a:effectLst>
              <a:latin typeface="Arial" pitchFamily="34" charset="0"/>
            </a:endParaRPr>
          </a:p>
        </p:txBody>
      </p:sp>
      <p:sp>
        <p:nvSpPr>
          <p:cNvPr id="520208" name="Line 16"/>
          <p:cNvSpPr>
            <a:spLocks noChangeShapeType="1"/>
          </p:cNvSpPr>
          <p:nvPr/>
        </p:nvSpPr>
        <p:spPr bwMode="auto">
          <a:xfrm flipH="1">
            <a:off x="3241675" y="3170238"/>
            <a:ext cx="228600" cy="457200"/>
          </a:xfrm>
          <a:prstGeom prst="line">
            <a:avLst/>
          </a:prstGeom>
          <a:noFill/>
          <a:ln w="9525">
            <a:solidFill>
              <a:schemeClr val="tx1"/>
            </a:solidFill>
            <a:round/>
            <a:headEnd/>
            <a:tailEnd/>
          </a:ln>
          <a:effectLst/>
        </p:spPr>
        <p:txBody>
          <a:bodyPr wrap="none" anchor="ctr"/>
          <a:lstStyle/>
          <a:p>
            <a:endParaRPr lang="fr-FR"/>
          </a:p>
        </p:txBody>
      </p:sp>
      <p:sp>
        <p:nvSpPr>
          <p:cNvPr id="520209" name="Line 17"/>
          <p:cNvSpPr>
            <a:spLocks noChangeShapeType="1"/>
          </p:cNvSpPr>
          <p:nvPr/>
        </p:nvSpPr>
        <p:spPr bwMode="auto">
          <a:xfrm>
            <a:off x="3851275" y="3246438"/>
            <a:ext cx="152400" cy="457200"/>
          </a:xfrm>
          <a:prstGeom prst="line">
            <a:avLst/>
          </a:prstGeom>
          <a:noFill/>
          <a:ln w="9525">
            <a:solidFill>
              <a:schemeClr val="tx1"/>
            </a:solidFill>
            <a:round/>
            <a:headEnd/>
            <a:tailEnd/>
          </a:ln>
          <a:effectLst/>
        </p:spPr>
        <p:txBody>
          <a:bodyPr wrap="none" anchor="ctr"/>
          <a:lstStyle/>
          <a:p>
            <a:endParaRPr lang="fr-FR"/>
          </a:p>
        </p:txBody>
      </p:sp>
      <p:sp>
        <p:nvSpPr>
          <p:cNvPr id="520210" name="Rectangle 18"/>
          <p:cNvSpPr>
            <a:spLocks noChangeArrowheads="1"/>
          </p:cNvSpPr>
          <p:nvPr/>
        </p:nvSpPr>
        <p:spPr bwMode="auto">
          <a:xfrm>
            <a:off x="3775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456</a:t>
            </a:r>
            <a:endParaRPr kumimoji="0" lang="en-US" sz="2400">
              <a:effectLst>
                <a:outerShdw blurRad="38100" dist="38100" dir="2700000" algn="tl">
                  <a:srgbClr val="FFFFFF"/>
                </a:outerShdw>
              </a:effectLst>
              <a:latin typeface="Arial" pitchFamily="34" charset="0"/>
            </a:endParaRPr>
          </a:p>
        </p:txBody>
      </p:sp>
      <p:sp>
        <p:nvSpPr>
          <p:cNvPr id="520211" name="Line 19"/>
          <p:cNvSpPr>
            <a:spLocks noChangeShapeType="1"/>
          </p:cNvSpPr>
          <p:nvPr/>
        </p:nvSpPr>
        <p:spPr bwMode="auto">
          <a:xfrm>
            <a:off x="4613275" y="1843088"/>
            <a:ext cx="0" cy="423862"/>
          </a:xfrm>
          <a:prstGeom prst="line">
            <a:avLst/>
          </a:prstGeom>
          <a:noFill/>
          <a:ln w="9525">
            <a:solidFill>
              <a:schemeClr val="tx1"/>
            </a:solidFill>
            <a:round/>
            <a:headEnd/>
            <a:tailEnd/>
          </a:ln>
          <a:effectLst/>
        </p:spPr>
        <p:txBody>
          <a:bodyPr wrap="none" anchor="ctr"/>
          <a:lstStyle/>
          <a:p>
            <a:endParaRPr lang="fr-FR"/>
          </a:p>
        </p:txBody>
      </p:sp>
      <p:sp>
        <p:nvSpPr>
          <p:cNvPr id="520212" name="Line 20"/>
          <p:cNvSpPr>
            <a:spLocks noChangeShapeType="1"/>
          </p:cNvSpPr>
          <p:nvPr/>
        </p:nvSpPr>
        <p:spPr bwMode="auto">
          <a:xfrm flipV="1">
            <a:off x="40798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20213" name="Line 21"/>
          <p:cNvSpPr>
            <a:spLocks noChangeShapeType="1"/>
          </p:cNvSpPr>
          <p:nvPr/>
        </p:nvSpPr>
        <p:spPr bwMode="auto">
          <a:xfrm flipH="1">
            <a:off x="3775075" y="2408238"/>
            <a:ext cx="838200" cy="495300"/>
          </a:xfrm>
          <a:prstGeom prst="line">
            <a:avLst/>
          </a:prstGeom>
          <a:noFill/>
          <a:ln w="9525">
            <a:solidFill>
              <a:schemeClr val="tx1"/>
            </a:solidFill>
            <a:round/>
            <a:headEnd/>
            <a:tailEnd/>
          </a:ln>
          <a:effectLst/>
        </p:spPr>
        <p:txBody>
          <a:bodyPr wrap="none" anchor="ctr"/>
          <a:lstStyle/>
          <a:p>
            <a:endParaRPr lang="fr-FR"/>
          </a:p>
        </p:txBody>
      </p:sp>
      <p:sp>
        <p:nvSpPr>
          <p:cNvPr id="520214" name="Line 22"/>
          <p:cNvSpPr>
            <a:spLocks noChangeShapeType="1"/>
          </p:cNvSpPr>
          <p:nvPr/>
        </p:nvSpPr>
        <p:spPr bwMode="auto">
          <a:xfrm>
            <a:off x="46894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20215" name="Oval 23"/>
          <p:cNvSpPr>
            <a:spLocks noChangeArrowheads="1"/>
          </p:cNvSpPr>
          <p:nvPr/>
        </p:nvSpPr>
        <p:spPr bwMode="auto">
          <a:xfrm>
            <a:off x="4384675" y="29416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foo</a:t>
            </a:r>
            <a:endParaRPr kumimoji="0" lang="en-US" sz="2400">
              <a:effectLst>
                <a:outerShdw blurRad="38100" dist="38100" dir="2700000" algn="tl">
                  <a:srgbClr val="FFFFFF"/>
                </a:outerShdw>
              </a:effectLst>
              <a:latin typeface="Arial" pitchFamily="34" charset="0"/>
            </a:endParaRPr>
          </a:p>
        </p:txBody>
      </p:sp>
      <p:sp>
        <p:nvSpPr>
          <p:cNvPr id="520216" name="Oval 24"/>
          <p:cNvSpPr>
            <a:spLocks noChangeArrowheads="1"/>
          </p:cNvSpPr>
          <p:nvPr/>
        </p:nvSpPr>
        <p:spPr bwMode="auto">
          <a:xfrm>
            <a:off x="31654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abc</a:t>
            </a:r>
            <a:endParaRPr kumimoji="0" lang="en-US" sz="2400">
              <a:effectLst>
                <a:outerShdw blurRad="38100" dist="38100" dir="2700000" algn="tl">
                  <a:srgbClr val="FFFFFF"/>
                </a:outerShdw>
              </a:effectLst>
              <a:latin typeface="Arial" pitchFamily="34" charset="0"/>
            </a:endParaRPr>
          </a:p>
        </p:txBody>
      </p:sp>
      <p:sp>
        <p:nvSpPr>
          <p:cNvPr id="520217" name="Rectangle 25"/>
          <p:cNvSpPr>
            <a:spLocks noChangeArrowheads="1"/>
          </p:cNvSpPr>
          <p:nvPr/>
        </p:nvSpPr>
        <p:spPr bwMode="auto">
          <a:xfrm>
            <a:off x="49180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bar</a:t>
            </a:r>
            <a:endParaRPr kumimoji="0" lang="en-US" sz="2400">
              <a:effectLst>
                <a:outerShdw blurRad="38100" dist="38100" dir="2700000" algn="tl">
                  <a:srgbClr val="FFFFFF"/>
                </a:outerShdw>
              </a:effectLst>
              <a:latin typeface="Arial" pitchFamily="34" charset="0"/>
            </a:endParaRPr>
          </a:p>
        </p:txBody>
      </p:sp>
      <p:sp>
        <p:nvSpPr>
          <p:cNvPr id="520218" name="Oval 26"/>
          <p:cNvSpPr>
            <a:spLocks noChangeArrowheads="1"/>
          </p:cNvSpPr>
          <p:nvPr/>
        </p:nvSpPr>
        <p:spPr bwMode="auto">
          <a:xfrm>
            <a:off x="4422775" y="1592263"/>
            <a:ext cx="381000" cy="354012"/>
          </a:xfrm>
          <a:prstGeom prst="ellipse">
            <a:avLst/>
          </a:prstGeom>
          <a:gradFill rotWithShape="0">
            <a:gsLst>
              <a:gs pos="0">
                <a:schemeClr val="bg2">
                  <a:gamma/>
                  <a:tint val="0"/>
                  <a:invGamma/>
                </a:schemeClr>
              </a:gs>
              <a:gs pos="100000">
                <a:schemeClr val="bg2"/>
              </a:gs>
            </a:gsLst>
            <a:lin ang="5400000" scaled="1"/>
          </a:gradFill>
          <a:ln w="9525">
            <a:solidFill>
              <a:schemeClr val="tx1"/>
            </a:solidFill>
            <a:round/>
            <a:headEnd/>
            <a:tailEnd/>
          </a:ln>
          <a:effectLst/>
        </p:spPr>
        <p:txBody>
          <a:bodyPr wrap="none" anchor="ctr"/>
          <a:lstStyle/>
          <a:p>
            <a:endParaRPr lang="fr-FR"/>
          </a:p>
        </p:txBody>
      </p:sp>
      <p:sp>
        <p:nvSpPr>
          <p:cNvPr id="520219" name="Oval 27"/>
          <p:cNvSpPr>
            <a:spLocks noChangeArrowheads="1"/>
          </p:cNvSpPr>
          <p:nvPr/>
        </p:nvSpPr>
        <p:spPr bwMode="auto">
          <a:xfrm>
            <a:off x="4156075" y="2197100"/>
            <a:ext cx="914400" cy="352425"/>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root</a:t>
            </a:r>
            <a:endParaRPr kumimoji="0" lang="en-US" sz="2400">
              <a:effectLst>
                <a:outerShdw blurRad="38100" dist="38100" dir="2700000" algn="tl">
                  <a:srgbClr val="FFFFFF"/>
                </a:outerShdw>
              </a:effectLst>
              <a:latin typeface="Arial" pitchFamily="34" charset="0"/>
            </a:endParaRPr>
          </a:p>
        </p:txBody>
      </p:sp>
      <p:sp>
        <p:nvSpPr>
          <p:cNvPr id="520220" name="Rectangle 28"/>
          <p:cNvSpPr>
            <a:spLocks noChangeArrowheads="1"/>
          </p:cNvSpPr>
          <p:nvPr/>
        </p:nvSpPr>
        <p:spPr bwMode="auto">
          <a:xfrm>
            <a:off x="3013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effectLst>
                  <a:outerShdw blurRad="38100" dist="38100" dir="2700000" algn="tl">
                    <a:srgbClr val="FFFFFF"/>
                  </a:outerShdw>
                </a:effectLst>
                <a:latin typeface="Arial" pitchFamily="34" charset="0"/>
              </a:rPr>
              <a:t>123</a:t>
            </a:r>
            <a:endParaRPr kumimoji="0" lang="en-US" sz="2400">
              <a:effectLst>
                <a:outerShdw blurRad="38100" dist="38100" dir="2700000" algn="tl">
                  <a:srgbClr val="FFFFFF"/>
                </a:outerShdw>
              </a:effectLst>
              <a:latin typeface="Arial" pitchFamily="34" charset="0"/>
            </a:endParaRPr>
          </a:p>
        </p:txBody>
      </p:sp>
      <p:sp>
        <p:nvSpPr>
          <p:cNvPr id="520221" name="Text Box 29"/>
          <p:cNvSpPr txBox="1">
            <a:spLocks noChangeArrowheads="1"/>
          </p:cNvSpPr>
          <p:nvPr/>
        </p:nvSpPr>
        <p:spPr bwMode="auto">
          <a:xfrm>
            <a:off x="6289675" y="1924050"/>
            <a:ext cx="911225"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node</a:t>
            </a:r>
            <a:endParaRPr kumimoji="0" lang="en-US" sz="3200" b="1">
              <a:effectLst>
                <a:outerShdw blurRad="38100" dist="38100" dir="2700000" algn="tl">
                  <a:srgbClr val="FFFFFF"/>
                </a:outerShdw>
              </a:effectLst>
              <a:latin typeface="Arial" pitchFamily="34" charset="0"/>
            </a:endParaRPr>
          </a:p>
        </p:txBody>
      </p:sp>
      <p:sp>
        <p:nvSpPr>
          <p:cNvPr id="520222" name="Line 30"/>
          <p:cNvSpPr>
            <a:spLocks noChangeShapeType="1"/>
          </p:cNvSpPr>
          <p:nvPr/>
        </p:nvSpPr>
        <p:spPr bwMode="auto">
          <a:xfrm flipH="1">
            <a:off x="5832475" y="2332038"/>
            <a:ext cx="457200" cy="4572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20223" name="Text Box 31"/>
          <p:cNvSpPr txBox="1">
            <a:spLocks noChangeArrowheads="1"/>
          </p:cNvSpPr>
          <p:nvPr/>
        </p:nvSpPr>
        <p:spPr bwMode="auto">
          <a:xfrm>
            <a:off x="6975475" y="3981450"/>
            <a:ext cx="11826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update</a:t>
            </a:r>
            <a:endParaRPr kumimoji="0" lang="en-US" sz="3200" b="1">
              <a:effectLst>
                <a:outerShdw blurRad="38100" dist="38100" dir="2700000" algn="tl">
                  <a:srgbClr val="FFFFFF"/>
                </a:outerShdw>
              </a:effectLst>
              <a:latin typeface="Arial" pitchFamily="34" charset="0"/>
            </a:endParaRPr>
          </a:p>
        </p:txBody>
      </p:sp>
      <p:sp>
        <p:nvSpPr>
          <p:cNvPr id="520224" name="Line 32"/>
          <p:cNvSpPr>
            <a:spLocks noChangeShapeType="1"/>
          </p:cNvSpPr>
          <p:nvPr/>
        </p:nvSpPr>
        <p:spPr bwMode="auto">
          <a:xfrm flipH="1" flipV="1">
            <a:off x="6213475" y="3779838"/>
            <a:ext cx="685800" cy="3810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20225" name="Rectangle 33"/>
          <p:cNvSpPr>
            <a:spLocks noChangeArrowheads="1"/>
          </p:cNvSpPr>
          <p:nvPr/>
        </p:nvSpPr>
        <p:spPr bwMode="auto">
          <a:xfrm>
            <a:off x="803275" y="1417638"/>
            <a:ext cx="7543800" cy="4806950"/>
          </a:xfrm>
          <a:prstGeom prst="rect">
            <a:avLst/>
          </a:prstGeom>
          <a:noFill/>
          <a:ln w="9525">
            <a:solidFill>
              <a:schemeClr val="tx1"/>
            </a:solidFill>
            <a:miter lim="800000"/>
            <a:headEnd/>
            <a:tailEnd/>
          </a:ln>
          <a:effectLst/>
        </p:spPr>
        <p:txBody>
          <a:bodyPr wrap="none" anchor="ctr"/>
          <a:lstStyle/>
          <a:p>
            <a:endParaRPr lang="fr-FR"/>
          </a:p>
        </p:txBody>
      </p:sp>
      <p:sp>
        <p:nvSpPr>
          <p:cNvPr id="520226" name="Text Box 34"/>
          <p:cNvSpPr txBox="1">
            <a:spLocks noChangeArrowheads="1"/>
          </p:cNvSpPr>
          <p:nvPr/>
        </p:nvSpPr>
        <p:spPr bwMode="auto">
          <a:xfrm>
            <a:off x="1489075" y="1493838"/>
            <a:ext cx="2390775" cy="457200"/>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mydocument</a:t>
            </a:r>
            <a:endParaRPr kumimoji="0" lang="en-US" sz="3200" b="1">
              <a:effectLst>
                <a:outerShdw blurRad="38100" dist="38100" dir="2700000" algn="tl">
                  <a:srgbClr val="FFFFFF"/>
                </a:outerShdw>
              </a:effectLst>
              <a:latin typeface="Arial" pitchFamily="34" charset="0"/>
            </a:endParaRPr>
          </a:p>
        </p:txBody>
      </p:sp>
      <p:sp>
        <p:nvSpPr>
          <p:cNvPr id="520227" name="Line 35"/>
          <p:cNvSpPr>
            <a:spLocks noChangeShapeType="1"/>
          </p:cNvSpPr>
          <p:nvPr/>
        </p:nvSpPr>
        <p:spPr bwMode="auto">
          <a:xfrm>
            <a:off x="3622675" y="17986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20228" name="Text Box 36"/>
          <p:cNvSpPr txBox="1">
            <a:spLocks noChangeArrowheads="1"/>
          </p:cNvSpPr>
          <p:nvPr/>
        </p:nvSpPr>
        <p:spPr bwMode="auto">
          <a:xfrm>
            <a:off x="7432675" y="2381250"/>
            <a:ext cx="676275"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attr</a:t>
            </a:r>
            <a:endParaRPr kumimoji="0" lang="en-US" sz="3200" b="1">
              <a:effectLst>
                <a:outerShdw blurRad="38100" dist="38100" dir="2700000" algn="tl">
                  <a:srgbClr val="FFFFFF"/>
                </a:outerShdw>
              </a:effectLst>
              <a:latin typeface="Arial" pitchFamily="34" charset="0"/>
            </a:endParaRPr>
          </a:p>
        </p:txBody>
      </p:sp>
      <p:sp>
        <p:nvSpPr>
          <p:cNvPr id="520229" name="Line 37"/>
          <p:cNvSpPr>
            <a:spLocks noChangeShapeType="1"/>
          </p:cNvSpPr>
          <p:nvPr/>
        </p:nvSpPr>
        <p:spPr bwMode="auto">
          <a:xfrm flipH="1">
            <a:off x="6823075" y="2636838"/>
            <a:ext cx="609600" cy="30480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20230" name="Text Box 38"/>
          <p:cNvSpPr txBox="1">
            <a:spLocks noChangeArrowheads="1"/>
          </p:cNvSpPr>
          <p:nvPr/>
        </p:nvSpPr>
        <p:spPr bwMode="auto">
          <a:xfrm>
            <a:off x="2479675" y="2152650"/>
            <a:ext cx="7762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effectLst>
                  <a:outerShdw blurRad="38100" dist="38100" dir="2700000" algn="tl">
                    <a:srgbClr val="FFFFFF"/>
                  </a:outerShdw>
                </a:effectLst>
                <a:latin typeface="Arial" pitchFamily="34" charset="0"/>
              </a:rPr>
              <a:t>root</a:t>
            </a:r>
            <a:endParaRPr kumimoji="0" lang="en-US" sz="3200" b="1">
              <a:effectLst>
                <a:outerShdw blurRad="38100" dist="38100" dir="2700000" algn="tl">
                  <a:srgbClr val="FFFFFF"/>
                </a:outerShdw>
              </a:effectLst>
              <a:latin typeface="Arial" pitchFamily="34" charset="0"/>
            </a:endParaRPr>
          </a:p>
        </p:txBody>
      </p:sp>
      <p:sp>
        <p:nvSpPr>
          <p:cNvPr id="520231" name="Line 39"/>
          <p:cNvSpPr>
            <a:spLocks noChangeShapeType="1"/>
          </p:cNvSpPr>
          <p:nvPr/>
        </p:nvSpPr>
        <p:spPr bwMode="auto">
          <a:xfrm>
            <a:off x="3444875" y="24082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2"/>
          <p:cNvSpPr>
            <a:spLocks noGrp="1"/>
          </p:cNvSpPr>
          <p:nvPr>
            <p:ph type="sldNum" sz="quarter" idx="10"/>
          </p:nvPr>
        </p:nvSpPr>
        <p:spPr/>
        <p:txBody>
          <a:bodyPr/>
          <a:lstStyle/>
          <a:p>
            <a:fld id="{9A461415-5F1E-4CE0-98B4-961CEF769932}" type="slidenum">
              <a:rPr lang="fr-FR"/>
              <a:pPr/>
              <a:t>182</a:t>
            </a:fld>
            <a:endParaRPr lang="fr-FR"/>
          </a:p>
        </p:txBody>
      </p:sp>
      <p:sp>
        <p:nvSpPr>
          <p:cNvPr id="521218" name="Rectangle 2"/>
          <p:cNvSpPr>
            <a:spLocks noGrp="1" noChangeArrowheads="1"/>
          </p:cNvSpPr>
          <p:nvPr>
            <p:ph type="title"/>
          </p:nvPr>
        </p:nvSpPr>
        <p:spPr/>
        <p:txBody>
          <a:bodyPr/>
          <a:lstStyle/>
          <a:p>
            <a:r>
              <a:rPr lang="fr-FR"/>
              <a:t>Utilisation de DOM (ex MSFT)</a:t>
            </a:r>
          </a:p>
        </p:txBody>
      </p:sp>
      <p:grpSp>
        <p:nvGrpSpPr>
          <p:cNvPr id="521219" name="Group 3"/>
          <p:cNvGrpSpPr>
            <a:grpSpLocks/>
          </p:cNvGrpSpPr>
          <p:nvPr/>
        </p:nvGrpSpPr>
        <p:grpSpPr bwMode="auto">
          <a:xfrm>
            <a:off x="1885950" y="2408238"/>
            <a:ext cx="2438400" cy="919162"/>
            <a:chOff x="1152" y="1584"/>
            <a:chExt cx="1536" cy="579"/>
          </a:xfrm>
        </p:grpSpPr>
        <p:sp>
          <p:nvSpPr>
            <p:cNvPr id="521220" name="Line 4"/>
            <p:cNvSpPr>
              <a:spLocks noChangeShapeType="1"/>
            </p:cNvSpPr>
            <p:nvPr/>
          </p:nvSpPr>
          <p:spPr bwMode="auto">
            <a:xfrm flipV="1">
              <a:off x="1488" y="1584"/>
              <a:ext cx="1200" cy="336"/>
            </a:xfrm>
            <a:prstGeom prst="line">
              <a:avLst/>
            </a:prstGeom>
            <a:noFill/>
            <a:ln w="9525">
              <a:solidFill>
                <a:schemeClr val="tx1"/>
              </a:solidFill>
              <a:round/>
              <a:headEnd type="none" w="sm" len="sm"/>
              <a:tailEnd type="none" w="sm" len="sm"/>
            </a:ln>
            <a:effectLst/>
          </p:spPr>
          <p:txBody>
            <a:bodyPr wrap="none" anchor="ctr"/>
            <a:lstStyle/>
            <a:p>
              <a:endParaRPr lang="fr-FR"/>
            </a:p>
          </p:txBody>
        </p:sp>
        <p:sp>
          <p:nvSpPr>
            <p:cNvPr id="521221" name="Oval 5"/>
            <p:cNvSpPr>
              <a:spLocks noChangeArrowheads="1"/>
            </p:cNvSpPr>
            <p:nvPr/>
          </p:nvSpPr>
          <p:spPr bwMode="auto">
            <a:xfrm>
              <a:off x="1152" y="1851"/>
              <a:ext cx="672" cy="312"/>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latin typeface="Arial" pitchFamily="34" charset="0"/>
                </a:rPr>
                <a:t>newNode</a:t>
              </a:r>
              <a:endParaRPr kumimoji="0" lang="en-US" sz="2400">
                <a:latin typeface="Arial" pitchFamily="34" charset="0"/>
              </a:endParaRPr>
            </a:p>
          </p:txBody>
        </p:sp>
      </p:grpSp>
      <p:sp>
        <p:nvSpPr>
          <p:cNvPr id="521222" name="Line 6"/>
          <p:cNvSpPr>
            <a:spLocks noChangeShapeType="1"/>
          </p:cNvSpPr>
          <p:nvPr/>
        </p:nvSpPr>
        <p:spPr bwMode="auto">
          <a:xfrm flipH="1">
            <a:off x="3241675" y="3170238"/>
            <a:ext cx="228600" cy="457200"/>
          </a:xfrm>
          <a:prstGeom prst="line">
            <a:avLst/>
          </a:prstGeom>
          <a:noFill/>
          <a:ln w="9525">
            <a:solidFill>
              <a:schemeClr val="tx1"/>
            </a:solidFill>
            <a:round/>
            <a:headEnd/>
            <a:tailEnd/>
          </a:ln>
          <a:effectLst/>
        </p:spPr>
        <p:txBody>
          <a:bodyPr wrap="none" anchor="ctr"/>
          <a:lstStyle/>
          <a:p>
            <a:endParaRPr lang="fr-FR"/>
          </a:p>
        </p:txBody>
      </p:sp>
      <p:sp>
        <p:nvSpPr>
          <p:cNvPr id="521223" name="Line 7"/>
          <p:cNvSpPr>
            <a:spLocks noChangeShapeType="1"/>
          </p:cNvSpPr>
          <p:nvPr/>
        </p:nvSpPr>
        <p:spPr bwMode="auto">
          <a:xfrm>
            <a:off x="3851275" y="3246438"/>
            <a:ext cx="152400" cy="457200"/>
          </a:xfrm>
          <a:prstGeom prst="line">
            <a:avLst/>
          </a:prstGeom>
          <a:noFill/>
          <a:ln w="9525">
            <a:solidFill>
              <a:schemeClr val="tx1"/>
            </a:solidFill>
            <a:round/>
            <a:headEnd/>
            <a:tailEnd/>
          </a:ln>
          <a:effectLst/>
        </p:spPr>
        <p:txBody>
          <a:bodyPr wrap="none" anchor="ctr"/>
          <a:lstStyle/>
          <a:p>
            <a:endParaRPr lang="fr-FR"/>
          </a:p>
        </p:txBody>
      </p:sp>
      <p:sp>
        <p:nvSpPr>
          <p:cNvPr id="521224" name="Rectangle 8"/>
          <p:cNvSpPr>
            <a:spLocks noChangeArrowheads="1"/>
          </p:cNvSpPr>
          <p:nvPr/>
        </p:nvSpPr>
        <p:spPr bwMode="auto">
          <a:xfrm>
            <a:off x="3775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latin typeface="Arial" pitchFamily="34" charset="0"/>
              </a:rPr>
              <a:t>456</a:t>
            </a:r>
            <a:endParaRPr kumimoji="0" lang="en-US" sz="2400">
              <a:latin typeface="Arial" pitchFamily="34" charset="0"/>
            </a:endParaRPr>
          </a:p>
        </p:txBody>
      </p:sp>
      <p:sp>
        <p:nvSpPr>
          <p:cNvPr id="521225" name="Line 9"/>
          <p:cNvSpPr>
            <a:spLocks noChangeShapeType="1"/>
          </p:cNvSpPr>
          <p:nvPr/>
        </p:nvSpPr>
        <p:spPr bwMode="auto">
          <a:xfrm>
            <a:off x="4613275" y="1843088"/>
            <a:ext cx="0" cy="423862"/>
          </a:xfrm>
          <a:prstGeom prst="line">
            <a:avLst/>
          </a:prstGeom>
          <a:noFill/>
          <a:ln w="9525">
            <a:solidFill>
              <a:schemeClr val="tx1"/>
            </a:solidFill>
            <a:round/>
            <a:headEnd/>
            <a:tailEnd/>
          </a:ln>
          <a:effectLst/>
        </p:spPr>
        <p:txBody>
          <a:bodyPr wrap="none" anchor="ctr"/>
          <a:lstStyle/>
          <a:p>
            <a:endParaRPr lang="fr-FR"/>
          </a:p>
        </p:txBody>
      </p:sp>
      <p:sp>
        <p:nvSpPr>
          <p:cNvPr id="521226" name="Line 10"/>
          <p:cNvSpPr>
            <a:spLocks noChangeShapeType="1"/>
          </p:cNvSpPr>
          <p:nvPr/>
        </p:nvSpPr>
        <p:spPr bwMode="auto">
          <a:xfrm flipV="1">
            <a:off x="4079875" y="3097213"/>
            <a:ext cx="533400" cy="0"/>
          </a:xfrm>
          <a:prstGeom prst="line">
            <a:avLst/>
          </a:prstGeom>
          <a:noFill/>
          <a:ln w="9525">
            <a:solidFill>
              <a:schemeClr val="tx1"/>
            </a:solidFill>
            <a:round/>
            <a:headEnd/>
            <a:tailEnd/>
          </a:ln>
          <a:effectLst/>
        </p:spPr>
        <p:txBody>
          <a:bodyPr wrap="none" anchor="ctr"/>
          <a:lstStyle/>
          <a:p>
            <a:endParaRPr lang="fr-FR"/>
          </a:p>
        </p:txBody>
      </p:sp>
      <p:sp>
        <p:nvSpPr>
          <p:cNvPr id="521227" name="Line 11"/>
          <p:cNvSpPr>
            <a:spLocks noChangeShapeType="1"/>
          </p:cNvSpPr>
          <p:nvPr/>
        </p:nvSpPr>
        <p:spPr bwMode="auto">
          <a:xfrm flipH="1">
            <a:off x="3775075" y="2408238"/>
            <a:ext cx="838200" cy="495300"/>
          </a:xfrm>
          <a:prstGeom prst="line">
            <a:avLst/>
          </a:prstGeom>
          <a:noFill/>
          <a:ln w="9525">
            <a:solidFill>
              <a:schemeClr val="tx1"/>
            </a:solidFill>
            <a:round/>
            <a:headEnd/>
            <a:tailEnd/>
          </a:ln>
          <a:effectLst/>
        </p:spPr>
        <p:txBody>
          <a:bodyPr wrap="none" anchor="ctr"/>
          <a:lstStyle/>
          <a:p>
            <a:endParaRPr lang="fr-FR"/>
          </a:p>
        </p:txBody>
      </p:sp>
      <p:sp>
        <p:nvSpPr>
          <p:cNvPr id="521228" name="Line 12"/>
          <p:cNvSpPr>
            <a:spLocks noChangeShapeType="1"/>
          </p:cNvSpPr>
          <p:nvPr/>
        </p:nvSpPr>
        <p:spPr bwMode="auto">
          <a:xfrm>
            <a:off x="4689475" y="3116263"/>
            <a:ext cx="457200" cy="423862"/>
          </a:xfrm>
          <a:prstGeom prst="line">
            <a:avLst/>
          </a:prstGeom>
          <a:noFill/>
          <a:ln w="9525">
            <a:solidFill>
              <a:schemeClr val="tx1"/>
            </a:solidFill>
            <a:round/>
            <a:headEnd/>
            <a:tailEnd/>
          </a:ln>
          <a:effectLst/>
        </p:spPr>
        <p:txBody>
          <a:bodyPr wrap="none" anchor="ctr"/>
          <a:lstStyle/>
          <a:p>
            <a:endParaRPr lang="fr-FR"/>
          </a:p>
        </p:txBody>
      </p:sp>
      <p:sp>
        <p:nvSpPr>
          <p:cNvPr id="521229" name="Oval 13"/>
          <p:cNvSpPr>
            <a:spLocks noChangeArrowheads="1"/>
          </p:cNvSpPr>
          <p:nvPr/>
        </p:nvSpPr>
        <p:spPr bwMode="auto">
          <a:xfrm>
            <a:off x="4384675" y="2941638"/>
            <a:ext cx="381000" cy="354012"/>
          </a:xfrm>
          <a:prstGeom prst="ellipse">
            <a:avLst/>
          </a:prstGeom>
          <a:gradFill rotWithShape="0">
            <a:gsLst>
              <a:gs pos="0">
                <a:schemeClr val="folHlink">
                  <a:gamma/>
                  <a:shade val="46275"/>
                  <a:invGamma/>
                </a:schemeClr>
              </a:gs>
              <a:gs pos="100000">
                <a:schemeClr val="folHlink"/>
              </a:gs>
            </a:gsLst>
            <a:lin ang="5400000" scaled="1"/>
          </a:gradFill>
          <a:ln w="9525">
            <a:solidFill>
              <a:schemeClr val="tx1"/>
            </a:solidFill>
            <a:round/>
            <a:headEnd/>
            <a:tailEnd/>
          </a:ln>
          <a:effectLst/>
        </p:spPr>
        <p:txBody>
          <a:bodyPr wrap="none" anchor="ctr"/>
          <a:lstStyle/>
          <a:p>
            <a:pPr eaLnBrk="0" latinLnBrk="0" hangingPunct="0"/>
            <a:r>
              <a:rPr kumimoji="0" lang="en-US" sz="1600" b="1">
                <a:latin typeface="Arial" pitchFamily="34" charset="0"/>
              </a:rPr>
              <a:t>foo</a:t>
            </a:r>
            <a:endParaRPr kumimoji="0" lang="en-US" sz="2400">
              <a:latin typeface="Arial" pitchFamily="34" charset="0"/>
            </a:endParaRPr>
          </a:p>
        </p:txBody>
      </p:sp>
      <p:sp>
        <p:nvSpPr>
          <p:cNvPr id="521230" name="Oval 14"/>
          <p:cNvSpPr>
            <a:spLocks noChangeArrowheads="1"/>
          </p:cNvSpPr>
          <p:nvPr/>
        </p:nvSpPr>
        <p:spPr bwMode="auto">
          <a:xfrm>
            <a:off x="3165475" y="2832100"/>
            <a:ext cx="1066800" cy="495300"/>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latin typeface="Arial" pitchFamily="34" charset="0"/>
              </a:rPr>
              <a:t>abc</a:t>
            </a:r>
            <a:endParaRPr kumimoji="0" lang="en-US" sz="2400">
              <a:latin typeface="Arial" pitchFamily="34" charset="0"/>
            </a:endParaRPr>
          </a:p>
        </p:txBody>
      </p:sp>
      <p:sp>
        <p:nvSpPr>
          <p:cNvPr id="521231" name="Rectangle 15"/>
          <p:cNvSpPr>
            <a:spLocks noChangeArrowheads="1"/>
          </p:cNvSpPr>
          <p:nvPr/>
        </p:nvSpPr>
        <p:spPr bwMode="auto">
          <a:xfrm>
            <a:off x="4918075" y="346868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latin typeface="Arial" pitchFamily="34" charset="0"/>
              </a:rPr>
              <a:t>bar</a:t>
            </a:r>
            <a:endParaRPr kumimoji="0" lang="en-US" sz="2400">
              <a:latin typeface="Arial" pitchFamily="34" charset="0"/>
            </a:endParaRPr>
          </a:p>
        </p:txBody>
      </p:sp>
      <p:sp>
        <p:nvSpPr>
          <p:cNvPr id="521232" name="Oval 16"/>
          <p:cNvSpPr>
            <a:spLocks noChangeArrowheads="1"/>
          </p:cNvSpPr>
          <p:nvPr/>
        </p:nvSpPr>
        <p:spPr bwMode="auto">
          <a:xfrm>
            <a:off x="4422775" y="1592263"/>
            <a:ext cx="381000" cy="354012"/>
          </a:xfrm>
          <a:prstGeom prst="ellipse">
            <a:avLst/>
          </a:prstGeom>
          <a:gradFill rotWithShape="0">
            <a:gsLst>
              <a:gs pos="0">
                <a:schemeClr val="bg2">
                  <a:gamma/>
                  <a:tint val="0"/>
                  <a:invGamma/>
                </a:schemeClr>
              </a:gs>
              <a:gs pos="100000">
                <a:schemeClr val="bg2"/>
              </a:gs>
            </a:gsLst>
            <a:lin ang="5400000" scaled="1"/>
          </a:gradFill>
          <a:ln w="9525">
            <a:solidFill>
              <a:schemeClr val="tx1"/>
            </a:solidFill>
            <a:round/>
            <a:headEnd/>
            <a:tailEnd/>
          </a:ln>
          <a:effectLst/>
        </p:spPr>
        <p:txBody>
          <a:bodyPr wrap="none" anchor="ctr"/>
          <a:lstStyle/>
          <a:p>
            <a:endParaRPr lang="fr-FR"/>
          </a:p>
        </p:txBody>
      </p:sp>
      <p:sp>
        <p:nvSpPr>
          <p:cNvPr id="521233" name="Oval 17"/>
          <p:cNvSpPr>
            <a:spLocks noChangeArrowheads="1"/>
          </p:cNvSpPr>
          <p:nvPr/>
        </p:nvSpPr>
        <p:spPr bwMode="auto">
          <a:xfrm>
            <a:off x="4156075" y="2197100"/>
            <a:ext cx="914400" cy="352425"/>
          </a:xfrm>
          <a:prstGeom prst="ellipse">
            <a:avLst/>
          </a:prstGeom>
          <a:solidFill>
            <a:srgbClr val="CCCC00"/>
          </a:solidFill>
          <a:ln w="9525">
            <a:solidFill>
              <a:schemeClr val="tx1"/>
            </a:solidFill>
            <a:round/>
            <a:headEnd/>
            <a:tailEnd/>
          </a:ln>
          <a:effectLst/>
        </p:spPr>
        <p:txBody>
          <a:bodyPr wrap="none" anchor="ctr"/>
          <a:lstStyle/>
          <a:p>
            <a:pPr eaLnBrk="0" latinLnBrk="0" hangingPunct="0"/>
            <a:r>
              <a:rPr kumimoji="0" lang="en-US" sz="1600" b="1">
                <a:latin typeface="Arial" pitchFamily="34" charset="0"/>
              </a:rPr>
              <a:t>root</a:t>
            </a:r>
            <a:endParaRPr kumimoji="0" lang="en-US" sz="2400">
              <a:latin typeface="Arial" pitchFamily="34" charset="0"/>
            </a:endParaRPr>
          </a:p>
        </p:txBody>
      </p:sp>
      <p:sp>
        <p:nvSpPr>
          <p:cNvPr id="521234" name="Rectangle 18"/>
          <p:cNvSpPr>
            <a:spLocks noChangeArrowheads="1"/>
          </p:cNvSpPr>
          <p:nvPr/>
        </p:nvSpPr>
        <p:spPr bwMode="auto">
          <a:xfrm>
            <a:off x="3013075" y="3551238"/>
            <a:ext cx="381000" cy="212725"/>
          </a:xfrm>
          <a:prstGeom prst="rect">
            <a:avLst/>
          </a:prstGeom>
          <a:solidFill>
            <a:schemeClr val="hlink"/>
          </a:solidFill>
          <a:ln w="9525">
            <a:solidFill>
              <a:schemeClr val="tx1"/>
            </a:solidFill>
            <a:miter lim="800000"/>
            <a:headEnd/>
            <a:tailEnd/>
          </a:ln>
          <a:effectLst/>
        </p:spPr>
        <p:txBody>
          <a:bodyPr wrap="none" anchor="ctr"/>
          <a:lstStyle/>
          <a:p>
            <a:pPr eaLnBrk="0" latinLnBrk="0" hangingPunct="0"/>
            <a:r>
              <a:rPr kumimoji="0" lang="en-US" sz="1400">
                <a:latin typeface="Arial" pitchFamily="34" charset="0"/>
              </a:rPr>
              <a:t>123</a:t>
            </a:r>
            <a:endParaRPr kumimoji="0" lang="en-US" sz="2400">
              <a:latin typeface="Arial" pitchFamily="34" charset="0"/>
            </a:endParaRPr>
          </a:p>
        </p:txBody>
      </p:sp>
      <p:sp>
        <p:nvSpPr>
          <p:cNvPr id="521235" name="Rectangle 19"/>
          <p:cNvSpPr>
            <a:spLocks noChangeArrowheads="1"/>
          </p:cNvSpPr>
          <p:nvPr/>
        </p:nvSpPr>
        <p:spPr bwMode="auto">
          <a:xfrm>
            <a:off x="803275" y="1417638"/>
            <a:ext cx="7543800" cy="4806950"/>
          </a:xfrm>
          <a:prstGeom prst="rect">
            <a:avLst/>
          </a:prstGeom>
          <a:noFill/>
          <a:ln w="9525">
            <a:solidFill>
              <a:schemeClr val="tx1"/>
            </a:solidFill>
            <a:miter lim="800000"/>
            <a:headEnd/>
            <a:tailEnd/>
          </a:ln>
          <a:effectLst/>
        </p:spPr>
        <p:txBody>
          <a:bodyPr wrap="none" anchor="ctr"/>
          <a:lstStyle/>
          <a:p>
            <a:endParaRPr lang="fr-FR"/>
          </a:p>
        </p:txBody>
      </p:sp>
      <p:sp>
        <p:nvSpPr>
          <p:cNvPr id="521236" name="Text Box 20"/>
          <p:cNvSpPr txBox="1">
            <a:spLocks noChangeArrowheads="1"/>
          </p:cNvSpPr>
          <p:nvPr/>
        </p:nvSpPr>
        <p:spPr bwMode="auto">
          <a:xfrm>
            <a:off x="1489075" y="1493838"/>
            <a:ext cx="2390775" cy="457200"/>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400" b="1">
                <a:solidFill>
                  <a:schemeClr val="tx2"/>
                </a:solidFill>
                <a:latin typeface="Arial" pitchFamily="34" charset="0"/>
              </a:rPr>
              <a:t>mydocument</a:t>
            </a:r>
            <a:endParaRPr kumimoji="0" lang="en-US" sz="3200" b="1">
              <a:latin typeface="Arial" pitchFamily="34" charset="0"/>
            </a:endParaRPr>
          </a:p>
        </p:txBody>
      </p:sp>
      <p:sp>
        <p:nvSpPr>
          <p:cNvPr id="521237" name="Line 21"/>
          <p:cNvSpPr>
            <a:spLocks noChangeShapeType="1"/>
          </p:cNvSpPr>
          <p:nvPr/>
        </p:nvSpPr>
        <p:spPr bwMode="auto">
          <a:xfrm>
            <a:off x="3622675" y="17986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21238" name="Text Box 22"/>
          <p:cNvSpPr txBox="1">
            <a:spLocks noChangeArrowheads="1"/>
          </p:cNvSpPr>
          <p:nvPr/>
        </p:nvSpPr>
        <p:spPr bwMode="auto">
          <a:xfrm>
            <a:off x="2479675" y="2152650"/>
            <a:ext cx="776288" cy="457200"/>
          </a:xfrm>
          <a:prstGeom prst="rect">
            <a:avLst/>
          </a:prstGeom>
          <a:noFill/>
          <a:ln w="9525">
            <a:noFill/>
            <a:miter lim="800000"/>
            <a:headEnd type="none" w="sm" len="sm"/>
            <a:tailEnd type="none" w="sm" len="sm"/>
          </a:ln>
          <a:effectLst/>
        </p:spPr>
        <p:txBody>
          <a:bodyPr wrap="none">
            <a:spAutoFit/>
          </a:bodyPr>
          <a:lstStyle/>
          <a:p>
            <a:pPr algn="l" eaLnBrk="0" latinLnBrk="0" hangingPunct="0"/>
            <a:r>
              <a:rPr kumimoji="0" lang="en-US" sz="2400" b="1">
                <a:solidFill>
                  <a:schemeClr val="tx2"/>
                </a:solidFill>
                <a:latin typeface="Arial" pitchFamily="34" charset="0"/>
              </a:rPr>
              <a:t>root</a:t>
            </a:r>
            <a:endParaRPr kumimoji="0" lang="en-US" sz="3200" b="1">
              <a:latin typeface="Arial" pitchFamily="34" charset="0"/>
            </a:endParaRPr>
          </a:p>
        </p:txBody>
      </p:sp>
      <p:sp>
        <p:nvSpPr>
          <p:cNvPr id="521239" name="Line 23"/>
          <p:cNvSpPr>
            <a:spLocks noChangeShapeType="1"/>
          </p:cNvSpPr>
          <p:nvPr/>
        </p:nvSpPr>
        <p:spPr bwMode="auto">
          <a:xfrm>
            <a:off x="3444875" y="2408238"/>
            <a:ext cx="558800" cy="0"/>
          </a:xfrm>
          <a:prstGeom prst="line">
            <a:avLst/>
          </a:prstGeom>
          <a:noFill/>
          <a:ln w="57150">
            <a:solidFill>
              <a:schemeClr val="tx2"/>
            </a:solidFill>
            <a:round/>
            <a:headEnd type="none" w="sm" len="sm"/>
            <a:tailEnd type="triangle" w="sm" len="sm"/>
          </a:ln>
          <a:effectLst/>
        </p:spPr>
        <p:txBody>
          <a:bodyPr wrap="none" anchor="ctr"/>
          <a:lstStyle/>
          <a:p>
            <a:endParaRPr lang="fr-FR"/>
          </a:p>
        </p:txBody>
      </p:sp>
      <p:sp>
        <p:nvSpPr>
          <p:cNvPr id="521240" name="Text Box 24"/>
          <p:cNvSpPr txBox="1">
            <a:spLocks noChangeArrowheads="1"/>
          </p:cNvSpPr>
          <p:nvPr/>
        </p:nvSpPr>
        <p:spPr bwMode="auto">
          <a:xfrm>
            <a:off x="955675" y="3900488"/>
            <a:ext cx="7391400" cy="1920875"/>
          </a:xfrm>
          <a:prstGeom prst="rect">
            <a:avLst/>
          </a:prstGeom>
          <a:noFill/>
          <a:ln w="9525">
            <a:noFill/>
            <a:miter lim="800000"/>
            <a:headEnd type="none" w="sm" len="sm"/>
            <a:tailEnd type="none" w="sm" len="sm"/>
          </a:ln>
          <a:effectLst/>
        </p:spPr>
        <p:txBody>
          <a:bodyPr>
            <a:spAutoFit/>
          </a:bodyPr>
          <a:lstStyle/>
          <a:p>
            <a:pPr algn="l" eaLnBrk="0" latinLnBrk="0" hangingPunct="0"/>
            <a:r>
              <a:rPr kumimoji="0" lang="en-US" sz="2000" b="1">
                <a:effectLst>
                  <a:outerShdw blurRad="38100" dist="38100" dir="2700000" algn="tl">
                    <a:srgbClr val="FFFFFF"/>
                  </a:outerShdw>
                </a:effectLst>
                <a:latin typeface="Courier New" pitchFamily="49" charset="0"/>
              </a:rPr>
              <a:t>root = mydocument.documentElement;</a:t>
            </a:r>
          </a:p>
          <a:p>
            <a:pPr algn="l" eaLnBrk="0" latinLnBrk="0" hangingPunct="0"/>
            <a:r>
              <a:rPr kumimoji="0" lang="en-US" sz="2000" b="1">
                <a:effectLst>
                  <a:outerShdw blurRad="38100" dist="38100" dir="2700000" algn="tl">
                    <a:srgbClr val="FFFFFF"/>
                  </a:outerShdw>
                </a:effectLst>
                <a:latin typeface="Courier New" pitchFamily="49" charset="0"/>
              </a:rPr>
              <a:t>node = root.childNodes.item(1);</a:t>
            </a:r>
          </a:p>
          <a:p>
            <a:pPr algn="l" eaLnBrk="0" latinLnBrk="0" hangingPunct="0"/>
            <a:r>
              <a:rPr kumimoji="0" lang="en-US" sz="2000" b="1">
                <a:effectLst>
                  <a:outerShdw blurRad="38100" dist="38100" dir="2700000" algn="tl">
                    <a:srgbClr val="FFFFFF"/>
                  </a:outerShdw>
                </a:effectLst>
                <a:latin typeface="Courier New" pitchFamily="49" charset="0"/>
              </a:rPr>
              <a:t>node.childNodes.item(0).nodeValue = “8910”;</a:t>
            </a:r>
          </a:p>
          <a:p>
            <a:pPr algn="l" eaLnBrk="0" latinLnBrk="0" hangingPunct="0"/>
            <a:r>
              <a:rPr kumimoji="0" lang="en-US" sz="2000" b="1">
                <a:effectLst>
                  <a:outerShdw blurRad="38100" dist="38100" dir="2700000" algn="tl">
                    <a:srgbClr val="FFFFFF"/>
                  </a:outerShdw>
                </a:effectLst>
                <a:latin typeface="Courier New" pitchFamily="49" charset="0"/>
              </a:rPr>
              <a:t>attr = node.attributes.getNamedItem(“foo”);</a:t>
            </a:r>
          </a:p>
          <a:p>
            <a:pPr algn="l" eaLnBrk="0" latinLnBrk="0" hangingPunct="0"/>
            <a:r>
              <a:rPr kumimoji="0" lang="en-US" sz="2000" b="1">
                <a:effectLst>
                  <a:outerShdw blurRad="38100" dist="38100" dir="2700000" algn="tl">
                    <a:srgbClr val="FFFFFF"/>
                  </a:outerShdw>
                </a:effectLst>
                <a:latin typeface="Courier New" pitchFamily="49" charset="0"/>
              </a:rPr>
              <a:t>root.insertBefore(newNode,root.firstChild);</a:t>
            </a:r>
          </a:p>
          <a:p>
            <a:pPr algn="l" eaLnBrk="0" latinLnBrk="0" hangingPunct="0"/>
            <a:r>
              <a:rPr kumimoji="0" lang="en-US" sz="2000" b="1">
                <a:effectLst>
                  <a:outerShdw blurRad="38100" dist="38100" dir="2700000" algn="tl">
                    <a:srgbClr val="FFFFFF"/>
                  </a:outerShdw>
                </a:effectLst>
                <a:latin typeface="Courier New" pitchFamily="49" charset="0"/>
              </a:rPr>
              <a:t>root.removeNode(root.lastChild);</a:t>
            </a:r>
            <a:endParaRPr kumimoji="0" lang="en-US" sz="2400" b="1">
              <a:latin typeface="Arial" pitchFamily="34"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541FCCA4-243F-4B93-9F01-8565D75880F2}" type="slidenum">
              <a:rPr lang="fr-FR"/>
              <a:pPr/>
              <a:t>183</a:t>
            </a:fld>
            <a:endParaRPr lang="fr-FR"/>
          </a:p>
        </p:txBody>
      </p:sp>
      <p:sp>
        <p:nvSpPr>
          <p:cNvPr id="459778" name="Rectangle 2"/>
          <p:cNvSpPr>
            <a:spLocks noGrp="1" noChangeArrowheads="1"/>
          </p:cNvSpPr>
          <p:nvPr>
            <p:ph type="title"/>
          </p:nvPr>
        </p:nvSpPr>
        <p:spPr/>
        <p:txBody>
          <a:bodyPr/>
          <a:lstStyle/>
          <a:p>
            <a:r>
              <a:rPr lang="fr-FR"/>
              <a:t>Programmation DOM</a:t>
            </a:r>
          </a:p>
        </p:txBody>
      </p:sp>
      <p:sp>
        <p:nvSpPr>
          <p:cNvPr id="459781" name="Rectangle 5"/>
          <p:cNvSpPr>
            <a:spLocks noGrp="1" noChangeArrowheads="1"/>
          </p:cNvSpPr>
          <p:nvPr>
            <p:ph type="body" sz="half" idx="1"/>
          </p:nvPr>
        </p:nvSpPr>
        <p:spPr/>
        <p:txBody>
          <a:bodyPr/>
          <a:lstStyle/>
          <a:p>
            <a:pPr>
              <a:lnSpc>
                <a:spcPct val="80000"/>
              </a:lnSpc>
              <a:buFont typeface="Wingdings" pitchFamily="2" charset="2"/>
              <a:buNone/>
            </a:pPr>
            <a:r>
              <a:rPr lang="fr-FR" sz="1000"/>
              <a:t>import javax.servlet.*;</a:t>
            </a:r>
          </a:p>
          <a:p>
            <a:pPr>
              <a:lnSpc>
                <a:spcPct val="80000"/>
              </a:lnSpc>
              <a:buFont typeface="Wingdings" pitchFamily="2" charset="2"/>
              <a:buNone/>
            </a:pPr>
            <a:r>
              <a:rPr lang="fr-FR" sz="1000"/>
              <a:t>import javax.servlet.http.*;</a:t>
            </a:r>
          </a:p>
          <a:p>
            <a:pPr>
              <a:lnSpc>
                <a:spcPct val="80000"/>
              </a:lnSpc>
              <a:buFont typeface="Wingdings" pitchFamily="2" charset="2"/>
              <a:buNone/>
            </a:pPr>
            <a:r>
              <a:rPr lang="fr-FR" sz="1000"/>
              <a:t>import java.io.*;</a:t>
            </a:r>
          </a:p>
          <a:p>
            <a:pPr>
              <a:lnSpc>
                <a:spcPct val="80000"/>
              </a:lnSpc>
              <a:buFont typeface="Wingdings" pitchFamily="2" charset="2"/>
              <a:buNone/>
            </a:pPr>
            <a:r>
              <a:rPr lang="fr-FR" sz="1000"/>
              <a:t>import java.util.*;</a:t>
            </a:r>
          </a:p>
          <a:p>
            <a:pPr>
              <a:lnSpc>
                <a:spcPct val="80000"/>
              </a:lnSpc>
              <a:buFont typeface="Wingdings" pitchFamily="2" charset="2"/>
              <a:buNone/>
            </a:pPr>
            <a:r>
              <a:rPr lang="fr-FR" sz="1000"/>
              <a:t>import javax.xml.parsers.*;</a:t>
            </a:r>
          </a:p>
          <a:p>
            <a:pPr>
              <a:lnSpc>
                <a:spcPct val="80000"/>
              </a:lnSpc>
              <a:buFont typeface="Wingdings" pitchFamily="2" charset="2"/>
              <a:buNone/>
            </a:pPr>
            <a:r>
              <a:rPr lang="fr-FR" sz="1000"/>
              <a:t>import org.w3c.dom.*;</a:t>
            </a:r>
          </a:p>
          <a:p>
            <a:pPr>
              <a:lnSpc>
                <a:spcPct val="80000"/>
              </a:lnSpc>
              <a:buFont typeface="Wingdings" pitchFamily="2" charset="2"/>
              <a:buNone/>
            </a:pPr>
            <a:endParaRPr lang="fr-FR" sz="1000"/>
          </a:p>
          <a:p>
            <a:pPr>
              <a:lnSpc>
                <a:spcPct val="80000"/>
              </a:lnSpc>
              <a:buFont typeface="Wingdings" pitchFamily="2" charset="2"/>
              <a:buNone/>
            </a:pPr>
            <a:r>
              <a:rPr lang="fr-FR" sz="1000"/>
              <a:t>public class ServPresentation extends HttpServlet {</a:t>
            </a:r>
          </a:p>
          <a:p>
            <a:pPr>
              <a:lnSpc>
                <a:spcPct val="80000"/>
              </a:lnSpc>
              <a:buFont typeface="Wingdings" pitchFamily="2" charset="2"/>
              <a:buNone/>
            </a:pPr>
            <a:r>
              <a:rPr lang="fr-FR" sz="1000"/>
              <a:t>  static final private String CONTENT_TYPE = "text/html";</a:t>
            </a:r>
          </a:p>
          <a:p>
            <a:pPr>
              <a:lnSpc>
                <a:spcPct val="80000"/>
              </a:lnSpc>
              <a:buFont typeface="Wingdings" pitchFamily="2" charset="2"/>
              <a:buNone/>
            </a:pPr>
            <a:r>
              <a:rPr lang="fr-FR" sz="1000"/>
              <a:t>  //Initialiser les variables globales</a:t>
            </a:r>
          </a:p>
          <a:p>
            <a:pPr>
              <a:lnSpc>
                <a:spcPct val="80000"/>
              </a:lnSpc>
              <a:buFont typeface="Wingdings" pitchFamily="2" charset="2"/>
              <a:buNone/>
            </a:pPr>
            <a:r>
              <a:rPr lang="fr-FR" sz="1000"/>
              <a:t>  public void init() throws ServletException {</a:t>
            </a:r>
          </a:p>
          <a:p>
            <a:pPr>
              <a:lnSpc>
                <a:spcPct val="80000"/>
              </a:lnSpc>
              <a:buFont typeface="Wingdings" pitchFamily="2" charset="2"/>
              <a:buNone/>
            </a:pPr>
            <a:r>
              <a:rPr lang="fr-FR" sz="1000"/>
              <a:t>  }</a:t>
            </a:r>
          </a:p>
          <a:p>
            <a:pPr>
              <a:lnSpc>
                <a:spcPct val="80000"/>
              </a:lnSpc>
              <a:buFont typeface="Wingdings" pitchFamily="2" charset="2"/>
              <a:buNone/>
            </a:pPr>
            <a:endParaRPr lang="fr-FR" sz="1000"/>
          </a:p>
          <a:p>
            <a:pPr>
              <a:lnSpc>
                <a:spcPct val="80000"/>
              </a:lnSpc>
              <a:buFont typeface="Wingdings" pitchFamily="2" charset="2"/>
              <a:buNone/>
            </a:pPr>
            <a:r>
              <a:rPr lang="fr-FR" sz="1000"/>
              <a:t>  //Traiter la requête HTTP Get</a:t>
            </a:r>
          </a:p>
          <a:p>
            <a:pPr>
              <a:lnSpc>
                <a:spcPct val="80000"/>
              </a:lnSpc>
              <a:buFont typeface="Wingdings" pitchFamily="2" charset="2"/>
              <a:buNone/>
            </a:pPr>
            <a:r>
              <a:rPr lang="fr-FR" sz="1000"/>
              <a:t>  public void doGet(HttpServletRequest request, HttpServletResponse response) throws ServletException, IOException {</a:t>
            </a:r>
          </a:p>
          <a:p>
            <a:pPr>
              <a:lnSpc>
                <a:spcPct val="80000"/>
              </a:lnSpc>
              <a:buFont typeface="Wingdings" pitchFamily="2" charset="2"/>
              <a:buNone/>
            </a:pPr>
            <a:endParaRPr lang="fr-FR" sz="1000"/>
          </a:p>
          <a:p>
            <a:pPr>
              <a:lnSpc>
                <a:spcPct val="80000"/>
              </a:lnSpc>
              <a:buFont typeface="Wingdings" pitchFamily="2" charset="2"/>
              <a:buNone/>
            </a:pPr>
            <a:r>
              <a:rPr lang="fr-FR" sz="1000"/>
              <a:t>    response.setContentType(CONTENT_TYPE);</a:t>
            </a:r>
          </a:p>
          <a:p>
            <a:pPr>
              <a:lnSpc>
                <a:spcPct val="80000"/>
              </a:lnSpc>
              <a:buFont typeface="Wingdings" pitchFamily="2" charset="2"/>
              <a:buNone/>
            </a:pPr>
            <a:r>
              <a:rPr lang="fr-FR" sz="1000"/>
              <a:t>    PrintWriter out = response.getWriter();</a:t>
            </a:r>
          </a:p>
          <a:p>
            <a:pPr>
              <a:lnSpc>
                <a:spcPct val="80000"/>
              </a:lnSpc>
              <a:buFont typeface="Wingdings" pitchFamily="2" charset="2"/>
              <a:buNone/>
            </a:pPr>
            <a:r>
              <a:rPr lang="fr-FR" sz="1000"/>
              <a:t>    out.println("&lt;HTML&gt;&lt;HEAD&gt;&lt;TITLE&gt;Flight Catalogue&lt;/TITLE&gt;&lt;/HEAD&gt;");</a:t>
            </a:r>
          </a:p>
          <a:p>
            <a:pPr>
              <a:lnSpc>
                <a:spcPct val="80000"/>
              </a:lnSpc>
              <a:buFont typeface="Wingdings" pitchFamily="2" charset="2"/>
              <a:buNone/>
            </a:pPr>
            <a:r>
              <a:rPr lang="fr-FR" sz="1000"/>
              <a:t>    out.println("&lt;BODY&gt;&lt;center&gt;&lt;u&gt;&lt;H1&gt;&lt;font color=\"royalblue\"&gt;Prestation des companies&lt;/font&gt;&lt;/H1&gt;&lt;/u&gt;&lt;BR/&gt;&lt;/center&gt;");</a:t>
            </a:r>
          </a:p>
          <a:p>
            <a:pPr>
              <a:lnSpc>
                <a:spcPct val="80000"/>
              </a:lnSpc>
              <a:buFont typeface="Wingdings" pitchFamily="2" charset="2"/>
              <a:buNone/>
            </a:pPr>
            <a:r>
              <a:rPr lang="fr-FR" sz="1000"/>
              <a:t>    out.println("&lt;TABLE BORDER=\"1\" WIDTH=\"100%\"&gt;&lt;TR bgcolor=\"Darkgray\"&gt;");</a:t>
            </a:r>
          </a:p>
          <a:p>
            <a:pPr>
              <a:lnSpc>
                <a:spcPct val="80000"/>
              </a:lnSpc>
              <a:buFont typeface="Wingdings" pitchFamily="2" charset="2"/>
              <a:buNone/>
            </a:pPr>
            <a:r>
              <a:rPr lang="fr-FR" sz="1000"/>
              <a:t>    out.println("&lt;TD&gt;Companie&lt;/TD&gt;&lt;TD&gt;Num&amp;#xE9;ro de  vol&lt;/TD&gt;&lt;TD&gt;Date D&amp;#xE9;part&lt;/TD&gt;&lt;TD&gt;Heure D&amp;#xE9;part&lt;/TD&gt;");</a:t>
            </a:r>
          </a:p>
          <a:p>
            <a:pPr>
              <a:lnSpc>
                <a:spcPct val="80000"/>
              </a:lnSpc>
              <a:buFont typeface="Wingdings" pitchFamily="2" charset="2"/>
              <a:buNone/>
            </a:pPr>
            <a:r>
              <a:rPr lang="fr-FR" sz="1000"/>
              <a:t>    out.println("&lt;TD&gt;Ville de d&amp;#xE9;part&lt;/TD&gt;&lt;TD&gt;Ville d'arriv&amp;#xE9;e&lt;/TD&gt;&lt;TD&gt;Heure d'arriv&amp;#xE9;e&lt;/TD&gt;");</a:t>
            </a:r>
          </a:p>
          <a:p>
            <a:pPr>
              <a:lnSpc>
                <a:spcPct val="80000"/>
              </a:lnSpc>
              <a:buFont typeface="Wingdings" pitchFamily="2" charset="2"/>
              <a:buNone/>
            </a:pPr>
            <a:r>
              <a:rPr lang="fr-FR" sz="1000"/>
              <a:t>    out.println("&lt;TD&gt;Total des si&amp;#xE8;ge&lt;/TD&gt;&lt;TD&gt;Si&amp;#xE8;ge dispo&lt;/TD&gt;&lt;TD&gt;Prix&lt;/TD&gt;&lt;/TR&gt;");</a:t>
            </a:r>
          </a:p>
          <a:p>
            <a:pPr>
              <a:lnSpc>
                <a:spcPct val="80000"/>
              </a:lnSpc>
              <a:buFont typeface="Wingdings" pitchFamily="2" charset="2"/>
              <a:buNone/>
            </a:pPr>
            <a:endParaRPr lang="fr-FR" sz="1000"/>
          </a:p>
          <a:p>
            <a:pPr>
              <a:lnSpc>
                <a:spcPct val="80000"/>
              </a:lnSpc>
              <a:buFont typeface="Wingdings" pitchFamily="2" charset="2"/>
              <a:buNone/>
            </a:pPr>
            <a:r>
              <a:rPr lang="fr-FR" sz="1000"/>
              <a:t>    </a:t>
            </a:r>
          </a:p>
        </p:txBody>
      </p:sp>
      <p:sp>
        <p:nvSpPr>
          <p:cNvPr id="459782" name="Rectangle 6"/>
          <p:cNvSpPr>
            <a:spLocks noGrp="1" noChangeArrowheads="1"/>
          </p:cNvSpPr>
          <p:nvPr>
            <p:ph type="body" sz="half" idx="2"/>
          </p:nvPr>
        </p:nvSpPr>
        <p:spPr/>
        <p:txBody>
          <a:bodyPr/>
          <a:lstStyle/>
          <a:p>
            <a:pPr>
              <a:lnSpc>
                <a:spcPct val="80000"/>
              </a:lnSpc>
              <a:buFont typeface="Wingdings" pitchFamily="2" charset="2"/>
              <a:buNone/>
            </a:pPr>
            <a:r>
              <a:rPr lang="fr-FR" sz="1000"/>
              <a:t>try{</a:t>
            </a:r>
          </a:p>
          <a:p>
            <a:pPr>
              <a:lnSpc>
                <a:spcPct val="80000"/>
              </a:lnSpc>
              <a:buFont typeface="Wingdings" pitchFamily="2" charset="2"/>
              <a:buNone/>
            </a:pPr>
            <a:r>
              <a:rPr lang="fr-FR" sz="1000"/>
              <a:t>      DocumentBuilderFactory comp = DocumentBuilderFactory.newInstance();</a:t>
            </a:r>
          </a:p>
          <a:p>
            <a:pPr>
              <a:lnSpc>
                <a:spcPct val="80000"/>
              </a:lnSpc>
              <a:buFont typeface="Wingdings" pitchFamily="2" charset="2"/>
              <a:buNone/>
            </a:pPr>
            <a:r>
              <a:rPr lang="fr-FR" sz="1000"/>
              <a:t>      DocumentBuilder doc = comp.newDocumentBuilder();</a:t>
            </a:r>
          </a:p>
          <a:p>
            <a:pPr>
              <a:lnSpc>
                <a:spcPct val="80000"/>
              </a:lnSpc>
              <a:buFont typeface="Wingdings" pitchFamily="2" charset="2"/>
              <a:buNone/>
            </a:pPr>
            <a:r>
              <a:rPr lang="fr-FR" sz="1000"/>
              <a:t>      Document page = doc.parse("http://localhost:8080/cocoon/TD/IntegrationServeur/integration.xml");</a:t>
            </a:r>
          </a:p>
          <a:p>
            <a:pPr>
              <a:lnSpc>
                <a:spcPct val="80000"/>
              </a:lnSpc>
              <a:buFont typeface="Wingdings" pitchFamily="2" charset="2"/>
              <a:buNone/>
            </a:pPr>
            <a:r>
              <a:rPr lang="fr-FR" sz="1000"/>
              <a:t>      Element racine= page.getDocumentElement();</a:t>
            </a:r>
          </a:p>
          <a:p>
            <a:pPr>
              <a:lnSpc>
                <a:spcPct val="80000"/>
              </a:lnSpc>
              <a:buFont typeface="Wingdings" pitchFamily="2" charset="2"/>
              <a:buNone/>
            </a:pPr>
            <a:r>
              <a:rPr lang="fr-FR" sz="1000"/>
              <a:t>      NodeList fils = racine.getChildNodes();</a:t>
            </a:r>
          </a:p>
          <a:p>
            <a:pPr>
              <a:lnSpc>
                <a:spcPct val="80000"/>
              </a:lnSpc>
              <a:buFont typeface="Wingdings" pitchFamily="2" charset="2"/>
              <a:buNone/>
            </a:pPr>
            <a:endParaRPr lang="fr-FR" sz="1000"/>
          </a:p>
          <a:p>
            <a:pPr>
              <a:lnSpc>
                <a:spcPct val="80000"/>
              </a:lnSpc>
              <a:buFont typeface="Wingdings" pitchFamily="2" charset="2"/>
              <a:buNone/>
            </a:pPr>
            <a:r>
              <a:rPr lang="fr-FR" sz="1000"/>
              <a:t>      for (int i=0;i&lt;fils.getLength();i++) {</a:t>
            </a:r>
          </a:p>
          <a:p>
            <a:pPr>
              <a:lnSpc>
                <a:spcPct val="80000"/>
              </a:lnSpc>
              <a:buFont typeface="Wingdings" pitchFamily="2" charset="2"/>
              <a:buNone/>
            </a:pPr>
            <a:r>
              <a:rPr lang="fr-FR" sz="1000"/>
              <a:t>        Node noeud = fils.item(i);</a:t>
            </a:r>
          </a:p>
          <a:p>
            <a:pPr>
              <a:lnSpc>
                <a:spcPct val="80000"/>
              </a:lnSpc>
              <a:buFont typeface="Wingdings" pitchFamily="2" charset="2"/>
              <a:buNone/>
            </a:pPr>
            <a:r>
              <a:rPr lang="fr-FR" sz="1000"/>
              <a:t>        NamedNodeMap att = noeud.getAttributes();</a:t>
            </a:r>
          </a:p>
          <a:p>
            <a:pPr>
              <a:lnSpc>
                <a:spcPct val="80000"/>
              </a:lnSpc>
              <a:buFont typeface="Wingdings" pitchFamily="2" charset="2"/>
              <a:buNone/>
            </a:pPr>
            <a:r>
              <a:rPr lang="fr-FR" sz="1000"/>
              <a:t>        Node value = att.getNamedItem("company");</a:t>
            </a:r>
          </a:p>
          <a:p>
            <a:pPr>
              <a:lnSpc>
                <a:spcPct val="80000"/>
              </a:lnSpc>
              <a:buFont typeface="Wingdings" pitchFamily="2" charset="2"/>
              <a:buNone/>
            </a:pPr>
            <a:r>
              <a:rPr lang="fr-FR" sz="1000"/>
              <a:t>        out.println("&lt;TR&gt;&lt;TD&gt;"+value.getNodeValue()+"&lt;/TD&gt;");</a:t>
            </a:r>
          </a:p>
          <a:p>
            <a:pPr>
              <a:lnSpc>
                <a:spcPct val="80000"/>
              </a:lnSpc>
              <a:buFont typeface="Wingdings" pitchFamily="2" charset="2"/>
              <a:buNone/>
            </a:pPr>
            <a:r>
              <a:rPr lang="fr-FR" sz="1000"/>
              <a:t>        NodeList petitfils = noeud.getChildNodes();</a:t>
            </a:r>
          </a:p>
          <a:p>
            <a:pPr>
              <a:lnSpc>
                <a:spcPct val="80000"/>
              </a:lnSpc>
              <a:buFont typeface="Wingdings" pitchFamily="2" charset="2"/>
              <a:buNone/>
            </a:pPr>
            <a:r>
              <a:rPr lang="fr-FR" sz="1000"/>
              <a:t>        for (int z=0;z&lt;petitfils.getLength();z++) {</a:t>
            </a:r>
          </a:p>
          <a:p>
            <a:pPr>
              <a:lnSpc>
                <a:spcPct val="80000"/>
              </a:lnSpc>
              <a:buFont typeface="Wingdings" pitchFamily="2" charset="2"/>
              <a:buNone/>
            </a:pPr>
            <a:r>
              <a:rPr lang="fr-FR" sz="1000"/>
              <a:t>          Node petitnoeud = petitfils.item(z);</a:t>
            </a:r>
          </a:p>
          <a:p>
            <a:pPr>
              <a:lnSpc>
                <a:spcPct val="80000"/>
              </a:lnSpc>
              <a:buFont typeface="Wingdings" pitchFamily="2" charset="2"/>
              <a:buNone/>
            </a:pPr>
            <a:r>
              <a:rPr lang="fr-FR" sz="1000"/>
              <a:t>          NodeList petitfilsValue = petitnoeud.getChildNodes();</a:t>
            </a:r>
          </a:p>
          <a:p>
            <a:pPr>
              <a:lnSpc>
                <a:spcPct val="80000"/>
              </a:lnSpc>
              <a:buFont typeface="Wingdings" pitchFamily="2" charset="2"/>
              <a:buNone/>
            </a:pPr>
            <a:r>
              <a:rPr lang="fr-FR" sz="1000"/>
              <a:t>          Node pfV = petitfilsValue.item(0);</a:t>
            </a:r>
          </a:p>
          <a:p>
            <a:pPr>
              <a:lnSpc>
                <a:spcPct val="80000"/>
              </a:lnSpc>
              <a:buFont typeface="Wingdings" pitchFamily="2" charset="2"/>
              <a:buNone/>
            </a:pPr>
            <a:r>
              <a:rPr lang="fr-FR" sz="1000"/>
              <a:t>          out.println("&lt;TD&gt;"+pfV.getNodeValue()+"&lt;/TD&gt;");</a:t>
            </a:r>
          </a:p>
          <a:p>
            <a:pPr>
              <a:lnSpc>
                <a:spcPct val="80000"/>
              </a:lnSpc>
              <a:buFont typeface="Wingdings" pitchFamily="2" charset="2"/>
              <a:buNone/>
            </a:pPr>
            <a:r>
              <a:rPr lang="fr-FR" sz="1000"/>
              <a:t>        }</a:t>
            </a:r>
          </a:p>
          <a:p>
            <a:pPr>
              <a:lnSpc>
                <a:spcPct val="80000"/>
              </a:lnSpc>
              <a:buFont typeface="Wingdings" pitchFamily="2" charset="2"/>
              <a:buNone/>
            </a:pPr>
            <a:r>
              <a:rPr lang="fr-FR" sz="1000"/>
              <a:t>        out.println("&lt;/TR&gt;");</a:t>
            </a:r>
          </a:p>
          <a:p>
            <a:pPr>
              <a:lnSpc>
                <a:spcPct val="80000"/>
              </a:lnSpc>
              <a:buFont typeface="Wingdings" pitchFamily="2" charset="2"/>
              <a:buNone/>
            </a:pPr>
            <a:r>
              <a:rPr lang="fr-FR" sz="1000"/>
              <a:t>      }</a:t>
            </a:r>
          </a:p>
          <a:p>
            <a:pPr>
              <a:lnSpc>
                <a:spcPct val="80000"/>
              </a:lnSpc>
              <a:buFont typeface="Wingdings" pitchFamily="2" charset="2"/>
              <a:buNone/>
            </a:pPr>
            <a:r>
              <a:rPr lang="fr-FR" sz="1000"/>
              <a:t>    }catch(Exception e){</a:t>
            </a:r>
          </a:p>
          <a:p>
            <a:pPr>
              <a:lnSpc>
                <a:spcPct val="80000"/>
              </a:lnSpc>
              <a:buFont typeface="Wingdings" pitchFamily="2" charset="2"/>
              <a:buNone/>
            </a:pPr>
            <a:r>
              <a:rPr lang="fr-FR" sz="1000"/>
              <a:t>      e.printStackTrace();</a:t>
            </a:r>
          </a:p>
          <a:p>
            <a:pPr>
              <a:lnSpc>
                <a:spcPct val="80000"/>
              </a:lnSpc>
              <a:buFont typeface="Wingdings" pitchFamily="2" charset="2"/>
              <a:buNone/>
            </a:pPr>
            <a:r>
              <a:rPr lang="fr-FR" sz="1000"/>
              <a:t>    }</a:t>
            </a:r>
          </a:p>
          <a:p>
            <a:pPr>
              <a:lnSpc>
                <a:spcPct val="80000"/>
              </a:lnSpc>
              <a:buFont typeface="Wingdings" pitchFamily="2" charset="2"/>
              <a:buNone/>
            </a:pPr>
            <a:endParaRPr lang="fr-FR" sz="1000"/>
          </a:p>
          <a:p>
            <a:pPr>
              <a:lnSpc>
                <a:spcPct val="80000"/>
              </a:lnSpc>
              <a:buFont typeface="Wingdings" pitchFamily="2" charset="2"/>
              <a:buNone/>
            </a:pPr>
            <a:r>
              <a:rPr lang="fr-FR" sz="1000"/>
              <a:t>    out.println("&lt;/TABLE&gt;&lt;/BODY&gt;&lt;/HTML&gt;");</a:t>
            </a:r>
          </a:p>
          <a:p>
            <a:pPr>
              <a:lnSpc>
                <a:spcPct val="80000"/>
              </a:lnSpc>
              <a:buFont typeface="Wingdings" pitchFamily="2" charset="2"/>
              <a:buNone/>
            </a:pPr>
            <a:r>
              <a:rPr lang="fr-FR" sz="1000"/>
              <a:t>    out.close();</a:t>
            </a:r>
          </a:p>
          <a:p>
            <a:pPr>
              <a:lnSpc>
                <a:spcPct val="80000"/>
              </a:lnSpc>
              <a:buFont typeface="Wingdings" pitchFamily="2" charset="2"/>
              <a:buNone/>
            </a:pPr>
            <a:r>
              <a:rPr lang="fr-FR" sz="1000"/>
              <a:t>  }</a:t>
            </a:r>
          </a:p>
          <a:p>
            <a:pPr>
              <a:lnSpc>
                <a:spcPct val="80000"/>
              </a:lnSpc>
              <a:buFont typeface="Wingdings" pitchFamily="2" charset="2"/>
              <a:buNone/>
            </a:pPr>
            <a:r>
              <a:rPr lang="fr-FR" sz="1000"/>
              <a:t>  //Nettoyer les ressources</a:t>
            </a:r>
          </a:p>
          <a:p>
            <a:pPr>
              <a:lnSpc>
                <a:spcPct val="80000"/>
              </a:lnSpc>
              <a:buFont typeface="Wingdings" pitchFamily="2" charset="2"/>
              <a:buNone/>
            </a:pPr>
            <a:r>
              <a:rPr lang="fr-FR" sz="1000"/>
              <a:t>  public void destroy() {</a:t>
            </a:r>
          </a:p>
          <a:p>
            <a:pPr>
              <a:lnSpc>
                <a:spcPct val="80000"/>
              </a:lnSpc>
              <a:buFont typeface="Wingdings" pitchFamily="2" charset="2"/>
              <a:buNone/>
            </a:pPr>
            <a:r>
              <a:rPr lang="fr-FR" sz="1000"/>
              <a:t>  }</a:t>
            </a:r>
          </a:p>
          <a:p>
            <a:pPr>
              <a:lnSpc>
                <a:spcPct val="80000"/>
              </a:lnSpc>
              <a:buFont typeface="Wingdings" pitchFamily="2" charset="2"/>
              <a:buNone/>
            </a:pPr>
            <a:r>
              <a:rPr lang="fr-FR" sz="1000"/>
              <a:t>}</a:t>
            </a:r>
          </a:p>
          <a:p>
            <a:pPr>
              <a:lnSpc>
                <a:spcPct val="80000"/>
              </a:lnSpc>
              <a:buFont typeface="Wingdings" pitchFamily="2" charset="2"/>
              <a:buNone/>
            </a:pPr>
            <a:endParaRPr lang="fr-FR" sz="90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2"/>
          <p:cNvSpPr>
            <a:spLocks noGrp="1"/>
          </p:cNvSpPr>
          <p:nvPr>
            <p:ph type="sldNum" sz="quarter" idx="10"/>
          </p:nvPr>
        </p:nvSpPr>
        <p:spPr/>
        <p:txBody>
          <a:bodyPr/>
          <a:lstStyle/>
          <a:p>
            <a:fld id="{F5E9555B-CDCD-473D-AB03-7BDF2FE2894C}" type="slidenum">
              <a:rPr lang="fr-FR"/>
              <a:pPr/>
              <a:t>184</a:t>
            </a:fld>
            <a:endParaRPr lang="fr-FR"/>
          </a:p>
        </p:txBody>
      </p:sp>
      <p:sp>
        <p:nvSpPr>
          <p:cNvPr id="460802" name="Rectangle 2"/>
          <p:cNvSpPr>
            <a:spLocks noGrp="1" noChangeArrowheads="1"/>
          </p:cNvSpPr>
          <p:nvPr>
            <p:ph type="title"/>
          </p:nvPr>
        </p:nvSpPr>
        <p:spPr/>
        <p:txBody>
          <a:bodyPr/>
          <a:lstStyle/>
          <a:p>
            <a:r>
              <a:rPr lang="fr-FR"/>
              <a:t>Transformation XSL</a:t>
            </a:r>
          </a:p>
        </p:txBody>
      </p:sp>
      <p:sp>
        <p:nvSpPr>
          <p:cNvPr id="460803" name="AutoShape 3"/>
          <p:cNvSpPr>
            <a:spLocks noChangeArrowheads="1"/>
          </p:cNvSpPr>
          <p:nvPr/>
        </p:nvSpPr>
        <p:spPr bwMode="auto">
          <a:xfrm>
            <a:off x="7812088" y="1673225"/>
            <a:ext cx="1039812" cy="1138238"/>
          </a:xfrm>
          <a:prstGeom prst="flowChartMagneticDisk">
            <a:avLst/>
          </a:prstGeom>
          <a:gradFill rotWithShape="0">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XSL</a:t>
            </a:r>
            <a:br>
              <a:rPr kumimoji="0" lang="en-US" sz="1600" b="1">
                <a:effectLst>
                  <a:outerShdw blurRad="38100" dist="38100" dir="2700000" algn="tl">
                    <a:srgbClr val="FFFFFF"/>
                  </a:outerShdw>
                </a:effectLst>
                <a:latin typeface="Arial" pitchFamily="34" charset="0"/>
              </a:rPr>
            </a:br>
            <a:r>
              <a:rPr kumimoji="0" lang="en-US" sz="1600" b="1">
                <a:effectLst>
                  <a:outerShdw blurRad="38100" dist="38100" dir="2700000" algn="tl">
                    <a:srgbClr val="FFFFFF"/>
                  </a:outerShdw>
                </a:effectLst>
                <a:latin typeface="Arial" pitchFamily="34" charset="0"/>
              </a:rPr>
              <a:t>Stylesheet</a:t>
            </a:r>
            <a:endParaRPr kumimoji="0" lang="en-US" sz="2000" b="1">
              <a:effectLst>
                <a:outerShdw blurRad="38100" dist="38100" dir="2700000" algn="tl">
                  <a:srgbClr val="FFFFFF"/>
                </a:outerShdw>
              </a:effectLst>
              <a:latin typeface="Arial" pitchFamily="34" charset="0"/>
            </a:endParaRPr>
          </a:p>
        </p:txBody>
      </p:sp>
      <p:grpSp>
        <p:nvGrpSpPr>
          <p:cNvPr id="460804" name="Group 4"/>
          <p:cNvGrpSpPr>
            <a:grpSpLocks/>
          </p:cNvGrpSpPr>
          <p:nvPr/>
        </p:nvGrpSpPr>
        <p:grpSpPr bwMode="auto">
          <a:xfrm>
            <a:off x="1371600" y="2209800"/>
            <a:ext cx="1200150" cy="492125"/>
            <a:chOff x="926" y="1488"/>
            <a:chExt cx="756" cy="310"/>
          </a:xfrm>
        </p:grpSpPr>
        <p:sp>
          <p:nvSpPr>
            <p:cNvPr id="460805" name="Line 5"/>
            <p:cNvSpPr>
              <a:spLocks noChangeShapeType="1"/>
            </p:cNvSpPr>
            <p:nvPr/>
          </p:nvSpPr>
          <p:spPr bwMode="auto">
            <a:xfrm>
              <a:off x="936" y="1488"/>
              <a:ext cx="576" cy="0"/>
            </a:xfrm>
            <a:prstGeom prst="line">
              <a:avLst/>
            </a:prstGeom>
            <a:noFill/>
            <a:ln w="57150">
              <a:solidFill>
                <a:schemeClr val="tx1"/>
              </a:solidFill>
              <a:round/>
              <a:headEnd/>
              <a:tailEnd type="triangle" w="med" len="med"/>
            </a:ln>
            <a:effectLst/>
          </p:spPr>
          <p:txBody>
            <a:bodyPr wrap="none" anchor="ctr"/>
            <a:lstStyle/>
            <a:p>
              <a:endParaRPr lang="fr-FR"/>
            </a:p>
          </p:txBody>
        </p:sp>
        <p:sp>
          <p:nvSpPr>
            <p:cNvPr id="460806" name="Text Box 6"/>
            <p:cNvSpPr txBox="1">
              <a:spLocks noChangeArrowheads="1"/>
            </p:cNvSpPr>
            <p:nvPr/>
          </p:nvSpPr>
          <p:spPr bwMode="auto">
            <a:xfrm>
              <a:off x="926" y="1567"/>
              <a:ext cx="756" cy="231"/>
            </a:xfrm>
            <a:prstGeom prst="rect">
              <a:avLst/>
            </a:prstGeom>
            <a:noFill/>
            <a:ln w="9525">
              <a:noFill/>
              <a:miter lim="800000"/>
              <a:headEnd/>
              <a:tailEnd/>
            </a:ln>
            <a:effectLst/>
          </p:spPr>
          <p:txBody>
            <a:bodyPr wrap="none">
              <a:spAutoFit/>
            </a:bodyPr>
            <a:lstStyle/>
            <a:p>
              <a:pPr algn="l" eaLnBrk="0" latinLnBrk="0" hangingPunct="0"/>
              <a:r>
                <a:rPr kumimoji="0" lang="en-US" b="1">
                  <a:latin typeface="Arial" pitchFamily="34" charset="0"/>
                </a:rPr>
                <a:t>Elements</a:t>
              </a:r>
              <a:endParaRPr kumimoji="0" lang="en-US" sz="2000" b="1">
                <a:latin typeface="Arial" pitchFamily="34" charset="0"/>
              </a:endParaRPr>
            </a:p>
          </p:txBody>
        </p:sp>
      </p:grpSp>
      <p:sp>
        <p:nvSpPr>
          <p:cNvPr id="460807" name="AutoShape 7"/>
          <p:cNvSpPr>
            <a:spLocks noChangeArrowheads="1"/>
          </p:cNvSpPr>
          <p:nvPr/>
        </p:nvSpPr>
        <p:spPr bwMode="auto">
          <a:xfrm>
            <a:off x="344488" y="1673225"/>
            <a:ext cx="1039812" cy="1138238"/>
          </a:xfrm>
          <a:prstGeom prst="flowChartMagneticDisk">
            <a:avLst/>
          </a:prstGeom>
          <a:gradFill rotWithShape="0">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XML</a:t>
            </a:r>
            <a:endParaRPr kumimoji="0" lang="en-US" sz="2000" b="1">
              <a:effectLst>
                <a:outerShdw blurRad="38100" dist="38100" dir="2700000" algn="tl">
                  <a:srgbClr val="FFFFFF"/>
                </a:outerShdw>
              </a:effectLst>
              <a:latin typeface="Arial" pitchFamily="34" charset="0"/>
            </a:endParaRPr>
          </a:p>
        </p:txBody>
      </p:sp>
      <p:sp>
        <p:nvSpPr>
          <p:cNvPr id="460808" name="Line 8"/>
          <p:cNvSpPr>
            <a:spLocks noChangeShapeType="1"/>
          </p:cNvSpPr>
          <p:nvPr/>
        </p:nvSpPr>
        <p:spPr bwMode="auto">
          <a:xfrm flipH="1">
            <a:off x="2698750" y="2097088"/>
            <a:ext cx="204788" cy="295275"/>
          </a:xfrm>
          <a:prstGeom prst="line">
            <a:avLst/>
          </a:prstGeom>
          <a:noFill/>
          <a:ln w="9525">
            <a:solidFill>
              <a:schemeClr val="tx1"/>
            </a:solidFill>
            <a:round/>
            <a:headEnd/>
            <a:tailEnd/>
          </a:ln>
          <a:effectLst/>
        </p:spPr>
        <p:txBody>
          <a:bodyPr wrap="none" anchor="ctr"/>
          <a:lstStyle/>
          <a:p>
            <a:endParaRPr lang="fr-FR"/>
          </a:p>
        </p:txBody>
      </p:sp>
      <p:sp>
        <p:nvSpPr>
          <p:cNvPr id="460809" name="Line 9"/>
          <p:cNvSpPr>
            <a:spLocks noChangeShapeType="1"/>
          </p:cNvSpPr>
          <p:nvPr/>
        </p:nvSpPr>
        <p:spPr bwMode="auto">
          <a:xfrm>
            <a:off x="3027363" y="2101850"/>
            <a:ext cx="204787" cy="295275"/>
          </a:xfrm>
          <a:prstGeom prst="line">
            <a:avLst/>
          </a:prstGeom>
          <a:noFill/>
          <a:ln w="9525">
            <a:solidFill>
              <a:schemeClr val="tx1"/>
            </a:solidFill>
            <a:round/>
            <a:headEnd/>
            <a:tailEnd/>
          </a:ln>
          <a:effectLst/>
        </p:spPr>
        <p:txBody>
          <a:bodyPr wrap="none" anchor="ctr"/>
          <a:lstStyle/>
          <a:p>
            <a:endParaRPr lang="fr-FR"/>
          </a:p>
        </p:txBody>
      </p:sp>
      <p:sp>
        <p:nvSpPr>
          <p:cNvPr id="460810" name="Line 10"/>
          <p:cNvSpPr>
            <a:spLocks noChangeShapeType="1"/>
          </p:cNvSpPr>
          <p:nvPr/>
        </p:nvSpPr>
        <p:spPr bwMode="auto">
          <a:xfrm>
            <a:off x="2713038" y="2573338"/>
            <a:ext cx="204787" cy="295275"/>
          </a:xfrm>
          <a:prstGeom prst="line">
            <a:avLst/>
          </a:prstGeom>
          <a:noFill/>
          <a:ln w="9525">
            <a:solidFill>
              <a:schemeClr val="tx1"/>
            </a:solidFill>
            <a:round/>
            <a:headEnd/>
            <a:tailEnd/>
          </a:ln>
          <a:effectLst/>
        </p:spPr>
        <p:txBody>
          <a:bodyPr wrap="none" anchor="ctr"/>
          <a:lstStyle/>
          <a:p>
            <a:endParaRPr lang="fr-FR"/>
          </a:p>
        </p:txBody>
      </p:sp>
      <p:sp>
        <p:nvSpPr>
          <p:cNvPr id="460811" name="Line 11"/>
          <p:cNvSpPr>
            <a:spLocks noChangeShapeType="1"/>
          </p:cNvSpPr>
          <p:nvPr/>
        </p:nvSpPr>
        <p:spPr bwMode="auto">
          <a:xfrm flipH="1">
            <a:off x="2403475" y="2587625"/>
            <a:ext cx="204788" cy="295275"/>
          </a:xfrm>
          <a:prstGeom prst="line">
            <a:avLst/>
          </a:prstGeom>
          <a:noFill/>
          <a:ln w="9525">
            <a:solidFill>
              <a:schemeClr val="tx1"/>
            </a:solidFill>
            <a:round/>
            <a:headEnd/>
            <a:tailEnd/>
          </a:ln>
          <a:effectLst/>
        </p:spPr>
        <p:txBody>
          <a:bodyPr wrap="none" anchor="ctr"/>
          <a:lstStyle/>
          <a:p>
            <a:endParaRPr lang="fr-FR"/>
          </a:p>
        </p:txBody>
      </p:sp>
      <p:grpSp>
        <p:nvGrpSpPr>
          <p:cNvPr id="460812" name="Group 12"/>
          <p:cNvGrpSpPr>
            <a:grpSpLocks/>
          </p:cNvGrpSpPr>
          <p:nvPr/>
        </p:nvGrpSpPr>
        <p:grpSpPr bwMode="auto">
          <a:xfrm>
            <a:off x="2241550" y="1809750"/>
            <a:ext cx="1152525" cy="1304925"/>
            <a:chOff x="1412" y="1140"/>
            <a:chExt cx="726" cy="822"/>
          </a:xfrm>
        </p:grpSpPr>
        <p:sp>
          <p:nvSpPr>
            <p:cNvPr id="460813" name="Oval 13"/>
            <p:cNvSpPr>
              <a:spLocks noChangeArrowheads="1"/>
            </p:cNvSpPr>
            <p:nvPr/>
          </p:nvSpPr>
          <p:spPr bwMode="auto">
            <a:xfrm>
              <a:off x="1766" y="1140"/>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A</a:t>
              </a:r>
            </a:p>
          </p:txBody>
        </p:sp>
        <p:sp>
          <p:nvSpPr>
            <p:cNvPr id="460814" name="Oval 14"/>
            <p:cNvSpPr>
              <a:spLocks noChangeArrowheads="1"/>
            </p:cNvSpPr>
            <p:nvPr/>
          </p:nvSpPr>
          <p:spPr bwMode="auto">
            <a:xfrm>
              <a:off x="1568" y="1458"/>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B</a:t>
              </a:r>
              <a:endParaRPr kumimoji="0" lang="en-US" sz="2400" b="1">
                <a:latin typeface="Arial" pitchFamily="34" charset="0"/>
              </a:endParaRPr>
            </a:p>
          </p:txBody>
        </p:sp>
        <p:sp>
          <p:nvSpPr>
            <p:cNvPr id="460815" name="Oval 15"/>
            <p:cNvSpPr>
              <a:spLocks noChangeArrowheads="1"/>
            </p:cNvSpPr>
            <p:nvPr/>
          </p:nvSpPr>
          <p:spPr bwMode="auto">
            <a:xfrm>
              <a:off x="1934" y="1458"/>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C</a:t>
              </a:r>
            </a:p>
          </p:txBody>
        </p:sp>
        <p:sp>
          <p:nvSpPr>
            <p:cNvPr id="460816" name="Oval 16"/>
            <p:cNvSpPr>
              <a:spLocks noChangeArrowheads="1"/>
            </p:cNvSpPr>
            <p:nvPr/>
          </p:nvSpPr>
          <p:spPr bwMode="auto">
            <a:xfrm>
              <a:off x="1757" y="1755"/>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E</a:t>
              </a:r>
              <a:endParaRPr kumimoji="0" lang="en-US" sz="2400" b="1">
                <a:latin typeface="Arial" pitchFamily="34" charset="0"/>
              </a:endParaRPr>
            </a:p>
          </p:txBody>
        </p:sp>
        <p:sp>
          <p:nvSpPr>
            <p:cNvPr id="460817" name="Oval 17"/>
            <p:cNvSpPr>
              <a:spLocks noChangeArrowheads="1"/>
            </p:cNvSpPr>
            <p:nvPr/>
          </p:nvSpPr>
          <p:spPr bwMode="auto">
            <a:xfrm>
              <a:off x="1412" y="1755"/>
              <a:ext cx="204" cy="207"/>
            </a:xfrm>
            <a:prstGeom prst="ellipse">
              <a:avLst/>
            </a:prstGeom>
            <a:gradFill rotWithShape="0">
              <a:gsLst>
                <a:gs pos="0">
                  <a:srgbClr val="3366FF"/>
                </a:gs>
                <a:gs pos="100000">
                  <a:srgbClr val="3366FF">
                    <a:gamma/>
                    <a:shade val="46275"/>
                    <a:invGamma/>
                  </a:srgbClr>
                </a:gs>
              </a:gsLst>
              <a:lin ang="0" scaled="1"/>
            </a:gra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D</a:t>
              </a:r>
              <a:endParaRPr kumimoji="0" lang="en-US" sz="2400" b="1">
                <a:latin typeface="Arial" pitchFamily="34" charset="0"/>
              </a:endParaRPr>
            </a:p>
          </p:txBody>
        </p:sp>
      </p:grpSp>
      <p:grpSp>
        <p:nvGrpSpPr>
          <p:cNvPr id="460818" name="Group 18"/>
          <p:cNvGrpSpPr>
            <a:grpSpLocks/>
          </p:cNvGrpSpPr>
          <p:nvPr/>
        </p:nvGrpSpPr>
        <p:grpSpPr bwMode="auto">
          <a:xfrm>
            <a:off x="5607050" y="1746250"/>
            <a:ext cx="876300" cy="1785938"/>
            <a:chOff x="4012" y="2396"/>
            <a:chExt cx="552" cy="1125"/>
          </a:xfrm>
        </p:grpSpPr>
        <p:sp>
          <p:nvSpPr>
            <p:cNvPr id="460819" name="Line 19"/>
            <p:cNvSpPr>
              <a:spLocks noChangeShapeType="1"/>
            </p:cNvSpPr>
            <p:nvPr/>
          </p:nvSpPr>
          <p:spPr bwMode="auto">
            <a:xfrm flipH="1">
              <a:off x="4114" y="2580"/>
              <a:ext cx="129" cy="186"/>
            </a:xfrm>
            <a:prstGeom prst="line">
              <a:avLst/>
            </a:prstGeom>
            <a:noFill/>
            <a:ln w="9525">
              <a:solidFill>
                <a:schemeClr val="tx1"/>
              </a:solidFill>
              <a:round/>
              <a:headEnd/>
              <a:tailEnd/>
            </a:ln>
            <a:effectLst/>
          </p:spPr>
          <p:txBody>
            <a:bodyPr wrap="none" anchor="ctr"/>
            <a:lstStyle/>
            <a:p>
              <a:endParaRPr lang="fr-FR"/>
            </a:p>
          </p:txBody>
        </p:sp>
        <p:sp>
          <p:nvSpPr>
            <p:cNvPr id="460820" name="Line 20"/>
            <p:cNvSpPr>
              <a:spLocks noChangeShapeType="1"/>
            </p:cNvSpPr>
            <p:nvPr/>
          </p:nvSpPr>
          <p:spPr bwMode="auto">
            <a:xfrm flipH="1">
              <a:off x="4138" y="3180"/>
              <a:ext cx="129" cy="186"/>
            </a:xfrm>
            <a:prstGeom prst="line">
              <a:avLst/>
            </a:prstGeom>
            <a:noFill/>
            <a:ln w="9525">
              <a:solidFill>
                <a:schemeClr val="tx1"/>
              </a:solidFill>
              <a:round/>
              <a:headEnd/>
              <a:tailEnd/>
            </a:ln>
            <a:effectLst/>
          </p:spPr>
          <p:txBody>
            <a:bodyPr wrap="none" anchor="ctr"/>
            <a:lstStyle/>
            <a:p>
              <a:endParaRPr lang="fr-FR"/>
            </a:p>
          </p:txBody>
        </p:sp>
        <p:sp>
          <p:nvSpPr>
            <p:cNvPr id="460821" name="Line 21"/>
            <p:cNvSpPr>
              <a:spLocks noChangeShapeType="1"/>
            </p:cNvSpPr>
            <p:nvPr/>
          </p:nvSpPr>
          <p:spPr bwMode="auto">
            <a:xfrm>
              <a:off x="4333" y="3189"/>
              <a:ext cx="129" cy="186"/>
            </a:xfrm>
            <a:prstGeom prst="line">
              <a:avLst/>
            </a:prstGeom>
            <a:noFill/>
            <a:ln w="9525">
              <a:solidFill>
                <a:schemeClr val="tx1"/>
              </a:solidFill>
              <a:round/>
              <a:headEnd/>
              <a:tailEnd/>
            </a:ln>
            <a:effectLst/>
          </p:spPr>
          <p:txBody>
            <a:bodyPr wrap="none" anchor="ctr"/>
            <a:lstStyle/>
            <a:p>
              <a:endParaRPr lang="fr-FR"/>
            </a:p>
          </p:txBody>
        </p:sp>
        <p:sp>
          <p:nvSpPr>
            <p:cNvPr id="460822" name="Line 22"/>
            <p:cNvSpPr>
              <a:spLocks noChangeShapeType="1"/>
            </p:cNvSpPr>
            <p:nvPr/>
          </p:nvSpPr>
          <p:spPr bwMode="auto">
            <a:xfrm>
              <a:off x="4153" y="2865"/>
              <a:ext cx="129" cy="186"/>
            </a:xfrm>
            <a:prstGeom prst="line">
              <a:avLst/>
            </a:prstGeom>
            <a:noFill/>
            <a:ln w="9525">
              <a:solidFill>
                <a:schemeClr val="tx1"/>
              </a:solidFill>
              <a:round/>
              <a:headEnd/>
              <a:tailEnd/>
            </a:ln>
            <a:effectLst/>
          </p:spPr>
          <p:txBody>
            <a:bodyPr wrap="none" anchor="ctr"/>
            <a:lstStyle/>
            <a:p>
              <a:endParaRPr lang="fr-FR"/>
            </a:p>
          </p:txBody>
        </p:sp>
        <p:sp>
          <p:nvSpPr>
            <p:cNvPr id="460823" name="Oval 23"/>
            <p:cNvSpPr>
              <a:spLocks noChangeArrowheads="1"/>
            </p:cNvSpPr>
            <p:nvPr/>
          </p:nvSpPr>
          <p:spPr bwMode="auto">
            <a:xfrm flipH="1">
              <a:off x="4180" y="2396"/>
              <a:ext cx="204" cy="207"/>
            </a:xfrm>
            <a:prstGeom prst="ellipse">
              <a:avLst/>
            </a:prstGeom>
            <a:solidFill>
              <a:schemeClr val="folHlink"/>
            </a:soli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1</a:t>
              </a:r>
              <a:endParaRPr kumimoji="0" lang="en-US" sz="2400" b="1">
                <a:latin typeface="Arial" pitchFamily="34" charset="0"/>
              </a:endParaRPr>
            </a:p>
          </p:txBody>
        </p:sp>
        <p:sp>
          <p:nvSpPr>
            <p:cNvPr id="460824" name="Oval 24"/>
            <p:cNvSpPr>
              <a:spLocks noChangeArrowheads="1"/>
            </p:cNvSpPr>
            <p:nvPr/>
          </p:nvSpPr>
          <p:spPr bwMode="auto">
            <a:xfrm flipH="1">
              <a:off x="4180" y="3017"/>
              <a:ext cx="204" cy="207"/>
            </a:xfrm>
            <a:prstGeom prst="ellipse">
              <a:avLst/>
            </a:prstGeom>
            <a:solidFill>
              <a:schemeClr val="folHlink"/>
            </a:soli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3</a:t>
              </a:r>
            </a:p>
          </p:txBody>
        </p:sp>
        <p:sp>
          <p:nvSpPr>
            <p:cNvPr id="460825" name="Oval 25"/>
            <p:cNvSpPr>
              <a:spLocks noChangeArrowheads="1"/>
            </p:cNvSpPr>
            <p:nvPr/>
          </p:nvSpPr>
          <p:spPr bwMode="auto">
            <a:xfrm flipH="1">
              <a:off x="4012" y="2714"/>
              <a:ext cx="204" cy="207"/>
            </a:xfrm>
            <a:prstGeom prst="ellipse">
              <a:avLst/>
            </a:prstGeom>
            <a:solidFill>
              <a:schemeClr val="folHlink"/>
            </a:soli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2</a:t>
              </a:r>
            </a:p>
          </p:txBody>
        </p:sp>
        <p:sp>
          <p:nvSpPr>
            <p:cNvPr id="460826" name="Oval 26"/>
            <p:cNvSpPr>
              <a:spLocks noChangeArrowheads="1"/>
            </p:cNvSpPr>
            <p:nvPr/>
          </p:nvSpPr>
          <p:spPr bwMode="auto">
            <a:xfrm flipH="1">
              <a:off x="4015" y="3314"/>
              <a:ext cx="204" cy="207"/>
            </a:xfrm>
            <a:prstGeom prst="ellipse">
              <a:avLst/>
            </a:prstGeom>
            <a:solidFill>
              <a:schemeClr val="folHlink"/>
            </a:soli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4</a:t>
              </a:r>
            </a:p>
          </p:txBody>
        </p:sp>
        <p:sp>
          <p:nvSpPr>
            <p:cNvPr id="460827" name="Oval 27"/>
            <p:cNvSpPr>
              <a:spLocks noChangeArrowheads="1"/>
            </p:cNvSpPr>
            <p:nvPr/>
          </p:nvSpPr>
          <p:spPr bwMode="auto">
            <a:xfrm flipH="1">
              <a:off x="4360" y="3314"/>
              <a:ext cx="204" cy="207"/>
            </a:xfrm>
            <a:prstGeom prst="ellipse">
              <a:avLst/>
            </a:prstGeom>
            <a:solidFill>
              <a:schemeClr val="folHlink"/>
            </a:solidFill>
            <a:ln w="9525">
              <a:solidFill>
                <a:schemeClr val="tx1"/>
              </a:solidFill>
              <a:round/>
              <a:headEnd/>
              <a:tailEnd/>
            </a:ln>
            <a:effectLst/>
          </p:spPr>
          <p:txBody>
            <a:bodyPr wrap="none" anchor="ctr"/>
            <a:lstStyle/>
            <a:p>
              <a:pPr eaLnBrk="0" latinLnBrk="0" hangingPunct="0"/>
              <a:r>
                <a:rPr kumimoji="0" lang="en-US" sz="1600" b="1">
                  <a:solidFill>
                    <a:schemeClr val="bg2"/>
                  </a:solidFill>
                  <a:latin typeface="Arial" pitchFamily="34" charset="0"/>
                </a:rPr>
                <a:t>5</a:t>
              </a:r>
            </a:p>
          </p:txBody>
        </p:sp>
      </p:grpSp>
      <p:sp>
        <p:nvSpPr>
          <p:cNvPr id="460828" name="Text Box 28"/>
          <p:cNvSpPr txBox="1">
            <a:spLocks noChangeArrowheads="1"/>
          </p:cNvSpPr>
          <p:nvPr/>
        </p:nvSpPr>
        <p:spPr bwMode="auto">
          <a:xfrm>
            <a:off x="2613025" y="3749675"/>
            <a:ext cx="3470275" cy="457200"/>
          </a:xfrm>
          <a:prstGeom prst="rect">
            <a:avLst/>
          </a:prstGeom>
          <a:noFill/>
          <a:ln w="9525">
            <a:noFill/>
            <a:miter lim="800000"/>
            <a:headEnd/>
            <a:tailEnd/>
          </a:ln>
          <a:effectLst/>
        </p:spPr>
        <p:txBody>
          <a:bodyPr wrap="none">
            <a:spAutoFit/>
          </a:bodyPr>
          <a:lstStyle/>
          <a:p>
            <a:pPr algn="l" eaLnBrk="0" latinLnBrk="0" hangingPunct="0"/>
            <a:r>
              <a:rPr kumimoji="0" lang="en-US" sz="2400" b="1">
                <a:effectLst>
                  <a:outerShdw blurRad="38100" dist="38100" dir="2700000" algn="tl">
                    <a:srgbClr val="FFFFFF"/>
                  </a:outerShdw>
                </a:effectLst>
                <a:latin typeface="Courier New" pitchFamily="49" charset="0"/>
              </a:rPr>
              <a:t>A.transformNode(1)</a:t>
            </a:r>
            <a:endParaRPr kumimoji="0" lang="en-US" sz="2400"/>
          </a:p>
        </p:txBody>
      </p:sp>
      <p:sp>
        <p:nvSpPr>
          <p:cNvPr id="460829" name="Line 29"/>
          <p:cNvSpPr>
            <a:spLocks noChangeShapeType="1"/>
          </p:cNvSpPr>
          <p:nvPr/>
        </p:nvSpPr>
        <p:spPr bwMode="auto">
          <a:xfrm flipH="1">
            <a:off x="4187825" y="4178300"/>
            <a:ext cx="9525" cy="811213"/>
          </a:xfrm>
          <a:prstGeom prst="line">
            <a:avLst/>
          </a:prstGeom>
          <a:noFill/>
          <a:ln w="57150">
            <a:solidFill>
              <a:schemeClr val="tx1"/>
            </a:solidFill>
            <a:round/>
            <a:headEnd/>
            <a:tailEnd type="triangle" w="med" len="med"/>
          </a:ln>
          <a:effectLst/>
        </p:spPr>
        <p:txBody>
          <a:bodyPr wrap="none" anchor="ctr"/>
          <a:lstStyle/>
          <a:p>
            <a:endParaRPr lang="fr-FR"/>
          </a:p>
        </p:txBody>
      </p:sp>
      <p:grpSp>
        <p:nvGrpSpPr>
          <p:cNvPr id="460830" name="Group 30"/>
          <p:cNvGrpSpPr>
            <a:grpSpLocks/>
          </p:cNvGrpSpPr>
          <p:nvPr/>
        </p:nvGrpSpPr>
        <p:grpSpPr bwMode="auto">
          <a:xfrm>
            <a:off x="6248400" y="2209800"/>
            <a:ext cx="1538288" cy="484188"/>
            <a:chOff x="4152" y="1392"/>
            <a:chExt cx="969" cy="305"/>
          </a:xfrm>
        </p:grpSpPr>
        <p:sp>
          <p:nvSpPr>
            <p:cNvPr id="460831" name="Line 31"/>
            <p:cNvSpPr>
              <a:spLocks noChangeShapeType="1"/>
            </p:cNvSpPr>
            <p:nvPr/>
          </p:nvSpPr>
          <p:spPr bwMode="auto">
            <a:xfrm flipH="1">
              <a:off x="4152" y="1392"/>
              <a:ext cx="576" cy="0"/>
            </a:xfrm>
            <a:prstGeom prst="line">
              <a:avLst/>
            </a:prstGeom>
            <a:noFill/>
            <a:ln w="57150">
              <a:solidFill>
                <a:schemeClr val="tx1"/>
              </a:solidFill>
              <a:round/>
              <a:headEnd/>
              <a:tailEnd type="triangle" w="med" len="med"/>
            </a:ln>
            <a:effectLst/>
          </p:spPr>
          <p:txBody>
            <a:bodyPr wrap="none" anchor="ctr"/>
            <a:lstStyle/>
            <a:p>
              <a:endParaRPr lang="fr-FR"/>
            </a:p>
          </p:txBody>
        </p:sp>
        <p:sp>
          <p:nvSpPr>
            <p:cNvPr id="460832" name="Text Box 32"/>
            <p:cNvSpPr txBox="1">
              <a:spLocks noChangeArrowheads="1"/>
            </p:cNvSpPr>
            <p:nvPr/>
          </p:nvSpPr>
          <p:spPr bwMode="auto">
            <a:xfrm>
              <a:off x="4294" y="1447"/>
              <a:ext cx="827" cy="250"/>
            </a:xfrm>
            <a:prstGeom prst="rect">
              <a:avLst/>
            </a:prstGeom>
            <a:noFill/>
            <a:ln w="9525">
              <a:noFill/>
              <a:miter lim="800000"/>
              <a:headEnd/>
              <a:tailEnd/>
            </a:ln>
            <a:effectLst/>
          </p:spPr>
          <p:txBody>
            <a:bodyPr wrap="none">
              <a:spAutoFit/>
            </a:bodyPr>
            <a:lstStyle/>
            <a:p>
              <a:pPr algn="l" eaLnBrk="0" latinLnBrk="0" hangingPunct="0"/>
              <a:r>
                <a:rPr kumimoji="0" lang="en-US" sz="2000" b="1">
                  <a:latin typeface="Arial" pitchFamily="34" charset="0"/>
                </a:rPr>
                <a:t>Elements</a:t>
              </a:r>
              <a:endParaRPr kumimoji="0" lang="en-US" sz="2400" b="1">
                <a:latin typeface="Arial" pitchFamily="34" charset="0"/>
              </a:endParaRPr>
            </a:p>
          </p:txBody>
        </p:sp>
      </p:grpSp>
      <p:cxnSp>
        <p:nvCxnSpPr>
          <p:cNvPr id="460833" name="AutoShape 33"/>
          <p:cNvCxnSpPr>
            <a:cxnSpLocks noChangeShapeType="1"/>
            <a:stCxn id="460813" idx="6"/>
            <a:endCxn id="460828" idx="1"/>
          </p:cNvCxnSpPr>
          <p:nvPr/>
        </p:nvCxnSpPr>
        <p:spPr bwMode="auto">
          <a:xfrm flipH="1">
            <a:off x="2613025" y="1974850"/>
            <a:ext cx="514350" cy="2003425"/>
          </a:xfrm>
          <a:prstGeom prst="bentConnector5">
            <a:avLst>
              <a:gd name="adj1" fmla="val -44444"/>
              <a:gd name="adj2" fmla="val 48338"/>
              <a:gd name="adj3" fmla="val 144444"/>
            </a:avLst>
          </a:prstGeom>
          <a:noFill/>
          <a:ln w="9525">
            <a:solidFill>
              <a:schemeClr val="tx1"/>
            </a:solidFill>
            <a:miter lim="800000"/>
            <a:headEnd/>
            <a:tailEnd/>
          </a:ln>
          <a:effectLst/>
        </p:spPr>
      </p:cxnSp>
      <p:cxnSp>
        <p:nvCxnSpPr>
          <p:cNvPr id="460834" name="AutoShape 34"/>
          <p:cNvCxnSpPr>
            <a:cxnSpLocks noChangeShapeType="1"/>
            <a:stCxn id="460823" idx="6"/>
            <a:endCxn id="460828" idx="3"/>
          </p:cNvCxnSpPr>
          <p:nvPr/>
        </p:nvCxnSpPr>
        <p:spPr bwMode="auto">
          <a:xfrm rot="10800000" flipH="1" flipV="1">
            <a:off x="5873750" y="1909763"/>
            <a:ext cx="209550" cy="2068512"/>
          </a:xfrm>
          <a:prstGeom prst="bentConnector5">
            <a:avLst>
              <a:gd name="adj1" fmla="val -109093"/>
              <a:gd name="adj2" fmla="val 48505"/>
              <a:gd name="adj3" fmla="val 209093"/>
            </a:avLst>
          </a:prstGeom>
          <a:noFill/>
          <a:ln w="9525">
            <a:solidFill>
              <a:schemeClr val="tx1"/>
            </a:solidFill>
            <a:miter lim="800000"/>
            <a:headEnd/>
            <a:tailEnd/>
          </a:ln>
          <a:effectLst/>
        </p:spPr>
      </p:cxnSp>
      <p:sp>
        <p:nvSpPr>
          <p:cNvPr id="460835" name="Text Box 35"/>
          <p:cNvSpPr txBox="1">
            <a:spLocks noChangeArrowheads="1"/>
          </p:cNvSpPr>
          <p:nvPr/>
        </p:nvSpPr>
        <p:spPr bwMode="auto">
          <a:xfrm>
            <a:off x="3530600" y="5172075"/>
            <a:ext cx="1644650" cy="457200"/>
          </a:xfrm>
          <a:prstGeom prst="rect">
            <a:avLst/>
          </a:prstGeom>
          <a:noFill/>
          <a:ln w="9525">
            <a:noFill/>
            <a:miter lim="800000"/>
            <a:headEnd/>
            <a:tailEnd/>
          </a:ln>
          <a:effectLst/>
        </p:spPr>
        <p:txBody>
          <a:bodyPr wrap="none">
            <a:spAutoFit/>
          </a:bodyPr>
          <a:lstStyle/>
          <a:p>
            <a:pPr eaLnBrk="0" latinLnBrk="0" hangingPunct="0"/>
            <a:r>
              <a:rPr kumimoji="0" lang="en-US" sz="2400" b="1">
                <a:effectLst>
                  <a:outerShdw blurRad="38100" dist="38100" dir="2700000" algn="tl">
                    <a:srgbClr val="FFFFFF"/>
                  </a:outerShdw>
                </a:effectLst>
                <a:latin typeface="Courier New" pitchFamily="49" charset="0"/>
              </a:rPr>
              <a:t>strValue</a:t>
            </a:r>
            <a:endParaRPr kumimoji="0" lang="en-US" sz="240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Espace réservé du numéro de diapositive 2"/>
          <p:cNvSpPr>
            <a:spLocks noGrp="1"/>
          </p:cNvSpPr>
          <p:nvPr>
            <p:ph type="sldNum" sz="quarter" idx="10"/>
          </p:nvPr>
        </p:nvSpPr>
        <p:spPr/>
        <p:txBody>
          <a:bodyPr/>
          <a:lstStyle/>
          <a:p>
            <a:fld id="{8CBFD1E3-70FC-4862-9823-C8DDFC8D672C}" type="slidenum">
              <a:rPr lang="fr-FR"/>
              <a:pPr/>
              <a:t>185</a:t>
            </a:fld>
            <a:endParaRPr lang="fr-FR"/>
          </a:p>
        </p:txBody>
      </p:sp>
      <p:sp>
        <p:nvSpPr>
          <p:cNvPr id="474114" name="Rectangle 2"/>
          <p:cNvSpPr>
            <a:spLocks noGrp="1" noChangeArrowheads="1"/>
          </p:cNvSpPr>
          <p:nvPr>
            <p:ph type="title"/>
          </p:nvPr>
        </p:nvSpPr>
        <p:spPr/>
        <p:txBody>
          <a:bodyPr/>
          <a:lstStyle/>
          <a:p>
            <a:r>
              <a:rPr lang="fr-FR"/>
              <a:t>Utilisation d’un objet COM côté client et côté serveur</a:t>
            </a:r>
          </a:p>
        </p:txBody>
      </p:sp>
      <p:grpSp>
        <p:nvGrpSpPr>
          <p:cNvPr id="474123" name="Group 11"/>
          <p:cNvGrpSpPr>
            <a:grpSpLocks/>
          </p:cNvGrpSpPr>
          <p:nvPr/>
        </p:nvGrpSpPr>
        <p:grpSpPr bwMode="auto">
          <a:xfrm>
            <a:off x="76200" y="838200"/>
            <a:ext cx="9142413" cy="4192588"/>
            <a:chOff x="0" y="30"/>
            <a:chExt cx="5759" cy="2641"/>
          </a:xfrm>
        </p:grpSpPr>
        <p:sp>
          <p:nvSpPr>
            <p:cNvPr id="474115" name="Rectangle 3"/>
            <p:cNvSpPr>
              <a:spLocks noChangeArrowheads="1"/>
            </p:cNvSpPr>
            <p:nvPr/>
          </p:nvSpPr>
          <p:spPr bwMode="auto">
            <a:xfrm>
              <a:off x="30" y="30"/>
              <a:ext cx="2268" cy="360"/>
            </a:xfrm>
            <a:prstGeom prst="rect">
              <a:avLst/>
            </a:prstGeom>
            <a:noFill/>
            <a:ln w="12700">
              <a:noFill/>
              <a:miter lim="800000"/>
              <a:headEnd/>
              <a:tailEnd/>
            </a:ln>
            <a:effectLst/>
          </p:spPr>
          <p:txBody>
            <a:bodyPr lIns="90000" tIns="46800" rIns="90000" bIns="46800" anchor="ctr"/>
            <a:lstStyle/>
            <a:p>
              <a:pPr latinLnBrk="0"/>
              <a:r>
                <a:rPr kumimoji="0" lang="fr-FR" sz="1400" b="1">
                  <a:latin typeface="Arial" pitchFamily="34" charset="0"/>
                  <a:cs typeface="Arial" pitchFamily="34" charset="0"/>
                </a:rPr>
                <a:t>Transformation sur le client</a:t>
              </a:r>
              <a:br>
                <a:rPr kumimoji="0" lang="fr-FR" sz="1400" b="1">
                  <a:latin typeface="Arial" pitchFamily="34" charset="0"/>
                  <a:cs typeface="Arial" pitchFamily="34" charset="0"/>
                </a:rPr>
              </a:br>
              <a:r>
                <a:rPr kumimoji="0" lang="fr-FR" sz="1400" b="1">
                  <a:latin typeface="Arial" pitchFamily="34" charset="0"/>
                  <a:cs typeface="Arial" pitchFamily="34" charset="0"/>
                </a:rPr>
                <a:t>voiture.html </a:t>
              </a:r>
              <a:endParaRPr kumimoji="0" lang="fr-FR" sz="1600">
                <a:cs typeface="Times New Roman" pitchFamily="18" charset="0"/>
              </a:endParaRPr>
            </a:p>
            <a:p>
              <a:pPr eaLnBrk="0" latinLnBrk="0" hangingPunct="0"/>
              <a:endParaRPr kumimoji="0" lang="fr-FR" sz="3200"/>
            </a:p>
          </p:txBody>
        </p:sp>
        <p:sp>
          <p:nvSpPr>
            <p:cNvPr id="474116" name="Rectangle 4"/>
            <p:cNvSpPr>
              <a:spLocks noChangeArrowheads="1"/>
            </p:cNvSpPr>
            <p:nvPr/>
          </p:nvSpPr>
          <p:spPr bwMode="auto">
            <a:xfrm>
              <a:off x="2298" y="30"/>
              <a:ext cx="3371" cy="360"/>
            </a:xfrm>
            <a:prstGeom prst="rect">
              <a:avLst/>
            </a:prstGeom>
            <a:noFill/>
            <a:ln w="12700">
              <a:noFill/>
              <a:miter lim="800000"/>
              <a:headEnd/>
              <a:tailEnd/>
            </a:ln>
            <a:effectLst/>
          </p:spPr>
          <p:txBody>
            <a:bodyPr lIns="90000" tIns="46800" rIns="90000" bIns="46800" anchor="ctr"/>
            <a:lstStyle/>
            <a:p>
              <a:pPr latinLnBrk="0"/>
              <a:r>
                <a:rPr kumimoji="0" lang="fr-FR" sz="1400" b="1">
                  <a:latin typeface="Arial" pitchFamily="34" charset="0"/>
                  <a:cs typeface="Arial" pitchFamily="34" charset="0"/>
                </a:rPr>
                <a:t>Transformation sur le serveur</a:t>
              </a:r>
              <a:br>
                <a:rPr kumimoji="0" lang="fr-FR" sz="1400" b="1">
                  <a:latin typeface="Arial" pitchFamily="34" charset="0"/>
                  <a:cs typeface="Arial" pitchFamily="34" charset="0"/>
                </a:rPr>
              </a:br>
              <a:r>
                <a:rPr kumimoji="0" lang="fr-FR" sz="1400" b="1">
                  <a:latin typeface="Arial" pitchFamily="34" charset="0"/>
                  <a:cs typeface="Arial" pitchFamily="34" charset="0"/>
                </a:rPr>
                <a:t>voitures.asp </a:t>
              </a:r>
              <a:endParaRPr kumimoji="0" lang="fr-FR" sz="1600">
                <a:cs typeface="Times New Roman" pitchFamily="18" charset="0"/>
              </a:endParaRPr>
            </a:p>
            <a:p>
              <a:pPr eaLnBrk="0" latinLnBrk="0" hangingPunct="0"/>
              <a:endParaRPr kumimoji="0" lang="fr-FR" sz="3200"/>
            </a:p>
          </p:txBody>
        </p:sp>
        <p:grpSp>
          <p:nvGrpSpPr>
            <p:cNvPr id="474120" name="Group 8"/>
            <p:cNvGrpSpPr>
              <a:grpSpLocks/>
            </p:cNvGrpSpPr>
            <p:nvPr/>
          </p:nvGrpSpPr>
          <p:grpSpPr bwMode="auto">
            <a:xfrm>
              <a:off x="0" y="480"/>
              <a:ext cx="2328" cy="2191"/>
              <a:chOff x="0" y="480"/>
              <a:chExt cx="2328" cy="2191"/>
            </a:xfrm>
          </p:grpSpPr>
          <p:sp>
            <p:nvSpPr>
              <p:cNvPr id="474119" name="Rectangle 7"/>
              <p:cNvSpPr>
                <a:spLocks noChangeArrowheads="1"/>
              </p:cNvSpPr>
              <p:nvPr/>
            </p:nvSpPr>
            <p:spPr bwMode="auto">
              <a:xfrm>
                <a:off x="0" y="480"/>
                <a:ext cx="2328" cy="2191"/>
              </a:xfrm>
              <a:prstGeom prst="rect">
                <a:avLst/>
              </a:prstGeom>
              <a:noFill/>
              <a:ln w="12700">
                <a:noFill/>
                <a:miter lim="800000"/>
                <a:headEnd/>
                <a:tailEnd/>
              </a:ln>
              <a:effectLst/>
            </p:spPr>
            <p:txBody>
              <a:bodyPr wrap="none" lIns="90000" tIns="46800" rIns="90000" bIns="46800" anchor="ctr"/>
              <a:lstStyle/>
              <a:p>
                <a:endParaRPr lang="fr-FR"/>
              </a:p>
            </p:txBody>
          </p:sp>
          <p:sp>
            <p:nvSpPr>
              <p:cNvPr id="474117" name="Rectangle 5"/>
              <p:cNvSpPr>
                <a:spLocks noChangeArrowheads="1"/>
              </p:cNvSpPr>
              <p:nvPr/>
            </p:nvSpPr>
            <p:spPr bwMode="auto">
              <a:xfrm>
                <a:off x="30" y="510"/>
                <a:ext cx="2268" cy="2011"/>
              </a:xfrm>
              <a:prstGeom prst="rect">
                <a:avLst/>
              </a:prstGeom>
              <a:noFill/>
              <a:ln w="12700">
                <a:noFill/>
                <a:miter lim="800000"/>
                <a:headEnd/>
                <a:tailEnd/>
              </a:ln>
              <a:effectLst/>
            </p:spPr>
            <p:txBody>
              <a:bodyPr lIns="90000" tIns="46800" rIns="90000" bIns="46800"/>
              <a:lstStyle/>
              <a:p>
                <a:pPr algn="l" latinLnBrk="0"/>
                <a:r>
                  <a:rPr kumimoji="0" lang="fr-FR" sz="1400" b="1">
                    <a:latin typeface="Arial" pitchFamily="34" charset="0"/>
                    <a:cs typeface="Arial" pitchFamily="34" charset="0"/>
                  </a:rPr>
                  <a:t>&lt;html&gt;</a:t>
                </a:r>
                <a:br>
                  <a:rPr kumimoji="0" lang="fr-FR" sz="1400" b="1">
                    <a:latin typeface="Arial" pitchFamily="34" charset="0"/>
                    <a:cs typeface="Arial" pitchFamily="34" charset="0"/>
                  </a:rPr>
                </a:br>
                <a:r>
                  <a:rPr kumimoji="0" lang="fr-FR" sz="1400" b="1">
                    <a:latin typeface="Arial" pitchFamily="34" charset="0"/>
                    <a:cs typeface="Arial" pitchFamily="34" charset="0"/>
                  </a:rPr>
                  <a:t>&lt;body&gt; </a:t>
                </a:r>
                <a:br>
                  <a:rPr kumimoji="0" lang="fr-FR" sz="1400" b="1">
                    <a:latin typeface="Arial" pitchFamily="34" charset="0"/>
                    <a:cs typeface="Arial" pitchFamily="34" charset="0"/>
                  </a:rPr>
                </a:br>
                <a:r>
                  <a:rPr kumimoji="0" lang="fr-FR" sz="1400" b="1">
                    <a:latin typeface="Arial" pitchFamily="34" charset="0"/>
                    <a:cs typeface="Arial" pitchFamily="34" charset="0"/>
                  </a:rPr>
                  <a:t>&lt;script language="javascript"&gt; </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 Création d'une instance du parser</a:t>
                </a:r>
                <a:r>
                  <a:rPr kumimoji="0" lang="fr-FR" sz="1400" b="1">
                    <a:latin typeface="Arial" pitchFamily="34" charset="0"/>
                    <a:cs typeface="Arial" pitchFamily="34" charset="0"/>
                  </a:rPr>
                  <a:t> </a:t>
                </a:r>
                <a:r>
                  <a:rPr kumimoji="0" lang="fr-FR" sz="1400" b="1">
                    <a:solidFill>
                      <a:schemeClr val="accent2"/>
                    </a:solidFill>
                    <a:latin typeface="Arial" pitchFamily="34" charset="0"/>
                    <a:cs typeface="Arial" pitchFamily="34" charset="0"/>
                  </a:rPr>
                  <a:t>XMLDOM</a:t>
                </a:r>
                <a:br>
                  <a:rPr kumimoji="0" lang="fr-FR" sz="1400" b="1">
                    <a:solidFill>
                      <a:schemeClr val="accent2"/>
                    </a:solidFill>
                    <a:latin typeface="Arial" pitchFamily="34" charset="0"/>
                    <a:cs typeface="Arial" pitchFamily="34" charset="0"/>
                  </a:rPr>
                </a:br>
                <a:r>
                  <a:rPr kumimoji="0" lang="fr-FR" sz="1400" b="1">
                    <a:latin typeface="Arial" pitchFamily="34" charset="0"/>
                    <a:cs typeface="Arial" pitchFamily="34" charset="0"/>
                  </a:rPr>
                  <a:t>var xml = new ActiveXObject("Microsoft.XMLDOM")</a:t>
                </a:r>
                <a:br>
                  <a:rPr kumimoji="0" lang="fr-FR" sz="1400" b="1">
                    <a:latin typeface="Arial" pitchFamily="34" charset="0"/>
                    <a:cs typeface="Arial" pitchFamily="34" charset="0"/>
                  </a:rPr>
                </a:br>
                <a:r>
                  <a:rPr kumimoji="0" lang="fr-FR" sz="1400" b="1">
                    <a:latin typeface="Arial" pitchFamily="34" charset="0"/>
                    <a:cs typeface="Arial" pitchFamily="34" charset="0"/>
                  </a:rPr>
                  <a:t>xml.async = false</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 Chargement du fichier XML</a:t>
                </a:r>
                <a:r>
                  <a:rPr kumimoji="0" lang="fr-FR" sz="1400" b="1">
                    <a:latin typeface="Arial" pitchFamily="34" charset="0"/>
                    <a:cs typeface="Arial" pitchFamily="34" charset="0"/>
                  </a:rPr>
                  <a:t/>
                </a:r>
                <a:br>
                  <a:rPr kumimoji="0" lang="fr-FR" sz="1400" b="1">
                    <a:latin typeface="Arial" pitchFamily="34" charset="0"/>
                    <a:cs typeface="Arial" pitchFamily="34" charset="0"/>
                  </a:rPr>
                </a:br>
                <a:r>
                  <a:rPr kumimoji="0" lang="fr-FR" sz="1400" b="1">
                    <a:latin typeface="Arial" pitchFamily="34" charset="0"/>
                    <a:cs typeface="Arial" pitchFamily="34" charset="0"/>
                  </a:rPr>
                  <a:t>xml.load("voitures.xml") </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 Création d'une instance du parser</a:t>
                </a:r>
                <a:r>
                  <a:rPr kumimoji="0" lang="fr-FR" sz="1400" b="1">
                    <a:latin typeface="Arial" pitchFamily="34" charset="0"/>
                    <a:cs typeface="Arial" pitchFamily="34" charset="0"/>
                  </a:rPr>
                  <a:t> </a:t>
                </a:r>
                <a:r>
                  <a:rPr kumimoji="0" lang="fr-FR" sz="1400" b="1">
                    <a:solidFill>
                      <a:schemeClr val="accent2"/>
                    </a:solidFill>
                    <a:latin typeface="Arial" pitchFamily="34" charset="0"/>
                    <a:cs typeface="Arial" pitchFamily="34" charset="0"/>
                  </a:rPr>
                  <a:t>XMLDOM</a:t>
                </a:r>
                <a:r>
                  <a:rPr kumimoji="0" lang="fr-FR" sz="1400" b="1">
                    <a:latin typeface="Arial" pitchFamily="34" charset="0"/>
                    <a:cs typeface="Arial" pitchFamily="34" charset="0"/>
                  </a:rPr>
                  <a:t> </a:t>
                </a:r>
                <a:br>
                  <a:rPr kumimoji="0" lang="fr-FR" sz="1400" b="1">
                    <a:latin typeface="Arial" pitchFamily="34" charset="0"/>
                    <a:cs typeface="Arial" pitchFamily="34" charset="0"/>
                  </a:rPr>
                </a:br>
                <a:r>
                  <a:rPr kumimoji="0" lang="fr-FR" sz="1400" b="1">
                    <a:latin typeface="Arial" pitchFamily="34" charset="0"/>
                    <a:cs typeface="Arial" pitchFamily="34" charset="0"/>
                  </a:rPr>
                  <a:t>var xsl = new ActiveXObject("Microsoft.XMLDOM")</a:t>
                </a:r>
                <a:br>
                  <a:rPr kumimoji="0" lang="fr-FR" sz="1400" b="1">
                    <a:latin typeface="Arial" pitchFamily="34" charset="0"/>
                    <a:cs typeface="Arial" pitchFamily="34" charset="0"/>
                  </a:rPr>
                </a:br>
                <a:r>
                  <a:rPr kumimoji="0" lang="fr-FR" sz="1400" b="1">
                    <a:latin typeface="Arial" pitchFamily="34" charset="0"/>
                    <a:cs typeface="Arial" pitchFamily="34" charset="0"/>
                  </a:rPr>
                  <a:t>xsl.async = false </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 Chargement du fichier XSL</a:t>
                </a:r>
                <a:r>
                  <a:rPr kumimoji="0" lang="fr-FR" sz="1400" b="1">
                    <a:latin typeface="Arial" pitchFamily="34" charset="0"/>
                    <a:cs typeface="Arial" pitchFamily="34" charset="0"/>
                  </a:rPr>
                  <a:t> </a:t>
                </a:r>
                <a:br>
                  <a:rPr kumimoji="0" lang="fr-FR" sz="1400" b="1">
                    <a:latin typeface="Arial" pitchFamily="34" charset="0"/>
                    <a:cs typeface="Arial" pitchFamily="34" charset="0"/>
                  </a:rPr>
                </a:br>
                <a:r>
                  <a:rPr kumimoji="0" lang="fr-FR" sz="1400" b="1">
                    <a:latin typeface="Arial" pitchFamily="34" charset="0"/>
                    <a:cs typeface="Arial" pitchFamily="34" charset="0"/>
                  </a:rPr>
                  <a:t>xsl.load("voiture.xsl") </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 Transformation du fichier XML à partir des rêgles contenues dans le fichier XSL</a:t>
                </a:r>
                <a:r>
                  <a:rPr kumimoji="0" lang="fr-FR" sz="1400" b="1">
                    <a:latin typeface="Arial" pitchFamily="34" charset="0"/>
                    <a:cs typeface="Arial" pitchFamily="34" charset="0"/>
                  </a:rPr>
                  <a:t/>
                </a:r>
                <a:br>
                  <a:rPr kumimoji="0" lang="fr-FR" sz="1400" b="1">
                    <a:latin typeface="Arial" pitchFamily="34" charset="0"/>
                    <a:cs typeface="Arial" pitchFamily="34" charset="0"/>
                  </a:rPr>
                </a:br>
                <a:r>
                  <a:rPr kumimoji="0" lang="fr-FR" sz="1400" b="1">
                    <a:latin typeface="Arial" pitchFamily="34" charset="0"/>
                    <a:cs typeface="Arial" pitchFamily="34" charset="0"/>
                  </a:rPr>
                  <a:t>document.write(xml.transformNode(xsl)) </a:t>
                </a:r>
                <a:br>
                  <a:rPr kumimoji="0" lang="fr-FR" sz="1400" b="1">
                    <a:latin typeface="Arial" pitchFamily="34" charset="0"/>
                    <a:cs typeface="Arial" pitchFamily="34" charset="0"/>
                  </a:rPr>
                </a:br>
                <a:r>
                  <a:rPr kumimoji="0" lang="fr-FR" sz="1400" b="1">
                    <a:latin typeface="Arial" pitchFamily="34" charset="0"/>
                    <a:cs typeface="Arial" pitchFamily="34" charset="0"/>
                  </a:rPr>
                  <a:t>&lt;/script&gt; </a:t>
                </a:r>
                <a:br>
                  <a:rPr kumimoji="0" lang="fr-FR" sz="1400" b="1">
                    <a:latin typeface="Arial" pitchFamily="34" charset="0"/>
                    <a:cs typeface="Arial" pitchFamily="34" charset="0"/>
                  </a:rPr>
                </a:br>
                <a:r>
                  <a:rPr kumimoji="0" lang="fr-FR" sz="1400" b="1">
                    <a:latin typeface="Arial" pitchFamily="34" charset="0"/>
                    <a:cs typeface="Arial" pitchFamily="34" charset="0"/>
                  </a:rPr>
                  <a:t>&lt;/body&gt; </a:t>
                </a:r>
                <a:br>
                  <a:rPr kumimoji="0" lang="fr-FR" sz="1400" b="1">
                    <a:latin typeface="Arial" pitchFamily="34" charset="0"/>
                    <a:cs typeface="Arial" pitchFamily="34" charset="0"/>
                  </a:rPr>
                </a:br>
                <a:r>
                  <a:rPr kumimoji="0" lang="fr-FR" sz="1400" b="1">
                    <a:latin typeface="Arial" pitchFamily="34" charset="0"/>
                    <a:cs typeface="Arial" pitchFamily="34" charset="0"/>
                  </a:rPr>
                  <a:t>&lt;/html&gt;</a:t>
                </a:r>
                <a:r>
                  <a:rPr kumimoji="0" lang="fr-FR" sz="1600" b="1">
                    <a:cs typeface="Times New Roman" pitchFamily="18" charset="0"/>
                  </a:rPr>
                  <a:t> </a:t>
                </a:r>
              </a:p>
              <a:p>
                <a:pPr algn="l" eaLnBrk="0" latinLnBrk="0" hangingPunct="0"/>
                <a:endParaRPr kumimoji="0" lang="fr-FR" sz="3200" b="1"/>
              </a:p>
            </p:txBody>
          </p:sp>
        </p:grpSp>
        <p:grpSp>
          <p:nvGrpSpPr>
            <p:cNvPr id="474122" name="Group 10"/>
            <p:cNvGrpSpPr>
              <a:grpSpLocks/>
            </p:cNvGrpSpPr>
            <p:nvPr/>
          </p:nvGrpSpPr>
          <p:grpSpPr bwMode="auto">
            <a:xfrm>
              <a:off x="2328" y="480"/>
              <a:ext cx="3431" cy="2191"/>
              <a:chOff x="2328" y="480"/>
              <a:chExt cx="3431" cy="2191"/>
            </a:xfrm>
          </p:grpSpPr>
          <p:sp>
            <p:nvSpPr>
              <p:cNvPr id="474121" name="Rectangle 9"/>
              <p:cNvSpPr>
                <a:spLocks noChangeArrowheads="1"/>
              </p:cNvSpPr>
              <p:nvPr/>
            </p:nvSpPr>
            <p:spPr bwMode="auto">
              <a:xfrm>
                <a:off x="2328" y="480"/>
                <a:ext cx="3431" cy="2191"/>
              </a:xfrm>
              <a:prstGeom prst="rect">
                <a:avLst/>
              </a:prstGeom>
              <a:noFill/>
              <a:ln w="12700">
                <a:noFill/>
                <a:miter lim="800000"/>
                <a:headEnd/>
                <a:tailEnd/>
              </a:ln>
              <a:effectLst/>
            </p:spPr>
            <p:txBody>
              <a:bodyPr wrap="none" lIns="90000" tIns="46800" rIns="90000" bIns="46800" anchor="ctr"/>
              <a:lstStyle/>
              <a:p>
                <a:endParaRPr lang="fr-FR"/>
              </a:p>
            </p:txBody>
          </p:sp>
          <p:sp>
            <p:nvSpPr>
              <p:cNvPr id="474118" name="Rectangle 6"/>
              <p:cNvSpPr>
                <a:spLocks noChangeArrowheads="1"/>
              </p:cNvSpPr>
              <p:nvPr/>
            </p:nvSpPr>
            <p:spPr bwMode="auto">
              <a:xfrm>
                <a:off x="2358" y="510"/>
                <a:ext cx="3371" cy="2011"/>
              </a:xfrm>
              <a:prstGeom prst="rect">
                <a:avLst/>
              </a:prstGeom>
              <a:noFill/>
              <a:ln w="12700">
                <a:noFill/>
                <a:miter lim="800000"/>
                <a:headEnd/>
                <a:tailEnd/>
              </a:ln>
              <a:effectLst/>
            </p:spPr>
            <p:txBody>
              <a:bodyPr lIns="90000" tIns="46800" rIns="90000" bIns="46800"/>
              <a:lstStyle/>
              <a:p>
                <a:pPr algn="l" latinLnBrk="0"/>
                <a:r>
                  <a:rPr kumimoji="0" lang="fr-FR" sz="1400" b="1">
                    <a:latin typeface="Arial" pitchFamily="34" charset="0"/>
                    <a:cs typeface="Arial" pitchFamily="34" charset="0"/>
                  </a:rPr>
                  <a:t>&lt;%</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'Création d'une instance du parser XMLDOM </a:t>
                </a:r>
                <a:br>
                  <a:rPr kumimoji="0" lang="fr-FR" sz="1400" b="1">
                    <a:solidFill>
                      <a:schemeClr val="accent2"/>
                    </a:solidFill>
                    <a:latin typeface="Arial" pitchFamily="34" charset="0"/>
                    <a:cs typeface="Arial" pitchFamily="34" charset="0"/>
                  </a:rPr>
                </a:br>
                <a:r>
                  <a:rPr kumimoji="0" lang="fr-FR" sz="1400" b="1">
                    <a:latin typeface="Arial" pitchFamily="34" charset="0"/>
                    <a:cs typeface="Arial" pitchFamily="34" charset="0"/>
                  </a:rPr>
                  <a:t>set xml = Server.CreateObject("Microsoft.XMLDOM")</a:t>
                </a:r>
                <a:br>
                  <a:rPr kumimoji="0" lang="fr-FR" sz="1400" b="1">
                    <a:latin typeface="Arial" pitchFamily="34" charset="0"/>
                    <a:cs typeface="Arial" pitchFamily="34" charset="0"/>
                  </a:rPr>
                </a:br>
                <a:r>
                  <a:rPr kumimoji="0" lang="fr-FR" sz="1400" b="1">
                    <a:latin typeface="Arial" pitchFamily="34" charset="0"/>
                    <a:cs typeface="Arial" pitchFamily="34" charset="0"/>
                  </a:rPr>
                  <a:t>xml.async = false</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'Chargement du fichier XML</a:t>
                </a:r>
                <a:r>
                  <a:rPr kumimoji="0" lang="fr-FR" sz="1400" b="1">
                    <a:latin typeface="Arial" pitchFamily="34" charset="0"/>
                    <a:cs typeface="Arial" pitchFamily="34" charset="0"/>
                  </a:rPr>
                  <a:t/>
                </a:r>
                <a:br>
                  <a:rPr kumimoji="0" lang="fr-FR" sz="1400" b="1">
                    <a:latin typeface="Arial" pitchFamily="34" charset="0"/>
                    <a:cs typeface="Arial" pitchFamily="34" charset="0"/>
                  </a:rPr>
                </a:br>
                <a:r>
                  <a:rPr kumimoji="0" lang="fr-FR" sz="1400" b="1">
                    <a:latin typeface="Arial" pitchFamily="34" charset="0"/>
                    <a:cs typeface="Arial" pitchFamily="34" charset="0"/>
                  </a:rPr>
                  <a:t>xml.load(Server.MapPath("voitures.xml")) </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'Création d'une instance du parser XMLDOM</a:t>
                </a:r>
                <a:r>
                  <a:rPr kumimoji="0" lang="fr-FR" sz="1400" b="1">
                    <a:latin typeface="Arial" pitchFamily="34" charset="0"/>
                    <a:cs typeface="Arial" pitchFamily="34" charset="0"/>
                  </a:rPr>
                  <a:t> </a:t>
                </a:r>
                <a:br>
                  <a:rPr kumimoji="0" lang="fr-FR" sz="1400" b="1">
                    <a:latin typeface="Arial" pitchFamily="34" charset="0"/>
                    <a:cs typeface="Arial" pitchFamily="34" charset="0"/>
                  </a:rPr>
                </a:br>
                <a:r>
                  <a:rPr kumimoji="0" lang="fr-FR" sz="1400" b="1">
                    <a:latin typeface="Arial" pitchFamily="34" charset="0"/>
                    <a:cs typeface="Arial" pitchFamily="34" charset="0"/>
                  </a:rPr>
                  <a:t>set xsl = Server.CreateObject("Microsoft.XMLDOM") </a:t>
                </a:r>
                <a:br>
                  <a:rPr kumimoji="0" lang="fr-FR" sz="1400" b="1">
                    <a:latin typeface="Arial" pitchFamily="34" charset="0"/>
                    <a:cs typeface="Arial" pitchFamily="34" charset="0"/>
                  </a:rPr>
                </a:br>
                <a:r>
                  <a:rPr kumimoji="0" lang="fr-FR" sz="1400" b="1">
                    <a:latin typeface="Arial" pitchFamily="34" charset="0"/>
                    <a:cs typeface="Arial" pitchFamily="34" charset="0"/>
                  </a:rPr>
                  <a:t>xsl.async = false</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'Chargement du fichier XSL </a:t>
                </a:r>
                <a:br>
                  <a:rPr kumimoji="0" lang="fr-FR" sz="1400" b="1">
                    <a:solidFill>
                      <a:schemeClr val="accent2"/>
                    </a:solidFill>
                    <a:latin typeface="Arial" pitchFamily="34" charset="0"/>
                    <a:cs typeface="Arial" pitchFamily="34" charset="0"/>
                  </a:rPr>
                </a:br>
                <a:r>
                  <a:rPr kumimoji="0" lang="fr-FR" sz="1400" b="1">
                    <a:latin typeface="Arial" pitchFamily="34" charset="0"/>
                    <a:cs typeface="Arial" pitchFamily="34" charset="0"/>
                  </a:rPr>
                  <a:t>xsl.load(Server.MapPath("voitures.xsl"))</a:t>
                </a:r>
                <a:br>
                  <a:rPr kumimoji="0" lang="fr-FR" sz="1400" b="1">
                    <a:latin typeface="Arial" pitchFamily="34" charset="0"/>
                    <a:cs typeface="Arial" pitchFamily="34" charset="0"/>
                  </a:rPr>
                </a:br>
                <a:r>
                  <a:rPr kumimoji="0" lang="fr-FR" sz="1400" b="1">
                    <a:solidFill>
                      <a:schemeClr val="accent2"/>
                    </a:solidFill>
                    <a:latin typeface="Arial" pitchFamily="34" charset="0"/>
                    <a:cs typeface="Arial" pitchFamily="34" charset="0"/>
                  </a:rPr>
                  <a:t>'Transformation du fichier XML à partir des rêgles contenues</a:t>
                </a:r>
                <a:r>
                  <a:rPr kumimoji="0" lang="fr-FR" sz="1400" b="1">
                    <a:latin typeface="Arial" pitchFamily="34" charset="0"/>
                    <a:cs typeface="Arial" pitchFamily="34" charset="0"/>
                  </a:rPr>
                  <a:t> </a:t>
                </a:r>
                <a:r>
                  <a:rPr kumimoji="0" lang="fr-FR" sz="1400" b="1">
                    <a:solidFill>
                      <a:schemeClr val="accent2"/>
                    </a:solidFill>
                    <a:latin typeface="Arial" pitchFamily="34" charset="0"/>
                    <a:cs typeface="Arial" pitchFamily="34" charset="0"/>
                  </a:rPr>
                  <a:t>dans le fichier XSL </a:t>
                </a:r>
              </a:p>
              <a:p>
                <a:pPr algn="l" latinLnBrk="0"/>
                <a:r>
                  <a:rPr kumimoji="0" lang="fr-FR" sz="1400" b="1">
                    <a:latin typeface="Arial" pitchFamily="34" charset="0"/>
                    <a:cs typeface="Arial" pitchFamily="34" charset="0"/>
                  </a:rPr>
                  <a:t>Response.Write(xml.transformNode(xsl)) </a:t>
                </a:r>
                <a:br>
                  <a:rPr kumimoji="0" lang="fr-FR" sz="1400" b="1">
                    <a:latin typeface="Arial" pitchFamily="34" charset="0"/>
                    <a:cs typeface="Arial" pitchFamily="34" charset="0"/>
                  </a:rPr>
                </a:br>
                <a:r>
                  <a:rPr kumimoji="0" lang="fr-FR" sz="1400" b="1">
                    <a:latin typeface="Arial" pitchFamily="34" charset="0"/>
                    <a:cs typeface="Arial" pitchFamily="34" charset="0"/>
                  </a:rPr>
                  <a:t>%&gt; </a:t>
                </a:r>
                <a:endParaRPr kumimoji="0" lang="fr-FR" sz="1600" b="1">
                  <a:cs typeface="Times New Roman" pitchFamily="18" charset="0"/>
                </a:endParaRPr>
              </a:p>
              <a:p>
                <a:pPr algn="l" eaLnBrk="0" latinLnBrk="0" hangingPunct="0"/>
                <a:endParaRPr kumimoji="0" lang="fr-FR" sz="3200" b="1"/>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1026"/>
          <p:cNvSpPr>
            <a:spLocks noGrp="1" noChangeArrowheads="1"/>
          </p:cNvSpPr>
          <p:nvPr>
            <p:ph type="ctrTitle"/>
          </p:nvPr>
        </p:nvSpPr>
        <p:spPr>
          <a:xfrm>
            <a:off x="685800" y="2286000"/>
            <a:ext cx="7772400" cy="1143000"/>
          </a:xfrm>
        </p:spPr>
        <p:txBody>
          <a:bodyPr/>
          <a:lstStyle/>
          <a:p>
            <a:r>
              <a:rPr lang="fr-FR"/>
              <a:t>Interopérabilité XML</a:t>
            </a:r>
          </a:p>
        </p:txBody>
      </p:sp>
      <p:grpSp>
        <p:nvGrpSpPr>
          <p:cNvPr id="454704" name="Group 1072"/>
          <p:cNvGrpSpPr>
            <a:grpSpLocks/>
          </p:cNvGrpSpPr>
          <p:nvPr/>
        </p:nvGrpSpPr>
        <p:grpSpPr bwMode="auto">
          <a:xfrm>
            <a:off x="3124200" y="3559175"/>
            <a:ext cx="2725738" cy="2217738"/>
            <a:chOff x="1968" y="2242"/>
            <a:chExt cx="1717" cy="1397"/>
          </a:xfrm>
        </p:grpSpPr>
        <p:sp>
          <p:nvSpPr>
            <p:cNvPr id="454676" name="Freeform 1044"/>
            <p:cNvSpPr>
              <a:spLocks/>
            </p:cNvSpPr>
            <p:nvPr/>
          </p:nvSpPr>
          <p:spPr bwMode="auto">
            <a:xfrm>
              <a:off x="1971" y="3178"/>
              <a:ext cx="12" cy="4"/>
            </a:xfrm>
            <a:custGeom>
              <a:avLst/>
              <a:gdLst/>
              <a:ahLst/>
              <a:cxnLst>
                <a:cxn ang="0">
                  <a:pos x="0" y="0"/>
                </a:cxn>
                <a:cxn ang="0">
                  <a:pos x="0" y="10"/>
                </a:cxn>
                <a:cxn ang="0">
                  <a:pos x="24" y="0"/>
                </a:cxn>
                <a:cxn ang="0">
                  <a:pos x="0" y="0"/>
                </a:cxn>
              </a:cxnLst>
              <a:rect l="0" t="0" r="r" b="b"/>
              <a:pathLst>
                <a:path w="24" h="10">
                  <a:moveTo>
                    <a:pt x="0" y="0"/>
                  </a:moveTo>
                  <a:lnTo>
                    <a:pt x="0" y="10"/>
                  </a:lnTo>
                  <a:lnTo>
                    <a:pt x="24" y="0"/>
                  </a:lnTo>
                  <a:lnTo>
                    <a:pt x="0" y="0"/>
                  </a:lnTo>
                  <a:close/>
                </a:path>
              </a:pathLst>
            </a:custGeom>
            <a:solidFill>
              <a:srgbClr val="CCE200"/>
            </a:solidFill>
            <a:ln w="9525">
              <a:noFill/>
              <a:round/>
              <a:headEnd/>
              <a:tailEnd/>
            </a:ln>
          </p:spPr>
          <p:txBody>
            <a:bodyPr/>
            <a:lstStyle/>
            <a:p>
              <a:endParaRPr lang="fr-FR"/>
            </a:p>
          </p:txBody>
        </p:sp>
        <p:sp>
          <p:nvSpPr>
            <p:cNvPr id="454677" name="Freeform 1045"/>
            <p:cNvSpPr>
              <a:spLocks/>
            </p:cNvSpPr>
            <p:nvPr/>
          </p:nvSpPr>
          <p:spPr bwMode="auto">
            <a:xfrm>
              <a:off x="1971" y="2993"/>
              <a:ext cx="950" cy="211"/>
            </a:xfrm>
            <a:custGeom>
              <a:avLst/>
              <a:gdLst/>
              <a:ahLst/>
              <a:cxnLst>
                <a:cxn ang="0">
                  <a:pos x="440" y="202"/>
                </a:cxn>
                <a:cxn ang="0">
                  <a:pos x="413" y="390"/>
                </a:cxn>
                <a:cxn ang="0">
                  <a:pos x="1025" y="421"/>
                </a:cxn>
                <a:cxn ang="0">
                  <a:pos x="1899" y="222"/>
                </a:cxn>
                <a:cxn ang="0">
                  <a:pos x="604" y="0"/>
                </a:cxn>
                <a:cxn ang="0">
                  <a:pos x="0" y="281"/>
                </a:cxn>
                <a:cxn ang="0">
                  <a:pos x="0" y="369"/>
                </a:cxn>
                <a:cxn ang="0">
                  <a:pos x="24" y="369"/>
                </a:cxn>
                <a:cxn ang="0">
                  <a:pos x="440" y="202"/>
                </a:cxn>
              </a:cxnLst>
              <a:rect l="0" t="0" r="r" b="b"/>
              <a:pathLst>
                <a:path w="1899" h="421">
                  <a:moveTo>
                    <a:pt x="440" y="202"/>
                  </a:moveTo>
                  <a:lnTo>
                    <a:pt x="413" y="390"/>
                  </a:lnTo>
                  <a:lnTo>
                    <a:pt x="1025" y="421"/>
                  </a:lnTo>
                  <a:lnTo>
                    <a:pt x="1899" y="222"/>
                  </a:lnTo>
                  <a:lnTo>
                    <a:pt x="604" y="0"/>
                  </a:lnTo>
                  <a:lnTo>
                    <a:pt x="0" y="281"/>
                  </a:lnTo>
                  <a:lnTo>
                    <a:pt x="0" y="369"/>
                  </a:lnTo>
                  <a:lnTo>
                    <a:pt x="24" y="369"/>
                  </a:lnTo>
                  <a:lnTo>
                    <a:pt x="440" y="202"/>
                  </a:lnTo>
                  <a:close/>
                </a:path>
              </a:pathLst>
            </a:custGeom>
            <a:solidFill>
              <a:srgbClr val="000000"/>
            </a:solidFill>
            <a:ln w="9525">
              <a:noFill/>
              <a:round/>
              <a:headEnd/>
              <a:tailEnd/>
            </a:ln>
          </p:spPr>
          <p:txBody>
            <a:bodyPr/>
            <a:lstStyle/>
            <a:p>
              <a:endParaRPr lang="fr-FR"/>
            </a:p>
          </p:txBody>
        </p:sp>
        <p:sp>
          <p:nvSpPr>
            <p:cNvPr id="454678" name="Freeform 1046"/>
            <p:cNvSpPr>
              <a:spLocks/>
            </p:cNvSpPr>
            <p:nvPr/>
          </p:nvSpPr>
          <p:spPr bwMode="auto">
            <a:xfrm>
              <a:off x="1971" y="2242"/>
              <a:ext cx="392" cy="891"/>
            </a:xfrm>
            <a:custGeom>
              <a:avLst/>
              <a:gdLst/>
              <a:ahLst/>
              <a:cxnLst>
                <a:cxn ang="0">
                  <a:pos x="604" y="1502"/>
                </a:cxn>
                <a:cxn ang="0">
                  <a:pos x="783" y="0"/>
                </a:cxn>
                <a:cxn ang="0">
                  <a:pos x="105" y="727"/>
                </a:cxn>
                <a:cxn ang="0">
                  <a:pos x="0" y="1163"/>
                </a:cxn>
                <a:cxn ang="0">
                  <a:pos x="0" y="1783"/>
                </a:cxn>
                <a:cxn ang="0">
                  <a:pos x="604" y="1502"/>
                </a:cxn>
              </a:cxnLst>
              <a:rect l="0" t="0" r="r" b="b"/>
              <a:pathLst>
                <a:path w="783" h="1783">
                  <a:moveTo>
                    <a:pt x="604" y="1502"/>
                  </a:moveTo>
                  <a:lnTo>
                    <a:pt x="783" y="0"/>
                  </a:lnTo>
                  <a:lnTo>
                    <a:pt x="105" y="727"/>
                  </a:lnTo>
                  <a:lnTo>
                    <a:pt x="0" y="1163"/>
                  </a:lnTo>
                  <a:lnTo>
                    <a:pt x="0" y="1783"/>
                  </a:lnTo>
                  <a:lnTo>
                    <a:pt x="604" y="1502"/>
                  </a:lnTo>
                  <a:close/>
                </a:path>
              </a:pathLst>
            </a:custGeom>
            <a:solidFill>
              <a:srgbClr val="96B2BA"/>
            </a:solidFill>
            <a:ln w="9525">
              <a:solidFill>
                <a:srgbClr val="CC9900"/>
              </a:solidFill>
              <a:round/>
              <a:headEnd/>
              <a:tailEnd/>
            </a:ln>
          </p:spPr>
          <p:txBody>
            <a:bodyPr/>
            <a:lstStyle/>
            <a:p>
              <a:endParaRPr lang="fr-FR"/>
            </a:p>
          </p:txBody>
        </p:sp>
        <p:sp>
          <p:nvSpPr>
            <p:cNvPr id="454679" name="Freeform 1047"/>
            <p:cNvSpPr>
              <a:spLocks/>
            </p:cNvSpPr>
            <p:nvPr/>
          </p:nvSpPr>
          <p:spPr bwMode="auto">
            <a:xfrm>
              <a:off x="1971" y="3178"/>
              <a:ext cx="206" cy="461"/>
            </a:xfrm>
            <a:custGeom>
              <a:avLst/>
              <a:gdLst/>
              <a:ahLst/>
              <a:cxnLst>
                <a:cxn ang="0">
                  <a:pos x="413" y="21"/>
                </a:cxn>
                <a:cxn ang="0">
                  <a:pos x="24" y="0"/>
                </a:cxn>
                <a:cxn ang="0">
                  <a:pos x="0" y="10"/>
                </a:cxn>
                <a:cxn ang="0">
                  <a:pos x="0" y="840"/>
                </a:cxn>
                <a:cxn ang="0">
                  <a:pos x="284" y="923"/>
                </a:cxn>
                <a:cxn ang="0">
                  <a:pos x="413" y="21"/>
                </a:cxn>
              </a:cxnLst>
              <a:rect l="0" t="0" r="r" b="b"/>
              <a:pathLst>
                <a:path w="413" h="923">
                  <a:moveTo>
                    <a:pt x="413" y="21"/>
                  </a:moveTo>
                  <a:lnTo>
                    <a:pt x="24" y="0"/>
                  </a:lnTo>
                  <a:lnTo>
                    <a:pt x="0" y="10"/>
                  </a:lnTo>
                  <a:lnTo>
                    <a:pt x="0" y="840"/>
                  </a:lnTo>
                  <a:lnTo>
                    <a:pt x="284" y="923"/>
                  </a:lnTo>
                  <a:lnTo>
                    <a:pt x="413" y="21"/>
                  </a:lnTo>
                  <a:close/>
                </a:path>
              </a:pathLst>
            </a:custGeom>
            <a:solidFill>
              <a:srgbClr val="96B2BA"/>
            </a:solidFill>
            <a:ln w="9525">
              <a:solidFill>
                <a:srgbClr val="CC9900"/>
              </a:solidFill>
              <a:round/>
              <a:headEnd/>
              <a:tailEnd/>
            </a:ln>
          </p:spPr>
          <p:txBody>
            <a:bodyPr/>
            <a:lstStyle/>
            <a:p>
              <a:endParaRPr lang="fr-FR"/>
            </a:p>
          </p:txBody>
        </p:sp>
        <p:sp>
          <p:nvSpPr>
            <p:cNvPr id="454680" name="Freeform 1048"/>
            <p:cNvSpPr>
              <a:spLocks/>
            </p:cNvSpPr>
            <p:nvPr/>
          </p:nvSpPr>
          <p:spPr bwMode="auto">
            <a:xfrm>
              <a:off x="1983" y="3094"/>
              <a:ext cx="208" cy="94"/>
            </a:xfrm>
            <a:custGeom>
              <a:avLst/>
              <a:gdLst/>
              <a:ahLst/>
              <a:cxnLst>
                <a:cxn ang="0">
                  <a:pos x="0" y="167"/>
                </a:cxn>
                <a:cxn ang="0">
                  <a:pos x="389" y="188"/>
                </a:cxn>
                <a:cxn ang="0">
                  <a:pos x="416" y="0"/>
                </a:cxn>
                <a:cxn ang="0">
                  <a:pos x="0" y="167"/>
                </a:cxn>
              </a:cxnLst>
              <a:rect l="0" t="0" r="r" b="b"/>
              <a:pathLst>
                <a:path w="416" h="188">
                  <a:moveTo>
                    <a:pt x="0" y="167"/>
                  </a:moveTo>
                  <a:lnTo>
                    <a:pt x="389" y="188"/>
                  </a:lnTo>
                  <a:lnTo>
                    <a:pt x="416" y="0"/>
                  </a:lnTo>
                  <a:lnTo>
                    <a:pt x="0" y="167"/>
                  </a:lnTo>
                  <a:close/>
                </a:path>
              </a:pathLst>
            </a:custGeom>
            <a:solidFill>
              <a:srgbClr val="96B2BA"/>
            </a:solidFill>
            <a:ln w="9525">
              <a:noFill/>
              <a:round/>
              <a:headEnd/>
              <a:tailEnd/>
            </a:ln>
          </p:spPr>
          <p:txBody>
            <a:bodyPr/>
            <a:lstStyle/>
            <a:p>
              <a:endParaRPr lang="fr-FR"/>
            </a:p>
          </p:txBody>
        </p:sp>
        <p:sp>
          <p:nvSpPr>
            <p:cNvPr id="454681" name="Freeform 1049"/>
            <p:cNvSpPr>
              <a:spLocks/>
            </p:cNvSpPr>
            <p:nvPr/>
          </p:nvSpPr>
          <p:spPr bwMode="auto">
            <a:xfrm>
              <a:off x="2273" y="2242"/>
              <a:ext cx="648" cy="862"/>
            </a:xfrm>
            <a:custGeom>
              <a:avLst/>
              <a:gdLst/>
              <a:ahLst/>
              <a:cxnLst>
                <a:cxn ang="0">
                  <a:pos x="1295" y="1724"/>
                </a:cxn>
                <a:cxn ang="0">
                  <a:pos x="1183" y="665"/>
                </a:cxn>
                <a:cxn ang="0">
                  <a:pos x="179" y="0"/>
                </a:cxn>
                <a:cxn ang="0">
                  <a:pos x="0" y="1502"/>
                </a:cxn>
                <a:cxn ang="0">
                  <a:pos x="1295" y="1724"/>
                </a:cxn>
              </a:cxnLst>
              <a:rect l="0" t="0" r="r" b="b"/>
              <a:pathLst>
                <a:path w="1295" h="1724">
                  <a:moveTo>
                    <a:pt x="1295" y="1724"/>
                  </a:moveTo>
                  <a:lnTo>
                    <a:pt x="1183" y="665"/>
                  </a:lnTo>
                  <a:lnTo>
                    <a:pt x="179" y="0"/>
                  </a:lnTo>
                  <a:lnTo>
                    <a:pt x="0" y="1502"/>
                  </a:lnTo>
                  <a:lnTo>
                    <a:pt x="1295" y="1724"/>
                  </a:lnTo>
                  <a:close/>
                </a:path>
              </a:pathLst>
            </a:custGeom>
            <a:solidFill>
              <a:srgbClr val="CCDBE2"/>
            </a:solidFill>
            <a:ln w="9525">
              <a:solidFill>
                <a:srgbClr val="CC9900"/>
              </a:solidFill>
              <a:round/>
              <a:headEnd/>
              <a:tailEnd/>
            </a:ln>
          </p:spPr>
          <p:txBody>
            <a:bodyPr/>
            <a:lstStyle/>
            <a:p>
              <a:endParaRPr lang="fr-FR"/>
            </a:p>
          </p:txBody>
        </p:sp>
        <p:sp>
          <p:nvSpPr>
            <p:cNvPr id="454682" name="Freeform 1050"/>
            <p:cNvSpPr>
              <a:spLocks/>
            </p:cNvSpPr>
            <p:nvPr/>
          </p:nvSpPr>
          <p:spPr bwMode="auto">
            <a:xfrm>
              <a:off x="2113" y="3094"/>
              <a:ext cx="842" cy="545"/>
            </a:xfrm>
            <a:custGeom>
              <a:avLst/>
              <a:gdLst/>
              <a:ahLst/>
              <a:cxnLst>
                <a:cxn ang="0">
                  <a:pos x="1656" y="693"/>
                </a:cxn>
                <a:cxn ang="0">
                  <a:pos x="1683" y="160"/>
                </a:cxn>
                <a:cxn ang="0">
                  <a:pos x="156" y="0"/>
                </a:cxn>
                <a:cxn ang="0">
                  <a:pos x="0" y="1090"/>
                </a:cxn>
                <a:cxn ang="0">
                  <a:pos x="1656" y="693"/>
                </a:cxn>
              </a:cxnLst>
              <a:rect l="0" t="0" r="r" b="b"/>
              <a:pathLst>
                <a:path w="1683" h="1090">
                  <a:moveTo>
                    <a:pt x="1656" y="693"/>
                  </a:moveTo>
                  <a:lnTo>
                    <a:pt x="1683" y="160"/>
                  </a:lnTo>
                  <a:lnTo>
                    <a:pt x="156" y="0"/>
                  </a:lnTo>
                  <a:lnTo>
                    <a:pt x="0" y="1090"/>
                  </a:lnTo>
                  <a:lnTo>
                    <a:pt x="1656" y="693"/>
                  </a:lnTo>
                  <a:close/>
                </a:path>
              </a:pathLst>
            </a:custGeom>
            <a:solidFill>
              <a:srgbClr val="CCDBE2"/>
            </a:solidFill>
            <a:ln w="9525">
              <a:solidFill>
                <a:srgbClr val="CC9900"/>
              </a:solidFill>
              <a:round/>
              <a:headEnd/>
              <a:tailEnd/>
            </a:ln>
          </p:spPr>
          <p:txBody>
            <a:bodyPr/>
            <a:lstStyle/>
            <a:p>
              <a:endParaRPr lang="fr-FR"/>
            </a:p>
          </p:txBody>
        </p:sp>
        <p:sp>
          <p:nvSpPr>
            <p:cNvPr id="454683" name="Freeform 1051"/>
            <p:cNvSpPr>
              <a:spLocks/>
            </p:cNvSpPr>
            <p:nvPr/>
          </p:nvSpPr>
          <p:spPr bwMode="auto">
            <a:xfrm>
              <a:off x="2399" y="2404"/>
              <a:ext cx="440" cy="569"/>
            </a:xfrm>
            <a:custGeom>
              <a:avLst/>
              <a:gdLst/>
              <a:ahLst/>
              <a:cxnLst>
                <a:cxn ang="0">
                  <a:pos x="845" y="1139"/>
                </a:cxn>
                <a:cxn ang="0">
                  <a:pos x="861" y="1139"/>
                </a:cxn>
                <a:cxn ang="0">
                  <a:pos x="873" y="1131"/>
                </a:cxn>
                <a:cxn ang="0">
                  <a:pos x="880" y="1115"/>
                </a:cxn>
                <a:cxn ang="0">
                  <a:pos x="882" y="1093"/>
                </a:cxn>
                <a:cxn ang="0">
                  <a:pos x="826" y="487"/>
                </a:cxn>
                <a:cxn ang="0">
                  <a:pos x="823" y="467"/>
                </a:cxn>
                <a:cxn ang="0">
                  <a:pos x="814" y="447"/>
                </a:cxn>
                <a:cxn ang="0">
                  <a:pos x="801" y="430"/>
                </a:cxn>
                <a:cxn ang="0">
                  <a:pos x="786" y="417"/>
                </a:cxn>
                <a:cxn ang="0">
                  <a:pos x="126" y="13"/>
                </a:cxn>
                <a:cxn ang="0">
                  <a:pos x="113" y="6"/>
                </a:cxn>
                <a:cxn ang="0">
                  <a:pos x="100" y="2"/>
                </a:cxn>
                <a:cxn ang="0">
                  <a:pos x="89" y="0"/>
                </a:cxn>
                <a:cxn ang="0">
                  <a:pos x="80" y="2"/>
                </a:cxn>
                <a:cxn ang="0">
                  <a:pos x="70" y="6"/>
                </a:cxn>
                <a:cxn ang="0">
                  <a:pos x="65" y="11"/>
                </a:cxn>
                <a:cxn ang="0">
                  <a:pos x="59" y="20"/>
                </a:cxn>
                <a:cxn ang="0">
                  <a:pos x="57" y="32"/>
                </a:cxn>
                <a:cxn ang="0">
                  <a:pos x="0" y="803"/>
                </a:cxn>
                <a:cxn ang="0">
                  <a:pos x="0" y="820"/>
                </a:cxn>
                <a:cxn ang="0">
                  <a:pos x="4" y="838"/>
                </a:cxn>
                <a:cxn ang="0">
                  <a:pos x="9" y="853"/>
                </a:cxn>
                <a:cxn ang="0">
                  <a:pos x="19" y="869"/>
                </a:cxn>
                <a:cxn ang="0">
                  <a:pos x="30" y="882"/>
                </a:cxn>
                <a:cxn ang="0">
                  <a:pos x="43" y="893"/>
                </a:cxn>
                <a:cxn ang="0">
                  <a:pos x="57" y="904"/>
                </a:cxn>
                <a:cxn ang="0">
                  <a:pos x="72" y="910"/>
                </a:cxn>
                <a:cxn ang="0">
                  <a:pos x="845" y="1139"/>
                </a:cxn>
              </a:cxnLst>
              <a:rect l="0" t="0" r="r" b="b"/>
              <a:pathLst>
                <a:path w="882" h="1139">
                  <a:moveTo>
                    <a:pt x="845" y="1139"/>
                  </a:moveTo>
                  <a:lnTo>
                    <a:pt x="861" y="1139"/>
                  </a:lnTo>
                  <a:lnTo>
                    <a:pt x="873" y="1131"/>
                  </a:lnTo>
                  <a:lnTo>
                    <a:pt x="880" y="1115"/>
                  </a:lnTo>
                  <a:lnTo>
                    <a:pt x="882" y="1093"/>
                  </a:lnTo>
                  <a:lnTo>
                    <a:pt x="826" y="487"/>
                  </a:lnTo>
                  <a:lnTo>
                    <a:pt x="823" y="467"/>
                  </a:lnTo>
                  <a:lnTo>
                    <a:pt x="814" y="447"/>
                  </a:lnTo>
                  <a:lnTo>
                    <a:pt x="801" y="430"/>
                  </a:lnTo>
                  <a:lnTo>
                    <a:pt x="786" y="417"/>
                  </a:lnTo>
                  <a:lnTo>
                    <a:pt x="126" y="13"/>
                  </a:lnTo>
                  <a:lnTo>
                    <a:pt x="113" y="6"/>
                  </a:lnTo>
                  <a:lnTo>
                    <a:pt x="100" y="2"/>
                  </a:lnTo>
                  <a:lnTo>
                    <a:pt x="89" y="0"/>
                  </a:lnTo>
                  <a:lnTo>
                    <a:pt x="80" y="2"/>
                  </a:lnTo>
                  <a:lnTo>
                    <a:pt x="70" y="6"/>
                  </a:lnTo>
                  <a:lnTo>
                    <a:pt x="65" y="11"/>
                  </a:lnTo>
                  <a:lnTo>
                    <a:pt x="59" y="20"/>
                  </a:lnTo>
                  <a:lnTo>
                    <a:pt x="57" y="32"/>
                  </a:lnTo>
                  <a:lnTo>
                    <a:pt x="0" y="803"/>
                  </a:lnTo>
                  <a:lnTo>
                    <a:pt x="0" y="820"/>
                  </a:lnTo>
                  <a:lnTo>
                    <a:pt x="4" y="838"/>
                  </a:lnTo>
                  <a:lnTo>
                    <a:pt x="9" y="853"/>
                  </a:lnTo>
                  <a:lnTo>
                    <a:pt x="19" y="869"/>
                  </a:lnTo>
                  <a:lnTo>
                    <a:pt x="30" y="882"/>
                  </a:lnTo>
                  <a:lnTo>
                    <a:pt x="43" y="893"/>
                  </a:lnTo>
                  <a:lnTo>
                    <a:pt x="57" y="904"/>
                  </a:lnTo>
                  <a:lnTo>
                    <a:pt x="72" y="910"/>
                  </a:lnTo>
                  <a:lnTo>
                    <a:pt x="845" y="1139"/>
                  </a:lnTo>
                  <a:close/>
                </a:path>
              </a:pathLst>
            </a:custGeom>
            <a:solidFill>
              <a:srgbClr val="0051FF"/>
            </a:solidFill>
            <a:ln w="9525">
              <a:noFill/>
              <a:round/>
              <a:headEnd/>
              <a:tailEnd/>
            </a:ln>
          </p:spPr>
          <p:txBody>
            <a:bodyPr/>
            <a:lstStyle/>
            <a:p>
              <a:endParaRPr lang="fr-FR"/>
            </a:p>
          </p:txBody>
        </p:sp>
        <p:sp>
          <p:nvSpPr>
            <p:cNvPr id="454684" name="Freeform 1052"/>
            <p:cNvSpPr>
              <a:spLocks/>
            </p:cNvSpPr>
            <p:nvPr/>
          </p:nvSpPr>
          <p:spPr bwMode="auto">
            <a:xfrm>
              <a:off x="2847" y="3117"/>
              <a:ext cx="361" cy="498"/>
            </a:xfrm>
            <a:custGeom>
              <a:avLst/>
              <a:gdLst/>
              <a:ahLst/>
              <a:cxnLst>
                <a:cxn ang="0">
                  <a:pos x="125" y="77"/>
                </a:cxn>
                <a:cxn ang="0">
                  <a:pos x="108" y="127"/>
                </a:cxn>
                <a:cxn ang="0">
                  <a:pos x="81" y="212"/>
                </a:cxn>
                <a:cxn ang="0">
                  <a:pos x="47" y="310"/>
                </a:cxn>
                <a:cxn ang="0">
                  <a:pos x="7" y="452"/>
                </a:cxn>
                <a:cxn ang="0">
                  <a:pos x="3" y="657"/>
                </a:cxn>
                <a:cxn ang="0">
                  <a:pos x="29" y="845"/>
                </a:cxn>
                <a:cxn ang="0">
                  <a:pos x="57" y="965"/>
                </a:cxn>
                <a:cxn ang="0">
                  <a:pos x="66" y="970"/>
                </a:cxn>
                <a:cxn ang="0">
                  <a:pos x="97" y="882"/>
                </a:cxn>
                <a:cxn ang="0">
                  <a:pos x="143" y="747"/>
                </a:cxn>
                <a:cxn ang="0">
                  <a:pos x="191" y="614"/>
                </a:cxn>
                <a:cxn ang="0">
                  <a:pos x="230" y="520"/>
                </a:cxn>
                <a:cxn ang="0">
                  <a:pos x="258" y="437"/>
                </a:cxn>
                <a:cxn ang="0">
                  <a:pos x="276" y="367"/>
                </a:cxn>
                <a:cxn ang="0">
                  <a:pos x="284" y="323"/>
                </a:cxn>
                <a:cxn ang="0">
                  <a:pos x="287" y="324"/>
                </a:cxn>
                <a:cxn ang="0">
                  <a:pos x="307" y="378"/>
                </a:cxn>
                <a:cxn ang="0">
                  <a:pos x="344" y="461"/>
                </a:cxn>
                <a:cxn ang="0">
                  <a:pos x="392" y="553"/>
                </a:cxn>
                <a:cxn ang="0">
                  <a:pos x="437" y="622"/>
                </a:cxn>
                <a:cxn ang="0">
                  <a:pos x="479" y="682"/>
                </a:cxn>
                <a:cxn ang="0">
                  <a:pos x="529" y="747"/>
                </a:cxn>
                <a:cxn ang="0">
                  <a:pos x="579" y="813"/>
                </a:cxn>
                <a:cxn ang="0">
                  <a:pos x="627" y="876"/>
                </a:cxn>
                <a:cxn ang="0">
                  <a:pos x="669" y="930"/>
                </a:cxn>
                <a:cxn ang="0">
                  <a:pos x="702" y="970"/>
                </a:cxn>
                <a:cxn ang="0">
                  <a:pos x="721" y="992"/>
                </a:cxn>
                <a:cxn ang="0">
                  <a:pos x="722" y="983"/>
                </a:cxn>
                <a:cxn ang="0">
                  <a:pos x="717" y="895"/>
                </a:cxn>
                <a:cxn ang="0">
                  <a:pos x="713" y="780"/>
                </a:cxn>
                <a:cxn ang="0">
                  <a:pos x="698" y="675"/>
                </a:cxn>
                <a:cxn ang="0">
                  <a:pos x="665" y="548"/>
                </a:cxn>
                <a:cxn ang="0">
                  <a:pos x="614" y="400"/>
                </a:cxn>
                <a:cxn ang="0">
                  <a:pos x="545" y="245"/>
                </a:cxn>
                <a:cxn ang="0">
                  <a:pos x="510" y="136"/>
                </a:cxn>
                <a:cxn ang="0">
                  <a:pos x="505" y="75"/>
                </a:cxn>
                <a:cxn ang="0">
                  <a:pos x="509" y="48"/>
                </a:cxn>
                <a:cxn ang="0">
                  <a:pos x="276" y="0"/>
                </a:cxn>
              </a:cxnLst>
              <a:rect l="0" t="0" r="r" b="b"/>
              <a:pathLst>
                <a:path w="722" h="996">
                  <a:moveTo>
                    <a:pt x="127" y="70"/>
                  </a:moveTo>
                  <a:lnTo>
                    <a:pt x="125" y="77"/>
                  </a:lnTo>
                  <a:lnTo>
                    <a:pt x="118" y="97"/>
                  </a:lnTo>
                  <a:lnTo>
                    <a:pt x="108" y="127"/>
                  </a:lnTo>
                  <a:lnTo>
                    <a:pt x="95" y="166"/>
                  </a:lnTo>
                  <a:lnTo>
                    <a:pt x="81" y="212"/>
                  </a:lnTo>
                  <a:lnTo>
                    <a:pt x="64" y="260"/>
                  </a:lnTo>
                  <a:lnTo>
                    <a:pt x="47" y="310"/>
                  </a:lnTo>
                  <a:lnTo>
                    <a:pt x="29" y="360"/>
                  </a:lnTo>
                  <a:lnTo>
                    <a:pt x="7" y="452"/>
                  </a:lnTo>
                  <a:lnTo>
                    <a:pt x="0" y="551"/>
                  </a:lnTo>
                  <a:lnTo>
                    <a:pt x="3" y="657"/>
                  </a:lnTo>
                  <a:lnTo>
                    <a:pt x="14" y="756"/>
                  </a:lnTo>
                  <a:lnTo>
                    <a:pt x="29" y="845"/>
                  </a:lnTo>
                  <a:lnTo>
                    <a:pt x="46" y="917"/>
                  </a:lnTo>
                  <a:lnTo>
                    <a:pt x="57" y="965"/>
                  </a:lnTo>
                  <a:lnTo>
                    <a:pt x="62" y="983"/>
                  </a:lnTo>
                  <a:lnTo>
                    <a:pt x="66" y="970"/>
                  </a:lnTo>
                  <a:lnTo>
                    <a:pt x="79" y="933"/>
                  </a:lnTo>
                  <a:lnTo>
                    <a:pt x="97" y="882"/>
                  </a:lnTo>
                  <a:lnTo>
                    <a:pt x="119" y="817"/>
                  </a:lnTo>
                  <a:lnTo>
                    <a:pt x="143" y="747"/>
                  </a:lnTo>
                  <a:lnTo>
                    <a:pt x="167" y="679"/>
                  </a:lnTo>
                  <a:lnTo>
                    <a:pt x="191" y="614"/>
                  </a:lnTo>
                  <a:lnTo>
                    <a:pt x="213" y="563"/>
                  </a:lnTo>
                  <a:lnTo>
                    <a:pt x="230" y="520"/>
                  </a:lnTo>
                  <a:lnTo>
                    <a:pt x="245" y="478"/>
                  </a:lnTo>
                  <a:lnTo>
                    <a:pt x="258" y="437"/>
                  </a:lnTo>
                  <a:lnTo>
                    <a:pt x="267" y="398"/>
                  </a:lnTo>
                  <a:lnTo>
                    <a:pt x="276" y="367"/>
                  </a:lnTo>
                  <a:lnTo>
                    <a:pt x="282" y="339"/>
                  </a:lnTo>
                  <a:lnTo>
                    <a:pt x="284" y="323"/>
                  </a:lnTo>
                  <a:lnTo>
                    <a:pt x="285" y="317"/>
                  </a:lnTo>
                  <a:lnTo>
                    <a:pt x="287" y="324"/>
                  </a:lnTo>
                  <a:lnTo>
                    <a:pt x="296" y="347"/>
                  </a:lnTo>
                  <a:lnTo>
                    <a:pt x="307" y="378"/>
                  </a:lnTo>
                  <a:lnTo>
                    <a:pt x="324" y="417"/>
                  </a:lnTo>
                  <a:lnTo>
                    <a:pt x="344" y="461"/>
                  </a:lnTo>
                  <a:lnTo>
                    <a:pt x="366" y="507"/>
                  </a:lnTo>
                  <a:lnTo>
                    <a:pt x="392" y="553"/>
                  </a:lnTo>
                  <a:lnTo>
                    <a:pt x="418" y="596"/>
                  </a:lnTo>
                  <a:lnTo>
                    <a:pt x="437" y="622"/>
                  </a:lnTo>
                  <a:lnTo>
                    <a:pt x="457" y="651"/>
                  </a:lnTo>
                  <a:lnTo>
                    <a:pt x="479" y="682"/>
                  </a:lnTo>
                  <a:lnTo>
                    <a:pt x="503" y="714"/>
                  </a:lnTo>
                  <a:lnTo>
                    <a:pt x="529" y="747"/>
                  </a:lnTo>
                  <a:lnTo>
                    <a:pt x="553" y="780"/>
                  </a:lnTo>
                  <a:lnTo>
                    <a:pt x="579" y="813"/>
                  </a:lnTo>
                  <a:lnTo>
                    <a:pt x="604" y="845"/>
                  </a:lnTo>
                  <a:lnTo>
                    <a:pt x="627" y="876"/>
                  </a:lnTo>
                  <a:lnTo>
                    <a:pt x="649" y="904"/>
                  </a:lnTo>
                  <a:lnTo>
                    <a:pt x="669" y="930"/>
                  </a:lnTo>
                  <a:lnTo>
                    <a:pt x="687" y="952"/>
                  </a:lnTo>
                  <a:lnTo>
                    <a:pt x="702" y="970"/>
                  </a:lnTo>
                  <a:lnTo>
                    <a:pt x="713" y="985"/>
                  </a:lnTo>
                  <a:lnTo>
                    <a:pt x="721" y="992"/>
                  </a:lnTo>
                  <a:lnTo>
                    <a:pt x="722" y="996"/>
                  </a:lnTo>
                  <a:lnTo>
                    <a:pt x="722" y="983"/>
                  </a:lnTo>
                  <a:lnTo>
                    <a:pt x="719" y="948"/>
                  </a:lnTo>
                  <a:lnTo>
                    <a:pt x="717" y="895"/>
                  </a:lnTo>
                  <a:lnTo>
                    <a:pt x="715" y="823"/>
                  </a:lnTo>
                  <a:lnTo>
                    <a:pt x="713" y="780"/>
                  </a:lnTo>
                  <a:lnTo>
                    <a:pt x="708" y="730"/>
                  </a:lnTo>
                  <a:lnTo>
                    <a:pt x="698" y="675"/>
                  </a:lnTo>
                  <a:lnTo>
                    <a:pt x="684" y="614"/>
                  </a:lnTo>
                  <a:lnTo>
                    <a:pt x="665" y="548"/>
                  </a:lnTo>
                  <a:lnTo>
                    <a:pt x="643" y="476"/>
                  </a:lnTo>
                  <a:lnTo>
                    <a:pt x="614" y="400"/>
                  </a:lnTo>
                  <a:lnTo>
                    <a:pt x="579" y="321"/>
                  </a:lnTo>
                  <a:lnTo>
                    <a:pt x="545" y="245"/>
                  </a:lnTo>
                  <a:lnTo>
                    <a:pt x="523" y="184"/>
                  </a:lnTo>
                  <a:lnTo>
                    <a:pt x="510" y="136"/>
                  </a:lnTo>
                  <a:lnTo>
                    <a:pt x="505" y="99"/>
                  </a:lnTo>
                  <a:lnTo>
                    <a:pt x="505" y="75"/>
                  </a:lnTo>
                  <a:lnTo>
                    <a:pt x="507" y="57"/>
                  </a:lnTo>
                  <a:lnTo>
                    <a:pt x="509" y="48"/>
                  </a:lnTo>
                  <a:lnTo>
                    <a:pt x="510" y="46"/>
                  </a:lnTo>
                  <a:lnTo>
                    <a:pt x="276" y="0"/>
                  </a:lnTo>
                  <a:lnTo>
                    <a:pt x="127" y="70"/>
                  </a:lnTo>
                  <a:close/>
                </a:path>
              </a:pathLst>
            </a:custGeom>
            <a:solidFill>
              <a:srgbClr val="937200"/>
            </a:solidFill>
            <a:ln w="9525">
              <a:noFill/>
              <a:round/>
              <a:headEnd/>
              <a:tailEnd/>
            </a:ln>
          </p:spPr>
          <p:txBody>
            <a:bodyPr/>
            <a:lstStyle/>
            <a:p>
              <a:endParaRPr lang="fr-FR"/>
            </a:p>
          </p:txBody>
        </p:sp>
        <p:sp>
          <p:nvSpPr>
            <p:cNvPr id="454685" name="Freeform 1053"/>
            <p:cNvSpPr>
              <a:spLocks/>
            </p:cNvSpPr>
            <p:nvPr/>
          </p:nvSpPr>
          <p:spPr bwMode="auto">
            <a:xfrm>
              <a:off x="3022" y="3125"/>
              <a:ext cx="186" cy="489"/>
            </a:xfrm>
            <a:custGeom>
              <a:avLst/>
              <a:gdLst/>
              <a:ahLst/>
              <a:cxnLst>
                <a:cxn ang="0">
                  <a:pos x="2" y="93"/>
                </a:cxn>
                <a:cxn ang="0">
                  <a:pos x="0" y="67"/>
                </a:cxn>
                <a:cxn ang="0">
                  <a:pos x="0" y="43"/>
                </a:cxn>
                <a:cxn ang="0">
                  <a:pos x="4" y="21"/>
                </a:cxn>
                <a:cxn ang="0">
                  <a:pos x="9" y="0"/>
                </a:cxn>
                <a:cxn ang="0">
                  <a:pos x="160" y="30"/>
                </a:cxn>
                <a:cxn ang="0">
                  <a:pos x="159" y="32"/>
                </a:cxn>
                <a:cxn ang="0">
                  <a:pos x="157" y="41"/>
                </a:cxn>
                <a:cxn ang="0">
                  <a:pos x="155" y="59"/>
                </a:cxn>
                <a:cxn ang="0">
                  <a:pos x="155" y="83"/>
                </a:cxn>
                <a:cxn ang="0">
                  <a:pos x="160" y="120"/>
                </a:cxn>
                <a:cxn ang="0">
                  <a:pos x="173" y="168"/>
                </a:cxn>
                <a:cxn ang="0">
                  <a:pos x="195" y="229"/>
                </a:cxn>
                <a:cxn ang="0">
                  <a:pos x="229" y="305"/>
                </a:cxn>
                <a:cxn ang="0">
                  <a:pos x="264" y="384"/>
                </a:cxn>
                <a:cxn ang="0">
                  <a:pos x="293" y="460"/>
                </a:cxn>
                <a:cxn ang="0">
                  <a:pos x="315" y="532"/>
                </a:cxn>
                <a:cxn ang="0">
                  <a:pos x="334" y="598"/>
                </a:cxn>
                <a:cxn ang="0">
                  <a:pos x="348" y="659"/>
                </a:cxn>
                <a:cxn ang="0">
                  <a:pos x="358" y="714"/>
                </a:cxn>
                <a:cxn ang="0">
                  <a:pos x="363" y="764"/>
                </a:cxn>
                <a:cxn ang="0">
                  <a:pos x="365" y="807"/>
                </a:cxn>
                <a:cxn ang="0">
                  <a:pos x="367" y="869"/>
                </a:cxn>
                <a:cxn ang="0">
                  <a:pos x="369" y="921"/>
                </a:cxn>
                <a:cxn ang="0">
                  <a:pos x="372" y="958"/>
                </a:cxn>
                <a:cxn ang="0">
                  <a:pos x="372" y="978"/>
                </a:cxn>
                <a:cxn ang="0">
                  <a:pos x="356" y="927"/>
                </a:cxn>
                <a:cxn ang="0">
                  <a:pos x="336" y="864"/>
                </a:cxn>
                <a:cxn ang="0">
                  <a:pos x="313" y="796"/>
                </a:cxn>
                <a:cxn ang="0">
                  <a:pos x="291" y="724"/>
                </a:cxn>
                <a:cxn ang="0">
                  <a:pos x="267" y="655"/>
                </a:cxn>
                <a:cxn ang="0">
                  <a:pos x="245" y="591"/>
                </a:cxn>
                <a:cxn ang="0">
                  <a:pos x="225" y="537"/>
                </a:cxn>
                <a:cxn ang="0">
                  <a:pos x="208" y="495"/>
                </a:cxn>
                <a:cxn ang="0">
                  <a:pos x="177" y="432"/>
                </a:cxn>
                <a:cxn ang="0">
                  <a:pos x="146" y="373"/>
                </a:cxn>
                <a:cxn ang="0">
                  <a:pos x="112" y="320"/>
                </a:cxn>
                <a:cxn ang="0">
                  <a:pos x="83" y="272"/>
                </a:cxn>
                <a:cxn ang="0">
                  <a:pos x="53" y="224"/>
                </a:cxn>
                <a:cxn ang="0">
                  <a:pos x="31" y="179"/>
                </a:cxn>
                <a:cxn ang="0">
                  <a:pos x="13" y="137"/>
                </a:cxn>
                <a:cxn ang="0">
                  <a:pos x="2" y="93"/>
                </a:cxn>
              </a:cxnLst>
              <a:rect l="0" t="0" r="r" b="b"/>
              <a:pathLst>
                <a:path w="372" h="978">
                  <a:moveTo>
                    <a:pt x="2" y="93"/>
                  </a:moveTo>
                  <a:lnTo>
                    <a:pt x="0" y="67"/>
                  </a:lnTo>
                  <a:lnTo>
                    <a:pt x="0" y="43"/>
                  </a:lnTo>
                  <a:lnTo>
                    <a:pt x="4" y="21"/>
                  </a:lnTo>
                  <a:lnTo>
                    <a:pt x="9" y="0"/>
                  </a:lnTo>
                  <a:lnTo>
                    <a:pt x="160" y="30"/>
                  </a:lnTo>
                  <a:lnTo>
                    <a:pt x="159" y="32"/>
                  </a:lnTo>
                  <a:lnTo>
                    <a:pt x="157" y="41"/>
                  </a:lnTo>
                  <a:lnTo>
                    <a:pt x="155" y="59"/>
                  </a:lnTo>
                  <a:lnTo>
                    <a:pt x="155" y="83"/>
                  </a:lnTo>
                  <a:lnTo>
                    <a:pt x="160" y="120"/>
                  </a:lnTo>
                  <a:lnTo>
                    <a:pt x="173" y="168"/>
                  </a:lnTo>
                  <a:lnTo>
                    <a:pt x="195" y="229"/>
                  </a:lnTo>
                  <a:lnTo>
                    <a:pt x="229" y="305"/>
                  </a:lnTo>
                  <a:lnTo>
                    <a:pt x="264" y="384"/>
                  </a:lnTo>
                  <a:lnTo>
                    <a:pt x="293" y="460"/>
                  </a:lnTo>
                  <a:lnTo>
                    <a:pt x="315" y="532"/>
                  </a:lnTo>
                  <a:lnTo>
                    <a:pt x="334" y="598"/>
                  </a:lnTo>
                  <a:lnTo>
                    <a:pt x="348" y="659"/>
                  </a:lnTo>
                  <a:lnTo>
                    <a:pt x="358" y="714"/>
                  </a:lnTo>
                  <a:lnTo>
                    <a:pt x="363" y="764"/>
                  </a:lnTo>
                  <a:lnTo>
                    <a:pt x="365" y="807"/>
                  </a:lnTo>
                  <a:lnTo>
                    <a:pt x="367" y="869"/>
                  </a:lnTo>
                  <a:lnTo>
                    <a:pt x="369" y="921"/>
                  </a:lnTo>
                  <a:lnTo>
                    <a:pt x="372" y="958"/>
                  </a:lnTo>
                  <a:lnTo>
                    <a:pt x="372" y="978"/>
                  </a:lnTo>
                  <a:lnTo>
                    <a:pt x="356" y="927"/>
                  </a:lnTo>
                  <a:lnTo>
                    <a:pt x="336" y="864"/>
                  </a:lnTo>
                  <a:lnTo>
                    <a:pt x="313" y="796"/>
                  </a:lnTo>
                  <a:lnTo>
                    <a:pt x="291" y="724"/>
                  </a:lnTo>
                  <a:lnTo>
                    <a:pt x="267" y="655"/>
                  </a:lnTo>
                  <a:lnTo>
                    <a:pt x="245" y="591"/>
                  </a:lnTo>
                  <a:lnTo>
                    <a:pt x="225" y="537"/>
                  </a:lnTo>
                  <a:lnTo>
                    <a:pt x="208" y="495"/>
                  </a:lnTo>
                  <a:lnTo>
                    <a:pt x="177" y="432"/>
                  </a:lnTo>
                  <a:lnTo>
                    <a:pt x="146" y="373"/>
                  </a:lnTo>
                  <a:lnTo>
                    <a:pt x="112" y="320"/>
                  </a:lnTo>
                  <a:lnTo>
                    <a:pt x="83" y="272"/>
                  </a:lnTo>
                  <a:lnTo>
                    <a:pt x="53" y="224"/>
                  </a:lnTo>
                  <a:lnTo>
                    <a:pt x="31" y="179"/>
                  </a:lnTo>
                  <a:lnTo>
                    <a:pt x="13" y="137"/>
                  </a:lnTo>
                  <a:lnTo>
                    <a:pt x="2" y="93"/>
                  </a:lnTo>
                  <a:close/>
                </a:path>
              </a:pathLst>
            </a:custGeom>
            <a:solidFill>
              <a:srgbClr val="491C00"/>
            </a:solidFill>
            <a:ln w="9525">
              <a:noFill/>
              <a:round/>
              <a:headEnd/>
              <a:tailEnd/>
            </a:ln>
          </p:spPr>
          <p:txBody>
            <a:bodyPr/>
            <a:lstStyle/>
            <a:p>
              <a:endParaRPr lang="fr-FR"/>
            </a:p>
          </p:txBody>
        </p:sp>
        <p:sp>
          <p:nvSpPr>
            <p:cNvPr id="454686" name="Freeform 1054"/>
            <p:cNvSpPr>
              <a:spLocks/>
            </p:cNvSpPr>
            <p:nvPr/>
          </p:nvSpPr>
          <p:spPr bwMode="auto">
            <a:xfrm>
              <a:off x="3007" y="2853"/>
              <a:ext cx="60" cy="112"/>
            </a:xfrm>
            <a:custGeom>
              <a:avLst/>
              <a:gdLst/>
              <a:ahLst/>
              <a:cxnLst>
                <a:cxn ang="0">
                  <a:pos x="120" y="114"/>
                </a:cxn>
                <a:cxn ang="0">
                  <a:pos x="118" y="138"/>
                </a:cxn>
                <a:cxn ang="0">
                  <a:pos x="115" y="160"/>
                </a:cxn>
                <a:cxn ang="0">
                  <a:pos x="107" y="181"/>
                </a:cxn>
                <a:cxn ang="0">
                  <a:pos x="100" y="197"/>
                </a:cxn>
                <a:cxn ang="0">
                  <a:pos x="91" y="210"/>
                </a:cxn>
                <a:cxn ang="0">
                  <a:pos x="80" y="219"/>
                </a:cxn>
                <a:cxn ang="0">
                  <a:pos x="69" y="223"/>
                </a:cxn>
                <a:cxn ang="0">
                  <a:pos x="56" y="223"/>
                </a:cxn>
                <a:cxn ang="0">
                  <a:pos x="43" y="218"/>
                </a:cxn>
                <a:cxn ang="0">
                  <a:pos x="32" y="208"/>
                </a:cxn>
                <a:cxn ang="0">
                  <a:pos x="23" y="196"/>
                </a:cxn>
                <a:cxn ang="0">
                  <a:pos x="13" y="177"/>
                </a:cxn>
                <a:cxn ang="0">
                  <a:pos x="8" y="159"/>
                </a:cxn>
                <a:cxn ang="0">
                  <a:pos x="2" y="136"/>
                </a:cxn>
                <a:cxn ang="0">
                  <a:pos x="0" y="112"/>
                </a:cxn>
                <a:cxn ang="0">
                  <a:pos x="0" y="87"/>
                </a:cxn>
                <a:cxn ang="0">
                  <a:pos x="2" y="61"/>
                </a:cxn>
                <a:cxn ang="0">
                  <a:pos x="8" y="37"/>
                </a:cxn>
                <a:cxn ang="0">
                  <a:pos x="15" y="17"/>
                </a:cxn>
                <a:cxn ang="0">
                  <a:pos x="24" y="0"/>
                </a:cxn>
                <a:cxn ang="0">
                  <a:pos x="106" y="18"/>
                </a:cxn>
                <a:cxn ang="0">
                  <a:pos x="113" y="39"/>
                </a:cxn>
                <a:cxn ang="0">
                  <a:pos x="118" y="63"/>
                </a:cxn>
                <a:cxn ang="0">
                  <a:pos x="120" y="87"/>
                </a:cxn>
                <a:cxn ang="0">
                  <a:pos x="120" y="114"/>
                </a:cxn>
              </a:cxnLst>
              <a:rect l="0" t="0" r="r" b="b"/>
              <a:pathLst>
                <a:path w="120" h="223">
                  <a:moveTo>
                    <a:pt x="120" y="114"/>
                  </a:moveTo>
                  <a:lnTo>
                    <a:pt x="118" y="138"/>
                  </a:lnTo>
                  <a:lnTo>
                    <a:pt x="115" y="160"/>
                  </a:lnTo>
                  <a:lnTo>
                    <a:pt x="107" y="181"/>
                  </a:lnTo>
                  <a:lnTo>
                    <a:pt x="100" y="197"/>
                  </a:lnTo>
                  <a:lnTo>
                    <a:pt x="91" y="210"/>
                  </a:lnTo>
                  <a:lnTo>
                    <a:pt x="80" y="219"/>
                  </a:lnTo>
                  <a:lnTo>
                    <a:pt x="69" y="223"/>
                  </a:lnTo>
                  <a:lnTo>
                    <a:pt x="56" y="223"/>
                  </a:lnTo>
                  <a:lnTo>
                    <a:pt x="43" y="218"/>
                  </a:lnTo>
                  <a:lnTo>
                    <a:pt x="32" y="208"/>
                  </a:lnTo>
                  <a:lnTo>
                    <a:pt x="23" y="196"/>
                  </a:lnTo>
                  <a:lnTo>
                    <a:pt x="13" y="177"/>
                  </a:lnTo>
                  <a:lnTo>
                    <a:pt x="8" y="159"/>
                  </a:lnTo>
                  <a:lnTo>
                    <a:pt x="2" y="136"/>
                  </a:lnTo>
                  <a:lnTo>
                    <a:pt x="0" y="112"/>
                  </a:lnTo>
                  <a:lnTo>
                    <a:pt x="0" y="87"/>
                  </a:lnTo>
                  <a:lnTo>
                    <a:pt x="2" y="61"/>
                  </a:lnTo>
                  <a:lnTo>
                    <a:pt x="8" y="37"/>
                  </a:lnTo>
                  <a:lnTo>
                    <a:pt x="15" y="17"/>
                  </a:lnTo>
                  <a:lnTo>
                    <a:pt x="24" y="0"/>
                  </a:lnTo>
                  <a:lnTo>
                    <a:pt x="106" y="18"/>
                  </a:lnTo>
                  <a:lnTo>
                    <a:pt x="113" y="39"/>
                  </a:lnTo>
                  <a:lnTo>
                    <a:pt x="118" y="63"/>
                  </a:lnTo>
                  <a:lnTo>
                    <a:pt x="120" y="87"/>
                  </a:lnTo>
                  <a:lnTo>
                    <a:pt x="120" y="114"/>
                  </a:lnTo>
                  <a:close/>
                </a:path>
              </a:pathLst>
            </a:custGeom>
            <a:solidFill>
              <a:schemeClr val="hlink"/>
            </a:solidFill>
            <a:ln w="9525">
              <a:solidFill>
                <a:srgbClr val="CC9900"/>
              </a:solidFill>
              <a:round/>
              <a:headEnd/>
              <a:tailEnd/>
            </a:ln>
          </p:spPr>
          <p:txBody>
            <a:bodyPr/>
            <a:lstStyle/>
            <a:p>
              <a:endParaRPr lang="fr-FR"/>
            </a:p>
          </p:txBody>
        </p:sp>
        <p:sp>
          <p:nvSpPr>
            <p:cNvPr id="454687" name="Freeform 1055"/>
            <p:cNvSpPr>
              <a:spLocks/>
            </p:cNvSpPr>
            <p:nvPr/>
          </p:nvSpPr>
          <p:spPr bwMode="auto">
            <a:xfrm>
              <a:off x="2992" y="2834"/>
              <a:ext cx="94" cy="97"/>
            </a:xfrm>
            <a:custGeom>
              <a:avLst/>
              <a:gdLst/>
              <a:ahLst/>
              <a:cxnLst>
                <a:cxn ang="0">
                  <a:pos x="116" y="15"/>
                </a:cxn>
                <a:cxn ang="0">
                  <a:pos x="135" y="24"/>
                </a:cxn>
                <a:cxn ang="0">
                  <a:pos x="149" y="35"/>
                </a:cxn>
                <a:cxn ang="0">
                  <a:pos x="162" y="46"/>
                </a:cxn>
                <a:cxn ang="0">
                  <a:pos x="171" y="57"/>
                </a:cxn>
                <a:cxn ang="0">
                  <a:pos x="177" y="70"/>
                </a:cxn>
                <a:cxn ang="0">
                  <a:pos x="182" y="81"/>
                </a:cxn>
                <a:cxn ang="0">
                  <a:pos x="184" y="91"/>
                </a:cxn>
                <a:cxn ang="0">
                  <a:pos x="186" y="100"/>
                </a:cxn>
                <a:cxn ang="0">
                  <a:pos x="182" y="127"/>
                </a:cxn>
                <a:cxn ang="0">
                  <a:pos x="168" y="159"/>
                </a:cxn>
                <a:cxn ang="0">
                  <a:pos x="155" y="185"/>
                </a:cxn>
                <a:cxn ang="0">
                  <a:pos x="147" y="196"/>
                </a:cxn>
                <a:cxn ang="0">
                  <a:pos x="149" y="190"/>
                </a:cxn>
                <a:cxn ang="0">
                  <a:pos x="149" y="177"/>
                </a:cxn>
                <a:cxn ang="0">
                  <a:pos x="151" y="159"/>
                </a:cxn>
                <a:cxn ang="0">
                  <a:pos x="149" y="137"/>
                </a:cxn>
                <a:cxn ang="0">
                  <a:pos x="144" y="113"/>
                </a:cxn>
                <a:cxn ang="0">
                  <a:pos x="133" y="91"/>
                </a:cxn>
                <a:cxn ang="0">
                  <a:pos x="116" y="72"/>
                </a:cxn>
                <a:cxn ang="0">
                  <a:pos x="88" y="59"/>
                </a:cxn>
                <a:cxn ang="0">
                  <a:pos x="64" y="54"/>
                </a:cxn>
                <a:cxn ang="0">
                  <a:pos x="50" y="50"/>
                </a:cxn>
                <a:cxn ang="0">
                  <a:pos x="44" y="50"/>
                </a:cxn>
                <a:cxn ang="0">
                  <a:pos x="42" y="50"/>
                </a:cxn>
                <a:cxn ang="0">
                  <a:pos x="35" y="81"/>
                </a:cxn>
                <a:cxn ang="0">
                  <a:pos x="0" y="4"/>
                </a:cxn>
                <a:cxn ang="0">
                  <a:pos x="2" y="4"/>
                </a:cxn>
                <a:cxn ang="0">
                  <a:pos x="9" y="2"/>
                </a:cxn>
                <a:cxn ang="0">
                  <a:pos x="20" y="0"/>
                </a:cxn>
                <a:cxn ang="0">
                  <a:pos x="33" y="0"/>
                </a:cxn>
                <a:cxn ang="0">
                  <a:pos x="52" y="0"/>
                </a:cxn>
                <a:cxn ang="0">
                  <a:pos x="70" y="2"/>
                </a:cxn>
                <a:cxn ang="0">
                  <a:pos x="92" y="8"/>
                </a:cxn>
                <a:cxn ang="0">
                  <a:pos x="116" y="15"/>
                </a:cxn>
              </a:cxnLst>
              <a:rect l="0" t="0" r="r" b="b"/>
              <a:pathLst>
                <a:path w="186" h="196">
                  <a:moveTo>
                    <a:pt x="116" y="15"/>
                  </a:moveTo>
                  <a:lnTo>
                    <a:pt x="135" y="24"/>
                  </a:lnTo>
                  <a:lnTo>
                    <a:pt x="149" y="35"/>
                  </a:lnTo>
                  <a:lnTo>
                    <a:pt x="162" y="46"/>
                  </a:lnTo>
                  <a:lnTo>
                    <a:pt x="171" y="57"/>
                  </a:lnTo>
                  <a:lnTo>
                    <a:pt x="177" y="70"/>
                  </a:lnTo>
                  <a:lnTo>
                    <a:pt x="182" y="81"/>
                  </a:lnTo>
                  <a:lnTo>
                    <a:pt x="184" y="91"/>
                  </a:lnTo>
                  <a:lnTo>
                    <a:pt x="186" y="100"/>
                  </a:lnTo>
                  <a:lnTo>
                    <a:pt x="182" y="127"/>
                  </a:lnTo>
                  <a:lnTo>
                    <a:pt x="168" y="159"/>
                  </a:lnTo>
                  <a:lnTo>
                    <a:pt x="155" y="185"/>
                  </a:lnTo>
                  <a:lnTo>
                    <a:pt x="147" y="196"/>
                  </a:lnTo>
                  <a:lnTo>
                    <a:pt x="149" y="190"/>
                  </a:lnTo>
                  <a:lnTo>
                    <a:pt x="149" y="177"/>
                  </a:lnTo>
                  <a:lnTo>
                    <a:pt x="151" y="159"/>
                  </a:lnTo>
                  <a:lnTo>
                    <a:pt x="149" y="137"/>
                  </a:lnTo>
                  <a:lnTo>
                    <a:pt x="144" y="113"/>
                  </a:lnTo>
                  <a:lnTo>
                    <a:pt x="133" y="91"/>
                  </a:lnTo>
                  <a:lnTo>
                    <a:pt x="116" y="72"/>
                  </a:lnTo>
                  <a:lnTo>
                    <a:pt x="88" y="59"/>
                  </a:lnTo>
                  <a:lnTo>
                    <a:pt x="64" y="54"/>
                  </a:lnTo>
                  <a:lnTo>
                    <a:pt x="50" y="50"/>
                  </a:lnTo>
                  <a:lnTo>
                    <a:pt x="44" y="50"/>
                  </a:lnTo>
                  <a:lnTo>
                    <a:pt x="42" y="50"/>
                  </a:lnTo>
                  <a:lnTo>
                    <a:pt x="35" y="81"/>
                  </a:lnTo>
                  <a:lnTo>
                    <a:pt x="0" y="4"/>
                  </a:lnTo>
                  <a:lnTo>
                    <a:pt x="2" y="4"/>
                  </a:lnTo>
                  <a:lnTo>
                    <a:pt x="9" y="2"/>
                  </a:lnTo>
                  <a:lnTo>
                    <a:pt x="20" y="0"/>
                  </a:lnTo>
                  <a:lnTo>
                    <a:pt x="33" y="0"/>
                  </a:lnTo>
                  <a:lnTo>
                    <a:pt x="52" y="0"/>
                  </a:lnTo>
                  <a:lnTo>
                    <a:pt x="70" y="2"/>
                  </a:lnTo>
                  <a:lnTo>
                    <a:pt x="92" y="8"/>
                  </a:lnTo>
                  <a:lnTo>
                    <a:pt x="116" y="15"/>
                  </a:lnTo>
                  <a:close/>
                </a:path>
              </a:pathLst>
            </a:custGeom>
            <a:solidFill>
              <a:srgbClr val="000000"/>
            </a:solidFill>
            <a:ln w="9525">
              <a:noFill/>
              <a:round/>
              <a:headEnd/>
              <a:tailEnd/>
            </a:ln>
          </p:spPr>
          <p:txBody>
            <a:bodyPr/>
            <a:lstStyle/>
            <a:p>
              <a:endParaRPr lang="fr-FR"/>
            </a:p>
          </p:txBody>
        </p:sp>
        <p:sp>
          <p:nvSpPr>
            <p:cNvPr id="454688" name="Freeform 1056"/>
            <p:cNvSpPr>
              <a:spLocks/>
            </p:cNvSpPr>
            <p:nvPr/>
          </p:nvSpPr>
          <p:spPr bwMode="auto">
            <a:xfrm>
              <a:off x="3022" y="2726"/>
              <a:ext cx="204" cy="443"/>
            </a:xfrm>
            <a:custGeom>
              <a:avLst/>
              <a:gdLst/>
              <a:ahLst/>
              <a:cxnLst>
                <a:cxn ang="0">
                  <a:pos x="319" y="351"/>
                </a:cxn>
                <a:cxn ang="0">
                  <a:pos x="286" y="222"/>
                </a:cxn>
                <a:cxn ang="0">
                  <a:pos x="216" y="94"/>
                </a:cxn>
                <a:cxn ang="0">
                  <a:pos x="157" y="13"/>
                </a:cxn>
                <a:cxn ang="0">
                  <a:pos x="151" y="2"/>
                </a:cxn>
                <a:cxn ang="0">
                  <a:pos x="179" y="22"/>
                </a:cxn>
                <a:cxn ang="0">
                  <a:pos x="227" y="61"/>
                </a:cxn>
                <a:cxn ang="0">
                  <a:pos x="282" y="115"/>
                </a:cxn>
                <a:cxn ang="0">
                  <a:pos x="337" y="183"/>
                </a:cxn>
                <a:cxn ang="0">
                  <a:pos x="382" y="264"/>
                </a:cxn>
                <a:cxn ang="0">
                  <a:pos x="406" y="353"/>
                </a:cxn>
                <a:cxn ang="0">
                  <a:pos x="400" y="451"/>
                </a:cxn>
                <a:cxn ang="0">
                  <a:pos x="367" y="530"/>
                </a:cxn>
                <a:cxn ang="0">
                  <a:pos x="328" y="580"/>
                </a:cxn>
                <a:cxn ang="0">
                  <a:pos x="284" y="622"/>
                </a:cxn>
                <a:cxn ang="0">
                  <a:pos x="236" y="676"/>
                </a:cxn>
                <a:cxn ang="0">
                  <a:pos x="195" y="740"/>
                </a:cxn>
                <a:cxn ang="0">
                  <a:pos x="171" y="801"/>
                </a:cxn>
                <a:cxn ang="0">
                  <a:pos x="160" y="853"/>
                </a:cxn>
                <a:cxn ang="0">
                  <a:pos x="155" y="884"/>
                </a:cxn>
                <a:cxn ang="0">
                  <a:pos x="151" y="886"/>
                </a:cxn>
                <a:cxn ang="0">
                  <a:pos x="127" y="871"/>
                </a:cxn>
                <a:cxn ang="0">
                  <a:pos x="83" y="851"/>
                </a:cxn>
                <a:cxn ang="0">
                  <a:pos x="29" y="833"/>
                </a:cxn>
                <a:cxn ang="0">
                  <a:pos x="5" y="807"/>
                </a:cxn>
                <a:cxn ang="0">
                  <a:pos x="24" y="755"/>
                </a:cxn>
                <a:cxn ang="0">
                  <a:pos x="48" y="700"/>
                </a:cxn>
                <a:cxn ang="0">
                  <a:pos x="79" y="644"/>
                </a:cxn>
                <a:cxn ang="0">
                  <a:pos x="125" y="582"/>
                </a:cxn>
                <a:cxn ang="0">
                  <a:pos x="181" y="534"/>
                </a:cxn>
                <a:cxn ang="0">
                  <a:pos x="232" y="498"/>
                </a:cxn>
                <a:cxn ang="0">
                  <a:pos x="280" y="447"/>
                </a:cxn>
              </a:cxnLst>
              <a:rect l="0" t="0" r="r" b="b"/>
              <a:pathLst>
                <a:path w="407" h="888">
                  <a:moveTo>
                    <a:pt x="306" y="406"/>
                  </a:moveTo>
                  <a:lnTo>
                    <a:pt x="319" y="351"/>
                  </a:lnTo>
                  <a:lnTo>
                    <a:pt x="310" y="288"/>
                  </a:lnTo>
                  <a:lnTo>
                    <a:pt x="286" y="222"/>
                  </a:lnTo>
                  <a:lnTo>
                    <a:pt x="253" y="155"/>
                  </a:lnTo>
                  <a:lnTo>
                    <a:pt x="216" y="94"/>
                  </a:lnTo>
                  <a:lnTo>
                    <a:pt x="182" y="46"/>
                  </a:lnTo>
                  <a:lnTo>
                    <a:pt x="157" y="13"/>
                  </a:lnTo>
                  <a:lnTo>
                    <a:pt x="147" y="0"/>
                  </a:lnTo>
                  <a:lnTo>
                    <a:pt x="151" y="2"/>
                  </a:lnTo>
                  <a:lnTo>
                    <a:pt x="162" y="11"/>
                  </a:lnTo>
                  <a:lnTo>
                    <a:pt x="179" y="22"/>
                  </a:lnTo>
                  <a:lnTo>
                    <a:pt x="201" y="41"/>
                  </a:lnTo>
                  <a:lnTo>
                    <a:pt x="227" y="61"/>
                  </a:lnTo>
                  <a:lnTo>
                    <a:pt x="253" y="87"/>
                  </a:lnTo>
                  <a:lnTo>
                    <a:pt x="282" y="115"/>
                  </a:lnTo>
                  <a:lnTo>
                    <a:pt x="310" y="148"/>
                  </a:lnTo>
                  <a:lnTo>
                    <a:pt x="337" y="183"/>
                  </a:lnTo>
                  <a:lnTo>
                    <a:pt x="361" y="222"/>
                  </a:lnTo>
                  <a:lnTo>
                    <a:pt x="382" y="264"/>
                  </a:lnTo>
                  <a:lnTo>
                    <a:pt x="396" y="307"/>
                  </a:lnTo>
                  <a:lnTo>
                    <a:pt x="406" y="353"/>
                  </a:lnTo>
                  <a:lnTo>
                    <a:pt x="407" y="401"/>
                  </a:lnTo>
                  <a:lnTo>
                    <a:pt x="400" y="451"/>
                  </a:lnTo>
                  <a:lnTo>
                    <a:pt x="383" y="500"/>
                  </a:lnTo>
                  <a:lnTo>
                    <a:pt x="367" y="530"/>
                  </a:lnTo>
                  <a:lnTo>
                    <a:pt x="348" y="556"/>
                  </a:lnTo>
                  <a:lnTo>
                    <a:pt x="328" y="580"/>
                  </a:lnTo>
                  <a:lnTo>
                    <a:pt x="306" y="600"/>
                  </a:lnTo>
                  <a:lnTo>
                    <a:pt x="284" y="622"/>
                  </a:lnTo>
                  <a:lnTo>
                    <a:pt x="260" y="646"/>
                  </a:lnTo>
                  <a:lnTo>
                    <a:pt x="236" y="676"/>
                  </a:lnTo>
                  <a:lnTo>
                    <a:pt x="212" y="709"/>
                  </a:lnTo>
                  <a:lnTo>
                    <a:pt x="195" y="740"/>
                  </a:lnTo>
                  <a:lnTo>
                    <a:pt x="182" y="772"/>
                  </a:lnTo>
                  <a:lnTo>
                    <a:pt x="171" y="801"/>
                  </a:lnTo>
                  <a:lnTo>
                    <a:pt x="164" y="829"/>
                  </a:lnTo>
                  <a:lnTo>
                    <a:pt x="160" y="853"/>
                  </a:lnTo>
                  <a:lnTo>
                    <a:pt x="157" y="871"/>
                  </a:lnTo>
                  <a:lnTo>
                    <a:pt x="155" y="884"/>
                  </a:lnTo>
                  <a:lnTo>
                    <a:pt x="155" y="888"/>
                  </a:lnTo>
                  <a:lnTo>
                    <a:pt x="151" y="886"/>
                  </a:lnTo>
                  <a:lnTo>
                    <a:pt x="142" y="880"/>
                  </a:lnTo>
                  <a:lnTo>
                    <a:pt x="127" y="871"/>
                  </a:lnTo>
                  <a:lnTo>
                    <a:pt x="107" y="862"/>
                  </a:lnTo>
                  <a:lnTo>
                    <a:pt x="83" y="851"/>
                  </a:lnTo>
                  <a:lnTo>
                    <a:pt x="57" y="842"/>
                  </a:lnTo>
                  <a:lnTo>
                    <a:pt x="29" y="833"/>
                  </a:lnTo>
                  <a:lnTo>
                    <a:pt x="0" y="827"/>
                  </a:lnTo>
                  <a:lnTo>
                    <a:pt x="5" y="807"/>
                  </a:lnTo>
                  <a:lnTo>
                    <a:pt x="15" y="783"/>
                  </a:lnTo>
                  <a:lnTo>
                    <a:pt x="24" y="755"/>
                  </a:lnTo>
                  <a:lnTo>
                    <a:pt x="35" y="727"/>
                  </a:lnTo>
                  <a:lnTo>
                    <a:pt x="48" y="700"/>
                  </a:lnTo>
                  <a:lnTo>
                    <a:pt x="63" y="672"/>
                  </a:lnTo>
                  <a:lnTo>
                    <a:pt x="79" y="644"/>
                  </a:lnTo>
                  <a:lnTo>
                    <a:pt x="96" y="618"/>
                  </a:lnTo>
                  <a:lnTo>
                    <a:pt x="125" y="582"/>
                  </a:lnTo>
                  <a:lnTo>
                    <a:pt x="155" y="554"/>
                  </a:lnTo>
                  <a:lnTo>
                    <a:pt x="181" y="534"/>
                  </a:lnTo>
                  <a:lnTo>
                    <a:pt x="206" y="515"/>
                  </a:lnTo>
                  <a:lnTo>
                    <a:pt x="232" y="498"/>
                  </a:lnTo>
                  <a:lnTo>
                    <a:pt x="256" y="476"/>
                  </a:lnTo>
                  <a:lnTo>
                    <a:pt x="280" y="447"/>
                  </a:lnTo>
                  <a:lnTo>
                    <a:pt x="306" y="406"/>
                  </a:lnTo>
                  <a:close/>
                </a:path>
              </a:pathLst>
            </a:custGeom>
            <a:solidFill>
              <a:srgbClr val="6699FF"/>
            </a:solidFill>
            <a:ln w="9525">
              <a:noFill/>
              <a:round/>
              <a:headEnd/>
              <a:tailEnd/>
            </a:ln>
          </p:spPr>
          <p:txBody>
            <a:bodyPr/>
            <a:lstStyle/>
            <a:p>
              <a:endParaRPr lang="fr-FR"/>
            </a:p>
          </p:txBody>
        </p:sp>
        <p:sp>
          <p:nvSpPr>
            <p:cNvPr id="454689" name="Freeform 1057"/>
            <p:cNvSpPr>
              <a:spLocks/>
            </p:cNvSpPr>
            <p:nvPr/>
          </p:nvSpPr>
          <p:spPr bwMode="auto">
            <a:xfrm>
              <a:off x="2855" y="2726"/>
              <a:ext cx="326" cy="426"/>
            </a:xfrm>
            <a:custGeom>
              <a:avLst/>
              <a:gdLst/>
              <a:ahLst/>
              <a:cxnLst>
                <a:cxn ang="0">
                  <a:pos x="11" y="279"/>
                </a:cxn>
                <a:cxn ang="0">
                  <a:pos x="85" y="146"/>
                </a:cxn>
                <a:cxn ang="0">
                  <a:pos x="183" y="56"/>
                </a:cxn>
                <a:cxn ang="0">
                  <a:pos x="256" y="9"/>
                </a:cxn>
                <a:cxn ang="0">
                  <a:pos x="260" y="19"/>
                </a:cxn>
                <a:cxn ang="0">
                  <a:pos x="214" y="120"/>
                </a:cxn>
                <a:cxn ang="0">
                  <a:pos x="172" y="270"/>
                </a:cxn>
                <a:cxn ang="0">
                  <a:pos x="179" y="410"/>
                </a:cxn>
                <a:cxn ang="0">
                  <a:pos x="227" y="463"/>
                </a:cxn>
                <a:cxn ang="0">
                  <a:pos x="244" y="469"/>
                </a:cxn>
                <a:cxn ang="0">
                  <a:pos x="262" y="473"/>
                </a:cxn>
                <a:cxn ang="0">
                  <a:pos x="280" y="473"/>
                </a:cxn>
                <a:cxn ang="0">
                  <a:pos x="293" y="465"/>
                </a:cxn>
                <a:cxn ang="0">
                  <a:pos x="306" y="454"/>
                </a:cxn>
                <a:cxn ang="0">
                  <a:pos x="323" y="447"/>
                </a:cxn>
                <a:cxn ang="0">
                  <a:pos x="345" y="441"/>
                </a:cxn>
                <a:cxn ang="0">
                  <a:pos x="367" y="441"/>
                </a:cxn>
                <a:cxn ang="0">
                  <a:pos x="386" y="445"/>
                </a:cxn>
                <a:cxn ang="0">
                  <a:pos x="400" y="451"/>
                </a:cxn>
                <a:cxn ang="0">
                  <a:pos x="411" y="458"/>
                </a:cxn>
                <a:cxn ang="0">
                  <a:pos x="437" y="462"/>
                </a:cxn>
                <a:cxn ang="0">
                  <a:pos x="481" y="454"/>
                </a:cxn>
                <a:cxn ang="0">
                  <a:pos x="526" y="436"/>
                </a:cxn>
                <a:cxn ang="0">
                  <a:pos x="563" y="399"/>
                </a:cxn>
                <a:cxn ang="0">
                  <a:pos x="588" y="327"/>
                </a:cxn>
                <a:cxn ang="0">
                  <a:pos x="570" y="211"/>
                </a:cxn>
                <a:cxn ang="0">
                  <a:pos x="526" y="92"/>
                </a:cxn>
                <a:cxn ang="0">
                  <a:pos x="487" y="11"/>
                </a:cxn>
                <a:cxn ang="0">
                  <a:pos x="491" y="13"/>
                </a:cxn>
                <a:cxn ang="0">
                  <a:pos x="550" y="94"/>
                </a:cxn>
                <a:cxn ang="0">
                  <a:pos x="620" y="222"/>
                </a:cxn>
                <a:cxn ang="0">
                  <a:pos x="653" y="351"/>
                </a:cxn>
                <a:cxn ang="0">
                  <a:pos x="614" y="447"/>
                </a:cxn>
                <a:cxn ang="0">
                  <a:pos x="566" y="498"/>
                </a:cxn>
                <a:cxn ang="0">
                  <a:pos x="515" y="534"/>
                </a:cxn>
                <a:cxn ang="0">
                  <a:pos x="459" y="582"/>
                </a:cxn>
                <a:cxn ang="0">
                  <a:pos x="413" y="644"/>
                </a:cxn>
                <a:cxn ang="0">
                  <a:pos x="382" y="700"/>
                </a:cxn>
                <a:cxn ang="0">
                  <a:pos x="358" y="755"/>
                </a:cxn>
                <a:cxn ang="0">
                  <a:pos x="339" y="807"/>
                </a:cxn>
                <a:cxn ang="0">
                  <a:pos x="325" y="825"/>
                </a:cxn>
                <a:cxn ang="0">
                  <a:pos x="304" y="825"/>
                </a:cxn>
                <a:cxn ang="0">
                  <a:pos x="286" y="825"/>
                </a:cxn>
                <a:cxn ang="0">
                  <a:pos x="266" y="827"/>
                </a:cxn>
                <a:cxn ang="0">
                  <a:pos x="225" y="833"/>
                </a:cxn>
                <a:cxn ang="0">
                  <a:pos x="173" y="840"/>
                </a:cxn>
                <a:cxn ang="0">
                  <a:pos x="135" y="847"/>
                </a:cxn>
                <a:cxn ang="0">
                  <a:pos x="114" y="853"/>
                </a:cxn>
                <a:cxn ang="0">
                  <a:pos x="113" y="831"/>
                </a:cxn>
                <a:cxn ang="0">
                  <a:pos x="114" y="700"/>
                </a:cxn>
                <a:cxn ang="0">
                  <a:pos x="89" y="585"/>
                </a:cxn>
                <a:cxn ang="0">
                  <a:pos x="57" y="521"/>
                </a:cxn>
                <a:cxn ang="0">
                  <a:pos x="24" y="456"/>
                </a:cxn>
                <a:cxn ang="0">
                  <a:pos x="4" y="391"/>
                </a:cxn>
              </a:cxnLst>
              <a:rect l="0" t="0" r="r" b="b"/>
              <a:pathLst>
                <a:path w="653" h="853">
                  <a:moveTo>
                    <a:pt x="0" y="360"/>
                  </a:moveTo>
                  <a:lnTo>
                    <a:pt x="11" y="279"/>
                  </a:lnTo>
                  <a:lnTo>
                    <a:pt x="43" y="207"/>
                  </a:lnTo>
                  <a:lnTo>
                    <a:pt x="85" y="146"/>
                  </a:lnTo>
                  <a:lnTo>
                    <a:pt x="135" y="96"/>
                  </a:lnTo>
                  <a:lnTo>
                    <a:pt x="183" y="56"/>
                  </a:lnTo>
                  <a:lnTo>
                    <a:pt x="225" y="28"/>
                  </a:lnTo>
                  <a:lnTo>
                    <a:pt x="256" y="9"/>
                  </a:lnTo>
                  <a:lnTo>
                    <a:pt x="268" y="4"/>
                  </a:lnTo>
                  <a:lnTo>
                    <a:pt x="260" y="19"/>
                  </a:lnTo>
                  <a:lnTo>
                    <a:pt x="240" y="61"/>
                  </a:lnTo>
                  <a:lnTo>
                    <a:pt x="214" y="120"/>
                  </a:lnTo>
                  <a:lnTo>
                    <a:pt x="188" y="192"/>
                  </a:lnTo>
                  <a:lnTo>
                    <a:pt x="172" y="270"/>
                  </a:lnTo>
                  <a:lnTo>
                    <a:pt x="166" y="343"/>
                  </a:lnTo>
                  <a:lnTo>
                    <a:pt x="179" y="410"/>
                  </a:lnTo>
                  <a:lnTo>
                    <a:pt x="220" y="458"/>
                  </a:lnTo>
                  <a:lnTo>
                    <a:pt x="227" y="463"/>
                  </a:lnTo>
                  <a:lnTo>
                    <a:pt x="236" y="467"/>
                  </a:lnTo>
                  <a:lnTo>
                    <a:pt x="244" y="469"/>
                  </a:lnTo>
                  <a:lnTo>
                    <a:pt x="253" y="471"/>
                  </a:lnTo>
                  <a:lnTo>
                    <a:pt x="262" y="473"/>
                  </a:lnTo>
                  <a:lnTo>
                    <a:pt x="271" y="473"/>
                  </a:lnTo>
                  <a:lnTo>
                    <a:pt x="280" y="473"/>
                  </a:lnTo>
                  <a:lnTo>
                    <a:pt x="290" y="473"/>
                  </a:lnTo>
                  <a:lnTo>
                    <a:pt x="293" y="465"/>
                  </a:lnTo>
                  <a:lnTo>
                    <a:pt x="299" y="460"/>
                  </a:lnTo>
                  <a:lnTo>
                    <a:pt x="306" y="454"/>
                  </a:lnTo>
                  <a:lnTo>
                    <a:pt x="314" y="451"/>
                  </a:lnTo>
                  <a:lnTo>
                    <a:pt x="323" y="447"/>
                  </a:lnTo>
                  <a:lnTo>
                    <a:pt x="334" y="443"/>
                  </a:lnTo>
                  <a:lnTo>
                    <a:pt x="345" y="441"/>
                  </a:lnTo>
                  <a:lnTo>
                    <a:pt x="358" y="441"/>
                  </a:lnTo>
                  <a:lnTo>
                    <a:pt x="367" y="441"/>
                  </a:lnTo>
                  <a:lnTo>
                    <a:pt x="376" y="443"/>
                  </a:lnTo>
                  <a:lnTo>
                    <a:pt x="386" y="445"/>
                  </a:lnTo>
                  <a:lnTo>
                    <a:pt x="393" y="447"/>
                  </a:lnTo>
                  <a:lnTo>
                    <a:pt x="400" y="451"/>
                  </a:lnTo>
                  <a:lnTo>
                    <a:pt x="406" y="454"/>
                  </a:lnTo>
                  <a:lnTo>
                    <a:pt x="411" y="458"/>
                  </a:lnTo>
                  <a:lnTo>
                    <a:pt x="417" y="462"/>
                  </a:lnTo>
                  <a:lnTo>
                    <a:pt x="437" y="462"/>
                  </a:lnTo>
                  <a:lnTo>
                    <a:pt x="459" y="460"/>
                  </a:lnTo>
                  <a:lnTo>
                    <a:pt x="481" y="454"/>
                  </a:lnTo>
                  <a:lnTo>
                    <a:pt x="504" y="447"/>
                  </a:lnTo>
                  <a:lnTo>
                    <a:pt x="526" y="436"/>
                  </a:lnTo>
                  <a:lnTo>
                    <a:pt x="544" y="419"/>
                  </a:lnTo>
                  <a:lnTo>
                    <a:pt x="563" y="399"/>
                  </a:lnTo>
                  <a:lnTo>
                    <a:pt x="579" y="371"/>
                  </a:lnTo>
                  <a:lnTo>
                    <a:pt x="588" y="327"/>
                  </a:lnTo>
                  <a:lnTo>
                    <a:pt x="585" y="272"/>
                  </a:lnTo>
                  <a:lnTo>
                    <a:pt x="570" y="211"/>
                  </a:lnTo>
                  <a:lnTo>
                    <a:pt x="550" y="150"/>
                  </a:lnTo>
                  <a:lnTo>
                    <a:pt x="526" y="92"/>
                  </a:lnTo>
                  <a:lnTo>
                    <a:pt x="504" y="45"/>
                  </a:lnTo>
                  <a:lnTo>
                    <a:pt x="487" y="11"/>
                  </a:lnTo>
                  <a:lnTo>
                    <a:pt x="481" y="0"/>
                  </a:lnTo>
                  <a:lnTo>
                    <a:pt x="491" y="13"/>
                  </a:lnTo>
                  <a:lnTo>
                    <a:pt x="516" y="46"/>
                  </a:lnTo>
                  <a:lnTo>
                    <a:pt x="550" y="94"/>
                  </a:lnTo>
                  <a:lnTo>
                    <a:pt x="587" y="155"/>
                  </a:lnTo>
                  <a:lnTo>
                    <a:pt x="620" y="222"/>
                  </a:lnTo>
                  <a:lnTo>
                    <a:pt x="644" y="288"/>
                  </a:lnTo>
                  <a:lnTo>
                    <a:pt x="653" y="351"/>
                  </a:lnTo>
                  <a:lnTo>
                    <a:pt x="640" y="406"/>
                  </a:lnTo>
                  <a:lnTo>
                    <a:pt x="614" y="447"/>
                  </a:lnTo>
                  <a:lnTo>
                    <a:pt x="590" y="476"/>
                  </a:lnTo>
                  <a:lnTo>
                    <a:pt x="566" y="498"/>
                  </a:lnTo>
                  <a:lnTo>
                    <a:pt x="540" y="515"/>
                  </a:lnTo>
                  <a:lnTo>
                    <a:pt x="515" y="534"/>
                  </a:lnTo>
                  <a:lnTo>
                    <a:pt x="489" y="554"/>
                  </a:lnTo>
                  <a:lnTo>
                    <a:pt x="459" y="582"/>
                  </a:lnTo>
                  <a:lnTo>
                    <a:pt x="430" y="618"/>
                  </a:lnTo>
                  <a:lnTo>
                    <a:pt x="413" y="644"/>
                  </a:lnTo>
                  <a:lnTo>
                    <a:pt x="397" y="672"/>
                  </a:lnTo>
                  <a:lnTo>
                    <a:pt x="382" y="700"/>
                  </a:lnTo>
                  <a:lnTo>
                    <a:pt x="369" y="727"/>
                  </a:lnTo>
                  <a:lnTo>
                    <a:pt x="358" y="755"/>
                  </a:lnTo>
                  <a:lnTo>
                    <a:pt x="349" y="783"/>
                  </a:lnTo>
                  <a:lnTo>
                    <a:pt x="339" y="807"/>
                  </a:lnTo>
                  <a:lnTo>
                    <a:pt x="334" y="827"/>
                  </a:lnTo>
                  <a:lnTo>
                    <a:pt x="325" y="825"/>
                  </a:lnTo>
                  <a:lnTo>
                    <a:pt x="314" y="825"/>
                  </a:lnTo>
                  <a:lnTo>
                    <a:pt x="304" y="825"/>
                  </a:lnTo>
                  <a:lnTo>
                    <a:pt x="295" y="825"/>
                  </a:lnTo>
                  <a:lnTo>
                    <a:pt x="286" y="825"/>
                  </a:lnTo>
                  <a:lnTo>
                    <a:pt x="275" y="827"/>
                  </a:lnTo>
                  <a:lnTo>
                    <a:pt x="266" y="827"/>
                  </a:lnTo>
                  <a:lnTo>
                    <a:pt x="255" y="829"/>
                  </a:lnTo>
                  <a:lnTo>
                    <a:pt x="225" y="833"/>
                  </a:lnTo>
                  <a:lnTo>
                    <a:pt x="197" y="836"/>
                  </a:lnTo>
                  <a:lnTo>
                    <a:pt x="173" y="840"/>
                  </a:lnTo>
                  <a:lnTo>
                    <a:pt x="153" y="844"/>
                  </a:lnTo>
                  <a:lnTo>
                    <a:pt x="135" y="847"/>
                  </a:lnTo>
                  <a:lnTo>
                    <a:pt x="122" y="851"/>
                  </a:lnTo>
                  <a:lnTo>
                    <a:pt x="114" y="853"/>
                  </a:lnTo>
                  <a:lnTo>
                    <a:pt x="111" y="853"/>
                  </a:lnTo>
                  <a:lnTo>
                    <a:pt x="113" y="831"/>
                  </a:lnTo>
                  <a:lnTo>
                    <a:pt x="116" y="775"/>
                  </a:lnTo>
                  <a:lnTo>
                    <a:pt x="114" y="700"/>
                  </a:lnTo>
                  <a:lnTo>
                    <a:pt x="100" y="617"/>
                  </a:lnTo>
                  <a:lnTo>
                    <a:pt x="89" y="585"/>
                  </a:lnTo>
                  <a:lnTo>
                    <a:pt x="74" y="554"/>
                  </a:lnTo>
                  <a:lnTo>
                    <a:pt x="57" y="521"/>
                  </a:lnTo>
                  <a:lnTo>
                    <a:pt x="41" y="487"/>
                  </a:lnTo>
                  <a:lnTo>
                    <a:pt x="24" y="456"/>
                  </a:lnTo>
                  <a:lnTo>
                    <a:pt x="11" y="423"/>
                  </a:lnTo>
                  <a:lnTo>
                    <a:pt x="4" y="391"/>
                  </a:lnTo>
                  <a:lnTo>
                    <a:pt x="0" y="360"/>
                  </a:lnTo>
                  <a:close/>
                </a:path>
              </a:pathLst>
            </a:custGeom>
            <a:solidFill>
              <a:srgbClr val="003399"/>
            </a:solidFill>
            <a:ln w="9525">
              <a:noFill/>
              <a:round/>
              <a:headEnd/>
              <a:tailEnd/>
            </a:ln>
          </p:spPr>
          <p:txBody>
            <a:bodyPr/>
            <a:lstStyle/>
            <a:p>
              <a:endParaRPr lang="fr-FR"/>
            </a:p>
          </p:txBody>
        </p:sp>
        <p:sp>
          <p:nvSpPr>
            <p:cNvPr id="454690" name="Freeform 1058"/>
            <p:cNvSpPr>
              <a:spLocks/>
            </p:cNvSpPr>
            <p:nvPr/>
          </p:nvSpPr>
          <p:spPr bwMode="auto">
            <a:xfrm>
              <a:off x="2909" y="2727"/>
              <a:ext cx="83" cy="244"/>
            </a:xfrm>
            <a:custGeom>
              <a:avLst/>
              <a:gdLst/>
              <a:ahLst/>
              <a:cxnLst>
                <a:cxn ang="0">
                  <a:pos x="22" y="437"/>
                </a:cxn>
                <a:cxn ang="0">
                  <a:pos x="2" y="384"/>
                </a:cxn>
                <a:cxn ang="0">
                  <a:pos x="0" y="327"/>
                </a:cxn>
                <a:cxn ang="0">
                  <a:pos x="17" y="266"/>
                </a:cxn>
                <a:cxn ang="0">
                  <a:pos x="42" y="203"/>
                </a:cxn>
                <a:cxn ang="0">
                  <a:pos x="74" y="146"/>
                </a:cxn>
                <a:cxn ang="0">
                  <a:pos x="105" y="92"/>
                </a:cxn>
                <a:cxn ang="0">
                  <a:pos x="135" y="46"/>
                </a:cxn>
                <a:cxn ang="0">
                  <a:pos x="155" y="9"/>
                </a:cxn>
                <a:cxn ang="0">
                  <a:pos x="157" y="5"/>
                </a:cxn>
                <a:cxn ang="0">
                  <a:pos x="160" y="2"/>
                </a:cxn>
                <a:cxn ang="0">
                  <a:pos x="162" y="0"/>
                </a:cxn>
                <a:cxn ang="0">
                  <a:pos x="162" y="0"/>
                </a:cxn>
                <a:cxn ang="0">
                  <a:pos x="155" y="15"/>
                </a:cxn>
                <a:cxn ang="0">
                  <a:pos x="135" y="57"/>
                </a:cxn>
                <a:cxn ang="0">
                  <a:pos x="109" y="116"/>
                </a:cxn>
                <a:cxn ang="0">
                  <a:pos x="83" y="188"/>
                </a:cxn>
                <a:cxn ang="0">
                  <a:pos x="66" y="266"/>
                </a:cxn>
                <a:cxn ang="0">
                  <a:pos x="61" y="339"/>
                </a:cxn>
                <a:cxn ang="0">
                  <a:pos x="74" y="406"/>
                </a:cxn>
                <a:cxn ang="0">
                  <a:pos x="114" y="454"/>
                </a:cxn>
                <a:cxn ang="0">
                  <a:pos x="125" y="461"/>
                </a:cxn>
                <a:cxn ang="0">
                  <a:pos x="138" y="465"/>
                </a:cxn>
                <a:cxn ang="0">
                  <a:pos x="153" y="469"/>
                </a:cxn>
                <a:cxn ang="0">
                  <a:pos x="166" y="470"/>
                </a:cxn>
                <a:cxn ang="0">
                  <a:pos x="153" y="476"/>
                </a:cxn>
                <a:cxn ang="0">
                  <a:pos x="136" y="482"/>
                </a:cxn>
                <a:cxn ang="0">
                  <a:pos x="118" y="485"/>
                </a:cxn>
                <a:cxn ang="0">
                  <a:pos x="99" y="487"/>
                </a:cxn>
                <a:cxn ang="0">
                  <a:pos x="79" y="483"/>
                </a:cxn>
                <a:cxn ang="0">
                  <a:pos x="59" y="474"/>
                </a:cxn>
                <a:cxn ang="0">
                  <a:pos x="40" y="459"/>
                </a:cxn>
                <a:cxn ang="0">
                  <a:pos x="22" y="437"/>
                </a:cxn>
              </a:cxnLst>
              <a:rect l="0" t="0" r="r" b="b"/>
              <a:pathLst>
                <a:path w="166" h="487">
                  <a:moveTo>
                    <a:pt x="22" y="437"/>
                  </a:moveTo>
                  <a:lnTo>
                    <a:pt x="2" y="384"/>
                  </a:lnTo>
                  <a:lnTo>
                    <a:pt x="0" y="327"/>
                  </a:lnTo>
                  <a:lnTo>
                    <a:pt x="17" y="266"/>
                  </a:lnTo>
                  <a:lnTo>
                    <a:pt x="42" y="203"/>
                  </a:lnTo>
                  <a:lnTo>
                    <a:pt x="74" y="146"/>
                  </a:lnTo>
                  <a:lnTo>
                    <a:pt x="105" y="92"/>
                  </a:lnTo>
                  <a:lnTo>
                    <a:pt x="135" y="46"/>
                  </a:lnTo>
                  <a:lnTo>
                    <a:pt x="155" y="9"/>
                  </a:lnTo>
                  <a:lnTo>
                    <a:pt x="157" y="5"/>
                  </a:lnTo>
                  <a:lnTo>
                    <a:pt x="160" y="2"/>
                  </a:lnTo>
                  <a:lnTo>
                    <a:pt x="162" y="0"/>
                  </a:lnTo>
                  <a:lnTo>
                    <a:pt x="162" y="0"/>
                  </a:lnTo>
                  <a:lnTo>
                    <a:pt x="155" y="15"/>
                  </a:lnTo>
                  <a:lnTo>
                    <a:pt x="135" y="57"/>
                  </a:lnTo>
                  <a:lnTo>
                    <a:pt x="109" y="116"/>
                  </a:lnTo>
                  <a:lnTo>
                    <a:pt x="83" y="188"/>
                  </a:lnTo>
                  <a:lnTo>
                    <a:pt x="66" y="266"/>
                  </a:lnTo>
                  <a:lnTo>
                    <a:pt x="61" y="339"/>
                  </a:lnTo>
                  <a:lnTo>
                    <a:pt x="74" y="406"/>
                  </a:lnTo>
                  <a:lnTo>
                    <a:pt x="114" y="454"/>
                  </a:lnTo>
                  <a:lnTo>
                    <a:pt x="125" y="461"/>
                  </a:lnTo>
                  <a:lnTo>
                    <a:pt x="138" y="465"/>
                  </a:lnTo>
                  <a:lnTo>
                    <a:pt x="153" y="469"/>
                  </a:lnTo>
                  <a:lnTo>
                    <a:pt x="166" y="470"/>
                  </a:lnTo>
                  <a:lnTo>
                    <a:pt x="153" y="476"/>
                  </a:lnTo>
                  <a:lnTo>
                    <a:pt x="136" y="482"/>
                  </a:lnTo>
                  <a:lnTo>
                    <a:pt x="118" y="485"/>
                  </a:lnTo>
                  <a:lnTo>
                    <a:pt x="99" y="487"/>
                  </a:lnTo>
                  <a:lnTo>
                    <a:pt x="79" y="483"/>
                  </a:lnTo>
                  <a:lnTo>
                    <a:pt x="59" y="474"/>
                  </a:lnTo>
                  <a:lnTo>
                    <a:pt x="40" y="459"/>
                  </a:lnTo>
                  <a:lnTo>
                    <a:pt x="22" y="437"/>
                  </a:lnTo>
                  <a:close/>
                </a:path>
              </a:pathLst>
            </a:custGeom>
            <a:solidFill>
              <a:srgbClr val="6699FF"/>
            </a:solidFill>
            <a:ln w="9525">
              <a:solidFill>
                <a:srgbClr val="6699FF"/>
              </a:solidFill>
              <a:round/>
              <a:headEnd/>
              <a:tailEnd/>
            </a:ln>
          </p:spPr>
          <p:txBody>
            <a:bodyPr/>
            <a:lstStyle/>
            <a:p>
              <a:endParaRPr lang="fr-FR"/>
            </a:p>
          </p:txBody>
        </p:sp>
        <p:sp>
          <p:nvSpPr>
            <p:cNvPr id="454691" name="Freeform 1059"/>
            <p:cNvSpPr>
              <a:spLocks/>
            </p:cNvSpPr>
            <p:nvPr/>
          </p:nvSpPr>
          <p:spPr bwMode="auto">
            <a:xfrm>
              <a:off x="2877" y="3226"/>
              <a:ext cx="112" cy="383"/>
            </a:xfrm>
            <a:custGeom>
              <a:avLst/>
              <a:gdLst/>
              <a:ahLst/>
              <a:cxnLst>
                <a:cxn ang="0">
                  <a:pos x="2" y="766"/>
                </a:cxn>
                <a:cxn ang="0">
                  <a:pos x="2" y="766"/>
                </a:cxn>
                <a:cxn ang="0">
                  <a:pos x="2" y="764"/>
                </a:cxn>
                <a:cxn ang="0">
                  <a:pos x="2" y="763"/>
                </a:cxn>
                <a:cxn ang="0">
                  <a:pos x="0" y="761"/>
                </a:cxn>
                <a:cxn ang="0">
                  <a:pos x="6" y="704"/>
                </a:cxn>
                <a:cxn ang="0">
                  <a:pos x="11" y="635"/>
                </a:cxn>
                <a:cxn ang="0">
                  <a:pos x="17" y="561"/>
                </a:cxn>
                <a:cxn ang="0">
                  <a:pos x="26" y="484"/>
                </a:cxn>
                <a:cxn ang="0">
                  <a:pos x="35" y="406"/>
                </a:cxn>
                <a:cxn ang="0">
                  <a:pos x="45" y="331"/>
                </a:cxn>
                <a:cxn ang="0">
                  <a:pos x="58" y="264"/>
                </a:cxn>
                <a:cxn ang="0">
                  <a:pos x="70" y="209"/>
                </a:cxn>
                <a:cxn ang="0">
                  <a:pos x="87" y="150"/>
                </a:cxn>
                <a:cxn ang="0">
                  <a:pos x="104" y="102"/>
                </a:cxn>
                <a:cxn ang="0">
                  <a:pos x="117" y="65"/>
                </a:cxn>
                <a:cxn ang="0">
                  <a:pos x="128" y="37"/>
                </a:cxn>
                <a:cxn ang="0">
                  <a:pos x="139" y="19"/>
                </a:cxn>
                <a:cxn ang="0">
                  <a:pos x="150" y="8"/>
                </a:cxn>
                <a:cxn ang="0">
                  <a:pos x="159" y="2"/>
                </a:cxn>
                <a:cxn ang="0">
                  <a:pos x="168" y="0"/>
                </a:cxn>
                <a:cxn ang="0">
                  <a:pos x="177" y="2"/>
                </a:cxn>
                <a:cxn ang="0">
                  <a:pos x="187" y="12"/>
                </a:cxn>
                <a:cxn ang="0">
                  <a:pos x="192" y="23"/>
                </a:cxn>
                <a:cxn ang="0">
                  <a:pos x="200" y="35"/>
                </a:cxn>
                <a:cxn ang="0">
                  <a:pos x="205" y="52"/>
                </a:cxn>
                <a:cxn ang="0">
                  <a:pos x="211" y="71"/>
                </a:cxn>
                <a:cxn ang="0">
                  <a:pos x="216" y="89"/>
                </a:cxn>
                <a:cxn ang="0">
                  <a:pos x="224" y="106"/>
                </a:cxn>
                <a:cxn ang="0">
                  <a:pos x="222" y="120"/>
                </a:cxn>
                <a:cxn ang="0">
                  <a:pos x="216" y="141"/>
                </a:cxn>
                <a:cxn ang="0">
                  <a:pos x="211" y="168"/>
                </a:cxn>
                <a:cxn ang="0">
                  <a:pos x="203" y="200"/>
                </a:cxn>
                <a:cxn ang="0">
                  <a:pos x="194" y="235"/>
                </a:cxn>
                <a:cxn ang="0">
                  <a:pos x="181" y="272"/>
                </a:cxn>
                <a:cxn ang="0">
                  <a:pos x="168" y="309"/>
                </a:cxn>
                <a:cxn ang="0">
                  <a:pos x="153" y="346"/>
                </a:cxn>
                <a:cxn ang="0">
                  <a:pos x="131" y="397"/>
                </a:cxn>
                <a:cxn ang="0">
                  <a:pos x="107" y="462"/>
                </a:cxn>
                <a:cxn ang="0">
                  <a:pos x="83" y="530"/>
                </a:cxn>
                <a:cxn ang="0">
                  <a:pos x="59" y="600"/>
                </a:cxn>
                <a:cxn ang="0">
                  <a:pos x="37" y="665"/>
                </a:cxn>
                <a:cxn ang="0">
                  <a:pos x="19" y="716"/>
                </a:cxn>
                <a:cxn ang="0">
                  <a:pos x="6" y="753"/>
                </a:cxn>
                <a:cxn ang="0">
                  <a:pos x="2" y="766"/>
                </a:cxn>
              </a:cxnLst>
              <a:rect l="0" t="0" r="r" b="b"/>
              <a:pathLst>
                <a:path w="224" h="766">
                  <a:moveTo>
                    <a:pt x="2" y="766"/>
                  </a:moveTo>
                  <a:lnTo>
                    <a:pt x="2" y="766"/>
                  </a:lnTo>
                  <a:lnTo>
                    <a:pt x="2" y="764"/>
                  </a:lnTo>
                  <a:lnTo>
                    <a:pt x="2" y="763"/>
                  </a:lnTo>
                  <a:lnTo>
                    <a:pt x="0" y="761"/>
                  </a:lnTo>
                  <a:lnTo>
                    <a:pt x="6" y="704"/>
                  </a:lnTo>
                  <a:lnTo>
                    <a:pt x="11" y="635"/>
                  </a:lnTo>
                  <a:lnTo>
                    <a:pt x="17" y="561"/>
                  </a:lnTo>
                  <a:lnTo>
                    <a:pt x="26" y="484"/>
                  </a:lnTo>
                  <a:lnTo>
                    <a:pt x="35" y="406"/>
                  </a:lnTo>
                  <a:lnTo>
                    <a:pt x="45" y="331"/>
                  </a:lnTo>
                  <a:lnTo>
                    <a:pt x="58" y="264"/>
                  </a:lnTo>
                  <a:lnTo>
                    <a:pt x="70" y="209"/>
                  </a:lnTo>
                  <a:lnTo>
                    <a:pt x="87" y="150"/>
                  </a:lnTo>
                  <a:lnTo>
                    <a:pt x="104" y="102"/>
                  </a:lnTo>
                  <a:lnTo>
                    <a:pt x="117" y="65"/>
                  </a:lnTo>
                  <a:lnTo>
                    <a:pt x="128" y="37"/>
                  </a:lnTo>
                  <a:lnTo>
                    <a:pt x="139" y="19"/>
                  </a:lnTo>
                  <a:lnTo>
                    <a:pt x="150" y="8"/>
                  </a:lnTo>
                  <a:lnTo>
                    <a:pt x="159" y="2"/>
                  </a:lnTo>
                  <a:lnTo>
                    <a:pt x="168" y="0"/>
                  </a:lnTo>
                  <a:lnTo>
                    <a:pt x="177" y="2"/>
                  </a:lnTo>
                  <a:lnTo>
                    <a:pt x="187" y="12"/>
                  </a:lnTo>
                  <a:lnTo>
                    <a:pt x="192" y="23"/>
                  </a:lnTo>
                  <a:lnTo>
                    <a:pt x="200" y="35"/>
                  </a:lnTo>
                  <a:lnTo>
                    <a:pt x="205" y="52"/>
                  </a:lnTo>
                  <a:lnTo>
                    <a:pt x="211" y="71"/>
                  </a:lnTo>
                  <a:lnTo>
                    <a:pt x="216" y="89"/>
                  </a:lnTo>
                  <a:lnTo>
                    <a:pt x="224" y="106"/>
                  </a:lnTo>
                  <a:lnTo>
                    <a:pt x="222" y="120"/>
                  </a:lnTo>
                  <a:lnTo>
                    <a:pt x="216" y="141"/>
                  </a:lnTo>
                  <a:lnTo>
                    <a:pt x="211" y="168"/>
                  </a:lnTo>
                  <a:lnTo>
                    <a:pt x="203" y="200"/>
                  </a:lnTo>
                  <a:lnTo>
                    <a:pt x="194" y="235"/>
                  </a:lnTo>
                  <a:lnTo>
                    <a:pt x="181" y="272"/>
                  </a:lnTo>
                  <a:lnTo>
                    <a:pt x="168" y="309"/>
                  </a:lnTo>
                  <a:lnTo>
                    <a:pt x="153" y="346"/>
                  </a:lnTo>
                  <a:lnTo>
                    <a:pt x="131" y="397"/>
                  </a:lnTo>
                  <a:lnTo>
                    <a:pt x="107" y="462"/>
                  </a:lnTo>
                  <a:lnTo>
                    <a:pt x="83" y="530"/>
                  </a:lnTo>
                  <a:lnTo>
                    <a:pt x="59" y="600"/>
                  </a:lnTo>
                  <a:lnTo>
                    <a:pt x="37" y="665"/>
                  </a:lnTo>
                  <a:lnTo>
                    <a:pt x="19" y="716"/>
                  </a:lnTo>
                  <a:lnTo>
                    <a:pt x="6" y="753"/>
                  </a:lnTo>
                  <a:lnTo>
                    <a:pt x="2" y="766"/>
                  </a:lnTo>
                  <a:close/>
                </a:path>
              </a:pathLst>
            </a:custGeom>
            <a:solidFill>
              <a:srgbClr val="491C00"/>
            </a:solidFill>
            <a:ln w="9525">
              <a:noFill/>
              <a:round/>
              <a:headEnd/>
              <a:tailEnd/>
            </a:ln>
          </p:spPr>
          <p:txBody>
            <a:bodyPr/>
            <a:lstStyle/>
            <a:p>
              <a:endParaRPr lang="fr-FR"/>
            </a:p>
          </p:txBody>
        </p:sp>
        <p:sp>
          <p:nvSpPr>
            <p:cNvPr id="454692" name="Freeform 1060"/>
            <p:cNvSpPr>
              <a:spLocks/>
            </p:cNvSpPr>
            <p:nvPr/>
          </p:nvSpPr>
          <p:spPr bwMode="auto">
            <a:xfrm>
              <a:off x="3046" y="2695"/>
              <a:ext cx="639" cy="824"/>
            </a:xfrm>
            <a:custGeom>
              <a:avLst/>
              <a:gdLst/>
              <a:ahLst/>
              <a:cxnLst>
                <a:cxn ang="0">
                  <a:pos x="251" y="52"/>
                </a:cxn>
                <a:cxn ang="0">
                  <a:pos x="323" y="63"/>
                </a:cxn>
                <a:cxn ang="0">
                  <a:pos x="395" y="94"/>
                </a:cxn>
                <a:cxn ang="0">
                  <a:pos x="461" y="146"/>
                </a:cxn>
                <a:cxn ang="0">
                  <a:pos x="525" y="216"/>
                </a:cxn>
                <a:cxn ang="0">
                  <a:pos x="586" y="323"/>
                </a:cxn>
                <a:cxn ang="0">
                  <a:pos x="619" y="441"/>
                </a:cxn>
                <a:cxn ang="0">
                  <a:pos x="634" y="567"/>
                </a:cxn>
                <a:cxn ang="0">
                  <a:pos x="642" y="700"/>
                </a:cxn>
                <a:cxn ang="0">
                  <a:pos x="647" y="799"/>
                </a:cxn>
                <a:cxn ang="0">
                  <a:pos x="655" y="903"/>
                </a:cxn>
                <a:cxn ang="0">
                  <a:pos x="671" y="1006"/>
                </a:cxn>
                <a:cxn ang="0">
                  <a:pos x="697" y="1109"/>
                </a:cxn>
                <a:cxn ang="0">
                  <a:pos x="738" y="1213"/>
                </a:cxn>
                <a:cxn ang="0">
                  <a:pos x="797" y="1316"/>
                </a:cxn>
                <a:cxn ang="0">
                  <a:pos x="878" y="1416"/>
                </a:cxn>
                <a:cxn ang="0">
                  <a:pos x="985" y="1512"/>
                </a:cxn>
                <a:cxn ang="0">
                  <a:pos x="1046" y="1554"/>
                </a:cxn>
                <a:cxn ang="0">
                  <a:pos x="1112" y="1591"/>
                </a:cxn>
                <a:cxn ang="0">
                  <a:pos x="1184" y="1622"/>
                </a:cxn>
                <a:cxn ang="0">
                  <a:pos x="1263" y="1648"/>
                </a:cxn>
                <a:cxn ang="0">
                  <a:pos x="1239" y="1589"/>
                </a:cxn>
                <a:cxn ang="0">
                  <a:pos x="1169" y="1562"/>
                </a:cxn>
                <a:cxn ang="0">
                  <a:pos x="1103" y="1530"/>
                </a:cxn>
                <a:cxn ang="0">
                  <a:pos x="1044" y="1493"/>
                </a:cxn>
                <a:cxn ang="0">
                  <a:pos x="963" y="1429"/>
                </a:cxn>
                <a:cxn ang="0">
                  <a:pos x="874" y="1336"/>
                </a:cxn>
                <a:cxn ang="0">
                  <a:pos x="809" y="1240"/>
                </a:cxn>
                <a:cxn ang="0">
                  <a:pos x="761" y="1144"/>
                </a:cxn>
                <a:cxn ang="0">
                  <a:pos x="730" y="1047"/>
                </a:cxn>
                <a:cxn ang="0">
                  <a:pos x="712" y="947"/>
                </a:cxn>
                <a:cxn ang="0">
                  <a:pos x="701" y="847"/>
                </a:cxn>
                <a:cxn ang="0">
                  <a:pos x="695" y="748"/>
                </a:cxn>
                <a:cxn ang="0">
                  <a:pos x="690" y="628"/>
                </a:cxn>
                <a:cxn ang="0">
                  <a:pos x="679" y="493"/>
                </a:cxn>
                <a:cxn ang="0">
                  <a:pos x="655" y="364"/>
                </a:cxn>
                <a:cxn ang="0">
                  <a:pos x="603" y="242"/>
                </a:cxn>
                <a:cxn ang="0">
                  <a:pos x="549" y="165"/>
                </a:cxn>
                <a:cxn ang="0">
                  <a:pos x="513" y="124"/>
                </a:cxn>
                <a:cxn ang="0">
                  <a:pos x="476" y="89"/>
                </a:cxn>
                <a:cxn ang="0">
                  <a:pos x="437" y="61"/>
                </a:cxn>
                <a:cxn ang="0">
                  <a:pos x="396" y="37"/>
                </a:cxn>
                <a:cxn ang="0">
                  <a:pos x="356" y="19"/>
                </a:cxn>
                <a:cxn ang="0">
                  <a:pos x="315" y="8"/>
                </a:cxn>
                <a:cxn ang="0">
                  <a:pos x="273" y="0"/>
                </a:cxn>
                <a:cxn ang="0">
                  <a:pos x="0" y="0"/>
                </a:cxn>
              </a:cxnLst>
              <a:rect l="0" t="0" r="r" b="b"/>
              <a:pathLst>
                <a:path w="1278" h="1648">
                  <a:moveTo>
                    <a:pt x="0" y="52"/>
                  </a:moveTo>
                  <a:lnTo>
                    <a:pt x="251" y="52"/>
                  </a:lnTo>
                  <a:lnTo>
                    <a:pt x="288" y="54"/>
                  </a:lnTo>
                  <a:lnTo>
                    <a:pt x="323" y="63"/>
                  </a:lnTo>
                  <a:lnTo>
                    <a:pt x="359" y="76"/>
                  </a:lnTo>
                  <a:lnTo>
                    <a:pt x="395" y="94"/>
                  </a:lnTo>
                  <a:lnTo>
                    <a:pt x="428" y="117"/>
                  </a:lnTo>
                  <a:lnTo>
                    <a:pt x="461" y="146"/>
                  </a:lnTo>
                  <a:lnTo>
                    <a:pt x="494" y="179"/>
                  </a:lnTo>
                  <a:lnTo>
                    <a:pt x="525" y="216"/>
                  </a:lnTo>
                  <a:lnTo>
                    <a:pt x="560" y="268"/>
                  </a:lnTo>
                  <a:lnTo>
                    <a:pt x="586" y="323"/>
                  </a:lnTo>
                  <a:lnTo>
                    <a:pt x="605" y="380"/>
                  </a:lnTo>
                  <a:lnTo>
                    <a:pt x="619" y="441"/>
                  </a:lnTo>
                  <a:lnTo>
                    <a:pt x="629" y="504"/>
                  </a:lnTo>
                  <a:lnTo>
                    <a:pt x="634" y="567"/>
                  </a:lnTo>
                  <a:lnTo>
                    <a:pt x="638" y="633"/>
                  </a:lnTo>
                  <a:lnTo>
                    <a:pt x="642" y="700"/>
                  </a:lnTo>
                  <a:lnTo>
                    <a:pt x="643" y="750"/>
                  </a:lnTo>
                  <a:lnTo>
                    <a:pt x="647" y="799"/>
                  </a:lnTo>
                  <a:lnTo>
                    <a:pt x="649" y="851"/>
                  </a:lnTo>
                  <a:lnTo>
                    <a:pt x="655" y="903"/>
                  </a:lnTo>
                  <a:lnTo>
                    <a:pt x="662" y="954"/>
                  </a:lnTo>
                  <a:lnTo>
                    <a:pt x="671" y="1006"/>
                  </a:lnTo>
                  <a:lnTo>
                    <a:pt x="682" y="1058"/>
                  </a:lnTo>
                  <a:lnTo>
                    <a:pt x="697" y="1109"/>
                  </a:lnTo>
                  <a:lnTo>
                    <a:pt x="715" y="1161"/>
                  </a:lnTo>
                  <a:lnTo>
                    <a:pt x="738" y="1213"/>
                  </a:lnTo>
                  <a:lnTo>
                    <a:pt x="765" y="1264"/>
                  </a:lnTo>
                  <a:lnTo>
                    <a:pt x="797" y="1316"/>
                  </a:lnTo>
                  <a:lnTo>
                    <a:pt x="835" y="1366"/>
                  </a:lnTo>
                  <a:lnTo>
                    <a:pt x="878" y="1416"/>
                  </a:lnTo>
                  <a:lnTo>
                    <a:pt x="927" y="1464"/>
                  </a:lnTo>
                  <a:lnTo>
                    <a:pt x="985" y="1512"/>
                  </a:lnTo>
                  <a:lnTo>
                    <a:pt x="1014" y="1534"/>
                  </a:lnTo>
                  <a:lnTo>
                    <a:pt x="1046" y="1554"/>
                  </a:lnTo>
                  <a:lnTo>
                    <a:pt x="1079" y="1574"/>
                  </a:lnTo>
                  <a:lnTo>
                    <a:pt x="1112" y="1591"/>
                  </a:lnTo>
                  <a:lnTo>
                    <a:pt x="1147" y="1608"/>
                  </a:lnTo>
                  <a:lnTo>
                    <a:pt x="1184" y="1622"/>
                  </a:lnTo>
                  <a:lnTo>
                    <a:pt x="1223" y="1637"/>
                  </a:lnTo>
                  <a:lnTo>
                    <a:pt x="1263" y="1648"/>
                  </a:lnTo>
                  <a:lnTo>
                    <a:pt x="1278" y="1600"/>
                  </a:lnTo>
                  <a:lnTo>
                    <a:pt x="1239" y="1589"/>
                  </a:lnTo>
                  <a:lnTo>
                    <a:pt x="1204" y="1576"/>
                  </a:lnTo>
                  <a:lnTo>
                    <a:pt x="1169" y="1562"/>
                  </a:lnTo>
                  <a:lnTo>
                    <a:pt x="1136" y="1547"/>
                  </a:lnTo>
                  <a:lnTo>
                    <a:pt x="1103" y="1530"/>
                  </a:lnTo>
                  <a:lnTo>
                    <a:pt x="1073" y="1512"/>
                  </a:lnTo>
                  <a:lnTo>
                    <a:pt x="1044" y="1493"/>
                  </a:lnTo>
                  <a:lnTo>
                    <a:pt x="1016" y="1473"/>
                  </a:lnTo>
                  <a:lnTo>
                    <a:pt x="963" y="1429"/>
                  </a:lnTo>
                  <a:lnTo>
                    <a:pt x="916" y="1383"/>
                  </a:lnTo>
                  <a:lnTo>
                    <a:pt x="874" y="1336"/>
                  </a:lnTo>
                  <a:lnTo>
                    <a:pt x="839" y="1288"/>
                  </a:lnTo>
                  <a:lnTo>
                    <a:pt x="809" y="1240"/>
                  </a:lnTo>
                  <a:lnTo>
                    <a:pt x="784" y="1192"/>
                  </a:lnTo>
                  <a:lnTo>
                    <a:pt x="761" y="1144"/>
                  </a:lnTo>
                  <a:lnTo>
                    <a:pt x="745" y="1095"/>
                  </a:lnTo>
                  <a:lnTo>
                    <a:pt x="730" y="1047"/>
                  </a:lnTo>
                  <a:lnTo>
                    <a:pt x="719" y="997"/>
                  </a:lnTo>
                  <a:lnTo>
                    <a:pt x="712" y="947"/>
                  </a:lnTo>
                  <a:lnTo>
                    <a:pt x="704" y="897"/>
                  </a:lnTo>
                  <a:lnTo>
                    <a:pt x="701" y="847"/>
                  </a:lnTo>
                  <a:lnTo>
                    <a:pt x="697" y="798"/>
                  </a:lnTo>
                  <a:lnTo>
                    <a:pt x="695" y="748"/>
                  </a:lnTo>
                  <a:lnTo>
                    <a:pt x="693" y="698"/>
                  </a:lnTo>
                  <a:lnTo>
                    <a:pt x="690" y="628"/>
                  </a:lnTo>
                  <a:lnTo>
                    <a:pt x="686" y="559"/>
                  </a:lnTo>
                  <a:lnTo>
                    <a:pt x="679" y="493"/>
                  </a:lnTo>
                  <a:lnTo>
                    <a:pt x="669" y="427"/>
                  </a:lnTo>
                  <a:lnTo>
                    <a:pt x="655" y="364"/>
                  </a:lnTo>
                  <a:lnTo>
                    <a:pt x="632" y="301"/>
                  </a:lnTo>
                  <a:lnTo>
                    <a:pt x="603" y="242"/>
                  </a:lnTo>
                  <a:lnTo>
                    <a:pt x="566" y="187"/>
                  </a:lnTo>
                  <a:lnTo>
                    <a:pt x="549" y="165"/>
                  </a:lnTo>
                  <a:lnTo>
                    <a:pt x="531" y="144"/>
                  </a:lnTo>
                  <a:lnTo>
                    <a:pt x="513" y="124"/>
                  </a:lnTo>
                  <a:lnTo>
                    <a:pt x="494" y="106"/>
                  </a:lnTo>
                  <a:lnTo>
                    <a:pt x="476" y="89"/>
                  </a:lnTo>
                  <a:lnTo>
                    <a:pt x="455" y="74"/>
                  </a:lnTo>
                  <a:lnTo>
                    <a:pt x="437" y="61"/>
                  </a:lnTo>
                  <a:lnTo>
                    <a:pt x="417" y="48"/>
                  </a:lnTo>
                  <a:lnTo>
                    <a:pt x="396" y="37"/>
                  </a:lnTo>
                  <a:lnTo>
                    <a:pt x="376" y="28"/>
                  </a:lnTo>
                  <a:lnTo>
                    <a:pt x="356" y="19"/>
                  </a:lnTo>
                  <a:lnTo>
                    <a:pt x="335" y="11"/>
                  </a:lnTo>
                  <a:lnTo>
                    <a:pt x="315" y="8"/>
                  </a:lnTo>
                  <a:lnTo>
                    <a:pt x="293" y="4"/>
                  </a:lnTo>
                  <a:lnTo>
                    <a:pt x="273" y="0"/>
                  </a:lnTo>
                  <a:lnTo>
                    <a:pt x="251" y="0"/>
                  </a:lnTo>
                  <a:lnTo>
                    <a:pt x="0" y="0"/>
                  </a:lnTo>
                  <a:lnTo>
                    <a:pt x="0" y="52"/>
                  </a:lnTo>
                  <a:close/>
                </a:path>
              </a:pathLst>
            </a:custGeom>
            <a:solidFill>
              <a:srgbClr val="000000"/>
            </a:solidFill>
            <a:ln w="9525">
              <a:noFill/>
              <a:round/>
              <a:headEnd/>
              <a:tailEnd/>
            </a:ln>
          </p:spPr>
          <p:txBody>
            <a:bodyPr/>
            <a:lstStyle/>
            <a:p>
              <a:endParaRPr lang="fr-FR"/>
            </a:p>
          </p:txBody>
        </p:sp>
        <p:sp>
          <p:nvSpPr>
            <p:cNvPr id="454693" name="Freeform 1061"/>
            <p:cNvSpPr>
              <a:spLocks/>
            </p:cNvSpPr>
            <p:nvPr/>
          </p:nvSpPr>
          <p:spPr bwMode="auto">
            <a:xfrm>
              <a:off x="2995" y="2957"/>
              <a:ext cx="285" cy="151"/>
            </a:xfrm>
            <a:custGeom>
              <a:avLst/>
              <a:gdLst/>
              <a:ahLst/>
              <a:cxnLst>
                <a:cxn ang="0">
                  <a:pos x="47" y="11"/>
                </a:cxn>
                <a:cxn ang="0">
                  <a:pos x="98" y="23"/>
                </a:cxn>
                <a:cxn ang="0">
                  <a:pos x="45" y="95"/>
                </a:cxn>
                <a:cxn ang="0">
                  <a:pos x="23" y="146"/>
                </a:cxn>
                <a:cxn ang="0">
                  <a:pos x="35" y="179"/>
                </a:cxn>
                <a:cxn ang="0">
                  <a:pos x="61" y="185"/>
                </a:cxn>
                <a:cxn ang="0">
                  <a:pos x="94" y="179"/>
                </a:cxn>
                <a:cxn ang="0">
                  <a:pos x="131" y="167"/>
                </a:cxn>
                <a:cxn ang="0">
                  <a:pos x="179" y="148"/>
                </a:cxn>
                <a:cxn ang="0">
                  <a:pos x="227" y="135"/>
                </a:cxn>
                <a:cxn ang="0">
                  <a:pos x="277" y="133"/>
                </a:cxn>
                <a:cxn ang="0">
                  <a:pos x="342" y="144"/>
                </a:cxn>
                <a:cxn ang="0">
                  <a:pos x="419" y="167"/>
                </a:cxn>
                <a:cxn ang="0">
                  <a:pos x="484" y="211"/>
                </a:cxn>
                <a:cxn ang="0">
                  <a:pos x="535" y="261"/>
                </a:cxn>
                <a:cxn ang="0">
                  <a:pos x="567" y="296"/>
                </a:cxn>
                <a:cxn ang="0">
                  <a:pos x="563" y="299"/>
                </a:cxn>
                <a:cxn ang="0">
                  <a:pos x="515" y="288"/>
                </a:cxn>
                <a:cxn ang="0">
                  <a:pos x="441" y="274"/>
                </a:cxn>
                <a:cxn ang="0">
                  <a:pos x="362" y="257"/>
                </a:cxn>
                <a:cxn ang="0">
                  <a:pos x="301" y="248"/>
                </a:cxn>
                <a:cxn ang="0">
                  <a:pos x="253" y="248"/>
                </a:cxn>
                <a:cxn ang="0">
                  <a:pos x="207" y="251"/>
                </a:cxn>
                <a:cxn ang="0">
                  <a:pos x="163" y="255"/>
                </a:cxn>
                <a:cxn ang="0">
                  <a:pos x="122" y="255"/>
                </a:cxn>
                <a:cxn ang="0">
                  <a:pos x="85" y="253"/>
                </a:cxn>
                <a:cxn ang="0">
                  <a:pos x="52" y="240"/>
                </a:cxn>
                <a:cxn ang="0">
                  <a:pos x="23" y="218"/>
                </a:cxn>
                <a:cxn ang="0">
                  <a:pos x="2" y="183"/>
                </a:cxn>
                <a:cxn ang="0">
                  <a:pos x="2" y="146"/>
                </a:cxn>
                <a:cxn ang="0">
                  <a:pos x="19" y="113"/>
                </a:cxn>
                <a:cxn ang="0">
                  <a:pos x="39" y="87"/>
                </a:cxn>
              </a:cxnLst>
              <a:rect l="0" t="0" r="r" b="b"/>
              <a:pathLst>
                <a:path w="570" h="301">
                  <a:moveTo>
                    <a:pt x="47" y="78"/>
                  </a:moveTo>
                  <a:lnTo>
                    <a:pt x="47" y="11"/>
                  </a:lnTo>
                  <a:lnTo>
                    <a:pt x="74" y="0"/>
                  </a:lnTo>
                  <a:lnTo>
                    <a:pt x="98" y="23"/>
                  </a:lnTo>
                  <a:lnTo>
                    <a:pt x="58" y="76"/>
                  </a:lnTo>
                  <a:lnTo>
                    <a:pt x="45" y="95"/>
                  </a:lnTo>
                  <a:lnTo>
                    <a:pt x="32" y="119"/>
                  </a:lnTo>
                  <a:lnTo>
                    <a:pt x="23" y="146"/>
                  </a:lnTo>
                  <a:lnTo>
                    <a:pt x="26" y="170"/>
                  </a:lnTo>
                  <a:lnTo>
                    <a:pt x="35" y="179"/>
                  </a:lnTo>
                  <a:lnTo>
                    <a:pt x="47" y="185"/>
                  </a:lnTo>
                  <a:lnTo>
                    <a:pt x="61" y="185"/>
                  </a:lnTo>
                  <a:lnTo>
                    <a:pt x="78" y="183"/>
                  </a:lnTo>
                  <a:lnTo>
                    <a:pt x="94" y="179"/>
                  </a:lnTo>
                  <a:lnTo>
                    <a:pt x="113" y="174"/>
                  </a:lnTo>
                  <a:lnTo>
                    <a:pt x="131" y="167"/>
                  </a:lnTo>
                  <a:lnTo>
                    <a:pt x="150" y="159"/>
                  </a:lnTo>
                  <a:lnTo>
                    <a:pt x="179" y="148"/>
                  </a:lnTo>
                  <a:lnTo>
                    <a:pt x="203" y="141"/>
                  </a:lnTo>
                  <a:lnTo>
                    <a:pt x="227" y="135"/>
                  </a:lnTo>
                  <a:lnTo>
                    <a:pt x="251" y="133"/>
                  </a:lnTo>
                  <a:lnTo>
                    <a:pt x="277" y="133"/>
                  </a:lnTo>
                  <a:lnTo>
                    <a:pt x="307" y="137"/>
                  </a:lnTo>
                  <a:lnTo>
                    <a:pt x="342" y="144"/>
                  </a:lnTo>
                  <a:lnTo>
                    <a:pt x="384" y="154"/>
                  </a:lnTo>
                  <a:lnTo>
                    <a:pt x="419" y="167"/>
                  </a:lnTo>
                  <a:lnTo>
                    <a:pt x="452" y="187"/>
                  </a:lnTo>
                  <a:lnTo>
                    <a:pt x="484" y="211"/>
                  </a:lnTo>
                  <a:lnTo>
                    <a:pt x="511" y="235"/>
                  </a:lnTo>
                  <a:lnTo>
                    <a:pt x="535" y="261"/>
                  </a:lnTo>
                  <a:lnTo>
                    <a:pt x="554" y="281"/>
                  </a:lnTo>
                  <a:lnTo>
                    <a:pt x="567" y="296"/>
                  </a:lnTo>
                  <a:lnTo>
                    <a:pt x="570" y="301"/>
                  </a:lnTo>
                  <a:lnTo>
                    <a:pt x="563" y="299"/>
                  </a:lnTo>
                  <a:lnTo>
                    <a:pt x="544" y="296"/>
                  </a:lnTo>
                  <a:lnTo>
                    <a:pt x="515" y="288"/>
                  </a:lnTo>
                  <a:lnTo>
                    <a:pt x="480" y="281"/>
                  </a:lnTo>
                  <a:lnTo>
                    <a:pt x="441" y="274"/>
                  </a:lnTo>
                  <a:lnTo>
                    <a:pt x="401" y="264"/>
                  </a:lnTo>
                  <a:lnTo>
                    <a:pt x="362" y="257"/>
                  </a:lnTo>
                  <a:lnTo>
                    <a:pt x="327" y="251"/>
                  </a:lnTo>
                  <a:lnTo>
                    <a:pt x="301" y="248"/>
                  </a:lnTo>
                  <a:lnTo>
                    <a:pt x="277" y="248"/>
                  </a:lnTo>
                  <a:lnTo>
                    <a:pt x="253" y="248"/>
                  </a:lnTo>
                  <a:lnTo>
                    <a:pt x="229" y="250"/>
                  </a:lnTo>
                  <a:lnTo>
                    <a:pt x="207" y="251"/>
                  </a:lnTo>
                  <a:lnTo>
                    <a:pt x="185" y="253"/>
                  </a:lnTo>
                  <a:lnTo>
                    <a:pt x="163" y="255"/>
                  </a:lnTo>
                  <a:lnTo>
                    <a:pt x="142" y="255"/>
                  </a:lnTo>
                  <a:lnTo>
                    <a:pt x="122" y="255"/>
                  </a:lnTo>
                  <a:lnTo>
                    <a:pt x="104" y="255"/>
                  </a:lnTo>
                  <a:lnTo>
                    <a:pt x="85" y="253"/>
                  </a:lnTo>
                  <a:lnTo>
                    <a:pt x="69" y="248"/>
                  </a:lnTo>
                  <a:lnTo>
                    <a:pt x="52" y="240"/>
                  </a:lnTo>
                  <a:lnTo>
                    <a:pt x="37" y="231"/>
                  </a:lnTo>
                  <a:lnTo>
                    <a:pt x="23" y="218"/>
                  </a:lnTo>
                  <a:lnTo>
                    <a:pt x="10" y="202"/>
                  </a:lnTo>
                  <a:lnTo>
                    <a:pt x="2" y="183"/>
                  </a:lnTo>
                  <a:lnTo>
                    <a:pt x="0" y="165"/>
                  </a:lnTo>
                  <a:lnTo>
                    <a:pt x="2" y="146"/>
                  </a:lnTo>
                  <a:lnTo>
                    <a:pt x="10" y="130"/>
                  </a:lnTo>
                  <a:lnTo>
                    <a:pt x="19" y="113"/>
                  </a:lnTo>
                  <a:lnTo>
                    <a:pt x="28" y="98"/>
                  </a:lnTo>
                  <a:lnTo>
                    <a:pt x="39" y="87"/>
                  </a:lnTo>
                  <a:lnTo>
                    <a:pt x="47" y="78"/>
                  </a:lnTo>
                  <a:close/>
                </a:path>
              </a:pathLst>
            </a:custGeom>
            <a:solidFill>
              <a:srgbClr val="FF3300"/>
            </a:solidFill>
            <a:ln w="9525">
              <a:noFill/>
              <a:round/>
              <a:headEnd/>
              <a:tailEnd/>
            </a:ln>
          </p:spPr>
          <p:txBody>
            <a:bodyPr/>
            <a:lstStyle/>
            <a:p>
              <a:endParaRPr lang="fr-FR"/>
            </a:p>
          </p:txBody>
        </p:sp>
        <p:sp>
          <p:nvSpPr>
            <p:cNvPr id="454694" name="Freeform 1062"/>
            <p:cNvSpPr>
              <a:spLocks/>
            </p:cNvSpPr>
            <p:nvPr/>
          </p:nvSpPr>
          <p:spPr bwMode="auto">
            <a:xfrm>
              <a:off x="2444" y="2516"/>
              <a:ext cx="356" cy="388"/>
            </a:xfrm>
            <a:custGeom>
              <a:avLst/>
              <a:gdLst/>
              <a:ahLst/>
              <a:cxnLst>
                <a:cxn ang="0">
                  <a:pos x="418" y="766"/>
                </a:cxn>
                <a:cxn ang="0">
                  <a:pos x="485" y="775"/>
                </a:cxn>
                <a:cxn ang="0">
                  <a:pos x="547" y="772"/>
                </a:cxn>
                <a:cxn ang="0">
                  <a:pos x="603" y="751"/>
                </a:cxn>
                <a:cxn ang="0">
                  <a:pos x="647" y="720"/>
                </a:cxn>
                <a:cxn ang="0">
                  <a:pos x="680" y="676"/>
                </a:cxn>
                <a:cxn ang="0">
                  <a:pos x="700" y="624"/>
                </a:cxn>
                <a:cxn ang="0">
                  <a:pos x="711" y="565"/>
                </a:cxn>
                <a:cxn ang="0">
                  <a:pos x="710" y="499"/>
                </a:cxn>
                <a:cxn ang="0">
                  <a:pos x="697" y="432"/>
                </a:cxn>
                <a:cxn ang="0">
                  <a:pos x="673" y="362"/>
                </a:cxn>
                <a:cxn ang="0">
                  <a:pos x="638" y="296"/>
                </a:cxn>
                <a:cxn ang="0">
                  <a:pos x="593" y="229"/>
                </a:cxn>
                <a:cxn ang="0">
                  <a:pos x="544" y="168"/>
                </a:cxn>
                <a:cxn ang="0">
                  <a:pos x="486" y="113"/>
                </a:cxn>
                <a:cxn ang="0">
                  <a:pos x="424" y="69"/>
                </a:cxn>
                <a:cxn ang="0">
                  <a:pos x="356" y="34"/>
                </a:cxn>
                <a:cxn ang="0">
                  <a:pos x="287" y="10"/>
                </a:cxn>
                <a:cxn ang="0">
                  <a:pos x="221" y="0"/>
                </a:cxn>
                <a:cxn ang="0">
                  <a:pos x="158" y="6"/>
                </a:cxn>
                <a:cxn ang="0">
                  <a:pos x="103" y="28"/>
                </a:cxn>
                <a:cxn ang="0">
                  <a:pos x="55" y="67"/>
                </a:cxn>
                <a:cxn ang="0">
                  <a:pos x="22" y="120"/>
                </a:cxn>
                <a:cxn ang="0">
                  <a:pos x="3" y="185"/>
                </a:cxn>
                <a:cxn ang="0">
                  <a:pos x="0" y="261"/>
                </a:cxn>
                <a:cxn ang="0">
                  <a:pos x="13" y="340"/>
                </a:cxn>
                <a:cxn ang="0">
                  <a:pos x="42" y="423"/>
                </a:cxn>
                <a:cxn ang="0">
                  <a:pos x="84" y="504"/>
                </a:cxn>
                <a:cxn ang="0">
                  <a:pos x="142" y="580"/>
                </a:cxn>
                <a:cxn ang="0">
                  <a:pos x="204" y="646"/>
                </a:cxn>
                <a:cxn ang="0">
                  <a:pos x="273" y="700"/>
                </a:cxn>
                <a:cxn ang="0">
                  <a:pos x="346" y="740"/>
                </a:cxn>
              </a:cxnLst>
              <a:rect l="0" t="0" r="r" b="b"/>
              <a:pathLst>
                <a:path w="711" h="775">
                  <a:moveTo>
                    <a:pt x="383" y="755"/>
                  </a:moveTo>
                  <a:lnTo>
                    <a:pt x="418" y="766"/>
                  </a:lnTo>
                  <a:lnTo>
                    <a:pt x="451" y="774"/>
                  </a:lnTo>
                  <a:lnTo>
                    <a:pt x="485" y="775"/>
                  </a:lnTo>
                  <a:lnTo>
                    <a:pt x="516" y="775"/>
                  </a:lnTo>
                  <a:lnTo>
                    <a:pt x="547" y="772"/>
                  </a:lnTo>
                  <a:lnTo>
                    <a:pt x="575" y="764"/>
                  </a:lnTo>
                  <a:lnTo>
                    <a:pt x="603" y="751"/>
                  </a:lnTo>
                  <a:lnTo>
                    <a:pt x="627" y="737"/>
                  </a:lnTo>
                  <a:lnTo>
                    <a:pt x="647" y="720"/>
                  </a:lnTo>
                  <a:lnTo>
                    <a:pt x="665" y="700"/>
                  </a:lnTo>
                  <a:lnTo>
                    <a:pt x="680" y="676"/>
                  </a:lnTo>
                  <a:lnTo>
                    <a:pt x="691" y="652"/>
                  </a:lnTo>
                  <a:lnTo>
                    <a:pt x="700" y="624"/>
                  </a:lnTo>
                  <a:lnTo>
                    <a:pt x="708" y="595"/>
                  </a:lnTo>
                  <a:lnTo>
                    <a:pt x="711" y="565"/>
                  </a:lnTo>
                  <a:lnTo>
                    <a:pt x="711" y="532"/>
                  </a:lnTo>
                  <a:lnTo>
                    <a:pt x="710" y="499"/>
                  </a:lnTo>
                  <a:lnTo>
                    <a:pt x="704" y="465"/>
                  </a:lnTo>
                  <a:lnTo>
                    <a:pt x="697" y="432"/>
                  </a:lnTo>
                  <a:lnTo>
                    <a:pt x="686" y="397"/>
                  </a:lnTo>
                  <a:lnTo>
                    <a:pt x="673" y="362"/>
                  </a:lnTo>
                  <a:lnTo>
                    <a:pt x="656" y="329"/>
                  </a:lnTo>
                  <a:lnTo>
                    <a:pt x="638" y="296"/>
                  </a:lnTo>
                  <a:lnTo>
                    <a:pt x="617" y="262"/>
                  </a:lnTo>
                  <a:lnTo>
                    <a:pt x="593" y="229"/>
                  </a:lnTo>
                  <a:lnTo>
                    <a:pt x="569" y="198"/>
                  </a:lnTo>
                  <a:lnTo>
                    <a:pt x="544" y="168"/>
                  </a:lnTo>
                  <a:lnTo>
                    <a:pt x="516" y="139"/>
                  </a:lnTo>
                  <a:lnTo>
                    <a:pt x="486" y="113"/>
                  </a:lnTo>
                  <a:lnTo>
                    <a:pt x="455" y="91"/>
                  </a:lnTo>
                  <a:lnTo>
                    <a:pt x="424" y="69"/>
                  </a:lnTo>
                  <a:lnTo>
                    <a:pt x="391" y="50"/>
                  </a:lnTo>
                  <a:lnTo>
                    <a:pt x="356" y="34"/>
                  </a:lnTo>
                  <a:lnTo>
                    <a:pt x="320" y="19"/>
                  </a:lnTo>
                  <a:lnTo>
                    <a:pt x="287" y="10"/>
                  </a:lnTo>
                  <a:lnTo>
                    <a:pt x="252" y="2"/>
                  </a:lnTo>
                  <a:lnTo>
                    <a:pt x="221" y="0"/>
                  </a:lnTo>
                  <a:lnTo>
                    <a:pt x="190" y="2"/>
                  </a:lnTo>
                  <a:lnTo>
                    <a:pt x="158" y="6"/>
                  </a:lnTo>
                  <a:lnTo>
                    <a:pt x="131" y="15"/>
                  </a:lnTo>
                  <a:lnTo>
                    <a:pt x="103" y="28"/>
                  </a:lnTo>
                  <a:lnTo>
                    <a:pt x="77" y="46"/>
                  </a:lnTo>
                  <a:lnTo>
                    <a:pt x="55" y="67"/>
                  </a:lnTo>
                  <a:lnTo>
                    <a:pt x="36" y="93"/>
                  </a:lnTo>
                  <a:lnTo>
                    <a:pt x="22" y="120"/>
                  </a:lnTo>
                  <a:lnTo>
                    <a:pt x="11" y="152"/>
                  </a:lnTo>
                  <a:lnTo>
                    <a:pt x="3" y="185"/>
                  </a:lnTo>
                  <a:lnTo>
                    <a:pt x="0" y="222"/>
                  </a:lnTo>
                  <a:lnTo>
                    <a:pt x="0" y="261"/>
                  </a:lnTo>
                  <a:lnTo>
                    <a:pt x="5" y="301"/>
                  </a:lnTo>
                  <a:lnTo>
                    <a:pt x="13" y="340"/>
                  </a:lnTo>
                  <a:lnTo>
                    <a:pt x="25" y="382"/>
                  </a:lnTo>
                  <a:lnTo>
                    <a:pt x="42" y="423"/>
                  </a:lnTo>
                  <a:lnTo>
                    <a:pt x="62" y="464"/>
                  </a:lnTo>
                  <a:lnTo>
                    <a:pt x="84" y="504"/>
                  </a:lnTo>
                  <a:lnTo>
                    <a:pt x="112" y="543"/>
                  </a:lnTo>
                  <a:lnTo>
                    <a:pt x="142" y="580"/>
                  </a:lnTo>
                  <a:lnTo>
                    <a:pt x="171" y="613"/>
                  </a:lnTo>
                  <a:lnTo>
                    <a:pt x="204" y="646"/>
                  </a:lnTo>
                  <a:lnTo>
                    <a:pt x="237" y="674"/>
                  </a:lnTo>
                  <a:lnTo>
                    <a:pt x="273" y="700"/>
                  </a:lnTo>
                  <a:lnTo>
                    <a:pt x="308" y="722"/>
                  </a:lnTo>
                  <a:lnTo>
                    <a:pt x="346" y="740"/>
                  </a:lnTo>
                  <a:lnTo>
                    <a:pt x="383" y="755"/>
                  </a:lnTo>
                  <a:close/>
                </a:path>
              </a:pathLst>
            </a:custGeom>
            <a:solidFill>
              <a:srgbClr val="FFFFFF"/>
            </a:solidFill>
            <a:ln w="9525">
              <a:noFill/>
              <a:round/>
              <a:headEnd/>
              <a:tailEnd/>
            </a:ln>
          </p:spPr>
          <p:txBody>
            <a:bodyPr/>
            <a:lstStyle/>
            <a:p>
              <a:endParaRPr lang="fr-FR"/>
            </a:p>
          </p:txBody>
        </p:sp>
        <p:sp>
          <p:nvSpPr>
            <p:cNvPr id="454695" name="Freeform 1063"/>
            <p:cNvSpPr>
              <a:spLocks/>
            </p:cNvSpPr>
            <p:nvPr/>
          </p:nvSpPr>
          <p:spPr bwMode="auto">
            <a:xfrm>
              <a:off x="2454" y="2526"/>
              <a:ext cx="336" cy="368"/>
            </a:xfrm>
            <a:custGeom>
              <a:avLst/>
              <a:gdLst/>
              <a:ahLst/>
              <a:cxnLst>
                <a:cxn ang="0">
                  <a:pos x="83" y="472"/>
                </a:cxn>
                <a:cxn ang="0">
                  <a:pos x="40" y="395"/>
                </a:cxn>
                <a:cxn ang="0">
                  <a:pos x="13" y="315"/>
                </a:cxn>
                <a:cxn ang="0">
                  <a:pos x="0" y="238"/>
                </a:cxn>
                <a:cxn ang="0">
                  <a:pos x="4" y="168"/>
                </a:cxn>
                <a:cxn ang="0">
                  <a:pos x="20" y="109"/>
                </a:cxn>
                <a:cxn ang="0">
                  <a:pos x="50" y="61"/>
                </a:cxn>
                <a:cxn ang="0">
                  <a:pos x="92" y="27"/>
                </a:cxn>
                <a:cxn ang="0">
                  <a:pos x="144" y="5"/>
                </a:cxn>
                <a:cxn ang="0">
                  <a:pos x="201" y="0"/>
                </a:cxn>
                <a:cxn ang="0">
                  <a:pos x="264" y="9"/>
                </a:cxn>
                <a:cxn ang="0">
                  <a:pos x="328" y="31"/>
                </a:cxn>
                <a:cxn ang="0">
                  <a:pos x="393" y="66"/>
                </a:cxn>
                <a:cxn ang="0">
                  <a:pos x="454" y="109"/>
                </a:cxn>
                <a:cxn ang="0">
                  <a:pos x="509" y="160"/>
                </a:cxn>
                <a:cxn ang="0">
                  <a:pos x="559" y="219"/>
                </a:cxn>
                <a:cxn ang="0">
                  <a:pos x="601" y="284"/>
                </a:cxn>
                <a:cxn ang="0">
                  <a:pos x="632" y="348"/>
                </a:cxn>
                <a:cxn ang="0">
                  <a:pos x="656" y="415"/>
                </a:cxn>
                <a:cxn ang="0">
                  <a:pos x="669" y="479"/>
                </a:cxn>
                <a:cxn ang="0">
                  <a:pos x="671" y="540"/>
                </a:cxn>
                <a:cxn ang="0">
                  <a:pos x="662" y="598"/>
                </a:cxn>
                <a:cxn ang="0">
                  <a:pos x="644" y="644"/>
                </a:cxn>
                <a:cxn ang="0">
                  <a:pos x="612" y="682"/>
                </a:cxn>
                <a:cxn ang="0">
                  <a:pos x="572" y="712"/>
                </a:cxn>
                <a:cxn ang="0">
                  <a:pos x="522" y="730"/>
                </a:cxn>
                <a:cxn ang="0">
                  <a:pos x="465" y="734"/>
                </a:cxn>
                <a:cxn ang="0">
                  <a:pos x="402" y="725"/>
                </a:cxn>
                <a:cxn ang="0">
                  <a:pos x="336" y="701"/>
                </a:cxn>
                <a:cxn ang="0">
                  <a:pos x="264" y="660"/>
                </a:cxn>
                <a:cxn ang="0">
                  <a:pos x="197" y="609"/>
                </a:cxn>
                <a:cxn ang="0">
                  <a:pos x="136" y="544"/>
                </a:cxn>
              </a:cxnLst>
              <a:rect l="0" t="0" r="r" b="b"/>
              <a:pathLst>
                <a:path w="671" h="734">
                  <a:moveTo>
                    <a:pt x="109" y="509"/>
                  </a:moveTo>
                  <a:lnTo>
                    <a:pt x="83" y="472"/>
                  </a:lnTo>
                  <a:lnTo>
                    <a:pt x="61" y="433"/>
                  </a:lnTo>
                  <a:lnTo>
                    <a:pt x="40" y="395"/>
                  </a:lnTo>
                  <a:lnTo>
                    <a:pt x="26" y="354"/>
                  </a:lnTo>
                  <a:lnTo>
                    <a:pt x="13" y="315"/>
                  </a:lnTo>
                  <a:lnTo>
                    <a:pt x="5" y="276"/>
                  </a:lnTo>
                  <a:lnTo>
                    <a:pt x="0" y="238"/>
                  </a:lnTo>
                  <a:lnTo>
                    <a:pt x="0" y="201"/>
                  </a:lnTo>
                  <a:lnTo>
                    <a:pt x="4" y="168"/>
                  </a:lnTo>
                  <a:lnTo>
                    <a:pt x="9" y="136"/>
                  </a:lnTo>
                  <a:lnTo>
                    <a:pt x="20" y="109"/>
                  </a:lnTo>
                  <a:lnTo>
                    <a:pt x="33" y="83"/>
                  </a:lnTo>
                  <a:lnTo>
                    <a:pt x="50" y="61"/>
                  </a:lnTo>
                  <a:lnTo>
                    <a:pt x="68" y="42"/>
                  </a:lnTo>
                  <a:lnTo>
                    <a:pt x="92" y="27"/>
                  </a:lnTo>
                  <a:lnTo>
                    <a:pt x="118" y="14"/>
                  </a:lnTo>
                  <a:lnTo>
                    <a:pt x="144" y="5"/>
                  </a:lnTo>
                  <a:lnTo>
                    <a:pt x="171" y="1"/>
                  </a:lnTo>
                  <a:lnTo>
                    <a:pt x="201" y="0"/>
                  </a:lnTo>
                  <a:lnTo>
                    <a:pt x="232" y="3"/>
                  </a:lnTo>
                  <a:lnTo>
                    <a:pt x="264" y="9"/>
                  </a:lnTo>
                  <a:lnTo>
                    <a:pt x="295" y="18"/>
                  </a:lnTo>
                  <a:lnTo>
                    <a:pt x="328" y="31"/>
                  </a:lnTo>
                  <a:lnTo>
                    <a:pt x="361" y="48"/>
                  </a:lnTo>
                  <a:lnTo>
                    <a:pt x="393" y="66"/>
                  </a:lnTo>
                  <a:lnTo>
                    <a:pt x="424" y="86"/>
                  </a:lnTo>
                  <a:lnTo>
                    <a:pt x="454" y="109"/>
                  </a:lnTo>
                  <a:lnTo>
                    <a:pt x="481" y="132"/>
                  </a:lnTo>
                  <a:lnTo>
                    <a:pt x="509" y="160"/>
                  </a:lnTo>
                  <a:lnTo>
                    <a:pt x="535" y="190"/>
                  </a:lnTo>
                  <a:lnTo>
                    <a:pt x="559" y="219"/>
                  </a:lnTo>
                  <a:lnTo>
                    <a:pt x="581" y="252"/>
                  </a:lnTo>
                  <a:lnTo>
                    <a:pt x="601" y="284"/>
                  </a:lnTo>
                  <a:lnTo>
                    <a:pt x="618" y="317"/>
                  </a:lnTo>
                  <a:lnTo>
                    <a:pt x="632" y="348"/>
                  </a:lnTo>
                  <a:lnTo>
                    <a:pt x="645" y="382"/>
                  </a:lnTo>
                  <a:lnTo>
                    <a:pt x="656" y="415"/>
                  </a:lnTo>
                  <a:lnTo>
                    <a:pt x="664" y="446"/>
                  </a:lnTo>
                  <a:lnTo>
                    <a:pt x="669" y="479"/>
                  </a:lnTo>
                  <a:lnTo>
                    <a:pt x="671" y="511"/>
                  </a:lnTo>
                  <a:lnTo>
                    <a:pt x="671" y="540"/>
                  </a:lnTo>
                  <a:lnTo>
                    <a:pt x="667" y="570"/>
                  </a:lnTo>
                  <a:lnTo>
                    <a:pt x="662" y="598"/>
                  </a:lnTo>
                  <a:lnTo>
                    <a:pt x="655" y="622"/>
                  </a:lnTo>
                  <a:lnTo>
                    <a:pt x="644" y="644"/>
                  </a:lnTo>
                  <a:lnTo>
                    <a:pt x="629" y="666"/>
                  </a:lnTo>
                  <a:lnTo>
                    <a:pt x="612" y="682"/>
                  </a:lnTo>
                  <a:lnTo>
                    <a:pt x="594" y="699"/>
                  </a:lnTo>
                  <a:lnTo>
                    <a:pt x="572" y="712"/>
                  </a:lnTo>
                  <a:lnTo>
                    <a:pt x="548" y="723"/>
                  </a:lnTo>
                  <a:lnTo>
                    <a:pt x="522" y="730"/>
                  </a:lnTo>
                  <a:lnTo>
                    <a:pt x="494" y="734"/>
                  </a:lnTo>
                  <a:lnTo>
                    <a:pt x="465" y="734"/>
                  </a:lnTo>
                  <a:lnTo>
                    <a:pt x="435" y="730"/>
                  </a:lnTo>
                  <a:lnTo>
                    <a:pt x="402" y="725"/>
                  </a:lnTo>
                  <a:lnTo>
                    <a:pt x="371" y="716"/>
                  </a:lnTo>
                  <a:lnTo>
                    <a:pt x="336" y="701"/>
                  </a:lnTo>
                  <a:lnTo>
                    <a:pt x="299" y="682"/>
                  </a:lnTo>
                  <a:lnTo>
                    <a:pt x="264" y="660"/>
                  </a:lnTo>
                  <a:lnTo>
                    <a:pt x="230" y="636"/>
                  </a:lnTo>
                  <a:lnTo>
                    <a:pt x="197" y="609"/>
                  </a:lnTo>
                  <a:lnTo>
                    <a:pt x="166" y="577"/>
                  </a:lnTo>
                  <a:lnTo>
                    <a:pt x="136" y="544"/>
                  </a:lnTo>
                  <a:lnTo>
                    <a:pt x="109" y="509"/>
                  </a:lnTo>
                  <a:close/>
                </a:path>
              </a:pathLst>
            </a:custGeom>
            <a:solidFill>
              <a:srgbClr val="FFFFFF"/>
            </a:solidFill>
            <a:ln w="9525">
              <a:noFill/>
              <a:round/>
              <a:headEnd/>
              <a:tailEnd/>
            </a:ln>
          </p:spPr>
          <p:txBody>
            <a:bodyPr/>
            <a:lstStyle/>
            <a:p>
              <a:endParaRPr lang="fr-FR"/>
            </a:p>
          </p:txBody>
        </p:sp>
        <p:sp>
          <p:nvSpPr>
            <p:cNvPr id="454696" name="Freeform 1064"/>
            <p:cNvSpPr>
              <a:spLocks/>
            </p:cNvSpPr>
            <p:nvPr/>
          </p:nvSpPr>
          <p:spPr bwMode="auto">
            <a:xfrm>
              <a:off x="2515" y="2531"/>
              <a:ext cx="232" cy="367"/>
            </a:xfrm>
            <a:custGeom>
              <a:avLst/>
              <a:gdLst/>
              <a:ahLst/>
              <a:cxnLst>
                <a:cxn ang="0">
                  <a:pos x="241" y="725"/>
                </a:cxn>
                <a:cxn ang="0">
                  <a:pos x="265" y="731"/>
                </a:cxn>
                <a:cxn ang="0">
                  <a:pos x="287" y="734"/>
                </a:cxn>
                <a:cxn ang="0">
                  <a:pos x="309" y="732"/>
                </a:cxn>
                <a:cxn ang="0">
                  <a:pos x="332" y="729"/>
                </a:cxn>
                <a:cxn ang="0">
                  <a:pos x="352" y="720"/>
                </a:cxn>
                <a:cxn ang="0">
                  <a:pos x="372" y="708"/>
                </a:cxn>
                <a:cxn ang="0">
                  <a:pos x="391" y="692"/>
                </a:cxn>
                <a:cxn ang="0">
                  <a:pos x="407" y="673"/>
                </a:cxn>
                <a:cxn ang="0">
                  <a:pos x="420" y="653"/>
                </a:cxn>
                <a:cxn ang="0">
                  <a:pos x="433" y="631"/>
                </a:cxn>
                <a:cxn ang="0">
                  <a:pos x="442" y="605"/>
                </a:cxn>
                <a:cxn ang="0">
                  <a:pos x="451" y="579"/>
                </a:cxn>
                <a:cxn ang="0">
                  <a:pos x="457" y="550"/>
                </a:cxn>
                <a:cxn ang="0">
                  <a:pos x="462" y="518"/>
                </a:cxn>
                <a:cxn ang="0">
                  <a:pos x="464" y="487"/>
                </a:cxn>
                <a:cxn ang="0">
                  <a:pos x="464" y="454"/>
                </a:cxn>
                <a:cxn ang="0">
                  <a:pos x="459" y="386"/>
                </a:cxn>
                <a:cxn ang="0">
                  <a:pos x="446" y="319"/>
                </a:cxn>
                <a:cxn ang="0">
                  <a:pos x="426" y="253"/>
                </a:cxn>
                <a:cxn ang="0">
                  <a:pos x="400" y="192"/>
                </a:cxn>
                <a:cxn ang="0">
                  <a:pos x="368" y="136"/>
                </a:cxn>
                <a:cxn ang="0">
                  <a:pos x="332" y="88"/>
                </a:cxn>
                <a:cxn ang="0">
                  <a:pos x="291" y="50"/>
                </a:cxn>
                <a:cxn ang="0">
                  <a:pos x="249" y="20"/>
                </a:cxn>
                <a:cxn ang="0">
                  <a:pos x="226" y="9"/>
                </a:cxn>
                <a:cxn ang="0">
                  <a:pos x="202" y="2"/>
                </a:cxn>
                <a:cxn ang="0">
                  <a:pos x="180" y="0"/>
                </a:cxn>
                <a:cxn ang="0">
                  <a:pos x="158" y="0"/>
                </a:cxn>
                <a:cxn ang="0">
                  <a:pos x="136" y="4"/>
                </a:cxn>
                <a:cxn ang="0">
                  <a:pos x="116" y="11"/>
                </a:cxn>
                <a:cxn ang="0">
                  <a:pos x="97" y="20"/>
                </a:cxn>
                <a:cxn ang="0">
                  <a:pos x="79" y="35"/>
                </a:cxn>
                <a:cxn ang="0">
                  <a:pos x="60" y="53"/>
                </a:cxn>
                <a:cxn ang="0">
                  <a:pos x="46" y="74"/>
                </a:cxn>
                <a:cxn ang="0">
                  <a:pos x="33" y="98"/>
                </a:cxn>
                <a:cxn ang="0">
                  <a:pos x="22" y="125"/>
                </a:cxn>
                <a:cxn ang="0">
                  <a:pos x="13" y="153"/>
                </a:cxn>
                <a:cxn ang="0">
                  <a:pos x="5" y="184"/>
                </a:cxn>
                <a:cxn ang="0">
                  <a:pos x="1" y="219"/>
                </a:cxn>
                <a:cxn ang="0">
                  <a:pos x="0" y="255"/>
                </a:cxn>
                <a:cxn ang="0">
                  <a:pos x="3" y="332"/>
                </a:cxn>
                <a:cxn ang="0">
                  <a:pos x="16" y="408"/>
                </a:cxn>
                <a:cxn ang="0">
                  <a:pos x="38" y="481"/>
                </a:cxn>
                <a:cxn ang="0">
                  <a:pos x="68" y="550"/>
                </a:cxn>
                <a:cxn ang="0">
                  <a:pos x="103" y="609"/>
                </a:cxn>
                <a:cxn ang="0">
                  <a:pos x="145" y="661"/>
                </a:cxn>
                <a:cxn ang="0">
                  <a:pos x="191" y="699"/>
                </a:cxn>
                <a:cxn ang="0">
                  <a:pos x="241" y="725"/>
                </a:cxn>
              </a:cxnLst>
              <a:rect l="0" t="0" r="r" b="b"/>
              <a:pathLst>
                <a:path w="464" h="734">
                  <a:moveTo>
                    <a:pt x="241" y="725"/>
                  </a:moveTo>
                  <a:lnTo>
                    <a:pt x="265" y="731"/>
                  </a:lnTo>
                  <a:lnTo>
                    <a:pt x="287" y="734"/>
                  </a:lnTo>
                  <a:lnTo>
                    <a:pt x="309" y="732"/>
                  </a:lnTo>
                  <a:lnTo>
                    <a:pt x="332" y="729"/>
                  </a:lnTo>
                  <a:lnTo>
                    <a:pt x="352" y="720"/>
                  </a:lnTo>
                  <a:lnTo>
                    <a:pt x="372" y="708"/>
                  </a:lnTo>
                  <a:lnTo>
                    <a:pt x="391" y="692"/>
                  </a:lnTo>
                  <a:lnTo>
                    <a:pt x="407" y="673"/>
                  </a:lnTo>
                  <a:lnTo>
                    <a:pt x="420" y="653"/>
                  </a:lnTo>
                  <a:lnTo>
                    <a:pt x="433" y="631"/>
                  </a:lnTo>
                  <a:lnTo>
                    <a:pt x="442" y="605"/>
                  </a:lnTo>
                  <a:lnTo>
                    <a:pt x="451" y="579"/>
                  </a:lnTo>
                  <a:lnTo>
                    <a:pt x="457" y="550"/>
                  </a:lnTo>
                  <a:lnTo>
                    <a:pt x="462" y="518"/>
                  </a:lnTo>
                  <a:lnTo>
                    <a:pt x="464" y="487"/>
                  </a:lnTo>
                  <a:lnTo>
                    <a:pt x="464" y="454"/>
                  </a:lnTo>
                  <a:lnTo>
                    <a:pt x="459" y="386"/>
                  </a:lnTo>
                  <a:lnTo>
                    <a:pt x="446" y="319"/>
                  </a:lnTo>
                  <a:lnTo>
                    <a:pt x="426" y="253"/>
                  </a:lnTo>
                  <a:lnTo>
                    <a:pt x="400" y="192"/>
                  </a:lnTo>
                  <a:lnTo>
                    <a:pt x="368" y="136"/>
                  </a:lnTo>
                  <a:lnTo>
                    <a:pt x="332" y="88"/>
                  </a:lnTo>
                  <a:lnTo>
                    <a:pt x="291" y="50"/>
                  </a:lnTo>
                  <a:lnTo>
                    <a:pt x="249" y="20"/>
                  </a:lnTo>
                  <a:lnTo>
                    <a:pt x="226" y="9"/>
                  </a:lnTo>
                  <a:lnTo>
                    <a:pt x="202" y="2"/>
                  </a:lnTo>
                  <a:lnTo>
                    <a:pt x="180" y="0"/>
                  </a:lnTo>
                  <a:lnTo>
                    <a:pt x="158" y="0"/>
                  </a:lnTo>
                  <a:lnTo>
                    <a:pt x="136" y="4"/>
                  </a:lnTo>
                  <a:lnTo>
                    <a:pt x="116" y="11"/>
                  </a:lnTo>
                  <a:lnTo>
                    <a:pt x="97" y="20"/>
                  </a:lnTo>
                  <a:lnTo>
                    <a:pt x="79" y="35"/>
                  </a:lnTo>
                  <a:lnTo>
                    <a:pt x="60" y="53"/>
                  </a:lnTo>
                  <a:lnTo>
                    <a:pt x="46" y="74"/>
                  </a:lnTo>
                  <a:lnTo>
                    <a:pt x="33" y="98"/>
                  </a:lnTo>
                  <a:lnTo>
                    <a:pt x="22" y="125"/>
                  </a:lnTo>
                  <a:lnTo>
                    <a:pt x="13" y="153"/>
                  </a:lnTo>
                  <a:lnTo>
                    <a:pt x="5" y="184"/>
                  </a:lnTo>
                  <a:lnTo>
                    <a:pt x="1" y="219"/>
                  </a:lnTo>
                  <a:lnTo>
                    <a:pt x="0" y="255"/>
                  </a:lnTo>
                  <a:lnTo>
                    <a:pt x="3" y="332"/>
                  </a:lnTo>
                  <a:lnTo>
                    <a:pt x="16" y="408"/>
                  </a:lnTo>
                  <a:lnTo>
                    <a:pt x="38" y="481"/>
                  </a:lnTo>
                  <a:lnTo>
                    <a:pt x="68" y="550"/>
                  </a:lnTo>
                  <a:lnTo>
                    <a:pt x="103" y="609"/>
                  </a:lnTo>
                  <a:lnTo>
                    <a:pt x="145" y="661"/>
                  </a:lnTo>
                  <a:lnTo>
                    <a:pt x="191" y="699"/>
                  </a:lnTo>
                  <a:lnTo>
                    <a:pt x="241" y="725"/>
                  </a:lnTo>
                  <a:close/>
                </a:path>
              </a:pathLst>
            </a:custGeom>
            <a:solidFill>
              <a:srgbClr val="FFFFFF"/>
            </a:solidFill>
            <a:ln w="9525">
              <a:noFill/>
              <a:round/>
              <a:headEnd/>
              <a:tailEnd/>
            </a:ln>
          </p:spPr>
          <p:txBody>
            <a:bodyPr/>
            <a:lstStyle/>
            <a:p>
              <a:endParaRPr lang="fr-FR"/>
            </a:p>
          </p:txBody>
        </p:sp>
        <p:sp>
          <p:nvSpPr>
            <p:cNvPr id="454697" name="Freeform 1065"/>
            <p:cNvSpPr>
              <a:spLocks/>
            </p:cNvSpPr>
            <p:nvPr/>
          </p:nvSpPr>
          <p:spPr bwMode="auto">
            <a:xfrm>
              <a:off x="2525" y="2540"/>
              <a:ext cx="212" cy="348"/>
            </a:xfrm>
            <a:custGeom>
              <a:avLst/>
              <a:gdLst/>
              <a:ahLst/>
              <a:cxnLst>
                <a:cxn ang="0">
                  <a:pos x="0" y="238"/>
                </a:cxn>
                <a:cxn ang="0">
                  <a:pos x="2" y="205"/>
                </a:cxn>
                <a:cxn ang="0">
                  <a:pos x="5" y="172"/>
                </a:cxn>
                <a:cxn ang="0">
                  <a:pos x="11" y="142"/>
                </a:cxn>
                <a:cxn ang="0">
                  <a:pos x="20" y="115"/>
                </a:cxn>
                <a:cxn ang="0">
                  <a:pos x="29" y="91"/>
                </a:cxn>
                <a:cxn ang="0">
                  <a:pos x="42" y="69"/>
                </a:cxn>
                <a:cxn ang="0">
                  <a:pos x="55" y="48"/>
                </a:cxn>
                <a:cxn ang="0">
                  <a:pos x="72" y="32"/>
                </a:cxn>
                <a:cxn ang="0">
                  <a:pos x="88" y="19"/>
                </a:cxn>
                <a:cxn ang="0">
                  <a:pos x="105" y="10"/>
                </a:cxn>
                <a:cxn ang="0">
                  <a:pos x="122" y="4"/>
                </a:cxn>
                <a:cxn ang="0">
                  <a:pos x="140" y="0"/>
                </a:cxn>
                <a:cxn ang="0">
                  <a:pos x="160" y="2"/>
                </a:cxn>
                <a:cxn ang="0">
                  <a:pos x="179" y="4"/>
                </a:cxn>
                <a:cxn ang="0">
                  <a:pos x="199" y="11"/>
                </a:cxn>
                <a:cxn ang="0">
                  <a:pos x="219" y="21"/>
                </a:cxn>
                <a:cxn ang="0">
                  <a:pos x="260" y="48"/>
                </a:cxn>
                <a:cxn ang="0">
                  <a:pos x="297" y="85"/>
                </a:cxn>
                <a:cxn ang="0">
                  <a:pos x="332" y="131"/>
                </a:cxn>
                <a:cxn ang="0">
                  <a:pos x="361" y="185"/>
                </a:cxn>
                <a:cxn ang="0">
                  <a:pos x="387" y="244"/>
                </a:cxn>
                <a:cxn ang="0">
                  <a:pos x="406" y="307"/>
                </a:cxn>
                <a:cxn ang="0">
                  <a:pos x="419" y="371"/>
                </a:cxn>
                <a:cxn ang="0">
                  <a:pos x="424" y="436"/>
                </a:cxn>
                <a:cxn ang="0">
                  <a:pos x="424" y="467"/>
                </a:cxn>
                <a:cxn ang="0">
                  <a:pos x="422" y="499"/>
                </a:cxn>
                <a:cxn ang="0">
                  <a:pos x="417" y="528"/>
                </a:cxn>
                <a:cxn ang="0">
                  <a:pos x="411" y="554"/>
                </a:cxn>
                <a:cxn ang="0">
                  <a:pos x="404" y="580"/>
                </a:cxn>
                <a:cxn ang="0">
                  <a:pos x="395" y="604"/>
                </a:cxn>
                <a:cxn ang="0">
                  <a:pos x="383" y="626"/>
                </a:cxn>
                <a:cxn ang="0">
                  <a:pos x="371" y="644"/>
                </a:cxn>
                <a:cxn ang="0">
                  <a:pos x="356" y="661"/>
                </a:cxn>
                <a:cxn ang="0">
                  <a:pos x="341" y="674"/>
                </a:cxn>
                <a:cxn ang="0">
                  <a:pos x="323" y="685"/>
                </a:cxn>
                <a:cxn ang="0">
                  <a:pos x="306" y="690"/>
                </a:cxn>
                <a:cxn ang="0">
                  <a:pos x="288" y="696"/>
                </a:cxn>
                <a:cxn ang="0">
                  <a:pos x="267" y="696"/>
                </a:cxn>
                <a:cxn ang="0">
                  <a:pos x="249" y="694"/>
                </a:cxn>
                <a:cxn ang="0">
                  <a:pos x="229" y="689"/>
                </a:cxn>
                <a:cxn ang="0">
                  <a:pos x="181" y="665"/>
                </a:cxn>
                <a:cxn ang="0">
                  <a:pos x="138" y="626"/>
                </a:cxn>
                <a:cxn ang="0">
                  <a:pos x="98" y="578"/>
                </a:cxn>
                <a:cxn ang="0">
                  <a:pos x="64" y="521"/>
                </a:cxn>
                <a:cxn ang="0">
                  <a:pos x="35" y="456"/>
                </a:cxn>
                <a:cxn ang="0">
                  <a:pos x="15" y="386"/>
                </a:cxn>
                <a:cxn ang="0">
                  <a:pos x="4" y="312"/>
                </a:cxn>
                <a:cxn ang="0">
                  <a:pos x="0" y="238"/>
                </a:cxn>
              </a:cxnLst>
              <a:rect l="0" t="0" r="r" b="b"/>
              <a:pathLst>
                <a:path w="424" h="696">
                  <a:moveTo>
                    <a:pt x="0" y="238"/>
                  </a:moveTo>
                  <a:lnTo>
                    <a:pt x="2" y="205"/>
                  </a:lnTo>
                  <a:lnTo>
                    <a:pt x="5" y="172"/>
                  </a:lnTo>
                  <a:lnTo>
                    <a:pt x="11" y="142"/>
                  </a:lnTo>
                  <a:lnTo>
                    <a:pt x="20" y="115"/>
                  </a:lnTo>
                  <a:lnTo>
                    <a:pt x="29" y="91"/>
                  </a:lnTo>
                  <a:lnTo>
                    <a:pt x="42" y="69"/>
                  </a:lnTo>
                  <a:lnTo>
                    <a:pt x="55" y="48"/>
                  </a:lnTo>
                  <a:lnTo>
                    <a:pt x="72" y="32"/>
                  </a:lnTo>
                  <a:lnTo>
                    <a:pt x="88" y="19"/>
                  </a:lnTo>
                  <a:lnTo>
                    <a:pt x="105" y="10"/>
                  </a:lnTo>
                  <a:lnTo>
                    <a:pt x="122" y="4"/>
                  </a:lnTo>
                  <a:lnTo>
                    <a:pt x="140" y="0"/>
                  </a:lnTo>
                  <a:lnTo>
                    <a:pt x="160" y="2"/>
                  </a:lnTo>
                  <a:lnTo>
                    <a:pt x="179" y="4"/>
                  </a:lnTo>
                  <a:lnTo>
                    <a:pt x="199" y="11"/>
                  </a:lnTo>
                  <a:lnTo>
                    <a:pt x="219" y="21"/>
                  </a:lnTo>
                  <a:lnTo>
                    <a:pt x="260" y="48"/>
                  </a:lnTo>
                  <a:lnTo>
                    <a:pt x="297" y="85"/>
                  </a:lnTo>
                  <a:lnTo>
                    <a:pt x="332" y="131"/>
                  </a:lnTo>
                  <a:lnTo>
                    <a:pt x="361" y="185"/>
                  </a:lnTo>
                  <a:lnTo>
                    <a:pt x="387" y="244"/>
                  </a:lnTo>
                  <a:lnTo>
                    <a:pt x="406" y="307"/>
                  </a:lnTo>
                  <a:lnTo>
                    <a:pt x="419" y="371"/>
                  </a:lnTo>
                  <a:lnTo>
                    <a:pt x="424" y="436"/>
                  </a:lnTo>
                  <a:lnTo>
                    <a:pt x="424" y="467"/>
                  </a:lnTo>
                  <a:lnTo>
                    <a:pt x="422" y="499"/>
                  </a:lnTo>
                  <a:lnTo>
                    <a:pt x="417" y="528"/>
                  </a:lnTo>
                  <a:lnTo>
                    <a:pt x="411" y="554"/>
                  </a:lnTo>
                  <a:lnTo>
                    <a:pt x="404" y="580"/>
                  </a:lnTo>
                  <a:lnTo>
                    <a:pt x="395" y="604"/>
                  </a:lnTo>
                  <a:lnTo>
                    <a:pt x="383" y="626"/>
                  </a:lnTo>
                  <a:lnTo>
                    <a:pt x="371" y="644"/>
                  </a:lnTo>
                  <a:lnTo>
                    <a:pt x="356" y="661"/>
                  </a:lnTo>
                  <a:lnTo>
                    <a:pt x="341" y="674"/>
                  </a:lnTo>
                  <a:lnTo>
                    <a:pt x="323" y="685"/>
                  </a:lnTo>
                  <a:lnTo>
                    <a:pt x="306" y="690"/>
                  </a:lnTo>
                  <a:lnTo>
                    <a:pt x="288" y="696"/>
                  </a:lnTo>
                  <a:lnTo>
                    <a:pt x="267" y="696"/>
                  </a:lnTo>
                  <a:lnTo>
                    <a:pt x="249" y="694"/>
                  </a:lnTo>
                  <a:lnTo>
                    <a:pt x="229" y="689"/>
                  </a:lnTo>
                  <a:lnTo>
                    <a:pt x="181" y="665"/>
                  </a:lnTo>
                  <a:lnTo>
                    <a:pt x="138" y="626"/>
                  </a:lnTo>
                  <a:lnTo>
                    <a:pt x="98" y="578"/>
                  </a:lnTo>
                  <a:lnTo>
                    <a:pt x="64" y="521"/>
                  </a:lnTo>
                  <a:lnTo>
                    <a:pt x="35" y="456"/>
                  </a:lnTo>
                  <a:lnTo>
                    <a:pt x="15" y="386"/>
                  </a:lnTo>
                  <a:lnTo>
                    <a:pt x="4" y="312"/>
                  </a:lnTo>
                  <a:lnTo>
                    <a:pt x="0" y="238"/>
                  </a:lnTo>
                  <a:close/>
                </a:path>
              </a:pathLst>
            </a:custGeom>
            <a:solidFill>
              <a:srgbClr val="FFFFFF"/>
            </a:solidFill>
            <a:ln w="9525">
              <a:noFill/>
              <a:round/>
              <a:headEnd/>
              <a:tailEnd/>
            </a:ln>
          </p:spPr>
          <p:txBody>
            <a:bodyPr/>
            <a:lstStyle/>
            <a:p>
              <a:endParaRPr lang="fr-FR"/>
            </a:p>
          </p:txBody>
        </p:sp>
        <p:sp>
          <p:nvSpPr>
            <p:cNvPr id="454698" name="Freeform 1066"/>
            <p:cNvSpPr>
              <a:spLocks/>
            </p:cNvSpPr>
            <p:nvPr/>
          </p:nvSpPr>
          <p:spPr bwMode="auto">
            <a:xfrm>
              <a:off x="2586" y="2542"/>
              <a:ext cx="99" cy="347"/>
            </a:xfrm>
            <a:custGeom>
              <a:avLst/>
              <a:gdLst/>
              <a:ahLst/>
              <a:cxnLst>
                <a:cxn ang="0">
                  <a:pos x="97" y="692"/>
                </a:cxn>
                <a:cxn ang="0">
                  <a:pos x="107" y="694"/>
                </a:cxn>
                <a:cxn ang="0">
                  <a:pos x="114" y="694"/>
                </a:cxn>
                <a:cxn ang="0">
                  <a:pos x="123" y="690"/>
                </a:cxn>
                <a:cxn ang="0">
                  <a:pos x="131" y="686"/>
                </a:cxn>
                <a:cxn ang="0">
                  <a:pos x="145" y="672"/>
                </a:cxn>
                <a:cxn ang="0">
                  <a:pos x="160" y="648"/>
                </a:cxn>
                <a:cxn ang="0">
                  <a:pos x="171" y="616"/>
                </a:cxn>
                <a:cxn ang="0">
                  <a:pos x="182" y="578"/>
                </a:cxn>
                <a:cxn ang="0">
                  <a:pos x="190" y="535"/>
                </a:cxn>
                <a:cxn ang="0">
                  <a:pos x="195" y="485"/>
                </a:cxn>
                <a:cxn ang="0">
                  <a:pos x="199" y="434"/>
                </a:cxn>
                <a:cxn ang="0">
                  <a:pos x="199" y="376"/>
                </a:cxn>
                <a:cxn ang="0">
                  <a:pos x="197" y="317"/>
                </a:cxn>
                <a:cxn ang="0">
                  <a:pos x="191" y="257"/>
                </a:cxn>
                <a:cxn ang="0">
                  <a:pos x="184" y="197"/>
                </a:cxn>
                <a:cxn ang="0">
                  <a:pos x="173" y="144"/>
                </a:cxn>
                <a:cxn ang="0">
                  <a:pos x="160" y="94"/>
                </a:cxn>
                <a:cxn ang="0">
                  <a:pos x="143" y="54"/>
                </a:cxn>
                <a:cxn ang="0">
                  <a:pos x="125" y="24"/>
                </a:cxn>
                <a:cxn ang="0">
                  <a:pos x="105" y="6"/>
                </a:cxn>
                <a:cxn ang="0">
                  <a:pos x="96" y="2"/>
                </a:cxn>
                <a:cxn ang="0">
                  <a:pos x="88" y="0"/>
                </a:cxn>
                <a:cxn ang="0">
                  <a:pos x="79" y="2"/>
                </a:cxn>
                <a:cxn ang="0">
                  <a:pos x="70" y="6"/>
                </a:cxn>
                <a:cxn ang="0">
                  <a:pos x="55" y="18"/>
                </a:cxn>
                <a:cxn ang="0">
                  <a:pos x="40" y="39"/>
                </a:cxn>
                <a:cxn ang="0">
                  <a:pos x="29" y="68"/>
                </a:cxn>
                <a:cxn ang="0">
                  <a:pos x="18" y="103"/>
                </a:cxn>
                <a:cxn ang="0">
                  <a:pos x="11" y="144"/>
                </a:cxn>
                <a:cxn ang="0">
                  <a:pos x="5" y="190"/>
                </a:cxn>
                <a:cxn ang="0">
                  <a:pos x="1" y="240"/>
                </a:cxn>
                <a:cxn ang="0">
                  <a:pos x="0" y="295"/>
                </a:cxn>
                <a:cxn ang="0">
                  <a:pos x="1" y="362"/>
                </a:cxn>
                <a:cxn ang="0">
                  <a:pos x="5" y="428"/>
                </a:cxn>
                <a:cxn ang="0">
                  <a:pos x="13" y="493"/>
                </a:cxn>
                <a:cxn ang="0">
                  <a:pos x="24" y="552"/>
                </a:cxn>
                <a:cxn ang="0">
                  <a:pos x="38" y="603"/>
                </a:cxn>
                <a:cxn ang="0">
                  <a:pos x="55" y="646"/>
                </a:cxn>
                <a:cxn ang="0">
                  <a:pos x="75" y="675"/>
                </a:cxn>
                <a:cxn ang="0">
                  <a:pos x="97" y="692"/>
                </a:cxn>
              </a:cxnLst>
              <a:rect l="0" t="0" r="r" b="b"/>
              <a:pathLst>
                <a:path w="199" h="694">
                  <a:moveTo>
                    <a:pt x="97" y="692"/>
                  </a:moveTo>
                  <a:lnTo>
                    <a:pt x="107" y="694"/>
                  </a:lnTo>
                  <a:lnTo>
                    <a:pt x="114" y="694"/>
                  </a:lnTo>
                  <a:lnTo>
                    <a:pt x="123" y="690"/>
                  </a:lnTo>
                  <a:lnTo>
                    <a:pt x="131" y="686"/>
                  </a:lnTo>
                  <a:lnTo>
                    <a:pt x="145" y="672"/>
                  </a:lnTo>
                  <a:lnTo>
                    <a:pt x="160" y="648"/>
                  </a:lnTo>
                  <a:lnTo>
                    <a:pt x="171" y="616"/>
                  </a:lnTo>
                  <a:lnTo>
                    <a:pt x="182" y="578"/>
                  </a:lnTo>
                  <a:lnTo>
                    <a:pt x="190" y="535"/>
                  </a:lnTo>
                  <a:lnTo>
                    <a:pt x="195" y="485"/>
                  </a:lnTo>
                  <a:lnTo>
                    <a:pt x="199" y="434"/>
                  </a:lnTo>
                  <a:lnTo>
                    <a:pt x="199" y="376"/>
                  </a:lnTo>
                  <a:lnTo>
                    <a:pt x="197" y="317"/>
                  </a:lnTo>
                  <a:lnTo>
                    <a:pt x="191" y="257"/>
                  </a:lnTo>
                  <a:lnTo>
                    <a:pt x="184" y="197"/>
                  </a:lnTo>
                  <a:lnTo>
                    <a:pt x="173" y="144"/>
                  </a:lnTo>
                  <a:lnTo>
                    <a:pt x="160" y="94"/>
                  </a:lnTo>
                  <a:lnTo>
                    <a:pt x="143" y="54"/>
                  </a:lnTo>
                  <a:lnTo>
                    <a:pt x="125" y="24"/>
                  </a:lnTo>
                  <a:lnTo>
                    <a:pt x="105" y="6"/>
                  </a:lnTo>
                  <a:lnTo>
                    <a:pt x="96" y="2"/>
                  </a:lnTo>
                  <a:lnTo>
                    <a:pt x="88" y="0"/>
                  </a:lnTo>
                  <a:lnTo>
                    <a:pt x="79" y="2"/>
                  </a:lnTo>
                  <a:lnTo>
                    <a:pt x="70" y="6"/>
                  </a:lnTo>
                  <a:lnTo>
                    <a:pt x="55" y="18"/>
                  </a:lnTo>
                  <a:lnTo>
                    <a:pt x="40" y="39"/>
                  </a:lnTo>
                  <a:lnTo>
                    <a:pt x="29" y="68"/>
                  </a:lnTo>
                  <a:lnTo>
                    <a:pt x="18" y="103"/>
                  </a:lnTo>
                  <a:lnTo>
                    <a:pt x="11" y="144"/>
                  </a:lnTo>
                  <a:lnTo>
                    <a:pt x="5" y="190"/>
                  </a:lnTo>
                  <a:lnTo>
                    <a:pt x="1" y="240"/>
                  </a:lnTo>
                  <a:lnTo>
                    <a:pt x="0" y="295"/>
                  </a:lnTo>
                  <a:lnTo>
                    <a:pt x="1" y="362"/>
                  </a:lnTo>
                  <a:lnTo>
                    <a:pt x="5" y="428"/>
                  </a:lnTo>
                  <a:lnTo>
                    <a:pt x="13" y="493"/>
                  </a:lnTo>
                  <a:lnTo>
                    <a:pt x="24" y="552"/>
                  </a:lnTo>
                  <a:lnTo>
                    <a:pt x="38" y="603"/>
                  </a:lnTo>
                  <a:lnTo>
                    <a:pt x="55" y="646"/>
                  </a:lnTo>
                  <a:lnTo>
                    <a:pt x="75" y="675"/>
                  </a:lnTo>
                  <a:lnTo>
                    <a:pt x="97" y="692"/>
                  </a:lnTo>
                  <a:close/>
                </a:path>
              </a:pathLst>
            </a:custGeom>
            <a:solidFill>
              <a:srgbClr val="FFFFFF"/>
            </a:solidFill>
            <a:ln w="9525">
              <a:noFill/>
              <a:round/>
              <a:headEnd/>
              <a:tailEnd/>
            </a:ln>
          </p:spPr>
          <p:txBody>
            <a:bodyPr/>
            <a:lstStyle/>
            <a:p>
              <a:endParaRPr lang="fr-FR"/>
            </a:p>
          </p:txBody>
        </p:sp>
        <p:sp>
          <p:nvSpPr>
            <p:cNvPr id="454699" name="Freeform 1067"/>
            <p:cNvSpPr>
              <a:spLocks/>
            </p:cNvSpPr>
            <p:nvPr/>
          </p:nvSpPr>
          <p:spPr bwMode="auto">
            <a:xfrm>
              <a:off x="2596" y="2552"/>
              <a:ext cx="79" cy="327"/>
            </a:xfrm>
            <a:custGeom>
              <a:avLst/>
              <a:gdLst/>
              <a:ahLst/>
              <a:cxnLst>
                <a:cxn ang="0">
                  <a:pos x="0" y="275"/>
                </a:cxn>
                <a:cxn ang="0">
                  <a:pos x="2" y="220"/>
                </a:cxn>
                <a:cxn ang="0">
                  <a:pos x="5" y="170"/>
                </a:cxn>
                <a:cxn ang="0">
                  <a:pos x="11" y="126"/>
                </a:cxn>
                <a:cxn ang="0">
                  <a:pos x="20" y="87"/>
                </a:cxn>
                <a:cxn ang="0">
                  <a:pos x="29" y="56"/>
                </a:cxn>
                <a:cxn ang="0">
                  <a:pos x="39" y="32"/>
                </a:cxn>
                <a:cxn ang="0">
                  <a:pos x="50" y="13"/>
                </a:cxn>
                <a:cxn ang="0">
                  <a:pos x="61" y="4"/>
                </a:cxn>
                <a:cxn ang="0">
                  <a:pos x="64" y="2"/>
                </a:cxn>
                <a:cxn ang="0">
                  <a:pos x="68" y="0"/>
                </a:cxn>
                <a:cxn ang="0">
                  <a:pos x="72" y="0"/>
                </a:cxn>
                <a:cxn ang="0">
                  <a:pos x="76" y="2"/>
                </a:cxn>
                <a:cxn ang="0">
                  <a:pos x="90" y="15"/>
                </a:cxn>
                <a:cxn ang="0">
                  <a:pos x="105" y="39"/>
                </a:cxn>
                <a:cxn ang="0">
                  <a:pos x="118" y="72"/>
                </a:cxn>
                <a:cxn ang="0">
                  <a:pos x="131" y="115"/>
                </a:cxn>
                <a:cxn ang="0">
                  <a:pos x="142" y="165"/>
                </a:cxn>
                <a:cxn ang="0">
                  <a:pos x="151" y="224"/>
                </a:cxn>
                <a:cxn ang="0">
                  <a:pos x="157" y="286"/>
                </a:cxn>
                <a:cxn ang="0">
                  <a:pos x="158" y="356"/>
                </a:cxn>
                <a:cxn ang="0">
                  <a:pos x="157" y="416"/>
                </a:cxn>
                <a:cxn ang="0">
                  <a:pos x="153" y="469"/>
                </a:cxn>
                <a:cxn ang="0">
                  <a:pos x="147" y="515"/>
                </a:cxn>
                <a:cxn ang="0">
                  <a:pos x="140" y="556"/>
                </a:cxn>
                <a:cxn ang="0">
                  <a:pos x="131" y="591"/>
                </a:cxn>
                <a:cxn ang="0">
                  <a:pos x="122" y="619"/>
                </a:cxn>
                <a:cxn ang="0">
                  <a:pos x="111" y="637"/>
                </a:cxn>
                <a:cxn ang="0">
                  <a:pos x="99" y="650"/>
                </a:cxn>
                <a:cxn ang="0">
                  <a:pos x="96" y="652"/>
                </a:cxn>
                <a:cxn ang="0">
                  <a:pos x="92" y="654"/>
                </a:cxn>
                <a:cxn ang="0">
                  <a:pos x="88" y="654"/>
                </a:cxn>
                <a:cxn ang="0">
                  <a:pos x="85" y="654"/>
                </a:cxn>
                <a:cxn ang="0">
                  <a:pos x="68" y="641"/>
                </a:cxn>
                <a:cxn ang="0">
                  <a:pos x="53" y="617"/>
                </a:cxn>
                <a:cxn ang="0">
                  <a:pos x="39" y="580"/>
                </a:cxn>
                <a:cxn ang="0">
                  <a:pos x="26" y="535"/>
                </a:cxn>
                <a:cxn ang="0">
                  <a:pos x="15" y="480"/>
                </a:cxn>
                <a:cxn ang="0">
                  <a:pos x="7" y="419"/>
                </a:cxn>
                <a:cxn ang="0">
                  <a:pos x="2" y="349"/>
                </a:cxn>
                <a:cxn ang="0">
                  <a:pos x="0" y="275"/>
                </a:cxn>
              </a:cxnLst>
              <a:rect l="0" t="0" r="r" b="b"/>
              <a:pathLst>
                <a:path w="158" h="654">
                  <a:moveTo>
                    <a:pt x="0" y="275"/>
                  </a:moveTo>
                  <a:lnTo>
                    <a:pt x="2" y="220"/>
                  </a:lnTo>
                  <a:lnTo>
                    <a:pt x="5" y="170"/>
                  </a:lnTo>
                  <a:lnTo>
                    <a:pt x="11" y="126"/>
                  </a:lnTo>
                  <a:lnTo>
                    <a:pt x="20" y="87"/>
                  </a:lnTo>
                  <a:lnTo>
                    <a:pt x="29" y="56"/>
                  </a:lnTo>
                  <a:lnTo>
                    <a:pt x="39" y="32"/>
                  </a:lnTo>
                  <a:lnTo>
                    <a:pt x="50" y="13"/>
                  </a:lnTo>
                  <a:lnTo>
                    <a:pt x="61" y="4"/>
                  </a:lnTo>
                  <a:lnTo>
                    <a:pt x="64" y="2"/>
                  </a:lnTo>
                  <a:lnTo>
                    <a:pt x="68" y="0"/>
                  </a:lnTo>
                  <a:lnTo>
                    <a:pt x="72" y="0"/>
                  </a:lnTo>
                  <a:lnTo>
                    <a:pt x="76" y="2"/>
                  </a:lnTo>
                  <a:lnTo>
                    <a:pt x="90" y="15"/>
                  </a:lnTo>
                  <a:lnTo>
                    <a:pt x="105" y="39"/>
                  </a:lnTo>
                  <a:lnTo>
                    <a:pt x="118" y="72"/>
                  </a:lnTo>
                  <a:lnTo>
                    <a:pt x="131" y="115"/>
                  </a:lnTo>
                  <a:lnTo>
                    <a:pt x="142" y="165"/>
                  </a:lnTo>
                  <a:lnTo>
                    <a:pt x="151" y="224"/>
                  </a:lnTo>
                  <a:lnTo>
                    <a:pt x="157" y="286"/>
                  </a:lnTo>
                  <a:lnTo>
                    <a:pt x="158" y="356"/>
                  </a:lnTo>
                  <a:lnTo>
                    <a:pt x="157" y="416"/>
                  </a:lnTo>
                  <a:lnTo>
                    <a:pt x="153" y="469"/>
                  </a:lnTo>
                  <a:lnTo>
                    <a:pt x="147" y="515"/>
                  </a:lnTo>
                  <a:lnTo>
                    <a:pt x="140" y="556"/>
                  </a:lnTo>
                  <a:lnTo>
                    <a:pt x="131" y="591"/>
                  </a:lnTo>
                  <a:lnTo>
                    <a:pt x="122" y="619"/>
                  </a:lnTo>
                  <a:lnTo>
                    <a:pt x="111" y="637"/>
                  </a:lnTo>
                  <a:lnTo>
                    <a:pt x="99" y="650"/>
                  </a:lnTo>
                  <a:lnTo>
                    <a:pt x="96" y="652"/>
                  </a:lnTo>
                  <a:lnTo>
                    <a:pt x="92" y="654"/>
                  </a:lnTo>
                  <a:lnTo>
                    <a:pt x="88" y="654"/>
                  </a:lnTo>
                  <a:lnTo>
                    <a:pt x="85" y="654"/>
                  </a:lnTo>
                  <a:lnTo>
                    <a:pt x="68" y="641"/>
                  </a:lnTo>
                  <a:lnTo>
                    <a:pt x="53" y="617"/>
                  </a:lnTo>
                  <a:lnTo>
                    <a:pt x="39" y="580"/>
                  </a:lnTo>
                  <a:lnTo>
                    <a:pt x="26" y="535"/>
                  </a:lnTo>
                  <a:lnTo>
                    <a:pt x="15" y="480"/>
                  </a:lnTo>
                  <a:lnTo>
                    <a:pt x="7" y="419"/>
                  </a:lnTo>
                  <a:lnTo>
                    <a:pt x="2" y="349"/>
                  </a:lnTo>
                  <a:lnTo>
                    <a:pt x="0" y="275"/>
                  </a:lnTo>
                  <a:close/>
                </a:path>
              </a:pathLst>
            </a:custGeom>
            <a:solidFill>
              <a:srgbClr val="FFFFFF"/>
            </a:solidFill>
            <a:ln w="9525">
              <a:noFill/>
              <a:round/>
              <a:headEnd/>
              <a:tailEnd/>
            </a:ln>
          </p:spPr>
          <p:txBody>
            <a:bodyPr/>
            <a:lstStyle/>
            <a:p>
              <a:endParaRPr lang="fr-FR"/>
            </a:p>
          </p:txBody>
        </p:sp>
        <p:sp>
          <p:nvSpPr>
            <p:cNvPr id="454700" name="Freeform 1068"/>
            <p:cNvSpPr>
              <a:spLocks/>
            </p:cNvSpPr>
            <p:nvPr/>
          </p:nvSpPr>
          <p:spPr bwMode="auto">
            <a:xfrm>
              <a:off x="2447" y="2622"/>
              <a:ext cx="350" cy="165"/>
            </a:xfrm>
            <a:custGeom>
              <a:avLst/>
              <a:gdLst/>
              <a:ahLst/>
              <a:cxnLst>
                <a:cxn ang="0">
                  <a:pos x="0" y="18"/>
                </a:cxn>
                <a:cxn ang="0">
                  <a:pos x="692" y="328"/>
                </a:cxn>
                <a:cxn ang="0">
                  <a:pos x="701" y="310"/>
                </a:cxn>
                <a:cxn ang="0">
                  <a:pos x="8" y="0"/>
                </a:cxn>
                <a:cxn ang="0">
                  <a:pos x="0" y="18"/>
                </a:cxn>
              </a:cxnLst>
              <a:rect l="0" t="0" r="r" b="b"/>
              <a:pathLst>
                <a:path w="701" h="328">
                  <a:moveTo>
                    <a:pt x="0" y="18"/>
                  </a:moveTo>
                  <a:lnTo>
                    <a:pt x="692" y="328"/>
                  </a:lnTo>
                  <a:lnTo>
                    <a:pt x="701" y="310"/>
                  </a:lnTo>
                  <a:lnTo>
                    <a:pt x="8" y="0"/>
                  </a:lnTo>
                  <a:lnTo>
                    <a:pt x="0" y="18"/>
                  </a:lnTo>
                  <a:close/>
                </a:path>
              </a:pathLst>
            </a:custGeom>
            <a:solidFill>
              <a:srgbClr val="FFFFFF"/>
            </a:solidFill>
            <a:ln w="9525">
              <a:noFill/>
              <a:round/>
              <a:headEnd/>
              <a:tailEnd/>
            </a:ln>
          </p:spPr>
          <p:txBody>
            <a:bodyPr/>
            <a:lstStyle/>
            <a:p>
              <a:endParaRPr lang="fr-FR"/>
            </a:p>
          </p:txBody>
        </p:sp>
        <p:sp>
          <p:nvSpPr>
            <p:cNvPr id="454701" name="Freeform 1069"/>
            <p:cNvSpPr>
              <a:spLocks/>
            </p:cNvSpPr>
            <p:nvPr/>
          </p:nvSpPr>
          <p:spPr bwMode="auto">
            <a:xfrm>
              <a:off x="2478" y="2546"/>
              <a:ext cx="298" cy="154"/>
            </a:xfrm>
            <a:custGeom>
              <a:avLst/>
              <a:gdLst/>
              <a:ahLst/>
              <a:cxnLst>
                <a:cxn ang="0">
                  <a:pos x="0" y="19"/>
                </a:cxn>
                <a:cxn ang="0">
                  <a:pos x="588" y="309"/>
                </a:cxn>
                <a:cxn ang="0">
                  <a:pos x="596" y="290"/>
                </a:cxn>
                <a:cxn ang="0">
                  <a:pos x="9" y="0"/>
                </a:cxn>
                <a:cxn ang="0">
                  <a:pos x="0" y="19"/>
                </a:cxn>
              </a:cxnLst>
              <a:rect l="0" t="0" r="r" b="b"/>
              <a:pathLst>
                <a:path w="596" h="309">
                  <a:moveTo>
                    <a:pt x="0" y="19"/>
                  </a:moveTo>
                  <a:lnTo>
                    <a:pt x="588" y="309"/>
                  </a:lnTo>
                  <a:lnTo>
                    <a:pt x="596" y="290"/>
                  </a:lnTo>
                  <a:lnTo>
                    <a:pt x="9" y="0"/>
                  </a:lnTo>
                  <a:lnTo>
                    <a:pt x="0" y="19"/>
                  </a:lnTo>
                  <a:close/>
                </a:path>
              </a:pathLst>
            </a:custGeom>
            <a:solidFill>
              <a:srgbClr val="FFFFFF"/>
            </a:solidFill>
            <a:ln w="9525">
              <a:noFill/>
              <a:round/>
              <a:headEnd/>
              <a:tailEnd/>
            </a:ln>
          </p:spPr>
          <p:txBody>
            <a:bodyPr/>
            <a:lstStyle/>
            <a:p>
              <a:endParaRPr lang="fr-FR"/>
            </a:p>
          </p:txBody>
        </p:sp>
        <p:sp>
          <p:nvSpPr>
            <p:cNvPr id="454702" name="Freeform 1070"/>
            <p:cNvSpPr>
              <a:spLocks/>
            </p:cNvSpPr>
            <p:nvPr/>
          </p:nvSpPr>
          <p:spPr bwMode="auto">
            <a:xfrm>
              <a:off x="2472" y="2723"/>
              <a:ext cx="308" cy="132"/>
            </a:xfrm>
            <a:custGeom>
              <a:avLst/>
              <a:gdLst/>
              <a:ahLst/>
              <a:cxnLst>
                <a:cxn ang="0">
                  <a:pos x="0" y="18"/>
                </a:cxn>
                <a:cxn ang="0">
                  <a:pos x="608" y="264"/>
                </a:cxn>
                <a:cxn ang="0">
                  <a:pos x="616" y="245"/>
                </a:cxn>
                <a:cxn ang="0">
                  <a:pos x="7" y="0"/>
                </a:cxn>
                <a:cxn ang="0">
                  <a:pos x="0" y="18"/>
                </a:cxn>
              </a:cxnLst>
              <a:rect l="0" t="0" r="r" b="b"/>
              <a:pathLst>
                <a:path w="616" h="264">
                  <a:moveTo>
                    <a:pt x="0" y="18"/>
                  </a:moveTo>
                  <a:lnTo>
                    <a:pt x="608" y="264"/>
                  </a:lnTo>
                  <a:lnTo>
                    <a:pt x="616" y="245"/>
                  </a:lnTo>
                  <a:lnTo>
                    <a:pt x="7" y="0"/>
                  </a:lnTo>
                  <a:lnTo>
                    <a:pt x="0" y="18"/>
                  </a:lnTo>
                  <a:close/>
                </a:path>
              </a:pathLst>
            </a:custGeom>
            <a:solidFill>
              <a:srgbClr val="FFFFFF"/>
            </a:solidFill>
            <a:ln w="9525">
              <a:noFill/>
              <a:round/>
              <a:headEnd/>
              <a:tailEnd/>
            </a:ln>
          </p:spPr>
          <p:txBody>
            <a:bodyPr/>
            <a:lstStyle/>
            <a:p>
              <a:endParaRPr lang="fr-FR"/>
            </a:p>
          </p:txBody>
        </p:sp>
        <p:sp>
          <p:nvSpPr>
            <p:cNvPr id="454703" name="Freeform 1071"/>
            <p:cNvSpPr>
              <a:spLocks/>
            </p:cNvSpPr>
            <p:nvPr/>
          </p:nvSpPr>
          <p:spPr bwMode="auto">
            <a:xfrm>
              <a:off x="1968" y="2694"/>
              <a:ext cx="1078" cy="792"/>
            </a:xfrm>
            <a:custGeom>
              <a:avLst/>
              <a:gdLst/>
              <a:ahLst/>
              <a:cxnLst>
                <a:cxn ang="0">
                  <a:pos x="1925" y="0"/>
                </a:cxn>
                <a:cxn ang="0">
                  <a:pos x="1853" y="6"/>
                </a:cxn>
                <a:cxn ang="0">
                  <a:pos x="1778" y="23"/>
                </a:cxn>
                <a:cxn ang="0">
                  <a:pos x="1698" y="54"/>
                </a:cxn>
                <a:cxn ang="0">
                  <a:pos x="1623" y="100"/>
                </a:cxn>
                <a:cxn ang="0">
                  <a:pos x="1555" y="163"/>
                </a:cxn>
                <a:cxn ang="0">
                  <a:pos x="1468" y="298"/>
                </a:cxn>
                <a:cxn ang="0">
                  <a:pos x="1411" y="466"/>
                </a:cxn>
                <a:cxn ang="0">
                  <a:pos x="1381" y="639"/>
                </a:cxn>
                <a:cxn ang="0">
                  <a:pos x="1361" y="766"/>
                </a:cxn>
                <a:cxn ang="0">
                  <a:pos x="1332" y="897"/>
                </a:cxn>
                <a:cxn ang="0">
                  <a:pos x="1278" y="1028"/>
                </a:cxn>
                <a:cxn ang="0">
                  <a:pos x="1193" y="1161"/>
                </a:cxn>
                <a:cxn ang="0">
                  <a:pos x="1064" y="1296"/>
                </a:cxn>
                <a:cxn ang="0">
                  <a:pos x="965" y="1373"/>
                </a:cxn>
                <a:cxn ang="0">
                  <a:pos x="889" y="1423"/>
                </a:cxn>
                <a:cxn ang="0">
                  <a:pos x="804" y="1469"/>
                </a:cxn>
                <a:cxn ang="0">
                  <a:pos x="708" y="1506"/>
                </a:cxn>
                <a:cxn ang="0">
                  <a:pos x="601" y="1527"/>
                </a:cxn>
                <a:cxn ang="0">
                  <a:pos x="518" y="1532"/>
                </a:cxn>
                <a:cxn ang="0">
                  <a:pos x="443" y="1532"/>
                </a:cxn>
                <a:cxn ang="0">
                  <a:pos x="310" y="1532"/>
                </a:cxn>
                <a:cxn ang="0">
                  <a:pos x="166" y="1532"/>
                </a:cxn>
                <a:cxn ang="0">
                  <a:pos x="48" y="1532"/>
                </a:cxn>
                <a:cxn ang="0">
                  <a:pos x="0" y="1532"/>
                </a:cxn>
                <a:cxn ang="0">
                  <a:pos x="566" y="1582"/>
                </a:cxn>
                <a:cxn ang="0">
                  <a:pos x="684" y="1565"/>
                </a:cxn>
                <a:cxn ang="0">
                  <a:pos x="791" y="1532"/>
                </a:cxn>
                <a:cxn ang="0">
                  <a:pos x="885" y="1486"/>
                </a:cxn>
                <a:cxn ang="0">
                  <a:pos x="968" y="1434"/>
                </a:cxn>
                <a:cxn ang="0">
                  <a:pos x="1040" y="1381"/>
                </a:cxn>
                <a:cxn ang="0">
                  <a:pos x="1193" y="1237"/>
                </a:cxn>
                <a:cxn ang="0">
                  <a:pos x="1298" y="1097"/>
                </a:cxn>
                <a:cxn ang="0">
                  <a:pos x="1365" y="956"/>
                </a:cxn>
                <a:cxn ang="0">
                  <a:pos x="1403" y="820"/>
                </a:cxn>
                <a:cxn ang="0">
                  <a:pos x="1427" y="689"/>
                </a:cxn>
                <a:cxn ang="0">
                  <a:pos x="1450" y="534"/>
                </a:cxn>
                <a:cxn ang="0">
                  <a:pos x="1490" y="371"/>
                </a:cxn>
                <a:cxn ang="0">
                  <a:pos x="1575" y="218"/>
                </a:cxn>
                <a:cxn ang="0">
                  <a:pos x="1649" y="144"/>
                </a:cxn>
                <a:cxn ang="0">
                  <a:pos x="1730" y="96"/>
                </a:cxn>
                <a:cxn ang="0">
                  <a:pos x="1807" y="69"/>
                </a:cxn>
                <a:cxn ang="0">
                  <a:pos x="1872" y="56"/>
                </a:cxn>
                <a:cxn ang="0">
                  <a:pos x="1916" y="52"/>
                </a:cxn>
                <a:cxn ang="0">
                  <a:pos x="1962" y="52"/>
                </a:cxn>
                <a:cxn ang="0">
                  <a:pos x="2082" y="54"/>
                </a:cxn>
                <a:cxn ang="0">
                  <a:pos x="2156" y="54"/>
                </a:cxn>
              </a:cxnLst>
              <a:rect l="0" t="0" r="r" b="b"/>
              <a:pathLst>
                <a:path w="2156" h="1584">
                  <a:moveTo>
                    <a:pt x="2156" y="2"/>
                  </a:moveTo>
                  <a:lnTo>
                    <a:pt x="2156" y="2"/>
                  </a:lnTo>
                  <a:lnTo>
                    <a:pt x="1925" y="0"/>
                  </a:lnTo>
                  <a:lnTo>
                    <a:pt x="1903" y="0"/>
                  </a:lnTo>
                  <a:lnTo>
                    <a:pt x="1879" y="2"/>
                  </a:lnTo>
                  <a:lnTo>
                    <a:pt x="1853" y="6"/>
                  </a:lnTo>
                  <a:lnTo>
                    <a:pt x="1829" y="10"/>
                  </a:lnTo>
                  <a:lnTo>
                    <a:pt x="1804" y="15"/>
                  </a:lnTo>
                  <a:lnTo>
                    <a:pt x="1778" y="23"/>
                  </a:lnTo>
                  <a:lnTo>
                    <a:pt x="1752" y="32"/>
                  </a:lnTo>
                  <a:lnTo>
                    <a:pt x="1724" y="41"/>
                  </a:lnTo>
                  <a:lnTo>
                    <a:pt x="1698" y="54"/>
                  </a:lnTo>
                  <a:lnTo>
                    <a:pt x="1673" y="67"/>
                  </a:lnTo>
                  <a:lnTo>
                    <a:pt x="1649" y="84"/>
                  </a:lnTo>
                  <a:lnTo>
                    <a:pt x="1623" y="100"/>
                  </a:lnTo>
                  <a:lnTo>
                    <a:pt x="1601" y="119"/>
                  </a:lnTo>
                  <a:lnTo>
                    <a:pt x="1577" y="141"/>
                  </a:lnTo>
                  <a:lnTo>
                    <a:pt x="1555" y="163"/>
                  </a:lnTo>
                  <a:lnTo>
                    <a:pt x="1534" y="189"/>
                  </a:lnTo>
                  <a:lnTo>
                    <a:pt x="1497" y="242"/>
                  </a:lnTo>
                  <a:lnTo>
                    <a:pt x="1468" y="298"/>
                  </a:lnTo>
                  <a:lnTo>
                    <a:pt x="1444" y="353"/>
                  </a:lnTo>
                  <a:lnTo>
                    <a:pt x="1426" y="408"/>
                  </a:lnTo>
                  <a:lnTo>
                    <a:pt x="1411" y="466"/>
                  </a:lnTo>
                  <a:lnTo>
                    <a:pt x="1400" y="523"/>
                  </a:lnTo>
                  <a:lnTo>
                    <a:pt x="1391" y="580"/>
                  </a:lnTo>
                  <a:lnTo>
                    <a:pt x="1381" y="639"/>
                  </a:lnTo>
                  <a:lnTo>
                    <a:pt x="1376" y="681"/>
                  </a:lnTo>
                  <a:lnTo>
                    <a:pt x="1368" y="724"/>
                  </a:lnTo>
                  <a:lnTo>
                    <a:pt x="1361" y="766"/>
                  </a:lnTo>
                  <a:lnTo>
                    <a:pt x="1354" y="811"/>
                  </a:lnTo>
                  <a:lnTo>
                    <a:pt x="1343" y="853"/>
                  </a:lnTo>
                  <a:lnTo>
                    <a:pt x="1332" y="897"/>
                  </a:lnTo>
                  <a:lnTo>
                    <a:pt x="1317" y="940"/>
                  </a:lnTo>
                  <a:lnTo>
                    <a:pt x="1298" y="984"/>
                  </a:lnTo>
                  <a:lnTo>
                    <a:pt x="1278" y="1028"/>
                  </a:lnTo>
                  <a:lnTo>
                    <a:pt x="1254" y="1073"/>
                  </a:lnTo>
                  <a:lnTo>
                    <a:pt x="1225" y="1117"/>
                  </a:lnTo>
                  <a:lnTo>
                    <a:pt x="1193" y="1161"/>
                  </a:lnTo>
                  <a:lnTo>
                    <a:pt x="1154" y="1206"/>
                  </a:lnTo>
                  <a:lnTo>
                    <a:pt x="1112" y="1250"/>
                  </a:lnTo>
                  <a:lnTo>
                    <a:pt x="1064" y="1296"/>
                  </a:lnTo>
                  <a:lnTo>
                    <a:pt x="1009" y="1340"/>
                  </a:lnTo>
                  <a:lnTo>
                    <a:pt x="987" y="1357"/>
                  </a:lnTo>
                  <a:lnTo>
                    <a:pt x="965" y="1373"/>
                  </a:lnTo>
                  <a:lnTo>
                    <a:pt x="941" y="1390"/>
                  </a:lnTo>
                  <a:lnTo>
                    <a:pt x="915" y="1407"/>
                  </a:lnTo>
                  <a:lnTo>
                    <a:pt x="889" y="1423"/>
                  </a:lnTo>
                  <a:lnTo>
                    <a:pt x="861" y="1440"/>
                  </a:lnTo>
                  <a:lnTo>
                    <a:pt x="834" y="1455"/>
                  </a:lnTo>
                  <a:lnTo>
                    <a:pt x="804" y="1469"/>
                  </a:lnTo>
                  <a:lnTo>
                    <a:pt x="773" y="1482"/>
                  </a:lnTo>
                  <a:lnTo>
                    <a:pt x="741" y="1495"/>
                  </a:lnTo>
                  <a:lnTo>
                    <a:pt x="708" y="1506"/>
                  </a:lnTo>
                  <a:lnTo>
                    <a:pt x="673" y="1514"/>
                  </a:lnTo>
                  <a:lnTo>
                    <a:pt x="638" y="1523"/>
                  </a:lnTo>
                  <a:lnTo>
                    <a:pt x="601" y="1527"/>
                  </a:lnTo>
                  <a:lnTo>
                    <a:pt x="562" y="1530"/>
                  </a:lnTo>
                  <a:lnTo>
                    <a:pt x="524" y="1532"/>
                  </a:lnTo>
                  <a:lnTo>
                    <a:pt x="518" y="1532"/>
                  </a:lnTo>
                  <a:lnTo>
                    <a:pt x="502" y="1532"/>
                  </a:lnTo>
                  <a:lnTo>
                    <a:pt x="476" y="1532"/>
                  </a:lnTo>
                  <a:lnTo>
                    <a:pt x="443" y="1532"/>
                  </a:lnTo>
                  <a:lnTo>
                    <a:pt x="402" y="1532"/>
                  </a:lnTo>
                  <a:lnTo>
                    <a:pt x="358" y="1532"/>
                  </a:lnTo>
                  <a:lnTo>
                    <a:pt x="310" y="1532"/>
                  </a:lnTo>
                  <a:lnTo>
                    <a:pt x="262" y="1532"/>
                  </a:lnTo>
                  <a:lnTo>
                    <a:pt x="214" y="1532"/>
                  </a:lnTo>
                  <a:lnTo>
                    <a:pt x="166" y="1532"/>
                  </a:lnTo>
                  <a:lnTo>
                    <a:pt x="122" y="1532"/>
                  </a:lnTo>
                  <a:lnTo>
                    <a:pt x="81" y="1532"/>
                  </a:lnTo>
                  <a:lnTo>
                    <a:pt x="48" y="1532"/>
                  </a:lnTo>
                  <a:lnTo>
                    <a:pt x="22" y="1532"/>
                  </a:lnTo>
                  <a:lnTo>
                    <a:pt x="6" y="1532"/>
                  </a:lnTo>
                  <a:lnTo>
                    <a:pt x="0" y="1532"/>
                  </a:lnTo>
                  <a:lnTo>
                    <a:pt x="0" y="1584"/>
                  </a:lnTo>
                  <a:lnTo>
                    <a:pt x="524" y="1584"/>
                  </a:lnTo>
                  <a:lnTo>
                    <a:pt x="566" y="1582"/>
                  </a:lnTo>
                  <a:lnTo>
                    <a:pt x="607" y="1578"/>
                  </a:lnTo>
                  <a:lnTo>
                    <a:pt x="647" y="1573"/>
                  </a:lnTo>
                  <a:lnTo>
                    <a:pt x="684" y="1565"/>
                  </a:lnTo>
                  <a:lnTo>
                    <a:pt x="721" y="1556"/>
                  </a:lnTo>
                  <a:lnTo>
                    <a:pt x="756" y="1545"/>
                  </a:lnTo>
                  <a:lnTo>
                    <a:pt x="791" y="1532"/>
                  </a:lnTo>
                  <a:lnTo>
                    <a:pt x="824" y="1517"/>
                  </a:lnTo>
                  <a:lnTo>
                    <a:pt x="854" y="1503"/>
                  </a:lnTo>
                  <a:lnTo>
                    <a:pt x="885" y="1486"/>
                  </a:lnTo>
                  <a:lnTo>
                    <a:pt x="913" y="1469"/>
                  </a:lnTo>
                  <a:lnTo>
                    <a:pt x="941" y="1453"/>
                  </a:lnTo>
                  <a:lnTo>
                    <a:pt x="968" y="1434"/>
                  </a:lnTo>
                  <a:lnTo>
                    <a:pt x="992" y="1416"/>
                  </a:lnTo>
                  <a:lnTo>
                    <a:pt x="1018" y="1399"/>
                  </a:lnTo>
                  <a:lnTo>
                    <a:pt x="1040" y="1381"/>
                  </a:lnTo>
                  <a:lnTo>
                    <a:pt x="1097" y="1333"/>
                  </a:lnTo>
                  <a:lnTo>
                    <a:pt x="1149" y="1285"/>
                  </a:lnTo>
                  <a:lnTo>
                    <a:pt x="1193" y="1237"/>
                  </a:lnTo>
                  <a:lnTo>
                    <a:pt x="1234" y="1191"/>
                  </a:lnTo>
                  <a:lnTo>
                    <a:pt x="1269" y="1143"/>
                  </a:lnTo>
                  <a:lnTo>
                    <a:pt x="1298" y="1097"/>
                  </a:lnTo>
                  <a:lnTo>
                    <a:pt x="1324" y="1049"/>
                  </a:lnTo>
                  <a:lnTo>
                    <a:pt x="1346" y="1003"/>
                  </a:lnTo>
                  <a:lnTo>
                    <a:pt x="1365" y="956"/>
                  </a:lnTo>
                  <a:lnTo>
                    <a:pt x="1379" y="910"/>
                  </a:lnTo>
                  <a:lnTo>
                    <a:pt x="1392" y="866"/>
                  </a:lnTo>
                  <a:lnTo>
                    <a:pt x="1403" y="820"/>
                  </a:lnTo>
                  <a:lnTo>
                    <a:pt x="1413" y="776"/>
                  </a:lnTo>
                  <a:lnTo>
                    <a:pt x="1420" y="731"/>
                  </a:lnTo>
                  <a:lnTo>
                    <a:pt x="1427" y="689"/>
                  </a:lnTo>
                  <a:lnTo>
                    <a:pt x="1433" y="646"/>
                  </a:lnTo>
                  <a:lnTo>
                    <a:pt x="1440" y="589"/>
                  </a:lnTo>
                  <a:lnTo>
                    <a:pt x="1450" y="534"/>
                  </a:lnTo>
                  <a:lnTo>
                    <a:pt x="1461" y="480"/>
                  </a:lnTo>
                  <a:lnTo>
                    <a:pt x="1474" y="425"/>
                  </a:lnTo>
                  <a:lnTo>
                    <a:pt x="1490" y="371"/>
                  </a:lnTo>
                  <a:lnTo>
                    <a:pt x="1512" y="320"/>
                  </a:lnTo>
                  <a:lnTo>
                    <a:pt x="1540" y="268"/>
                  </a:lnTo>
                  <a:lnTo>
                    <a:pt x="1575" y="218"/>
                  </a:lnTo>
                  <a:lnTo>
                    <a:pt x="1599" y="191"/>
                  </a:lnTo>
                  <a:lnTo>
                    <a:pt x="1623" y="165"/>
                  </a:lnTo>
                  <a:lnTo>
                    <a:pt x="1649" y="144"/>
                  </a:lnTo>
                  <a:lnTo>
                    <a:pt x="1676" y="126"/>
                  </a:lnTo>
                  <a:lnTo>
                    <a:pt x="1702" y="109"/>
                  </a:lnTo>
                  <a:lnTo>
                    <a:pt x="1730" y="96"/>
                  </a:lnTo>
                  <a:lnTo>
                    <a:pt x="1756" y="85"/>
                  </a:lnTo>
                  <a:lnTo>
                    <a:pt x="1781" y="76"/>
                  </a:lnTo>
                  <a:lnTo>
                    <a:pt x="1807" y="69"/>
                  </a:lnTo>
                  <a:lnTo>
                    <a:pt x="1829" y="63"/>
                  </a:lnTo>
                  <a:lnTo>
                    <a:pt x="1852" y="60"/>
                  </a:lnTo>
                  <a:lnTo>
                    <a:pt x="1872" y="56"/>
                  </a:lnTo>
                  <a:lnTo>
                    <a:pt x="1890" y="54"/>
                  </a:lnTo>
                  <a:lnTo>
                    <a:pt x="1905" y="52"/>
                  </a:lnTo>
                  <a:lnTo>
                    <a:pt x="1916" y="52"/>
                  </a:lnTo>
                  <a:lnTo>
                    <a:pt x="1925" y="52"/>
                  </a:lnTo>
                  <a:lnTo>
                    <a:pt x="1935" y="52"/>
                  </a:lnTo>
                  <a:lnTo>
                    <a:pt x="1962" y="52"/>
                  </a:lnTo>
                  <a:lnTo>
                    <a:pt x="1999" y="52"/>
                  </a:lnTo>
                  <a:lnTo>
                    <a:pt x="2042" y="52"/>
                  </a:lnTo>
                  <a:lnTo>
                    <a:pt x="2082" y="54"/>
                  </a:lnTo>
                  <a:lnTo>
                    <a:pt x="2119" y="54"/>
                  </a:lnTo>
                  <a:lnTo>
                    <a:pt x="2147" y="54"/>
                  </a:lnTo>
                  <a:lnTo>
                    <a:pt x="2156" y="54"/>
                  </a:lnTo>
                  <a:lnTo>
                    <a:pt x="2156" y="2"/>
                  </a:lnTo>
                  <a:close/>
                </a:path>
              </a:pathLst>
            </a:custGeom>
            <a:solidFill>
              <a:srgbClr val="000000"/>
            </a:solidFill>
            <a:ln w="9525">
              <a:no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Besoin en standards</a:t>
            </a:r>
            <a:endParaRPr lang="fr-FR"/>
          </a:p>
        </p:txBody>
      </p:sp>
      <p:sp>
        <p:nvSpPr>
          <p:cNvPr id="4" name="Espace réservé du numéro de diapositive 3"/>
          <p:cNvSpPr>
            <a:spLocks noGrp="1"/>
          </p:cNvSpPr>
          <p:nvPr>
            <p:ph type="sldNum" sz="quarter" idx="10"/>
          </p:nvPr>
        </p:nvSpPr>
        <p:spPr/>
        <p:txBody>
          <a:bodyPr/>
          <a:lstStyle/>
          <a:p>
            <a:fld id="{CBF225BF-CC8B-478E-A1C2-D1E6398BA6FC}" type="slidenum">
              <a:rPr lang="fr-FR" smtClean="0"/>
              <a:pPr/>
              <a:t>187</a:t>
            </a:fld>
            <a:endParaRPr lang="fr-FR"/>
          </a:p>
        </p:txBody>
      </p:sp>
      <p:grpSp>
        <p:nvGrpSpPr>
          <p:cNvPr id="6" name="Group 2"/>
          <p:cNvGrpSpPr>
            <a:grpSpLocks/>
          </p:cNvGrpSpPr>
          <p:nvPr/>
        </p:nvGrpSpPr>
        <p:grpSpPr bwMode="auto">
          <a:xfrm>
            <a:off x="4981575" y="2819400"/>
            <a:ext cx="1238250" cy="1981200"/>
            <a:chOff x="3456" y="1728"/>
            <a:chExt cx="336" cy="1248"/>
          </a:xfrm>
        </p:grpSpPr>
        <p:grpSp>
          <p:nvGrpSpPr>
            <p:cNvPr id="7" name="Group 3"/>
            <p:cNvGrpSpPr>
              <a:grpSpLocks/>
            </p:cNvGrpSpPr>
            <p:nvPr/>
          </p:nvGrpSpPr>
          <p:grpSpPr bwMode="auto">
            <a:xfrm>
              <a:off x="3456" y="1728"/>
              <a:ext cx="336" cy="624"/>
              <a:chOff x="3456" y="1728"/>
              <a:chExt cx="336" cy="624"/>
            </a:xfrm>
          </p:grpSpPr>
          <p:sp>
            <p:nvSpPr>
              <p:cNvPr id="12" name="Line 4"/>
              <p:cNvSpPr>
                <a:spLocks noChangeShapeType="1"/>
              </p:cNvSpPr>
              <p:nvPr/>
            </p:nvSpPr>
            <p:spPr bwMode="auto">
              <a:xfrm>
                <a:off x="3456" y="1728"/>
                <a:ext cx="336" cy="624"/>
              </a:xfrm>
              <a:prstGeom prst="line">
                <a:avLst/>
              </a:prstGeom>
              <a:noFill/>
              <a:ln w="9525">
                <a:solidFill>
                  <a:schemeClr val="tx1"/>
                </a:solidFill>
                <a:round/>
                <a:headEnd/>
                <a:tailEnd/>
              </a:ln>
              <a:effectLst/>
            </p:spPr>
            <p:txBody>
              <a:bodyPr/>
              <a:lstStyle/>
              <a:p>
                <a:endParaRPr lang="fr-FR"/>
              </a:p>
            </p:txBody>
          </p:sp>
          <p:sp>
            <p:nvSpPr>
              <p:cNvPr id="13" name="Line 5"/>
              <p:cNvSpPr>
                <a:spLocks noChangeShapeType="1"/>
              </p:cNvSpPr>
              <p:nvPr/>
            </p:nvSpPr>
            <p:spPr bwMode="auto">
              <a:xfrm flipH="1" flipV="1">
                <a:off x="3456" y="1968"/>
                <a:ext cx="336" cy="384"/>
              </a:xfrm>
              <a:prstGeom prst="line">
                <a:avLst/>
              </a:prstGeom>
              <a:noFill/>
              <a:ln w="9525">
                <a:solidFill>
                  <a:schemeClr val="tx1"/>
                </a:solidFill>
                <a:round/>
                <a:headEnd/>
                <a:tailEnd/>
              </a:ln>
              <a:effectLst/>
            </p:spPr>
            <p:txBody>
              <a:bodyPr/>
              <a:lstStyle/>
              <a:p>
                <a:endParaRPr lang="fr-FR"/>
              </a:p>
            </p:txBody>
          </p:sp>
          <p:sp>
            <p:nvSpPr>
              <p:cNvPr id="14" name="Line 6"/>
              <p:cNvSpPr>
                <a:spLocks noChangeShapeType="1"/>
              </p:cNvSpPr>
              <p:nvPr/>
            </p:nvSpPr>
            <p:spPr bwMode="auto">
              <a:xfrm flipH="1" flipV="1">
                <a:off x="3456" y="2208"/>
                <a:ext cx="336" cy="144"/>
              </a:xfrm>
              <a:prstGeom prst="line">
                <a:avLst/>
              </a:prstGeom>
              <a:noFill/>
              <a:ln w="9525">
                <a:solidFill>
                  <a:schemeClr val="tx1"/>
                </a:solidFill>
                <a:round/>
                <a:headEnd/>
                <a:tailEnd/>
              </a:ln>
              <a:effectLst/>
            </p:spPr>
            <p:txBody>
              <a:bodyPr/>
              <a:lstStyle/>
              <a:p>
                <a:endParaRPr lang="fr-FR"/>
              </a:p>
            </p:txBody>
          </p:sp>
        </p:grpSp>
        <p:grpSp>
          <p:nvGrpSpPr>
            <p:cNvPr id="8" name="Group 7"/>
            <p:cNvGrpSpPr>
              <a:grpSpLocks/>
            </p:cNvGrpSpPr>
            <p:nvPr/>
          </p:nvGrpSpPr>
          <p:grpSpPr bwMode="auto">
            <a:xfrm flipV="1">
              <a:off x="3456" y="2352"/>
              <a:ext cx="336" cy="624"/>
              <a:chOff x="3456" y="1728"/>
              <a:chExt cx="336" cy="624"/>
            </a:xfrm>
          </p:grpSpPr>
          <p:sp>
            <p:nvSpPr>
              <p:cNvPr id="9" name="Line 8"/>
              <p:cNvSpPr>
                <a:spLocks noChangeShapeType="1"/>
              </p:cNvSpPr>
              <p:nvPr/>
            </p:nvSpPr>
            <p:spPr bwMode="auto">
              <a:xfrm>
                <a:off x="3456" y="1728"/>
                <a:ext cx="336" cy="624"/>
              </a:xfrm>
              <a:prstGeom prst="line">
                <a:avLst/>
              </a:prstGeom>
              <a:noFill/>
              <a:ln w="9525">
                <a:solidFill>
                  <a:schemeClr val="tx1"/>
                </a:solidFill>
                <a:round/>
                <a:headEnd/>
                <a:tailEnd/>
              </a:ln>
              <a:effectLst/>
            </p:spPr>
            <p:txBody>
              <a:bodyPr/>
              <a:lstStyle/>
              <a:p>
                <a:endParaRPr lang="fr-FR"/>
              </a:p>
            </p:txBody>
          </p:sp>
          <p:sp>
            <p:nvSpPr>
              <p:cNvPr id="10" name="Line 9"/>
              <p:cNvSpPr>
                <a:spLocks noChangeShapeType="1"/>
              </p:cNvSpPr>
              <p:nvPr/>
            </p:nvSpPr>
            <p:spPr bwMode="auto">
              <a:xfrm flipH="1" flipV="1">
                <a:off x="3456" y="1968"/>
                <a:ext cx="336" cy="384"/>
              </a:xfrm>
              <a:prstGeom prst="line">
                <a:avLst/>
              </a:prstGeom>
              <a:noFill/>
              <a:ln w="9525">
                <a:solidFill>
                  <a:schemeClr val="tx1"/>
                </a:solidFill>
                <a:round/>
                <a:headEnd/>
                <a:tailEnd/>
              </a:ln>
              <a:effectLst/>
            </p:spPr>
            <p:txBody>
              <a:bodyPr/>
              <a:lstStyle/>
              <a:p>
                <a:endParaRPr lang="fr-FR"/>
              </a:p>
            </p:txBody>
          </p:sp>
          <p:sp>
            <p:nvSpPr>
              <p:cNvPr id="11" name="Line 10"/>
              <p:cNvSpPr>
                <a:spLocks noChangeShapeType="1"/>
              </p:cNvSpPr>
              <p:nvPr/>
            </p:nvSpPr>
            <p:spPr bwMode="auto">
              <a:xfrm flipH="1" flipV="1">
                <a:off x="3456" y="2208"/>
                <a:ext cx="336" cy="144"/>
              </a:xfrm>
              <a:prstGeom prst="line">
                <a:avLst/>
              </a:prstGeom>
              <a:noFill/>
              <a:ln w="9525">
                <a:solidFill>
                  <a:schemeClr val="tx1"/>
                </a:solidFill>
                <a:round/>
                <a:headEnd/>
                <a:tailEnd/>
              </a:ln>
              <a:effectLst/>
            </p:spPr>
            <p:txBody>
              <a:bodyPr/>
              <a:lstStyle/>
              <a:p>
                <a:endParaRPr lang="fr-FR"/>
              </a:p>
            </p:txBody>
          </p:sp>
        </p:grpSp>
      </p:grpSp>
      <p:grpSp>
        <p:nvGrpSpPr>
          <p:cNvPr id="15" name="Group 11"/>
          <p:cNvGrpSpPr>
            <a:grpSpLocks/>
          </p:cNvGrpSpPr>
          <p:nvPr/>
        </p:nvGrpSpPr>
        <p:grpSpPr bwMode="auto">
          <a:xfrm flipH="1">
            <a:off x="6953250" y="2819400"/>
            <a:ext cx="1257300" cy="1981200"/>
            <a:chOff x="3456" y="1728"/>
            <a:chExt cx="336" cy="1248"/>
          </a:xfrm>
        </p:grpSpPr>
        <p:grpSp>
          <p:nvGrpSpPr>
            <p:cNvPr id="16" name="Group 12"/>
            <p:cNvGrpSpPr>
              <a:grpSpLocks/>
            </p:cNvGrpSpPr>
            <p:nvPr/>
          </p:nvGrpSpPr>
          <p:grpSpPr bwMode="auto">
            <a:xfrm>
              <a:off x="3456" y="1728"/>
              <a:ext cx="336" cy="624"/>
              <a:chOff x="3456" y="1728"/>
              <a:chExt cx="336" cy="624"/>
            </a:xfrm>
          </p:grpSpPr>
          <p:sp>
            <p:nvSpPr>
              <p:cNvPr id="21" name="Line 13"/>
              <p:cNvSpPr>
                <a:spLocks noChangeShapeType="1"/>
              </p:cNvSpPr>
              <p:nvPr/>
            </p:nvSpPr>
            <p:spPr bwMode="auto">
              <a:xfrm>
                <a:off x="3456" y="1728"/>
                <a:ext cx="336" cy="624"/>
              </a:xfrm>
              <a:prstGeom prst="line">
                <a:avLst/>
              </a:prstGeom>
              <a:noFill/>
              <a:ln w="9525">
                <a:solidFill>
                  <a:schemeClr val="tx1"/>
                </a:solidFill>
                <a:round/>
                <a:headEnd/>
                <a:tailEnd/>
              </a:ln>
              <a:effectLst/>
            </p:spPr>
            <p:txBody>
              <a:bodyPr/>
              <a:lstStyle/>
              <a:p>
                <a:endParaRPr lang="fr-FR"/>
              </a:p>
            </p:txBody>
          </p:sp>
          <p:sp>
            <p:nvSpPr>
              <p:cNvPr id="22" name="Line 14"/>
              <p:cNvSpPr>
                <a:spLocks noChangeShapeType="1"/>
              </p:cNvSpPr>
              <p:nvPr/>
            </p:nvSpPr>
            <p:spPr bwMode="auto">
              <a:xfrm flipH="1" flipV="1">
                <a:off x="3456" y="1968"/>
                <a:ext cx="336" cy="384"/>
              </a:xfrm>
              <a:prstGeom prst="line">
                <a:avLst/>
              </a:prstGeom>
              <a:noFill/>
              <a:ln w="9525">
                <a:solidFill>
                  <a:schemeClr val="tx1"/>
                </a:solidFill>
                <a:round/>
                <a:headEnd/>
                <a:tailEnd/>
              </a:ln>
              <a:effectLst/>
            </p:spPr>
            <p:txBody>
              <a:bodyPr/>
              <a:lstStyle/>
              <a:p>
                <a:endParaRPr lang="fr-FR"/>
              </a:p>
            </p:txBody>
          </p:sp>
          <p:sp>
            <p:nvSpPr>
              <p:cNvPr id="23" name="Line 15"/>
              <p:cNvSpPr>
                <a:spLocks noChangeShapeType="1"/>
              </p:cNvSpPr>
              <p:nvPr/>
            </p:nvSpPr>
            <p:spPr bwMode="auto">
              <a:xfrm flipH="1" flipV="1">
                <a:off x="3456" y="2208"/>
                <a:ext cx="336" cy="144"/>
              </a:xfrm>
              <a:prstGeom prst="line">
                <a:avLst/>
              </a:prstGeom>
              <a:noFill/>
              <a:ln w="9525">
                <a:solidFill>
                  <a:schemeClr val="tx1"/>
                </a:solidFill>
                <a:round/>
                <a:headEnd/>
                <a:tailEnd/>
              </a:ln>
              <a:effectLst/>
            </p:spPr>
            <p:txBody>
              <a:bodyPr/>
              <a:lstStyle/>
              <a:p>
                <a:endParaRPr lang="fr-FR"/>
              </a:p>
            </p:txBody>
          </p:sp>
        </p:grpSp>
        <p:grpSp>
          <p:nvGrpSpPr>
            <p:cNvPr id="17" name="Group 16"/>
            <p:cNvGrpSpPr>
              <a:grpSpLocks/>
            </p:cNvGrpSpPr>
            <p:nvPr/>
          </p:nvGrpSpPr>
          <p:grpSpPr bwMode="auto">
            <a:xfrm flipV="1">
              <a:off x="3456" y="2352"/>
              <a:ext cx="336" cy="624"/>
              <a:chOff x="3456" y="1728"/>
              <a:chExt cx="336" cy="624"/>
            </a:xfrm>
          </p:grpSpPr>
          <p:sp>
            <p:nvSpPr>
              <p:cNvPr id="18" name="Line 17"/>
              <p:cNvSpPr>
                <a:spLocks noChangeShapeType="1"/>
              </p:cNvSpPr>
              <p:nvPr/>
            </p:nvSpPr>
            <p:spPr bwMode="auto">
              <a:xfrm>
                <a:off x="3456" y="1728"/>
                <a:ext cx="336" cy="624"/>
              </a:xfrm>
              <a:prstGeom prst="line">
                <a:avLst/>
              </a:prstGeom>
              <a:noFill/>
              <a:ln w="9525">
                <a:solidFill>
                  <a:schemeClr val="tx1"/>
                </a:solidFill>
                <a:round/>
                <a:headEnd/>
                <a:tailEnd/>
              </a:ln>
              <a:effectLst/>
            </p:spPr>
            <p:txBody>
              <a:bodyPr/>
              <a:lstStyle/>
              <a:p>
                <a:endParaRPr lang="fr-FR"/>
              </a:p>
            </p:txBody>
          </p:sp>
          <p:sp>
            <p:nvSpPr>
              <p:cNvPr id="19" name="Line 18"/>
              <p:cNvSpPr>
                <a:spLocks noChangeShapeType="1"/>
              </p:cNvSpPr>
              <p:nvPr/>
            </p:nvSpPr>
            <p:spPr bwMode="auto">
              <a:xfrm flipH="1" flipV="1">
                <a:off x="3456" y="1968"/>
                <a:ext cx="336" cy="384"/>
              </a:xfrm>
              <a:prstGeom prst="line">
                <a:avLst/>
              </a:prstGeom>
              <a:noFill/>
              <a:ln w="9525">
                <a:solidFill>
                  <a:schemeClr val="tx1"/>
                </a:solidFill>
                <a:round/>
                <a:headEnd/>
                <a:tailEnd/>
              </a:ln>
              <a:effectLst/>
            </p:spPr>
            <p:txBody>
              <a:bodyPr/>
              <a:lstStyle/>
              <a:p>
                <a:endParaRPr lang="fr-FR"/>
              </a:p>
            </p:txBody>
          </p:sp>
          <p:sp>
            <p:nvSpPr>
              <p:cNvPr id="20" name="Line 19"/>
              <p:cNvSpPr>
                <a:spLocks noChangeShapeType="1"/>
              </p:cNvSpPr>
              <p:nvPr/>
            </p:nvSpPr>
            <p:spPr bwMode="auto">
              <a:xfrm flipH="1" flipV="1">
                <a:off x="3456" y="2208"/>
                <a:ext cx="336" cy="144"/>
              </a:xfrm>
              <a:prstGeom prst="line">
                <a:avLst/>
              </a:prstGeom>
              <a:noFill/>
              <a:ln w="9525">
                <a:solidFill>
                  <a:schemeClr val="tx1"/>
                </a:solidFill>
                <a:round/>
                <a:headEnd/>
                <a:tailEnd/>
              </a:ln>
              <a:effectLst/>
            </p:spPr>
            <p:txBody>
              <a:bodyPr/>
              <a:lstStyle/>
              <a:p>
                <a:endParaRPr lang="fr-FR"/>
              </a:p>
            </p:txBody>
          </p:sp>
        </p:grpSp>
      </p:grpSp>
      <p:grpSp>
        <p:nvGrpSpPr>
          <p:cNvPr id="24" name="Group 20"/>
          <p:cNvGrpSpPr>
            <a:grpSpLocks/>
          </p:cNvGrpSpPr>
          <p:nvPr/>
        </p:nvGrpSpPr>
        <p:grpSpPr bwMode="auto">
          <a:xfrm>
            <a:off x="838200" y="2667000"/>
            <a:ext cx="2286000" cy="2209800"/>
            <a:chOff x="480" y="1440"/>
            <a:chExt cx="1440" cy="1392"/>
          </a:xfrm>
        </p:grpSpPr>
        <p:sp>
          <p:nvSpPr>
            <p:cNvPr id="25" name="Rectangle 21"/>
            <p:cNvSpPr>
              <a:spLocks noChangeArrowheads="1"/>
            </p:cNvSpPr>
            <p:nvPr/>
          </p:nvSpPr>
          <p:spPr bwMode="auto">
            <a:xfrm>
              <a:off x="480" y="144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26" name="Rectangle 22"/>
            <p:cNvSpPr>
              <a:spLocks noChangeArrowheads="1"/>
            </p:cNvSpPr>
            <p:nvPr/>
          </p:nvSpPr>
          <p:spPr bwMode="auto">
            <a:xfrm>
              <a:off x="480" y="168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27" name="Rectangle 23"/>
            <p:cNvSpPr>
              <a:spLocks noChangeArrowheads="1"/>
            </p:cNvSpPr>
            <p:nvPr/>
          </p:nvSpPr>
          <p:spPr bwMode="auto">
            <a:xfrm>
              <a:off x="480" y="192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28" name="Rectangle 24"/>
            <p:cNvSpPr>
              <a:spLocks noChangeArrowheads="1"/>
            </p:cNvSpPr>
            <p:nvPr/>
          </p:nvSpPr>
          <p:spPr bwMode="auto">
            <a:xfrm>
              <a:off x="480" y="216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29" name="Rectangle 25"/>
            <p:cNvSpPr>
              <a:spLocks noChangeArrowheads="1"/>
            </p:cNvSpPr>
            <p:nvPr/>
          </p:nvSpPr>
          <p:spPr bwMode="auto">
            <a:xfrm>
              <a:off x="480" y="240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0" name="Rectangle 26"/>
            <p:cNvSpPr>
              <a:spLocks noChangeArrowheads="1"/>
            </p:cNvSpPr>
            <p:nvPr/>
          </p:nvSpPr>
          <p:spPr bwMode="auto">
            <a:xfrm>
              <a:off x="480" y="264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1" name="Rectangle 27"/>
            <p:cNvSpPr>
              <a:spLocks noChangeArrowheads="1"/>
            </p:cNvSpPr>
            <p:nvPr/>
          </p:nvSpPr>
          <p:spPr bwMode="auto">
            <a:xfrm>
              <a:off x="1584" y="144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2" name="Rectangle 28"/>
            <p:cNvSpPr>
              <a:spLocks noChangeArrowheads="1"/>
            </p:cNvSpPr>
            <p:nvPr/>
          </p:nvSpPr>
          <p:spPr bwMode="auto">
            <a:xfrm>
              <a:off x="1584" y="168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3" name="Rectangle 29"/>
            <p:cNvSpPr>
              <a:spLocks noChangeArrowheads="1"/>
            </p:cNvSpPr>
            <p:nvPr/>
          </p:nvSpPr>
          <p:spPr bwMode="auto">
            <a:xfrm>
              <a:off x="1584" y="192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4" name="Rectangle 30"/>
            <p:cNvSpPr>
              <a:spLocks noChangeArrowheads="1"/>
            </p:cNvSpPr>
            <p:nvPr/>
          </p:nvSpPr>
          <p:spPr bwMode="auto">
            <a:xfrm>
              <a:off x="1584" y="216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5" name="Rectangle 31"/>
            <p:cNvSpPr>
              <a:spLocks noChangeArrowheads="1"/>
            </p:cNvSpPr>
            <p:nvPr/>
          </p:nvSpPr>
          <p:spPr bwMode="auto">
            <a:xfrm>
              <a:off x="1584" y="240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36" name="Rectangle 32"/>
            <p:cNvSpPr>
              <a:spLocks noChangeArrowheads="1"/>
            </p:cNvSpPr>
            <p:nvPr/>
          </p:nvSpPr>
          <p:spPr bwMode="auto">
            <a:xfrm>
              <a:off x="1584" y="2640"/>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grpSp>
          <p:nvGrpSpPr>
            <p:cNvPr id="37" name="Group 33"/>
            <p:cNvGrpSpPr>
              <a:grpSpLocks/>
            </p:cNvGrpSpPr>
            <p:nvPr/>
          </p:nvGrpSpPr>
          <p:grpSpPr bwMode="auto">
            <a:xfrm>
              <a:off x="816" y="1536"/>
              <a:ext cx="816" cy="1200"/>
              <a:chOff x="816" y="1536"/>
              <a:chExt cx="816" cy="1200"/>
            </a:xfrm>
          </p:grpSpPr>
          <p:sp>
            <p:nvSpPr>
              <p:cNvPr id="73" name="Line 34"/>
              <p:cNvSpPr>
                <a:spLocks noChangeShapeType="1"/>
              </p:cNvSpPr>
              <p:nvPr/>
            </p:nvSpPr>
            <p:spPr bwMode="auto">
              <a:xfrm>
                <a:off x="816" y="1536"/>
                <a:ext cx="768" cy="0"/>
              </a:xfrm>
              <a:prstGeom prst="line">
                <a:avLst/>
              </a:prstGeom>
              <a:noFill/>
              <a:ln w="9525">
                <a:solidFill>
                  <a:schemeClr val="tx1"/>
                </a:solidFill>
                <a:round/>
                <a:headEnd/>
                <a:tailEnd/>
              </a:ln>
              <a:effectLst/>
            </p:spPr>
            <p:txBody>
              <a:bodyPr/>
              <a:lstStyle/>
              <a:p>
                <a:endParaRPr lang="fr-FR"/>
              </a:p>
            </p:txBody>
          </p:sp>
          <p:sp>
            <p:nvSpPr>
              <p:cNvPr id="74" name="Line 35"/>
              <p:cNvSpPr>
                <a:spLocks noChangeShapeType="1"/>
              </p:cNvSpPr>
              <p:nvPr/>
            </p:nvSpPr>
            <p:spPr bwMode="auto">
              <a:xfrm>
                <a:off x="816" y="1536"/>
                <a:ext cx="816" cy="240"/>
              </a:xfrm>
              <a:prstGeom prst="line">
                <a:avLst/>
              </a:prstGeom>
              <a:noFill/>
              <a:ln w="9525">
                <a:solidFill>
                  <a:schemeClr val="tx1"/>
                </a:solidFill>
                <a:round/>
                <a:headEnd/>
                <a:tailEnd/>
              </a:ln>
              <a:effectLst/>
            </p:spPr>
            <p:txBody>
              <a:bodyPr/>
              <a:lstStyle/>
              <a:p>
                <a:endParaRPr lang="fr-FR"/>
              </a:p>
            </p:txBody>
          </p:sp>
          <p:sp>
            <p:nvSpPr>
              <p:cNvPr id="75" name="Line 36"/>
              <p:cNvSpPr>
                <a:spLocks noChangeShapeType="1"/>
              </p:cNvSpPr>
              <p:nvPr/>
            </p:nvSpPr>
            <p:spPr bwMode="auto">
              <a:xfrm>
                <a:off x="816" y="1536"/>
                <a:ext cx="768" cy="480"/>
              </a:xfrm>
              <a:prstGeom prst="line">
                <a:avLst/>
              </a:prstGeom>
              <a:noFill/>
              <a:ln w="9525">
                <a:solidFill>
                  <a:schemeClr val="tx1"/>
                </a:solidFill>
                <a:round/>
                <a:headEnd/>
                <a:tailEnd/>
              </a:ln>
              <a:effectLst/>
            </p:spPr>
            <p:txBody>
              <a:bodyPr/>
              <a:lstStyle/>
              <a:p>
                <a:endParaRPr lang="fr-FR"/>
              </a:p>
            </p:txBody>
          </p:sp>
          <p:sp>
            <p:nvSpPr>
              <p:cNvPr id="76" name="Line 37"/>
              <p:cNvSpPr>
                <a:spLocks noChangeShapeType="1"/>
              </p:cNvSpPr>
              <p:nvPr/>
            </p:nvSpPr>
            <p:spPr bwMode="auto">
              <a:xfrm>
                <a:off x="816" y="1536"/>
                <a:ext cx="768" cy="720"/>
              </a:xfrm>
              <a:prstGeom prst="line">
                <a:avLst/>
              </a:prstGeom>
              <a:noFill/>
              <a:ln w="9525">
                <a:solidFill>
                  <a:schemeClr val="tx1"/>
                </a:solidFill>
                <a:round/>
                <a:headEnd/>
                <a:tailEnd/>
              </a:ln>
              <a:effectLst/>
            </p:spPr>
            <p:txBody>
              <a:bodyPr/>
              <a:lstStyle/>
              <a:p>
                <a:endParaRPr lang="fr-FR"/>
              </a:p>
            </p:txBody>
          </p:sp>
          <p:sp>
            <p:nvSpPr>
              <p:cNvPr id="77" name="Line 38"/>
              <p:cNvSpPr>
                <a:spLocks noChangeShapeType="1"/>
              </p:cNvSpPr>
              <p:nvPr/>
            </p:nvSpPr>
            <p:spPr bwMode="auto">
              <a:xfrm>
                <a:off x="816" y="1536"/>
                <a:ext cx="768" cy="960"/>
              </a:xfrm>
              <a:prstGeom prst="line">
                <a:avLst/>
              </a:prstGeom>
              <a:noFill/>
              <a:ln w="9525">
                <a:solidFill>
                  <a:schemeClr val="tx1"/>
                </a:solidFill>
                <a:round/>
                <a:headEnd/>
                <a:tailEnd/>
              </a:ln>
              <a:effectLst/>
            </p:spPr>
            <p:txBody>
              <a:bodyPr/>
              <a:lstStyle/>
              <a:p>
                <a:endParaRPr lang="fr-FR"/>
              </a:p>
            </p:txBody>
          </p:sp>
          <p:sp>
            <p:nvSpPr>
              <p:cNvPr id="78" name="Line 39"/>
              <p:cNvSpPr>
                <a:spLocks noChangeShapeType="1"/>
              </p:cNvSpPr>
              <p:nvPr/>
            </p:nvSpPr>
            <p:spPr bwMode="auto">
              <a:xfrm>
                <a:off x="816" y="1536"/>
                <a:ext cx="768" cy="1200"/>
              </a:xfrm>
              <a:prstGeom prst="line">
                <a:avLst/>
              </a:prstGeom>
              <a:noFill/>
              <a:ln w="9525">
                <a:solidFill>
                  <a:schemeClr val="tx1"/>
                </a:solidFill>
                <a:round/>
                <a:headEnd/>
                <a:tailEnd/>
              </a:ln>
              <a:effectLst/>
            </p:spPr>
            <p:txBody>
              <a:bodyPr/>
              <a:lstStyle/>
              <a:p>
                <a:endParaRPr lang="fr-FR"/>
              </a:p>
            </p:txBody>
          </p:sp>
        </p:grpSp>
        <p:grpSp>
          <p:nvGrpSpPr>
            <p:cNvPr id="38" name="Group 40"/>
            <p:cNvGrpSpPr>
              <a:grpSpLocks/>
            </p:cNvGrpSpPr>
            <p:nvPr/>
          </p:nvGrpSpPr>
          <p:grpSpPr bwMode="auto">
            <a:xfrm>
              <a:off x="816" y="1536"/>
              <a:ext cx="768" cy="1200"/>
              <a:chOff x="816" y="1536"/>
              <a:chExt cx="768" cy="1200"/>
            </a:xfrm>
          </p:grpSpPr>
          <p:sp>
            <p:nvSpPr>
              <p:cNvPr id="67" name="Line 41"/>
              <p:cNvSpPr>
                <a:spLocks noChangeShapeType="1"/>
              </p:cNvSpPr>
              <p:nvPr/>
            </p:nvSpPr>
            <p:spPr bwMode="auto">
              <a:xfrm flipV="1">
                <a:off x="816" y="1536"/>
                <a:ext cx="768" cy="240"/>
              </a:xfrm>
              <a:prstGeom prst="line">
                <a:avLst/>
              </a:prstGeom>
              <a:noFill/>
              <a:ln w="9525">
                <a:solidFill>
                  <a:schemeClr val="tx1"/>
                </a:solidFill>
                <a:round/>
                <a:headEnd/>
                <a:tailEnd/>
              </a:ln>
              <a:effectLst/>
            </p:spPr>
            <p:txBody>
              <a:bodyPr/>
              <a:lstStyle/>
              <a:p>
                <a:endParaRPr lang="fr-FR"/>
              </a:p>
            </p:txBody>
          </p:sp>
          <p:sp>
            <p:nvSpPr>
              <p:cNvPr id="68" name="Line 42"/>
              <p:cNvSpPr>
                <a:spLocks noChangeShapeType="1"/>
              </p:cNvSpPr>
              <p:nvPr/>
            </p:nvSpPr>
            <p:spPr bwMode="auto">
              <a:xfrm>
                <a:off x="816" y="1776"/>
                <a:ext cx="768" cy="0"/>
              </a:xfrm>
              <a:prstGeom prst="line">
                <a:avLst/>
              </a:prstGeom>
              <a:noFill/>
              <a:ln w="9525">
                <a:solidFill>
                  <a:schemeClr val="tx1"/>
                </a:solidFill>
                <a:round/>
                <a:headEnd/>
                <a:tailEnd/>
              </a:ln>
              <a:effectLst/>
            </p:spPr>
            <p:txBody>
              <a:bodyPr/>
              <a:lstStyle/>
              <a:p>
                <a:endParaRPr lang="fr-FR"/>
              </a:p>
            </p:txBody>
          </p:sp>
          <p:sp>
            <p:nvSpPr>
              <p:cNvPr id="69" name="Line 43"/>
              <p:cNvSpPr>
                <a:spLocks noChangeShapeType="1"/>
              </p:cNvSpPr>
              <p:nvPr/>
            </p:nvSpPr>
            <p:spPr bwMode="auto">
              <a:xfrm>
                <a:off x="816" y="1776"/>
                <a:ext cx="768" cy="240"/>
              </a:xfrm>
              <a:prstGeom prst="line">
                <a:avLst/>
              </a:prstGeom>
              <a:noFill/>
              <a:ln w="9525">
                <a:solidFill>
                  <a:schemeClr val="tx1"/>
                </a:solidFill>
                <a:round/>
                <a:headEnd/>
                <a:tailEnd/>
              </a:ln>
              <a:effectLst/>
            </p:spPr>
            <p:txBody>
              <a:bodyPr/>
              <a:lstStyle/>
              <a:p>
                <a:endParaRPr lang="fr-FR"/>
              </a:p>
            </p:txBody>
          </p:sp>
          <p:sp>
            <p:nvSpPr>
              <p:cNvPr id="70" name="Line 44"/>
              <p:cNvSpPr>
                <a:spLocks noChangeShapeType="1"/>
              </p:cNvSpPr>
              <p:nvPr/>
            </p:nvSpPr>
            <p:spPr bwMode="auto">
              <a:xfrm>
                <a:off x="816" y="1776"/>
                <a:ext cx="768" cy="480"/>
              </a:xfrm>
              <a:prstGeom prst="line">
                <a:avLst/>
              </a:prstGeom>
              <a:noFill/>
              <a:ln w="9525">
                <a:solidFill>
                  <a:schemeClr val="tx1"/>
                </a:solidFill>
                <a:round/>
                <a:headEnd/>
                <a:tailEnd/>
              </a:ln>
              <a:effectLst/>
            </p:spPr>
            <p:txBody>
              <a:bodyPr/>
              <a:lstStyle/>
              <a:p>
                <a:endParaRPr lang="fr-FR"/>
              </a:p>
            </p:txBody>
          </p:sp>
          <p:sp>
            <p:nvSpPr>
              <p:cNvPr id="71" name="Line 45"/>
              <p:cNvSpPr>
                <a:spLocks noChangeShapeType="1"/>
              </p:cNvSpPr>
              <p:nvPr/>
            </p:nvSpPr>
            <p:spPr bwMode="auto">
              <a:xfrm>
                <a:off x="816" y="1776"/>
                <a:ext cx="768" cy="768"/>
              </a:xfrm>
              <a:prstGeom prst="line">
                <a:avLst/>
              </a:prstGeom>
              <a:noFill/>
              <a:ln w="9525">
                <a:solidFill>
                  <a:schemeClr val="tx1"/>
                </a:solidFill>
                <a:round/>
                <a:headEnd/>
                <a:tailEnd/>
              </a:ln>
              <a:effectLst/>
            </p:spPr>
            <p:txBody>
              <a:bodyPr/>
              <a:lstStyle/>
              <a:p>
                <a:endParaRPr lang="fr-FR"/>
              </a:p>
            </p:txBody>
          </p:sp>
          <p:sp>
            <p:nvSpPr>
              <p:cNvPr id="72" name="Line 46"/>
              <p:cNvSpPr>
                <a:spLocks noChangeShapeType="1"/>
              </p:cNvSpPr>
              <p:nvPr/>
            </p:nvSpPr>
            <p:spPr bwMode="auto">
              <a:xfrm>
                <a:off x="816" y="1776"/>
                <a:ext cx="768" cy="960"/>
              </a:xfrm>
              <a:prstGeom prst="line">
                <a:avLst/>
              </a:prstGeom>
              <a:noFill/>
              <a:ln w="9525">
                <a:solidFill>
                  <a:schemeClr val="tx1"/>
                </a:solidFill>
                <a:round/>
                <a:headEnd/>
                <a:tailEnd/>
              </a:ln>
              <a:effectLst/>
            </p:spPr>
            <p:txBody>
              <a:bodyPr/>
              <a:lstStyle/>
              <a:p>
                <a:endParaRPr lang="fr-FR"/>
              </a:p>
            </p:txBody>
          </p:sp>
        </p:grpSp>
        <p:grpSp>
          <p:nvGrpSpPr>
            <p:cNvPr id="39" name="Group 47"/>
            <p:cNvGrpSpPr>
              <a:grpSpLocks/>
            </p:cNvGrpSpPr>
            <p:nvPr/>
          </p:nvGrpSpPr>
          <p:grpSpPr bwMode="auto">
            <a:xfrm>
              <a:off x="816" y="1536"/>
              <a:ext cx="768" cy="1200"/>
              <a:chOff x="816" y="1536"/>
              <a:chExt cx="768" cy="1200"/>
            </a:xfrm>
          </p:grpSpPr>
          <p:sp>
            <p:nvSpPr>
              <p:cNvPr id="61" name="Line 48"/>
              <p:cNvSpPr>
                <a:spLocks noChangeShapeType="1"/>
              </p:cNvSpPr>
              <p:nvPr/>
            </p:nvSpPr>
            <p:spPr bwMode="auto">
              <a:xfrm flipV="1">
                <a:off x="816" y="1536"/>
                <a:ext cx="768" cy="480"/>
              </a:xfrm>
              <a:prstGeom prst="line">
                <a:avLst/>
              </a:prstGeom>
              <a:noFill/>
              <a:ln w="9525">
                <a:solidFill>
                  <a:schemeClr val="tx1"/>
                </a:solidFill>
                <a:round/>
                <a:headEnd/>
                <a:tailEnd/>
              </a:ln>
              <a:effectLst/>
            </p:spPr>
            <p:txBody>
              <a:bodyPr/>
              <a:lstStyle/>
              <a:p>
                <a:endParaRPr lang="fr-FR"/>
              </a:p>
            </p:txBody>
          </p:sp>
          <p:sp>
            <p:nvSpPr>
              <p:cNvPr id="62" name="Line 49"/>
              <p:cNvSpPr>
                <a:spLocks noChangeShapeType="1"/>
              </p:cNvSpPr>
              <p:nvPr/>
            </p:nvSpPr>
            <p:spPr bwMode="auto">
              <a:xfrm flipV="1">
                <a:off x="816" y="1776"/>
                <a:ext cx="768" cy="240"/>
              </a:xfrm>
              <a:prstGeom prst="line">
                <a:avLst/>
              </a:prstGeom>
              <a:noFill/>
              <a:ln w="9525">
                <a:solidFill>
                  <a:schemeClr val="tx1"/>
                </a:solidFill>
                <a:round/>
                <a:headEnd/>
                <a:tailEnd/>
              </a:ln>
              <a:effectLst/>
            </p:spPr>
            <p:txBody>
              <a:bodyPr/>
              <a:lstStyle/>
              <a:p>
                <a:endParaRPr lang="fr-FR"/>
              </a:p>
            </p:txBody>
          </p:sp>
          <p:sp>
            <p:nvSpPr>
              <p:cNvPr id="63" name="Line 50"/>
              <p:cNvSpPr>
                <a:spLocks noChangeShapeType="1"/>
              </p:cNvSpPr>
              <p:nvPr/>
            </p:nvSpPr>
            <p:spPr bwMode="auto">
              <a:xfrm>
                <a:off x="816" y="2016"/>
                <a:ext cx="768" cy="0"/>
              </a:xfrm>
              <a:prstGeom prst="line">
                <a:avLst/>
              </a:prstGeom>
              <a:noFill/>
              <a:ln w="9525">
                <a:solidFill>
                  <a:schemeClr val="tx1"/>
                </a:solidFill>
                <a:round/>
                <a:headEnd/>
                <a:tailEnd/>
              </a:ln>
              <a:effectLst/>
            </p:spPr>
            <p:txBody>
              <a:bodyPr/>
              <a:lstStyle/>
              <a:p>
                <a:endParaRPr lang="fr-FR"/>
              </a:p>
            </p:txBody>
          </p:sp>
          <p:sp>
            <p:nvSpPr>
              <p:cNvPr id="64" name="Line 51"/>
              <p:cNvSpPr>
                <a:spLocks noChangeShapeType="1"/>
              </p:cNvSpPr>
              <p:nvPr/>
            </p:nvSpPr>
            <p:spPr bwMode="auto">
              <a:xfrm>
                <a:off x="816" y="2016"/>
                <a:ext cx="768" cy="240"/>
              </a:xfrm>
              <a:prstGeom prst="line">
                <a:avLst/>
              </a:prstGeom>
              <a:noFill/>
              <a:ln w="9525">
                <a:solidFill>
                  <a:schemeClr val="tx1"/>
                </a:solidFill>
                <a:round/>
                <a:headEnd/>
                <a:tailEnd/>
              </a:ln>
              <a:effectLst/>
            </p:spPr>
            <p:txBody>
              <a:bodyPr/>
              <a:lstStyle/>
              <a:p>
                <a:endParaRPr lang="fr-FR"/>
              </a:p>
            </p:txBody>
          </p:sp>
          <p:sp>
            <p:nvSpPr>
              <p:cNvPr id="65" name="Line 52"/>
              <p:cNvSpPr>
                <a:spLocks noChangeShapeType="1"/>
              </p:cNvSpPr>
              <p:nvPr/>
            </p:nvSpPr>
            <p:spPr bwMode="auto">
              <a:xfrm>
                <a:off x="816" y="2016"/>
                <a:ext cx="768" cy="480"/>
              </a:xfrm>
              <a:prstGeom prst="line">
                <a:avLst/>
              </a:prstGeom>
              <a:noFill/>
              <a:ln w="9525">
                <a:solidFill>
                  <a:schemeClr val="tx1"/>
                </a:solidFill>
                <a:round/>
                <a:headEnd/>
                <a:tailEnd/>
              </a:ln>
              <a:effectLst/>
            </p:spPr>
            <p:txBody>
              <a:bodyPr/>
              <a:lstStyle/>
              <a:p>
                <a:endParaRPr lang="fr-FR"/>
              </a:p>
            </p:txBody>
          </p:sp>
          <p:sp>
            <p:nvSpPr>
              <p:cNvPr id="66" name="Line 53"/>
              <p:cNvSpPr>
                <a:spLocks noChangeShapeType="1"/>
              </p:cNvSpPr>
              <p:nvPr/>
            </p:nvSpPr>
            <p:spPr bwMode="auto">
              <a:xfrm>
                <a:off x="816" y="2016"/>
                <a:ext cx="768" cy="720"/>
              </a:xfrm>
              <a:prstGeom prst="line">
                <a:avLst/>
              </a:prstGeom>
              <a:noFill/>
              <a:ln w="9525">
                <a:solidFill>
                  <a:schemeClr val="tx1"/>
                </a:solidFill>
                <a:round/>
                <a:headEnd/>
                <a:tailEnd/>
              </a:ln>
              <a:effectLst/>
            </p:spPr>
            <p:txBody>
              <a:bodyPr/>
              <a:lstStyle/>
              <a:p>
                <a:endParaRPr lang="fr-FR"/>
              </a:p>
            </p:txBody>
          </p:sp>
        </p:grpSp>
        <p:grpSp>
          <p:nvGrpSpPr>
            <p:cNvPr id="40" name="Group 54"/>
            <p:cNvGrpSpPr>
              <a:grpSpLocks/>
            </p:cNvGrpSpPr>
            <p:nvPr/>
          </p:nvGrpSpPr>
          <p:grpSpPr bwMode="auto">
            <a:xfrm flipV="1">
              <a:off x="816" y="1536"/>
              <a:ext cx="768" cy="1200"/>
              <a:chOff x="816" y="1536"/>
              <a:chExt cx="768" cy="1200"/>
            </a:xfrm>
          </p:grpSpPr>
          <p:sp>
            <p:nvSpPr>
              <p:cNvPr id="55" name="Line 55"/>
              <p:cNvSpPr>
                <a:spLocks noChangeShapeType="1"/>
              </p:cNvSpPr>
              <p:nvPr/>
            </p:nvSpPr>
            <p:spPr bwMode="auto">
              <a:xfrm flipV="1">
                <a:off x="816" y="1536"/>
                <a:ext cx="768" cy="480"/>
              </a:xfrm>
              <a:prstGeom prst="line">
                <a:avLst/>
              </a:prstGeom>
              <a:noFill/>
              <a:ln w="9525">
                <a:solidFill>
                  <a:schemeClr val="tx1"/>
                </a:solidFill>
                <a:round/>
                <a:headEnd/>
                <a:tailEnd/>
              </a:ln>
              <a:effectLst/>
            </p:spPr>
            <p:txBody>
              <a:bodyPr/>
              <a:lstStyle/>
              <a:p>
                <a:endParaRPr lang="fr-FR"/>
              </a:p>
            </p:txBody>
          </p:sp>
          <p:sp>
            <p:nvSpPr>
              <p:cNvPr id="56" name="Line 56"/>
              <p:cNvSpPr>
                <a:spLocks noChangeShapeType="1"/>
              </p:cNvSpPr>
              <p:nvPr/>
            </p:nvSpPr>
            <p:spPr bwMode="auto">
              <a:xfrm flipV="1">
                <a:off x="816" y="1776"/>
                <a:ext cx="768" cy="240"/>
              </a:xfrm>
              <a:prstGeom prst="line">
                <a:avLst/>
              </a:prstGeom>
              <a:noFill/>
              <a:ln w="9525">
                <a:solidFill>
                  <a:schemeClr val="tx1"/>
                </a:solidFill>
                <a:round/>
                <a:headEnd/>
                <a:tailEnd/>
              </a:ln>
              <a:effectLst/>
            </p:spPr>
            <p:txBody>
              <a:bodyPr/>
              <a:lstStyle/>
              <a:p>
                <a:endParaRPr lang="fr-FR"/>
              </a:p>
            </p:txBody>
          </p:sp>
          <p:sp>
            <p:nvSpPr>
              <p:cNvPr id="57" name="Line 57"/>
              <p:cNvSpPr>
                <a:spLocks noChangeShapeType="1"/>
              </p:cNvSpPr>
              <p:nvPr/>
            </p:nvSpPr>
            <p:spPr bwMode="auto">
              <a:xfrm>
                <a:off x="816" y="2016"/>
                <a:ext cx="768" cy="0"/>
              </a:xfrm>
              <a:prstGeom prst="line">
                <a:avLst/>
              </a:prstGeom>
              <a:noFill/>
              <a:ln w="9525">
                <a:solidFill>
                  <a:schemeClr val="tx1"/>
                </a:solidFill>
                <a:round/>
                <a:headEnd/>
                <a:tailEnd/>
              </a:ln>
              <a:effectLst/>
            </p:spPr>
            <p:txBody>
              <a:bodyPr/>
              <a:lstStyle/>
              <a:p>
                <a:endParaRPr lang="fr-FR"/>
              </a:p>
            </p:txBody>
          </p:sp>
          <p:sp>
            <p:nvSpPr>
              <p:cNvPr id="58" name="Line 58"/>
              <p:cNvSpPr>
                <a:spLocks noChangeShapeType="1"/>
              </p:cNvSpPr>
              <p:nvPr/>
            </p:nvSpPr>
            <p:spPr bwMode="auto">
              <a:xfrm>
                <a:off x="816" y="2016"/>
                <a:ext cx="768" cy="240"/>
              </a:xfrm>
              <a:prstGeom prst="line">
                <a:avLst/>
              </a:prstGeom>
              <a:noFill/>
              <a:ln w="9525">
                <a:solidFill>
                  <a:schemeClr val="tx1"/>
                </a:solidFill>
                <a:round/>
                <a:headEnd/>
                <a:tailEnd/>
              </a:ln>
              <a:effectLst/>
            </p:spPr>
            <p:txBody>
              <a:bodyPr/>
              <a:lstStyle/>
              <a:p>
                <a:endParaRPr lang="fr-FR"/>
              </a:p>
            </p:txBody>
          </p:sp>
          <p:sp>
            <p:nvSpPr>
              <p:cNvPr id="59" name="Line 59"/>
              <p:cNvSpPr>
                <a:spLocks noChangeShapeType="1"/>
              </p:cNvSpPr>
              <p:nvPr/>
            </p:nvSpPr>
            <p:spPr bwMode="auto">
              <a:xfrm>
                <a:off x="816" y="2016"/>
                <a:ext cx="768" cy="480"/>
              </a:xfrm>
              <a:prstGeom prst="line">
                <a:avLst/>
              </a:prstGeom>
              <a:noFill/>
              <a:ln w="9525">
                <a:solidFill>
                  <a:schemeClr val="tx1"/>
                </a:solidFill>
                <a:round/>
                <a:headEnd/>
                <a:tailEnd/>
              </a:ln>
              <a:effectLst/>
            </p:spPr>
            <p:txBody>
              <a:bodyPr/>
              <a:lstStyle/>
              <a:p>
                <a:endParaRPr lang="fr-FR"/>
              </a:p>
            </p:txBody>
          </p:sp>
          <p:sp>
            <p:nvSpPr>
              <p:cNvPr id="60" name="Line 60"/>
              <p:cNvSpPr>
                <a:spLocks noChangeShapeType="1"/>
              </p:cNvSpPr>
              <p:nvPr/>
            </p:nvSpPr>
            <p:spPr bwMode="auto">
              <a:xfrm>
                <a:off x="816" y="2016"/>
                <a:ext cx="768" cy="720"/>
              </a:xfrm>
              <a:prstGeom prst="line">
                <a:avLst/>
              </a:prstGeom>
              <a:noFill/>
              <a:ln w="9525">
                <a:solidFill>
                  <a:schemeClr val="tx1"/>
                </a:solidFill>
                <a:round/>
                <a:headEnd/>
                <a:tailEnd/>
              </a:ln>
              <a:effectLst/>
            </p:spPr>
            <p:txBody>
              <a:bodyPr/>
              <a:lstStyle/>
              <a:p>
                <a:endParaRPr lang="fr-FR"/>
              </a:p>
            </p:txBody>
          </p:sp>
        </p:grpSp>
        <p:grpSp>
          <p:nvGrpSpPr>
            <p:cNvPr id="41" name="Group 61"/>
            <p:cNvGrpSpPr>
              <a:grpSpLocks/>
            </p:cNvGrpSpPr>
            <p:nvPr/>
          </p:nvGrpSpPr>
          <p:grpSpPr bwMode="auto">
            <a:xfrm flipV="1">
              <a:off x="816" y="1536"/>
              <a:ext cx="816" cy="1200"/>
              <a:chOff x="816" y="1536"/>
              <a:chExt cx="816" cy="1200"/>
            </a:xfrm>
          </p:grpSpPr>
          <p:sp>
            <p:nvSpPr>
              <p:cNvPr id="49" name="Line 62"/>
              <p:cNvSpPr>
                <a:spLocks noChangeShapeType="1"/>
              </p:cNvSpPr>
              <p:nvPr/>
            </p:nvSpPr>
            <p:spPr bwMode="auto">
              <a:xfrm>
                <a:off x="816" y="1536"/>
                <a:ext cx="768" cy="0"/>
              </a:xfrm>
              <a:prstGeom prst="line">
                <a:avLst/>
              </a:prstGeom>
              <a:noFill/>
              <a:ln w="9525">
                <a:solidFill>
                  <a:schemeClr val="tx1"/>
                </a:solidFill>
                <a:round/>
                <a:headEnd/>
                <a:tailEnd/>
              </a:ln>
              <a:effectLst/>
            </p:spPr>
            <p:txBody>
              <a:bodyPr/>
              <a:lstStyle/>
              <a:p>
                <a:endParaRPr lang="fr-FR"/>
              </a:p>
            </p:txBody>
          </p:sp>
          <p:sp>
            <p:nvSpPr>
              <p:cNvPr id="50" name="Line 63"/>
              <p:cNvSpPr>
                <a:spLocks noChangeShapeType="1"/>
              </p:cNvSpPr>
              <p:nvPr/>
            </p:nvSpPr>
            <p:spPr bwMode="auto">
              <a:xfrm>
                <a:off x="816" y="1536"/>
                <a:ext cx="816" cy="240"/>
              </a:xfrm>
              <a:prstGeom prst="line">
                <a:avLst/>
              </a:prstGeom>
              <a:noFill/>
              <a:ln w="9525">
                <a:solidFill>
                  <a:schemeClr val="tx1"/>
                </a:solidFill>
                <a:round/>
                <a:headEnd/>
                <a:tailEnd/>
              </a:ln>
              <a:effectLst/>
            </p:spPr>
            <p:txBody>
              <a:bodyPr/>
              <a:lstStyle/>
              <a:p>
                <a:endParaRPr lang="fr-FR"/>
              </a:p>
            </p:txBody>
          </p:sp>
          <p:sp>
            <p:nvSpPr>
              <p:cNvPr id="51" name="Line 64"/>
              <p:cNvSpPr>
                <a:spLocks noChangeShapeType="1"/>
              </p:cNvSpPr>
              <p:nvPr/>
            </p:nvSpPr>
            <p:spPr bwMode="auto">
              <a:xfrm>
                <a:off x="816" y="1536"/>
                <a:ext cx="768" cy="480"/>
              </a:xfrm>
              <a:prstGeom prst="line">
                <a:avLst/>
              </a:prstGeom>
              <a:noFill/>
              <a:ln w="9525">
                <a:solidFill>
                  <a:schemeClr val="tx1"/>
                </a:solidFill>
                <a:round/>
                <a:headEnd/>
                <a:tailEnd/>
              </a:ln>
              <a:effectLst/>
            </p:spPr>
            <p:txBody>
              <a:bodyPr/>
              <a:lstStyle/>
              <a:p>
                <a:endParaRPr lang="fr-FR"/>
              </a:p>
            </p:txBody>
          </p:sp>
          <p:sp>
            <p:nvSpPr>
              <p:cNvPr id="52" name="Line 65"/>
              <p:cNvSpPr>
                <a:spLocks noChangeShapeType="1"/>
              </p:cNvSpPr>
              <p:nvPr/>
            </p:nvSpPr>
            <p:spPr bwMode="auto">
              <a:xfrm>
                <a:off x="816" y="1536"/>
                <a:ext cx="768" cy="720"/>
              </a:xfrm>
              <a:prstGeom prst="line">
                <a:avLst/>
              </a:prstGeom>
              <a:noFill/>
              <a:ln w="9525">
                <a:solidFill>
                  <a:schemeClr val="tx1"/>
                </a:solidFill>
                <a:round/>
                <a:headEnd/>
                <a:tailEnd/>
              </a:ln>
              <a:effectLst/>
            </p:spPr>
            <p:txBody>
              <a:bodyPr/>
              <a:lstStyle/>
              <a:p>
                <a:endParaRPr lang="fr-FR"/>
              </a:p>
            </p:txBody>
          </p:sp>
          <p:sp>
            <p:nvSpPr>
              <p:cNvPr id="53" name="Line 66"/>
              <p:cNvSpPr>
                <a:spLocks noChangeShapeType="1"/>
              </p:cNvSpPr>
              <p:nvPr/>
            </p:nvSpPr>
            <p:spPr bwMode="auto">
              <a:xfrm>
                <a:off x="816" y="1536"/>
                <a:ext cx="768" cy="960"/>
              </a:xfrm>
              <a:prstGeom prst="line">
                <a:avLst/>
              </a:prstGeom>
              <a:noFill/>
              <a:ln w="9525">
                <a:solidFill>
                  <a:schemeClr val="tx1"/>
                </a:solidFill>
                <a:round/>
                <a:headEnd/>
                <a:tailEnd/>
              </a:ln>
              <a:effectLst/>
            </p:spPr>
            <p:txBody>
              <a:bodyPr/>
              <a:lstStyle/>
              <a:p>
                <a:endParaRPr lang="fr-FR"/>
              </a:p>
            </p:txBody>
          </p:sp>
          <p:sp>
            <p:nvSpPr>
              <p:cNvPr id="54" name="Line 67"/>
              <p:cNvSpPr>
                <a:spLocks noChangeShapeType="1"/>
              </p:cNvSpPr>
              <p:nvPr/>
            </p:nvSpPr>
            <p:spPr bwMode="auto">
              <a:xfrm>
                <a:off x="816" y="1536"/>
                <a:ext cx="768" cy="1200"/>
              </a:xfrm>
              <a:prstGeom prst="line">
                <a:avLst/>
              </a:prstGeom>
              <a:noFill/>
              <a:ln w="9525">
                <a:solidFill>
                  <a:schemeClr val="tx1"/>
                </a:solidFill>
                <a:round/>
                <a:headEnd/>
                <a:tailEnd/>
              </a:ln>
              <a:effectLst/>
            </p:spPr>
            <p:txBody>
              <a:bodyPr/>
              <a:lstStyle/>
              <a:p>
                <a:endParaRPr lang="fr-FR"/>
              </a:p>
            </p:txBody>
          </p:sp>
        </p:grpSp>
        <p:grpSp>
          <p:nvGrpSpPr>
            <p:cNvPr id="42" name="Group 68"/>
            <p:cNvGrpSpPr>
              <a:grpSpLocks/>
            </p:cNvGrpSpPr>
            <p:nvPr/>
          </p:nvGrpSpPr>
          <p:grpSpPr bwMode="auto">
            <a:xfrm flipV="1">
              <a:off x="816" y="1536"/>
              <a:ext cx="768" cy="1200"/>
              <a:chOff x="816" y="1536"/>
              <a:chExt cx="768" cy="1200"/>
            </a:xfrm>
          </p:grpSpPr>
          <p:sp>
            <p:nvSpPr>
              <p:cNvPr id="43" name="Line 69"/>
              <p:cNvSpPr>
                <a:spLocks noChangeShapeType="1"/>
              </p:cNvSpPr>
              <p:nvPr/>
            </p:nvSpPr>
            <p:spPr bwMode="auto">
              <a:xfrm flipV="1">
                <a:off x="816" y="1536"/>
                <a:ext cx="768" cy="240"/>
              </a:xfrm>
              <a:prstGeom prst="line">
                <a:avLst/>
              </a:prstGeom>
              <a:noFill/>
              <a:ln w="9525">
                <a:solidFill>
                  <a:schemeClr val="tx1"/>
                </a:solidFill>
                <a:round/>
                <a:headEnd/>
                <a:tailEnd/>
              </a:ln>
              <a:effectLst/>
            </p:spPr>
            <p:txBody>
              <a:bodyPr/>
              <a:lstStyle/>
              <a:p>
                <a:endParaRPr lang="fr-FR"/>
              </a:p>
            </p:txBody>
          </p:sp>
          <p:sp>
            <p:nvSpPr>
              <p:cNvPr id="44" name="Line 70"/>
              <p:cNvSpPr>
                <a:spLocks noChangeShapeType="1"/>
              </p:cNvSpPr>
              <p:nvPr/>
            </p:nvSpPr>
            <p:spPr bwMode="auto">
              <a:xfrm>
                <a:off x="816" y="1776"/>
                <a:ext cx="768" cy="0"/>
              </a:xfrm>
              <a:prstGeom prst="line">
                <a:avLst/>
              </a:prstGeom>
              <a:noFill/>
              <a:ln w="9525">
                <a:solidFill>
                  <a:schemeClr val="tx1"/>
                </a:solidFill>
                <a:round/>
                <a:headEnd/>
                <a:tailEnd/>
              </a:ln>
              <a:effectLst/>
            </p:spPr>
            <p:txBody>
              <a:bodyPr/>
              <a:lstStyle/>
              <a:p>
                <a:endParaRPr lang="fr-FR"/>
              </a:p>
            </p:txBody>
          </p:sp>
          <p:sp>
            <p:nvSpPr>
              <p:cNvPr id="45" name="Line 71"/>
              <p:cNvSpPr>
                <a:spLocks noChangeShapeType="1"/>
              </p:cNvSpPr>
              <p:nvPr/>
            </p:nvSpPr>
            <p:spPr bwMode="auto">
              <a:xfrm>
                <a:off x="816" y="1776"/>
                <a:ext cx="768" cy="240"/>
              </a:xfrm>
              <a:prstGeom prst="line">
                <a:avLst/>
              </a:prstGeom>
              <a:noFill/>
              <a:ln w="9525">
                <a:solidFill>
                  <a:schemeClr val="tx1"/>
                </a:solidFill>
                <a:round/>
                <a:headEnd/>
                <a:tailEnd/>
              </a:ln>
              <a:effectLst/>
            </p:spPr>
            <p:txBody>
              <a:bodyPr/>
              <a:lstStyle/>
              <a:p>
                <a:endParaRPr lang="fr-FR"/>
              </a:p>
            </p:txBody>
          </p:sp>
          <p:sp>
            <p:nvSpPr>
              <p:cNvPr id="46" name="Line 72"/>
              <p:cNvSpPr>
                <a:spLocks noChangeShapeType="1"/>
              </p:cNvSpPr>
              <p:nvPr/>
            </p:nvSpPr>
            <p:spPr bwMode="auto">
              <a:xfrm>
                <a:off x="816" y="1776"/>
                <a:ext cx="768" cy="480"/>
              </a:xfrm>
              <a:prstGeom prst="line">
                <a:avLst/>
              </a:prstGeom>
              <a:noFill/>
              <a:ln w="9525">
                <a:solidFill>
                  <a:schemeClr val="tx1"/>
                </a:solidFill>
                <a:round/>
                <a:headEnd/>
                <a:tailEnd/>
              </a:ln>
              <a:effectLst/>
            </p:spPr>
            <p:txBody>
              <a:bodyPr/>
              <a:lstStyle/>
              <a:p>
                <a:endParaRPr lang="fr-FR"/>
              </a:p>
            </p:txBody>
          </p:sp>
          <p:sp>
            <p:nvSpPr>
              <p:cNvPr id="47" name="Line 73"/>
              <p:cNvSpPr>
                <a:spLocks noChangeShapeType="1"/>
              </p:cNvSpPr>
              <p:nvPr/>
            </p:nvSpPr>
            <p:spPr bwMode="auto">
              <a:xfrm>
                <a:off x="816" y="1776"/>
                <a:ext cx="768" cy="768"/>
              </a:xfrm>
              <a:prstGeom prst="line">
                <a:avLst/>
              </a:prstGeom>
              <a:noFill/>
              <a:ln w="9525">
                <a:solidFill>
                  <a:schemeClr val="tx1"/>
                </a:solidFill>
                <a:round/>
                <a:headEnd/>
                <a:tailEnd/>
              </a:ln>
              <a:effectLst/>
            </p:spPr>
            <p:txBody>
              <a:bodyPr/>
              <a:lstStyle/>
              <a:p>
                <a:endParaRPr lang="fr-FR"/>
              </a:p>
            </p:txBody>
          </p:sp>
          <p:sp>
            <p:nvSpPr>
              <p:cNvPr id="48" name="Line 74"/>
              <p:cNvSpPr>
                <a:spLocks noChangeShapeType="1"/>
              </p:cNvSpPr>
              <p:nvPr/>
            </p:nvSpPr>
            <p:spPr bwMode="auto">
              <a:xfrm>
                <a:off x="816" y="1776"/>
                <a:ext cx="768" cy="960"/>
              </a:xfrm>
              <a:prstGeom prst="line">
                <a:avLst/>
              </a:prstGeom>
              <a:noFill/>
              <a:ln w="9525">
                <a:solidFill>
                  <a:schemeClr val="tx1"/>
                </a:solidFill>
                <a:round/>
                <a:headEnd/>
                <a:tailEnd/>
              </a:ln>
              <a:effectLst/>
            </p:spPr>
            <p:txBody>
              <a:bodyPr/>
              <a:lstStyle/>
              <a:p>
                <a:endParaRPr lang="fr-FR"/>
              </a:p>
            </p:txBody>
          </p:sp>
        </p:grpSp>
      </p:grpSp>
      <p:sp>
        <p:nvSpPr>
          <p:cNvPr id="79" name="Text Box 75"/>
          <p:cNvSpPr txBox="1">
            <a:spLocks noChangeArrowheads="1"/>
          </p:cNvSpPr>
          <p:nvPr/>
        </p:nvSpPr>
        <p:spPr bwMode="auto">
          <a:xfrm>
            <a:off x="668338" y="4937125"/>
            <a:ext cx="2476961" cy="707886"/>
          </a:xfrm>
          <a:prstGeom prst="rect">
            <a:avLst/>
          </a:prstGeom>
          <a:noFill/>
          <a:ln w="9525">
            <a:noFill/>
            <a:miter lim="800000"/>
            <a:headEnd/>
            <a:tailEnd/>
          </a:ln>
          <a:effectLst/>
        </p:spPr>
        <p:txBody>
          <a:bodyPr wrap="none">
            <a:spAutoFit/>
          </a:bodyPr>
          <a:lstStyle/>
          <a:p>
            <a:pPr algn="ctr" eaLnBrk="0" hangingPunct="0"/>
            <a:r>
              <a:rPr lang="fr-FR" sz="2000" b="1" dirty="0" smtClean="0">
                <a:latin typeface="Arial" pitchFamily="34" charset="0"/>
              </a:rPr>
              <a:t>Cout et complexité</a:t>
            </a:r>
          </a:p>
          <a:p>
            <a:pPr algn="ctr" eaLnBrk="0" hangingPunct="0"/>
            <a:r>
              <a:rPr lang="fr-FR" sz="2000" b="1" dirty="0" smtClean="0">
                <a:latin typeface="Arial" pitchFamily="34" charset="0"/>
                <a:cs typeface="Arial" pitchFamily="34" charset="0"/>
              </a:rPr>
              <a:t>~</a:t>
            </a:r>
            <a:r>
              <a:rPr lang="fr-FR" sz="2000" b="1" dirty="0" smtClean="0">
                <a:latin typeface="Arial" pitchFamily="34" charset="0"/>
              </a:rPr>
              <a:t>n</a:t>
            </a:r>
            <a:r>
              <a:rPr lang="fr-FR" sz="2000" b="1" baseline="30000" dirty="0" smtClean="0">
                <a:latin typeface="Arial" pitchFamily="34" charset="0"/>
              </a:rPr>
              <a:t>2</a:t>
            </a:r>
            <a:endParaRPr lang="fr-FR" sz="2000" b="1" baseline="30000" dirty="0">
              <a:latin typeface="Arial" pitchFamily="34" charset="0"/>
            </a:endParaRPr>
          </a:p>
        </p:txBody>
      </p:sp>
      <p:grpSp>
        <p:nvGrpSpPr>
          <p:cNvPr id="80" name="Group 76"/>
          <p:cNvGrpSpPr>
            <a:grpSpLocks/>
          </p:cNvGrpSpPr>
          <p:nvPr/>
        </p:nvGrpSpPr>
        <p:grpSpPr bwMode="auto">
          <a:xfrm>
            <a:off x="4800600" y="2667000"/>
            <a:ext cx="533400" cy="2209800"/>
            <a:chOff x="3120" y="1632"/>
            <a:chExt cx="336" cy="1392"/>
          </a:xfrm>
        </p:grpSpPr>
        <p:sp>
          <p:nvSpPr>
            <p:cNvPr id="81" name="Rectangle 77"/>
            <p:cNvSpPr>
              <a:spLocks noChangeArrowheads="1"/>
            </p:cNvSpPr>
            <p:nvPr/>
          </p:nvSpPr>
          <p:spPr bwMode="auto">
            <a:xfrm>
              <a:off x="3120" y="163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82" name="Rectangle 78"/>
            <p:cNvSpPr>
              <a:spLocks noChangeArrowheads="1"/>
            </p:cNvSpPr>
            <p:nvPr/>
          </p:nvSpPr>
          <p:spPr bwMode="auto">
            <a:xfrm>
              <a:off x="3120" y="187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83" name="Rectangle 79"/>
            <p:cNvSpPr>
              <a:spLocks noChangeArrowheads="1"/>
            </p:cNvSpPr>
            <p:nvPr/>
          </p:nvSpPr>
          <p:spPr bwMode="auto">
            <a:xfrm>
              <a:off x="3120" y="211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84" name="Rectangle 80"/>
            <p:cNvSpPr>
              <a:spLocks noChangeArrowheads="1"/>
            </p:cNvSpPr>
            <p:nvPr/>
          </p:nvSpPr>
          <p:spPr bwMode="auto">
            <a:xfrm>
              <a:off x="3120" y="235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85" name="Rectangle 81"/>
            <p:cNvSpPr>
              <a:spLocks noChangeArrowheads="1"/>
            </p:cNvSpPr>
            <p:nvPr/>
          </p:nvSpPr>
          <p:spPr bwMode="auto">
            <a:xfrm>
              <a:off x="3120" y="259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86" name="Rectangle 82"/>
            <p:cNvSpPr>
              <a:spLocks noChangeArrowheads="1"/>
            </p:cNvSpPr>
            <p:nvPr/>
          </p:nvSpPr>
          <p:spPr bwMode="auto">
            <a:xfrm>
              <a:off x="3120" y="283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grpSp>
      <p:grpSp>
        <p:nvGrpSpPr>
          <p:cNvPr id="87" name="Group 83"/>
          <p:cNvGrpSpPr>
            <a:grpSpLocks/>
          </p:cNvGrpSpPr>
          <p:nvPr/>
        </p:nvGrpSpPr>
        <p:grpSpPr bwMode="auto">
          <a:xfrm>
            <a:off x="7848600" y="2667000"/>
            <a:ext cx="533400" cy="2209800"/>
            <a:chOff x="5088" y="1632"/>
            <a:chExt cx="336" cy="1392"/>
          </a:xfrm>
        </p:grpSpPr>
        <p:sp>
          <p:nvSpPr>
            <p:cNvPr id="88" name="Rectangle 84"/>
            <p:cNvSpPr>
              <a:spLocks noChangeArrowheads="1"/>
            </p:cNvSpPr>
            <p:nvPr/>
          </p:nvSpPr>
          <p:spPr bwMode="auto">
            <a:xfrm>
              <a:off x="5088" y="163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89" name="Rectangle 85"/>
            <p:cNvSpPr>
              <a:spLocks noChangeArrowheads="1"/>
            </p:cNvSpPr>
            <p:nvPr/>
          </p:nvSpPr>
          <p:spPr bwMode="auto">
            <a:xfrm>
              <a:off x="5088" y="187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90" name="Rectangle 86"/>
            <p:cNvSpPr>
              <a:spLocks noChangeArrowheads="1"/>
            </p:cNvSpPr>
            <p:nvPr/>
          </p:nvSpPr>
          <p:spPr bwMode="auto">
            <a:xfrm>
              <a:off x="5088" y="211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91" name="Rectangle 87"/>
            <p:cNvSpPr>
              <a:spLocks noChangeArrowheads="1"/>
            </p:cNvSpPr>
            <p:nvPr/>
          </p:nvSpPr>
          <p:spPr bwMode="auto">
            <a:xfrm>
              <a:off x="5088" y="235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92" name="Rectangle 88"/>
            <p:cNvSpPr>
              <a:spLocks noChangeArrowheads="1"/>
            </p:cNvSpPr>
            <p:nvPr/>
          </p:nvSpPr>
          <p:spPr bwMode="auto">
            <a:xfrm>
              <a:off x="5088" y="259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sp>
          <p:nvSpPr>
            <p:cNvPr id="93" name="Rectangle 89"/>
            <p:cNvSpPr>
              <a:spLocks noChangeArrowheads="1"/>
            </p:cNvSpPr>
            <p:nvPr/>
          </p:nvSpPr>
          <p:spPr bwMode="auto">
            <a:xfrm>
              <a:off x="5088" y="2832"/>
              <a:ext cx="336" cy="192"/>
            </a:xfrm>
            <a:prstGeom prst="rect">
              <a:avLst/>
            </a:prstGeom>
            <a:solidFill>
              <a:schemeClr val="accent1"/>
            </a:solidFill>
            <a:ln w="9525">
              <a:solidFill>
                <a:schemeClr val="tx1"/>
              </a:solidFill>
              <a:miter lim="800000"/>
              <a:headEnd/>
              <a:tailEnd/>
            </a:ln>
            <a:effectLst>
              <a:outerShdw dist="107763" dir="8100000" algn="ctr" rotWithShape="0">
                <a:schemeClr val="bg2"/>
              </a:outerShdw>
            </a:effectLst>
          </p:spPr>
          <p:txBody>
            <a:bodyPr wrap="none" anchor="ctr"/>
            <a:lstStyle/>
            <a:p>
              <a:endParaRPr lang="fr-FR"/>
            </a:p>
          </p:txBody>
        </p:sp>
      </p:grpSp>
      <p:sp>
        <p:nvSpPr>
          <p:cNvPr id="94" name="Text Box 90"/>
          <p:cNvSpPr txBox="1">
            <a:spLocks noChangeArrowheads="1"/>
          </p:cNvSpPr>
          <p:nvPr/>
        </p:nvSpPr>
        <p:spPr bwMode="auto">
          <a:xfrm>
            <a:off x="5257800" y="4937125"/>
            <a:ext cx="2476960" cy="707886"/>
          </a:xfrm>
          <a:prstGeom prst="rect">
            <a:avLst/>
          </a:prstGeom>
          <a:noFill/>
          <a:ln w="9525">
            <a:noFill/>
            <a:miter lim="800000"/>
            <a:headEnd/>
            <a:tailEnd/>
          </a:ln>
          <a:effectLst/>
        </p:spPr>
        <p:txBody>
          <a:bodyPr wrap="none">
            <a:spAutoFit/>
          </a:bodyPr>
          <a:lstStyle/>
          <a:p>
            <a:pPr eaLnBrk="0" hangingPunct="0"/>
            <a:r>
              <a:rPr lang="fr-FR" sz="2000" b="1" dirty="0" smtClean="0">
                <a:latin typeface="Arial" pitchFamily="34" charset="0"/>
              </a:rPr>
              <a:t>Cout et complexité</a:t>
            </a:r>
          </a:p>
          <a:p>
            <a:pPr algn="ctr" eaLnBrk="0" hangingPunct="0"/>
            <a:r>
              <a:rPr lang="fr-FR" sz="2000" b="1" dirty="0" smtClean="0">
                <a:latin typeface="Arial" pitchFamily="34" charset="0"/>
                <a:cs typeface="Arial" pitchFamily="34" charset="0"/>
              </a:rPr>
              <a:t>~</a:t>
            </a:r>
            <a:r>
              <a:rPr lang="fr-FR" sz="2000" b="1" dirty="0" smtClean="0">
                <a:latin typeface="Arial" pitchFamily="34" charset="0"/>
              </a:rPr>
              <a:t>n+n</a:t>
            </a:r>
            <a:endParaRPr lang="fr-FR" sz="2000" b="1" baseline="30000" dirty="0">
              <a:latin typeface="Arial" pitchFamily="34" charset="0"/>
            </a:endParaRPr>
          </a:p>
        </p:txBody>
      </p:sp>
      <p:sp>
        <p:nvSpPr>
          <p:cNvPr id="95" name="Text Box 91"/>
          <p:cNvSpPr txBox="1">
            <a:spLocks noChangeArrowheads="1"/>
          </p:cNvSpPr>
          <p:nvPr/>
        </p:nvSpPr>
        <p:spPr bwMode="auto">
          <a:xfrm>
            <a:off x="428596" y="1928802"/>
            <a:ext cx="1441420" cy="646331"/>
          </a:xfrm>
          <a:prstGeom prst="rect">
            <a:avLst/>
          </a:prstGeom>
          <a:noFill/>
          <a:ln w="9525">
            <a:noFill/>
            <a:miter lim="800000"/>
            <a:headEnd/>
            <a:tailEnd/>
          </a:ln>
          <a:effectLst/>
        </p:spPr>
        <p:txBody>
          <a:bodyPr wrap="none">
            <a:spAutoFit/>
          </a:bodyPr>
          <a:lstStyle/>
          <a:p>
            <a:pPr algn="ctr" eaLnBrk="0" hangingPunct="0"/>
            <a:r>
              <a:rPr lang="fr-FR" sz="1800" b="1" dirty="0" smtClean="0">
                <a:latin typeface="Arial" pitchFamily="34" charset="0"/>
              </a:rPr>
              <a:t>Partenaires</a:t>
            </a:r>
            <a:endParaRPr lang="fr-FR" b="1" dirty="0" smtClean="0">
              <a:latin typeface="Arial" pitchFamily="34" charset="0"/>
            </a:endParaRPr>
          </a:p>
          <a:p>
            <a:pPr algn="ctr" eaLnBrk="0" hangingPunct="0"/>
            <a:r>
              <a:rPr lang="fr-FR" sz="1800" b="1" dirty="0" smtClean="0">
                <a:latin typeface="Arial" pitchFamily="34" charset="0"/>
              </a:rPr>
              <a:t>métier</a:t>
            </a:r>
            <a:endParaRPr lang="fr-FR" sz="1800" b="1" dirty="0">
              <a:latin typeface="Arial" pitchFamily="34" charset="0"/>
            </a:endParaRPr>
          </a:p>
        </p:txBody>
      </p:sp>
      <p:sp>
        <p:nvSpPr>
          <p:cNvPr id="97" name="Text Box 93"/>
          <p:cNvSpPr txBox="1">
            <a:spLocks noChangeArrowheads="1"/>
          </p:cNvSpPr>
          <p:nvPr/>
        </p:nvSpPr>
        <p:spPr bwMode="auto">
          <a:xfrm>
            <a:off x="3352800" y="3398838"/>
            <a:ext cx="1295400" cy="823912"/>
          </a:xfrm>
          <a:prstGeom prst="rect">
            <a:avLst/>
          </a:prstGeom>
          <a:noFill/>
          <a:ln w="9525">
            <a:noFill/>
            <a:miter lim="800000"/>
            <a:headEnd/>
            <a:tailEnd/>
          </a:ln>
          <a:effectLst/>
        </p:spPr>
        <p:txBody>
          <a:bodyPr>
            <a:spAutoFit/>
          </a:bodyPr>
          <a:lstStyle/>
          <a:p>
            <a:pPr eaLnBrk="0" hangingPunct="0"/>
            <a:r>
              <a:rPr lang="fr-FR" sz="4800" b="1" i="1" smtClean="0">
                <a:latin typeface="Arial" pitchFamily="34" charset="0"/>
              </a:rPr>
              <a:t>Ou</a:t>
            </a:r>
            <a:endParaRPr lang="fr-FR" sz="4800" b="1" i="1">
              <a:latin typeface="Arial" pitchFamily="34" charset="0"/>
            </a:endParaRPr>
          </a:p>
        </p:txBody>
      </p:sp>
      <p:sp>
        <p:nvSpPr>
          <p:cNvPr id="98" name="Freeform 95"/>
          <p:cNvSpPr>
            <a:spLocks/>
          </p:cNvSpPr>
          <p:nvPr/>
        </p:nvSpPr>
        <p:spPr bwMode="auto">
          <a:xfrm>
            <a:off x="6192838" y="3529013"/>
            <a:ext cx="74612" cy="496887"/>
          </a:xfrm>
          <a:custGeom>
            <a:avLst/>
            <a:gdLst/>
            <a:ahLst/>
            <a:cxnLst>
              <a:cxn ang="0">
                <a:pos x="150" y="1874"/>
              </a:cxn>
              <a:cxn ang="0">
                <a:pos x="164" y="1865"/>
              </a:cxn>
              <a:cxn ang="0">
                <a:pos x="178" y="1846"/>
              </a:cxn>
              <a:cxn ang="0">
                <a:pos x="191" y="1819"/>
              </a:cxn>
              <a:cxn ang="0">
                <a:pos x="204" y="1783"/>
              </a:cxn>
              <a:cxn ang="0">
                <a:pos x="216" y="1740"/>
              </a:cxn>
              <a:cxn ang="0">
                <a:pos x="228" y="1689"/>
              </a:cxn>
              <a:cxn ang="0">
                <a:pos x="238" y="1632"/>
              </a:cxn>
              <a:cxn ang="0">
                <a:pos x="248" y="1568"/>
              </a:cxn>
              <a:cxn ang="0">
                <a:pos x="256" y="1499"/>
              </a:cxn>
              <a:cxn ang="0">
                <a:pos x="264" y="1424"/>
              </a:cxn>
              <a:cxn ang="0">
                <a:pos x="274" y="1303"/>
              </a:cxn>
              <a:cxn ang="0">
                <a:pos x="282" y="1127"/>
              </a:cxn>
              <a:cxn ang="0">
                <a:pos x="284" y="938"/>
              </a:cxn>
              <a:cxn ang="0">
                <a:pos x="282" y="749"/>
              </a:cxn>
              <a:cxn ang="0">
                <a:pos x="274" y="573"/>
              </a:cxn>
              <a:cxn ang="0">
                <a:pos x="264" y="451"/>
              </a:cxn>
              <a:cxn ang="0">
                <a:pos x="256" y="377"/>
              </a:cxn>
              <a:cxn ang="0">
                <a:pos x="248" y="307"/>
              </a:cxn>
              <a:cxn ang="0">
                <a:pos x="238" y="243"/>
              </a:cxn>
              <a:cxn ang="0">
                <a:pos x="228" y="186"/>
              </a:cxn>
              <a:cxn ang="0">
                <a:pos x="216" y="136"/>
              </a:cxn>
              <a:cxn ang="0">
                <a:pos x="204" y="92"/>
              </a:cxn>
              <a:cxn ang="0">
                <a:pos x="191" y="56"/>
              </a:cxn>
              <a:cxn ang="0">
                <a:pos x="178" y="29"/>
              </a:cxn>
              <a:cxn ang="0">
                <a:pos x="164" y="10"/>
              </a:cxn>
              <a:cxn ang="0">
                <a:pos x="150" y="1"/>
              </a:cxn>
              <a:cxn ang="0">
                <a:pos x="136" y="1"/>
              </a:cxn>
              <a:cxn ang="0">
                <a:pos x="121" y="10"/>
              </a:cxn>
              <a:cxn ang="0">
                <a:pos x="107" y="29"/>
              </a:cxn>
              <a:cxn ang="0">
                <a:pos x="93" y="56"/>
              </a:cxn>
              <a:cxn ang="0">
                <a:pos x="80" y="92"/>
              </a:cxn>
              <a:cxn ang="0">
                <a:pos x="68" y="136"/>
              </a:cxn>
              <a:cxn ang="0">
                <a:pos x="58" y="186"/>
              </a:cxn>
              <a:cxn ang="0">
                <a:pos x="47" y="243"/>
              </a:cxn>
              <a:cxn ang="0">
                <a:pos x="36" y="307"/>
              </a:cxn>
              <a:cxn ang="0">
                <a:pos x="28" y="377"/>
              </a:cxn>
              <a:cxn ang="0">
                <a:pos x="21" y="451"/>
              </a:cxn>
              <a:cxn ang="0">
                <a:pos x="12" y="573"/>
              </a:cxn>
              <a:cxn ang="0">
                <a:pos x="2" y="749"/>
              </a:cxn>
              <a:cxn ang="0">
                <a:pos x="0" y="938"/>
              </a:cxn>
              <a:cxn ang="0">
                <a:pos x="2" y="1127"/>
              </a:cxn>
              <a:cxn ang="0">
                <a:pos x="12" y="1303"/>
              </a:cxn>
              <a:cxn ang="0">
                <a:pos x="21" y="1424"/>
              </a:cxn>
              <a:cxn ang="0">
                <a:pos x="28" y="1499"/>
              </a:cxn>
              <a:cxn ang="0">
                <a:pos x="36" y="1568"/>
              </a:cxn>
              <a:cxn ang="0">
                <a:pos x="47" y="1632"/>
              </a:cxn>
              <a:cxn ang="0">
                <a:pos x="58" y="1689"/>
              </a:cxn>
              <a:cxn ang="0">
                <a:pos x="68" y="1740"/>
              </a:cxn>
              <a:cxn ang="0">
                <a:pos x="80" y="1783"/>
              </a:cxn>
              <a:cxn ang="0">
                <a:pos x="93" y="1819"/>
              </a:cxn>
              <a:cxn ang="0">
                <a:pos x="107" y="1846"/>
              </a:cxn>
              <a:cxn ang="0">
                <a:pos x="121" y="1865"/>
              </a:cxn>
              <a:cxn ang="0">
                <a:pos x="136" y="1874"/>
              </a:cxn>
            </a:cxnLst>
            <a:rect l="0" t="0" r="r" b="b"/>
            <a:pathLst>
              <a:path w="284" h="1876">
                <a:moveTo>
                  <a:pt x="143" y="1876"/>
                </a:moveTo>
                <a:lnTo>
                  <a:pt x="150" y="1874"/>
                </a:lnTo>
                <a:lnTo>
                  <a:pt x="157" y="1871"/>
                </a:lnTo>
                <a:lnTo>
                  <a:pt x="164" y="1865"/>
                </a:lnTo>
                <a:lnTo>
                  <a:pt x="171" y="1857"/>
                </a:lnTo>
                <a:lnTo>
                  <a:pt x="178" y="1846"/>
                </a:lnTo>
                <a:lnTo>
                  <a:pt x="185" y="1833"/>
                </a:lnTo>
                <a:lnTo>
                  <a:pt x="191" y="1819"/>
                </a:lnTo>
                <a:lnTo>
                  <a:pt x="198" y="1802"/>
                </a:lnTo>
                <a:lnTo>
                  <a:pt x="204" y="1783"/>
                </a:lnTo>
                <a:lnTo>
                  <a:pt x="210" y="1762"/>
                </a:lnTo>
                <a:lnTo>
                  <a:pt x="216" y="1740"/>
                </a:lnTo>
                <a:lnTo>
                  <a:pt x="222" y="1716"/>
                </a:lnTo>
                <a:lnTo>
                  <a:pt x="228" y="1689"/>
                </a:lnTo>
                <a:lnTo>
                  <a:pt x="232" y="1662"/>
                </a:lnTo>
                <a:lnTo>
                  <a:pt x="238" y="1632"/>
                </a:lnTo>
                <a:lnTo>
                  <a:pt x="243" y="1602"/>
                </a:lnTo>
                <a:lnTo>
                  <a:pt x="248" y="1568"/>
                </a:lnTo>
                <a:lnTo>
                  <a:pt x="252" y="1534"/>
                </a:lnTo>
                <a:lnTo>
                  <a:pt x="256" y="1499"/>
                </a:lnTo>
                <a:lnTo>
                  <a:pt x="260" y="1462"/>
                </a:lnTo>
                <a:lnTo>
                  <a:pt x="264" y="1424"/>
                </a:lnTo>
                <a:lnTo>
                  <a:pt x="267" y="1385"/>
                </a:lnTo>
                <a:lnTo>
                  <a:pt x="274" y="1303"/>
                </a:lnTo>
                <a:lnTo>
                  <a:pt x="278" y="1216"/>
                </a:lnTo>
                <a:lnTo>
                  <a:pt x="282" y="1127"/>
                </a:lnTo>
                <a:lnTo>
                  <a:pt x="283" y="1033"/>
                </a:lnTo>
                <a:lnTo>
                  <a:pt x="284" y="938"/>
                </a:lnTo>
                <a:lnTo>
                  <a:pt x="283" y="842"/>
                </a:lnTo>
                <a:lnTo>
                  <a:pt x="282" y="749"/>
                </a:lnTo>
                <a:lnTo>
                  <a:pt x="278" y="659"/>
                </a:lnTo>
                <a:lnTo>
                  <a:pt x="274" y="573"/>
                </a:lnTo>
                <a:lnTo>
                  <a:pt x="267" y="490"/>
                </a:lnTo>
                <a:lnTo>
                  <a:pt x="264" y="451"/>
                </a:lnTo>
                <a:lnTo>
                  <a:pt x="260" y="413"/>
                </a:lnTo>
                <a:lnTo>
                  <a:pt x="256" y="377"/>
                </a:lnTo>
                <a:lnTo>
                  <a:pt x="252" y="341"/>
                </a:lnTo>
                <a:lnTo>
                  <a:pt x="248" y="307"/>
                </a:lnTo>
                <a:lnTo>
                  <a:pt x="243" y="274"/>
                </a:lnTo>
                <a:lnTo>
                  <a:pt x="238" y="243"/>
                </a:lnTo>
                <a:lnTo>
                  <a:pt x="232" y="214"/>
                </a:lnTo>
                <a:lnTo>
                  <a:pt x="228" y="186"/>
                </a:lnTo>
                <a:lnTo>
                  <a:pt x="222" y="160"/>
                </a:lnTo>
                <a:lnTo>
                  <a:pt x="216" y="136"/>
                </a:lnTo>
                <a:lnTo>
                  <a:pt x="210" y="113"/>
                </a:lnTo>
                <a:lnTo>
                  <a:pt x="204" y="92"/>
                </a:lnTo>
                <a:lnTo>
                  <a:pt x="198" y="73"/>
                </a:lnTo>
                <a:lnTo>
                  <a:pt x="191" y="56"/>
                </a:lnTo>
                <a:lnTo>
                  <a:pt x="185" y="42"/>
                </a:lnTo>
                <a:lnTo>
                  <a:pt x="178" y="29"/>
                </a:lnTo>
                <a:lnTo>
                  <a:pt x="171" y="19"/>
                </a:lnTo>
                <a:lnTo>
                  <a:pt x="164" y="10"/>
                </a:lnTo>
                <a:lnTo>
                  <a:pt x="157" y="4"/>
                </a:lnTo>
                <a:lnTo>
                  <a:pt x="150" y="1"/>
                </a:lnTo>
                <a:lnTo>
                  <a:pt x="143" y="0"/>
                </a:lnTo>
                <a:lnTo>
                  <a:pt x="136" y="1"/>
                </a:lnTo>
                <a:lnTo>
                  <a:pt x="128" y="4"/>
                </a:lnTo>
                <a:lnTo>
                  <a:pt x="121" y="10"/>
                </a:lnTo>
                <a:lnTo>
                  <a:pt x="114" y="19"/>
                </a:lnTo>
                <a:lnTo>
                  <a:pt x="107" y="29"/>
                </a:lnTo>
                <a:lnTo>
                  <a:pt x="100" y="42"/>
                </a:lnTo>
                <a:lnTo>
                  <a:pt x="93" y="56"/>
                </a:lnTo>
                <a:lnTo>
                  <a:pt x="87" y="73"/>
                </a:lnTo>
                <a:lnTo>
                  <a:pt x="80" y="92"/>
                </a:lnTo>
                <a:lnTo>
                  <a:pt x="74" y="113"/>
                </a:lnTo>
                <a:lnTo>
                  <a:pt x="68" y="136"/>
                </a:lnTo>
                <a:lnTo>
                  <a:pt x="62" y="160"/>
                </a:lnTo>
                <a:lnTo>
                  <a:pt x="58" y="186"/>
                </a:lnTo>
                <a:lnTo>
                  <a:pt x="52" y="214"/>
                </a:lnTo>
                <a:lnTo>
                  <a:pt x="47" y="243"/>
                </a:lnTo>
                <a:lnTo>
                  <a:pt x="41" y="274"/>
                </a:lnTo>
                <a:lnTo>
                  <a:pt x="36" y="307"/>
                </a:lnTo>
                <a:lnTo>
                  <a:pt x="33" y="341"/>
                </a:lnTo>
                <a:lnTo>
                  <a:pt x="28" y="377"/>
                </a:lnTo>
                <a:lnTo>
                  <a:pt x="25" y="413"/>
                </a:lnTo>
                <a:lnTo>
                  <a:pt x="21" y="451"/>
                </a:lnTo>
                <a:lnTo>
                  <a:pt x="17" y="490"/>
                </a:lnTo>
                <a:lnTo>
                  <a:pt x="12" y="573"/>
                </a:lnTo>
                <a:lnTo>
                  <a:pt x="6" y="659"/>
                </a:lnTo>
                <a:lnTo>
                  <a:pt x="2" y="749"/>
                </a:lnTo>
                <a:lnTo>
                  <a:pt x="1" y="842"/>
                </a:lnTo>
                <a:lnTo>
                  <a:pt x="0" y="938"/>
                </a:lnTo>
                <a:lnTo>
                  <a:pt x="1" y="1033"/>
                </a:lnTo>
                <a:lnTo>
                  <a:pt x="2" y="1127"/>
                </a:lnTo>
                <a:lnTo>
                  <a:pt x="6" y="1216"/>
                </a:lnTo>
                <a:lnTo>
                  <a:pt x="12" y="1303"/>
                </a:lnTo>
                <a:lnTo>
                  <a:pt x="17" y="1385"/>
                </a:lnTo>
                <a:lnTo>
                  <a:pt x="21" y="1424"/>
                </a:lnTo>
                <a:lnTo>
                  <a:pt x="25" y="1462"/>
                </a:lnTo>
                <a:lnTo>
                  <a:pt x="28" y="1499"/>
                </a:lnTo>
                <a:lnTo>
                  <a:pt x="33" y="1534"/>
                </a:lnTo>
                <a:lnTo>
                  <a:pt x="36" y="1568"/>
                </a:lnTo>
                <a:lnTo>
                  <a:pt x="41" y="1602"/>
                </a:lnTo>
                <a:lnTo>
                  <a:pt x="47" y="1632"/>
                </a:lnTo>
                <a:lnTo>
                  <a:pt x="52" y="1662"/>
                </a:lnTo>
                <a:lnTo>
                  <a:pt x="58" y="1689"/>
                </a:lnTo>
                <a:lnTo>
                  <a:pt x="62" y="1716"/>
                </a:lnTo>
                <a:lnTo>
                  <a:pt x="68" y="1740"/>
                </a:lnTo>
                <a:lnTo>
                  <a:pt x="74" y="1762"/>
                </a:lnTo>
                <a:lnTo>
                  <a:pt x="80" y="1783"/>
                </a:lnTo>
                <a:lnTo>
                  <a:pt x="87" y="1802"/>
                </a:lnTo>
                <a:lnTo>
                  <a:pt x="93" y="1819"/>
                </a:lnTo>
                <a:lnTo>
                  <a:pt x="100" y="1833"/>
                </a:lnTo>
                <a:lnTo>
                  <a:pt x="107" y="1846"/>
                </a:lnTo>
                <a:lnTo>
                  <a:pt x="114" y="1857"/>
                </a:lnTo>
                <a:lnTo>
                  <a:pt x="121" y="1865"/>
                </a:lnTo>
                <a:lnTo>
                  <a:pt x="128" y="1871"/>
                </a:lnTo>
                <a:lnTo>
                  <a:pt x="136" y="1874"/>
                </a:lnTo>
                <a:lnTo>
                  <a:pt x="143" y="1876"/>
                </a:lnTo>
                <a:close/>
              </a:path>
            </a:pathLst>
          </a:custGeom>
          <a:solidFill>
            <a:srgbClr val="8484AD"/>
          </a:solidFill>
          <a:ln w="9525">
            <a:solidFill>
              <a:schemeClr val="tx1"/>
            </a:solidFill>
            <a:round/>
            <a:headEnd/>
            <a:tailEnd/>
          </a:ln>
        </p:spPr>
        <p:txBody>
          <a:bodyPr/>
          <a:lstStyle/>
          <a:p>
            <a:endParaRPr lang="fr-FR"/>
          </a:p>
        </p:txBody>
      </p:sp>
      <p:sp>
        <p:nvSpPr>
          <p:cNvPr id="99" name="Freeform 96"/>
          <p:cNvSpPr>
            <a:spLocks/>
          </p:cNvSpPr>
          <p:nvPr/>
        </p:nvSpPr>
        <p:spPr bwMode="auto">
          <a:xfrm>
            <a:off x="6211888" y="3529013"/>
            <a:ext cx="755650" cy="496887"/>
          </a:xfrm>
          <a:custGeom>
            <a:avLst/>
            <a:gdLst/>
            <a:ahLst/>
            <a:cxnLst>
              <a:cxn ang="0">
                <a:pos x="1" y="1033"/>
              </a:cxn>
              <a:cxn ang="0">
                <a:pos x="6" y="1216"/>
              </a:cxn>
              <a:cxn ang="0">
                <a:pos x="17" y="1385"/>
              </a:cxn>
              <a:cxn ang="0">
                <a:pos x="25" y="1462"/>
              </a:cxn>
              <a:cxn ang="0">
                <a:pos x="33" y="1534"/>
              </a:cxn>
              <a:cxn ang="0">
                <a:pos x="41" y="1602"/>
              </a:cxn>
              <a:cxn ang="0">
                <a:pos x="52" y="1662"/>
              </a:cxn>
              <a:cxn ang="0">
                <a:pos x="62" y="1716"/>
              </a:cxn>
              <a:cxn ang="0">
                <a:pos x="74" y="1762"/>
              </a:cxn>
              <a:cxn ang="0">
                <a:pos x="87" y="1802"/>
              </a:cxn>
              <a:cxn ang="0">
                <a:pos x="100" y="1833"/>
              </a:cxn>
              <a:cxn ang="0">
                <a:pos x="114" y="1857"/>
              </a:cxn>
              <a:cxn ang="0">
                <a:pos x="128" y="1871"/>
              </a:cxn>
              <a:cxn ang="0">
                <a:pos x="143" y="1876"/>
              </a:cxn>
              <a:cxn ang="0">
                <a:pos x="5317" y="1874"/>
              </a:cxn>
              <a:cxn ang="0">
                <a:pos x="5331" y="1865"/>
              </a:cxn>
              <a:cxn ang="0">
                <a:pos x="5345" y="1846"/>
              </a:cxn>
              <a:cxn ang="0">
                <a:pos x="5360" y="1819"/>
              </a:cxn>
              <a:cxn ang="0">
                <a:pos x="5373" y="1783"/>
              </a:cxn>
              <a:cxn ang="0">
                <a:pos x="5384" y="1740"/>
              </a:cxn>
              <a:cxn ang="0">
                <a:pos x="5396" y="1689"/>
              </a:cxn>
              <a:cxn ang="0">
                <a:pos x="5406" y="1632"/>
              </a:cxn>
              <a:cxn ang="0">
                <a:pos x="5416" y="1568"/>
              </a:cxn>
              <a:cxn ang="0">
                <a:pos x="5424" y="1499"/>
              </a:cxn>
              <a:cxn ang="0">
                <a:pos x="5433" y="1424"/>
              </a:cxn>
              <a:cxn ang="0">
                <a:pos x="5442" y="1303"/>
              </a:cxn>
              <a:cxn ang="0">
                <a:pos x="5450" y="1127"/>
              </a:cxn>
              <a:cxn ang="0">
                <a:pos x="5453" y="938"/>
              </a:cxn>
              <a:cxn ang="0">
                <a:pos x="5450" y="749"/>
              </a:cxn>
              <a:cxn ang="0">
                <a:pos x="5442" y="573"/>
              </a:cxn>
              <a:cxn ang="0">
                <a:pos x="5433" y="451"/>
              </a:cxn>
              <a:cxn ang="0">
                <a:pos x="5424" y="377"/>
              </a:cxn>
              <a:cxn ang="0">
                <a:pos x="5416" y="307"/>
              </a:cxn>
              <a:cxn ang="0">
                <a:pos x="5406" y="243"/>
              </a:cxn>
              <a:cxn ang="0">
                <a:pos x="5396" y="186"/>
              </a:cxn>
              <a:cxn ang="0">
                <a:pos x="5384" y="136"/>
              </a:cxn>
              <a:cxn ang="0">
                <a:pos x="5373" y="92"/>
              </a:cxn>
              <a:cxn ang="0">
                <a:pos x="5360" y="56"/>
              </a:cxn>
              <a:cxn ang="0">
                <a:pos x="5345" y="29"/>
              </a:cxn>
              <a:cxn ang="0">
                <a:pos x="5331" y="10"/>
              </a:cxn>
              <a:cxn ang="0">
                <a:pos x="5317" y="1"/>
              </a:cxn>
              <a:cxn ang="0">
                <a:pos x="143" y="0"/>
              </a:cxn>
              <a:cxn ang="0">
                <a:pos x="128" y="4"/>
              </a:cxn>
              <a:cxn ang="0">
                <a:pos x="114" y="19"/>
              </a:cxn>
              <a:cxn ang="0">
                <a:pos x="100" y="42"/>
              </a:cxn>
              <a:cxn ang="0">
                <a:pos x="87" y="73"/>
              </a:cxn>
              <a:cxn ang="0">
                <a:pos x="74" y="113"/>
              </a:cxn>
              <a:cxn ang="0">
                <a:pos x="62" y="160"/>
              </a:cxn>
              <a:cxn ang="0">
                <a:pos x="52" y="214"/>
              </a:cxn>
              <a:cxn ang="0">
                <a:pos x="41" y="274"/>
              </a:cxn>
              <a:cxn ang="0">
                <a:pos x="33" y="341"/>
              </a:cxn>
              <a:cxn ang="0">
                <a:pos x="25" y="413"/>
              </a:cxn>
              <a:cxn ang="0">
                <a:pos x="17" y="490"/>
              </a:cxn>
              <a:cxn ang="0">
                <a:pos x="6" y="659"/>
              </a:cxn>
              <a:cxn ang="0">
                <a:pos x="1" y="842"/>
              </a:cxn>
            </a:cxnLst>
            <a:rect l="0" t="0" r="r" b="b"/>
            <a:pathLst>
              <a:path w="5453" h="1876">
                <a:moveTo>
                  <a:pt x="0" y="938"/>
                </a:moveTo>
                <a:lnTo>
                  <a:pt x="1" y="1033"/>
                </a:lnTo>
                <a:lnTo>
                  <a:pt x="2" y="1127"/>
                </a:lnTo>
                <a:lnTo>
                  <a:pt x="6" y="1216"/>
                </a:lnTo>
                <a:lnTo>
                  <a:pt x="12" y="1303"/>
                </a:lnTo>
                <a:lnTo>
                  <a:pt x="17" y="1385"/>
                </a:lnTo>
                <a:lnTo>
                  <a:pt x="21" y="1424"/>
                </a:lnTo>
                <a:lnTo>
                  <a:pt x="25" y="1462"/>
                </a:lnTo>
                <a:lnTo>
                  <a:pt x="28" y="1499"/>
                </a:lnTo>
                <a:lnTo>
                  <a:pt x="33" y="1534"/>
                </a:lnTo>
                <a:lnTo>
                  <a:pt x="36" y="1568"/>
                </a:lnTo>
                <a:lnTo>
                  <a:pt x="41" y="1602"/>
                </a:lnTo>
                <a:lnTo>
                  <a:pt x="47" y="1632"/>
                </a:lnTo>
                <a:lnTo>
                  <a:pt x="52" y="1662"/>
                </a:lnTo>
                <a:lnTo>
                  <a:pt x="58" y="1689"/>
                </a:lnTo>
                <a:lnTo>
                  <a:pt x="62" y="1716"/>
                </a:lnTo>
                <a:lnTo>
                  <a:pt x="68" y="1740"/>
                </a:lnTo>
                <a:lnTo>
                  <a:pt x="74" y="1762"/>
                </a:lnTo>
                <a:lnTo>
                  <a:pt x="80" y="1783"/>
                </a:lnTo>
                <a:lnTo>
                  <a:pt x="87" y="1802"/>
                </a:lnTo>
                <a:lnTo>
                  <a:pt x="93" y="1819"/>
                </a:lnTo>
                <a:lnTo>
                  <a:pt x="100" y="1833"/>
                </a:lnTo>
                <a:lnTo>
                  <a:pt x="107" y="1846"/>
                </a:lnTo>
                <a:lnTo>
                  <a:pt x="114" y="1857"/>
                </a:lnTo>
                <a:lnTo>
                  <a:pt x="121" y="1865"/>
                </a:lnTo>
                <a:lnTo>
                  <a:pt x="128" y="1871"/>
                </a:lnTo>
                <a:lnTo>
                  <a:pt x="136" y="1874"/>
                </a:lnTo>
                <a:lnTo>
                  <a:pt x="143" y="1876"/>
                </a:lnTo>
                <a:lnTo>
                  <a:pt x="5310" y="1876"/>
                </a:lnTo>
                <a:lnTo>
                  <a:pt x="5317" y="1874"/>
                </a:lnTo>
                <a:lnTo>
                  <a:pt x="5324" y="1871"/>
                </a:lnTo>
                <a:lnTo>
                  <a:pt x="5331" y="1865"/>
                </a:lnTo>
                <a:lnTo>
                  <a:pt x="5338" y="1857"/>
                </a:lnTo>
                <a:lnTo>
                  <a:pt x="5345" y="1846"/>
                </a:lnTo>
                <a:lnTo>
                  <a:pt x="5352" y="1833"/>
                </a:lnTo>
                <a:lnTo>
                  <a:pt x="5360" y="1819"/>
                </a:lnTo>
                <a:lnTo>
                  <a:pt x="5365" y="1802"/>
                </a:lnTo>
                <a:lnTo>
                  <a:pt x="5373" y="1783"/>
                </a:lnTo>
                <a:lnTo>
                  <a:pt x="5378" y="1762"/>
                </a:lnTo>
                <a:lnTo>
                  <a:pt x="5384" y="1740"/>
                </a:lnTo>
                <a:lnTo>
                  <a:pt x="5390" y="1716"/>
                </a:lnTo>
                <a:lnTo>
                  <a:pt x="5396" y="1689"/>
                </a:lnTo>
                <a:lnTo>
                  <a:pt x="5401" y="1662"/>
                </a:lnTo>
                <a:lnTo>
                  <a:pt x="5406" y="1632"/>
                </a:lnTo>
                <a:lnTo>
                  <a:pt x="5411" y="1602"/>
                </a:lnTo>
                <a:lnTo>
                  <a:pt x="5416" y="1568"/>
                </a:lnTo>
                <a:lnTo>
                  <a:pt x="5420" y="1534"/>
                </a:lnTo>
                <a:lnTo>
                  <a:pt x="5424" y="1499"/>
                </a:lnTo>
                <a:lnTo>
                  <a:pt x="5428" y="1462"/>
                </a:lnTo>
                <a:lnTo>
                  <a:pt x="5433" y="1424"/>
                </a:lnTo>
                <a:lnTo>
                  <a:pt x="5435" y="1385"/>
                </a:lnTo>
                <a:lnTo>
                  <a:pt x="5442" y="1303"/>
                </a:lnTo>
                <a:lnTo>
                  <a:pt x="5447" y="1216"/>
                </a:lnTo>
                <a:lnTo>
                  <a:pt x="5450" y="1127"/>
                </a:lnTo>
                <a:lnTo>
                  <a:pt x="5452" y="1033"/>
                </a:lnTo>
                <a:lnTo>
                  <a:pt x="5453" y="938"/>
                </a:lnTo>
                <a:lnTo>
                  <a:pt x="5452" y="842"/>
                </a:lnTo>
                <a:lnTo>
                  <a:pt x="5450" y="749"/>
                </a:lnTo>
                <a:lnTo>
                  <a:pt x="5447" y="659"/>
                </a:lnTo>
                <a:lnTo>
                  <a:pt x="5442" y="573"/>
                </a:lnTo>
                <a:lnTo>
                  <a:pt x="5435" y="490"/>
                </a:lnTo>
                <a:lnTo>
                  <a:pt x="5433" y="451"/>
                </a:lnTo>
                <a:lnTo>
                  <a:pt x="5428" y="413"/>
                </a:lnTo>
                <a:lnTo>
                  <a:pt x="5424" y="377"/>
                </a:lnTo>
                <a:lnTo>
                  <a:pt x="5420" y="341"/>
                </a:lnTo>
                <a:lnTo>
                  <a:pt x="5416" y="307"/>
                </a:lnTo>
                <a:lnTo>
                  <a:pt x="5411" y="274"/>
                </a:lnTo>
                <a:lnTo>
                  <a:pt x="5406" y="243"/>
                </a:lnTo>
                <a:lnTo>
                  <a:pt x="5401" y="214"/>
                </a:lnTo>
                <a:lnTo>
                  <a:pt x="5396" y="186"/>
                </a:lnTo>
                <a:lnTo>
                  <a:pt x="5390" y="160"/>
                </a:lnTo>
                <a:lnTo>
                  <a:pt x="5384" y="136"/>
                </a:lnTo>
                <a:lnTo>
                  <a:pt x="5378" y="113"/>
                </a:lnTo>
                <a:lnTo>
                  <a:pt x="5373" y="92"/>
                </a:lnTo>
                <a:lnTo>
                  <a:pt x="5365" y="73"/>
                </a:lnTo>
                <a:lnTo>
                  <a:pt x="5360" y="56"/>
                </a:lnTo>
                <a:lnTo>
                  <a:pt x="5352" y="42"/>
                </a:lnTo>
                <a:lnTo>
                  <a:pt x="5345" y="29"/>
                </a:lnTo>
                <a:lnTo>
                  <a:pt x="5338" y="19"/>
                </a:lnTo>
                <a:lnTo>
                  <a:pt x="5331" y="10"/>
                </a:lnTo>
                <a:lnTo>
                  <a:pt x="5324" y="4"/>
                </a:lnTo>
                <a:lnTo>
                  <a:pt x="5317" y="1"/>
                </a:lnTo>
                <a:lnTo>
                  <a:pt x="5310" y="0"/>
                </a:lnTo>
                <a:lnTo>
                  <a:pt x="143" y="0"/>
                </a:lnTo>
                <a:lnTo>
                  <a:pt x="136" y="1"/>
                </a:lnTo>
                <a:lnTo>
                  <a:pt x="128" y="4"/>
                </a:lnTo>
                <a:lnTo>
                  <a:pt x="121" y="10"/>
                </a:lnTo>
                <a:lnTo>
                  <a:pt x="114" y="19"/>
                </a:lnTo>
                <a:lnTo>
                  <a:pt x="107" y="29"/>
                </a:lnTo>
                <a:lnTo>
                  <a:pt x="100" y="42"/>
                </a:lnTo>
                <a:lnTo>
                  <a:pt x="93" y="56"/>
                </a:lnTo>
                <a:lnTo>
                  <a:pt x="87" y="73"/>
                </a:lnTo>
                <a:lnTo>
                  <a:pt x="80" y="92"/>
                </a:lnTo>
                <a:lnTo>
                  <a:pt x="74" y="113"/>
                </a:lnTo>
                <a:lnTo>
                  <a:pt x="68" y="136"/>
                </a:lnTo>
                <a:lnTo>
                  <a:pt x="62" y="160"/>
                </a:lnTo>
                <a:lnTo>
                  <a:pt x="58" y="186"/>
                </a:lnTo>
                <a:lnTo>
                  <a:pt x="52" y="214"/>
                </a:lnTo>
                <a:lnTo>
                  <a:pt x="47" y="243"/>
                </a:lnTo>
                <a:lnTo>
                  <a:pt x="41" y="274"/>
                </a:lnTo>
                <a:lnTo>
                  <a:pt x="36" y="307"/>
                </a:lnTo>
                <a:lnTo>
                  <a:pt x="33" y="341"/>
                </a:lnTo>
                <a:lnTo>
                  <a:pt x="28" y="377"/>
                </a:lnTo>
                <a:lnTo>
                  <a:pt x="25" y="413"/>
                </a:lnTo>
                <a:lnTo>
                  <a:pt x="21" y="451"/>
                </a:lnTo>
                <a:lnTo>
                  <a:pt x="17" y="490"/>
                </a:lnTo>
                <a:lnTo>
                  <a:pt x="12" y="573"/>
                </a:lnTo>
                <a:lnTo>
                  <a:pt x="6" y="659"/>
                </a:lnTo>
                <a:lnTo>
                  <a:pt x="2" y="749"/>
                </a:lnTo>
                <a:lnTo>
                  <a:pt x="1" y="842"/>
                </a:lnTo>
                <a:lnTo>
                  <a:pt x="0" y="938"/>
                </a:lnTo>
                <a:close/>
              </a:path>
            </a:pathLst>
          </a:custGeom>
          <a:solidFill>
            <a:schemeClr val="accent2"/>
          </a:solidFill>
          <a:ln w="3175">
            <a:solidFill>
              <a:schemeClr val="tx1"/>
            </a:solidFill>
            <a:prstDash val="solid"/>
            <a:round/>
            <a:headEnd/>
            <a:tailEnd/>
          </a:ln>
        </p:spPr>
        <p:txBody>
          <a:bodyPr/>
          <a:lstStyle/>
          <a:p>
            <a:r>
              <a:rPr lang="fr-FR" smtClean="0"/>
              <a:t>XML</a:t>
            </a:r>
            <a:endParaRPr lang="fr-FR"/>
          </a:p>
        </p:txBody>
      </p:sp>
      <p:sp>
        <p:nvSpPr>
          <p:cNvPr id="100" name="Rectangle 97"/>
          <p:cNvSpPr>
            <a:spLocks noChangeArrowheads="1"/>
          </p:cNvSpPr>
          <p:nvPr/>
        </p:nvSpPr>
        <p:spPr bwMode="auto">
          <a:xfrm>
            <a:off x="6975475" y="3440113"/>
            <a:ext cx="12700" cy="46037"/>
          </a:xfrm>
          <a:prstGeom prst="rect">
            <a:avLst/>
          </a:prstGeom>
          <a:noFill/>
          <a:ln w="9525">
            <a:solidFill>
              <a:schemeClr val="tx1"/>
            </a:solidFill>
            <a:miter lim="800000"/>
            <a:headEnd/>
            <a:tailEnd/>
          </a:ln>
        </p:spPr>
        <p:txBody>
          <a:bodyPr wrap="none" lIns="0" tIns="0" rIns="0" bIns="0">
            <a:spAutoFit/>
          </a:bodyPr>
          <a:lstStyle/>
          <a:p>
            <a:r>
              <a:rPr lang="fr-FR" sz="300" b="1" smtClean="0">
                <a:solidFill>
                  <a:srgbClr val="FFFFFF"/>
                </a:solidFill>
                <a:latin typeface="Arial" pitchFamily="34" charset="0"/>
              </a:rPr>
              <a:t>)</a:t>
            </a:r>
            <a:endParaRPr lang="fr-FR"/>
          </a:p>
        </p:txBody>
      </p:sp>
      <p:sp>
        <p:nvSpPr>
          <p:cNvPr id="101" name="Rectangle 98"/>
          <p:cNvSpPr>
            <a:spLocks noChangeArrowheads="1"/>
          </p:cNvSpPr>
          <p:nvPr/>
        </p:nvSpPr>
        <p:spPr bwMode="auto">
          <a:xfrm>
            <a:off x="6975475" y="3440113"/>
            <a:ext cx="89768" cy="276999"/>
          </a:xfrm>
          <a:prstGeom prst="rect">
            <a:avLst/>
          </a:prstGeom>
          <a:noFill/>
          <a:ln w="9525">
            <a:solidFill>
              <a:schemeClr val="tx1"/>
            </a:solidFill>
            <a:miter lim="800000"/>
            <a:headEnd/>
            <a:tailEnd/>
          </a:ln>
        </p:spPr>
        <p:txBody>
          <a:bodyPr wrap="none" lIns="0" tIns="0" rIns="0" bIns="0">
            <a:spAutoFit/>
          </a:bodyPr>
          <a:lstStyle/>
          <a:p>
            <a:r>
              <a:rPr lang="fr-FR" dirty="0" smtClean="0"/>
              <a:t>s</a:t>
            </a:r>
            <a:endParaRPr lang="fr-FR" dirty="0"/>
          </a:p>
        </p:txBody>
      </p:sp>
      <p:sp>
        <p:nvSpPr>
          <p:cNvPr id="102" name="Text Box 91"/>
          <p:cNvSpPr txBox="1">
            <a:spLocks noChangeArrowheads="1"/>
          </p:cNvSpPr>
          <p:nvPr/>
        </p:nvSpPr>
        <p:spPr bwMode="auto">
          <a:xfrm>
            <a:off x="2143108" y="1928802"/>
            <a:ext cx="1441420" cy="646331"/>
          </a:xfrm>
          <a:prstGeom prst="rect">
            <a:avLst/>
          </a:prstGeom>
          <a:noFill/>
          <a:ln w="9525">
            <a:noFill/>
            <a:miter lim="800000"/>
            <a:headEnd/>
            <a:tailEnd/>
          </a:ln>
          <a:effectLst/>
        </p:spPr>
        <p:txBody>
          <a:bodyPr wrap="none">
            <a:spAutoFit/>
          </a:bodyPr>
          <a:lstStyle/>
          <a:p>
            <a:pPr algn="ctr" eaLnBrk="0" hangingPunct="0"/>
            <a:r>
              <a:rPr lang="fr-FR" sz="1800" b="1" dirty="0" smtClean="0">
                <a:latin typeface="Arial" pitchFamily="34" charset="0"/>
              </a:rPr>
              <a:t>Partenaires</a:t>
            </a:r>
            <a:endParaRPr lang="fr-FR" b="1" dirty="0" smtClean="0">
              <a:latin typeface="Arial" pitchFamily="34" charset="0"/>
            </a:endParaRPr>
          </a:p>
          <a:p>
            <a:pPr algn="ctr" eaLnBrk="0" hangingPunct="0"/>
            <a:r>
              <a:rPr lang="fr-FR" sz="1800" b="1" dirty="0" smtClean="0">
                <a:latin typeface="Arial" pitchFamily="34" charset="0"/>
              </a:rPr>
              <a:t>métier</a:t>
            </a:r>
            <a:endParaRPr lang="fr-FR" sz="1800" b="1" dirty="0">
              <a:latin typeface="Arial" pitchFamily="34" charset="0"/>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0"/>
          </p:nvPr>
        </p:nvSpPr>
        <p:spPr/>
        <p:txBody>
          <a:bodyPr/>
          <a:lstStyle/>
          <a:p>
            <a:fld id="{BE74D79F-39B4-4CCB-A667-CBC053D9F1CE}" type="slidenum">
              <a:rPr lang="fr-FR"/>
              <a:pPr/>
              <a:t>188</a:t>
            </a:fld>
            <a:endParaRPr lang="fr-FR"/>
          </a:p>
        </p:txBody>
      </p:sp>
      <p:sp>
        <p:nvSpPr>
          <p:cNvPr id="510978" name="Rectangle 1026"/>
          <p:cNvSpPr>
            <a:spLocks noGrp="1" noChangeArrowheads="1"/>
          </p:cNvSpPr>
          <p:nvPr>
            <p:ph type="title"/>
          </p:nvPr>
        </p:nvSpPr>
        <p:spPr/>
        <p:txBody>
          <a:bodyPr/>
          <a:lstStyle/>
          <a:p>
            <a:r>
              <a:rPr lang="fr-FR"/>
              <a:t>Les réseau aujourd’hui</a:t>
            </a:r>
          </a:p>
        </p:txBody>
      </p:sp>
      <p:sp>
        <p:nvSpPr>
          <p:cNvPr id="510980" name="AutoShape 1028"/>
          <p:cNvSpPr>
            <a:spLocks noChangeArrowheads="1"/>
          </p:cNvSpPr>
          <p:nvPr/>
        </p:nvSpPr>
        <p:spPr bwMode="auto">
          <a:xfrm rot="2702418">
            <a:off x="2965450" y="2608263"/>
            <a:ext cx="731837" cy="1855788"/>
          </a:xfrm>
          <a:prstGeom prst="upDownArrow">
            <a:avLst>
              <a:gd name="adj1" fmla="val 50000"/>
              <a:gd name="adj2" fmla="val 50716"/>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fr-FR"/>
          </a:p>
        </p:txBody>
      </p:sp>
      <p:sp>
        <p:nvSpPr>
          <p:cNvPr id="510981" name="Oval 1029"/>
          <p:cNvSpPr>
            <a:spLocks noChangeArrowheads="1"/>
          </p:cNvSpPr>
          <p:nvPr/>
        </p:nvSpPr>
        <p:spPr bwMode="auto">
          <a:xfrm>
            <a:off x="990600" y="3859213"/>
            <a:ext cx="2098675" cy="2046287"/>
          </a:xfrm>
          <a:prstGeom prst="ellipse">
            <a:avLst/>
          </a:prstGeom>
          <a:gradFill rotWithShape="0">
            <a:gsLst>
              <a:gs pos="0">
                <a:srgbClr val="CCCC00"/>
              </a:gs>
              <a:gs pos="100000">
                <a:srgbClr val="CCCC00">
                  <a:gamma/>
                  <a:shade val="76863"/>
                  <a:invGamma/>
                </a:srgbClr>
              </a:gs>
            </a:gsLst>
            <a:path path="shape">
              <a:fillToRect l="50000" t="50000" r="50000" b="50000"/>
            </a:path>
          </a:gradFill>
          <a:ln w="9525">
            <a:solidFill>
              <a:schemeClr val="tx1"/>
            </a:solidFill>
            <a:round/>
            <a:headEnd/>
            <a:tailEnd/>
          </a:ln>
          <a:effectLst/>
        </p:spPr>
        <p:txBody>
          <a:bodyPr wrap="none" anchor="ctr"/>
          <a:lstStyle/>
          <a:p>
            <a:pPr eaLnBrk="0" latinLnBrk="0" hangingPunct="0"/>
            <a:r>
              <a:rPr kumimoji="0" lang="en-US" sz="2000" b="1">
                <a:effectLst>
                  <a:outerShdw blurRad="38100" dist="38100" dir="2700000" algn="tl">
                    <a:srgbClr val="FFFFFF"/>
                  </a:outerShdw>
                </a:effectLst>
                <a:latin typeface="Arial" pitchFamily="34" charset="0"/>
              </a:rPr>
              <a:t>Fournisseurs</a:t>
            </a:r>
            <a:endParaRPr kumimoji="0" lang="en-US" b="1">
              <a:effectLst>
                <a:outerShdw blurRad="38100" dist="38100" dir="2700000" algn="tl">
                  <a:srgbClr val="FFFFFF"/>
                </a:outerShdw>
              </a:effectLst>
              <a:latin typeface="Arial" pitchFamily="34" charset="0"/>
            </a:endParaRPr>
          </a:p>
        </p:txBody>
      </p:sp>
      <p:sp>
        <p:nvSpPr>
          <p:cNvPr id="510982" name="AutoShape 1030"/>
          <p:cNvSpPr>
            <a:spLocks noChangeArrowheads="1"/>
          </p:cNvSpPr>
          <p:nvPr/>
        </p:nvSpPr>
        <p:spPr bwMode="auto">
          <a:xfrm rot="-2068902">
            <a:off x="5467350" y="2046288"/>
            <a:ext cx="785813" cy="2317750"/>
          </a:xfrm>
          <a:prstGeom prst="downArrow">
            <a:avLst>
              <a:gd name="adj1" fmla="val 50000"/>
              <a:gd name="adj2" fmla="val 73737"/>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pPr eaLnBrk="0" latinLnBrk="0" hangingPunct="0"/>
            <a:endParaRPr kumimoji="0" lang="fr-FR" sz="2400" b="1">
              <a:effectLst>
                <a:outerShdw blurRad="38100" dist="38100" dir="2700000" algn="tl">
                  <a:srgbClr val="FFFFFF"/>
                </a:outerShdw>
              </a:effectLst>
              <a:latin typeface="Arial" pitchFamily="34" charset="0"/>
            </a:endParaRPr>
          </a:p>
        </p:txBody>
      </p:sp>
      <p:sp>
        <p:nvSpPr>
          <p:cNvPr id="510984" name="AutoShape 1032"/>
          <p:cNvSpPr>
            <a:spLocks noChangeArrowheads="1"/>
          </p:cNvSpPr>
          <p:nvPr/>
        </p:nvSpPr>
        <p:spPr bwMode="auto">
          <a:xfrm rot="-12987448">
            <a:off x="5119688" y="2670175"/>
            <a:ext cx="771525" cy="2508250"/>
          </a:xfrm>
          <a:prstGeom prst="downArrow">
            <a:avLst>
              <a:gd name="adj1" fmla="val 50000"/>
              <a:gd name="adj2" fmla="val 81276"/>
            </a:avLst>
          </a:prstGeom>
          <a:gradFill rotWithShape="0">
            <a:gsLst>
              <a:gs pos="0">
                <a:schemeClr val="hlink">
                  <a:gamma/>
                  <a:shade val="46275"/>
                  <a:invGamma/>
                </a:schemeClr>
              </a:gs>
              <a:gs pos="100000">
                <a:schemeClr val="hlink"/>
              </a:gs>
            </a:gsLst>
            <a:lin ang="5400000" scaled="1"/>
          </a:gradFill>
          <a:ln w="9525">
            <a:noFill/>
            <a:miter lim="800000"/>
            <a:headEnd/>
            <a:tailEnd/>
          </a:ln>
          <a:effectLst/>
        </p:spPr>
        <p:txBody>
          <a:bodyPr rot="10800000" wrap="none" anchor="ctr"/>
          <a:lstStyle/>
          <a:p>
            <a:pPr eaLnBrk="0" latinLnBrk="0" hangingPunct="0"/>
            <a:endParaRPr kumimoji="0" lang="fr-FR" sz="2400" b="1">
              <a:effectLst>
                <a:outerShdw blurRad="38100" dist="38100" dir="2700000" algn="tl">
                  <a:srgbClr val="FFFFFF"/>
                </a:outerShdw>
              </a:effectLst>
              <a:latin typeface="Arial" pitchFamily="34" charset="0"/>
            </a:endParaRPr>
          </a:p>
        </p:txBody>
      </p:sp>
      <p:sp>
        <p:nvSpPr>
          <p:cNvPr id="510986" name="Oval 1034"/>
          <p:cNvSpPr>
            <a:spLocks noChangeArrowheads="1"/>
          </p:cNvSpPr>
          <p:nvPr/>
        </p:nvSpPr>
        <p:spPr bwMode="auto">
          <a:xfrm>
            <a:off x="6067425" y="3857625"/>
            <a:ext cx="2098675" cy="2046288"/>
          </a:xfrm>
          <a:prstGeom prst="ellipse">
            <a:avLst/>
          </a:prstGeom>
          <a:gradFill rotWithShape="0">
            <a:gsLst>
              <a:gs pos="0">
                <a:srgbClr val="CCCC00"/>
              </a:gs>
              <a:gs pos="100000">
                <a:srgbClr val="CCCC00">
                  <a:gamma/>
                  <a:shade val="76863"/>
                  <a:invGamma/>
                </a:srgbClr>
              </a:gs>
            </a:gsLst>
            <a:path path="shape">
              <a:fillToRect l="50000" t="50000" r="50000" b="50000"/>
            </a:path>
          </a:gradFill>
          <a:ln w="9525">
            <a:solidFill>
              <a:schemeClr val="tx1"/>
            </a:solidFill>
            <a:round/>
            <a:headEnd/>
            <a:tailEnd/>
          </a:ln>
          <a:effectLst/>
        </p:spPr>
        <p:txBody>
          <a:bodyPr wrap="none" anchor="ctr"/>
          <a:lstStyle/>
          <a:p>
            <a:pPr eaLnBrk="0" latinLnBrk="0" hangingPunct="0"/>
            <a:r>
              <a:rPr kumimoji="0" lang="en-US" sz="2800" b="1">
                <a:effectLst>
                  <a:outerShdw blurRad="38100" dist="38100" dir="2700000" algn="tl">
                    <a:srgbClr val="FFFFFF"/>
                  </a:outerShdw>
                </a:effectLst>
                <a:latin typeface="Arial" pitchFamily="34" charset="0"/>
              </a:rPr>
              <a:t>Clients</a:t>
            </a:r>
            <a:endParaRPr kumimoji="0" lang="en-US" sz="2400" b="1">
              <a:effectLst>
                <a:outerShdw blurRad="38100" dist="38100" dir="2700000" algn="tl">
                  <a:srgbClr val="FFFFFF"/>
                </a:outerShdw>
              </a:effectLst>
              <a:latin typeface="Arial" pitchFamily="34" charset="0"/>
            </a:endParaRPr>
          </a:p>
        </p:txBody>
      </p:sp>
      <p:sp>
        <p:nvSpPr>
          <p:cNvPr id="510987" name="Oval 1035"/>
          <p:cNvSpPr>
            <a:spLocks noChangeArrowheads="1"/>
          </p:cNvSpPr>
          <p:nvPr/>
        </p:nvSpPr>
        <p:spPr bwMode="auto">
          <a:xfrm>
            <a:off x="3373438" y="990600"/>
            <a:ext cx="2098675" cy="2046288"/>
          </a:xfrm>
          <a:prstGeom prst="ellipse">
            <a:avLst/>
          </a:prstGeom>
          <a:gradFill rotWithShape="0">
            <a:gsLst>
              <a:gs pos="0">
                <a:srgbClr val="CCCC00"/>
              </a:gs>
              <a:gs pos="100000">
                <a:srgbClr val="CCCC00">
                  <a:gamma/>
                  <a:shade val="76863"/>
                  <a:invGamma/>
                </a:srgbClr>
              </a:gs>
            </a:gsLst>
            <a:path path="shape">
              <a:fillToRect l="50000" t="50000" r="50000" b="50000"/>
            </a:path>
          </a:gradFill>
          <a:ln w="9525">
            <a:solidFill>
              <a:schemeClr val="tx1"/>
            </a:solidFill>
            <a:round/>
            <a:headEnd/>
            <a:tailEnd/>
          </a:ln>
          <a:effectLst/>
        </p:spPr>
        <p:txBody>
          <a:bodyPr wrap="none" anchor="ctr"/>
          <a:lstStyle/>
          <a:p>
            <a:pPr eaLnBrk="0" latinLnBrk="0" hangingPunct="0"/>
            <a:r>
              <a:rPr kumimoji="0" lang="en-US" sz="2800" b="1">
                <a:effectLst>
                  <a:outerShdw blurRad="38100" dist="38100" dir="2700000" algn="tl">
                    <a:srgbClr val="FFFFFF"/>
                  </a:outerShdw>
                </a:effectLst>
                <a:latin typeface="Arial" pitchFamily="34" charset="0"/>
              </a:rPr>
              <a:t>Entreprise</a:t>
            </a:r>
            <a:endParaRPr kumimoji="0" lang="en-US" sz="2400" b="1">
              <a:effectLst>
                <a:outerShdw blurRad="38100" dist="38100" dir="2700000" algn="tl">
                  <a:srgbClr val="FFFFFF"/>
                </a:outerShdw>
              </a:effectLst>
              <a:latin typeface="Arial" pitchFamily="34" charset="0"/>
            </a:endParaRPr>
          </a:p>
        </p:txBody>
      </p:sp>
      <p:sp>
        <p:nvSpPr>
          <p:cNvPr id="510989" name="AutoShape 1037"/>
          <p:cNvSpPr>
            <a:spLocks/>
          </p:cNvSpPr>
          <p:nvPr/>
        </p:nvSpPr>
        <p:spPr bwMode="auto">
          <a:xfrm>
            <a:off x="76200" y="1287463"/>
            <a:ext cx="2667000" cy="654050"/>
          </a:xfrm>
          <a:prstGeom prst="accentCallout1">
            <a:avLst>
              <a:gd name="adj1" fmla="val 17477"/>
              <a:gd name="adj2" fmla="val 102856"/>
              <a:gd name="adj3" fmla="val 323787"/>
              <a:gd name="adj4" fmla="val 128273"/>
            </a:avLst>
          </a:prstGeom>
          <a:noFill/>
          <a:ln w="12700">
            <a:solidFill>
              <a:schemeClr val="tx1"/>
            </a:solidFill>
            <a:miter lim="800000"/>
            <a:headEnd/>
            <a:tailEnd type="oval" w="med" len="med"/>
          </a:ln>
          <a:effectLst/>
        </p:spPr>
        <p:txBody>
          <a:bodyPr lIns="90000" tIns="46800" rIns="90000" bIns="46800" anchor="ctr">
            <a:spAutoFit/>
          </a:bodyPr>
          <a:lstStyle/>
          <a:p>
            <a:r>
              <a:rPr lang="fr-FR">
                <a:latin typeface="Arial" pitchFamily="34" charset="0"/>
              </a:rPr>
              <a:t>Pas de standard pour l’échange de données</a:t>
            </a:r>
          </a:p>
        </p:txBody>
      </p:sp>
      <p:sp>
        <p:nvSpPr>
          <p:cNvPr id="510990" name="AutoShape 1038"/>
          <p:cNvSpPr>
            <a:spLocks/>
          </p:cNvSpPr>
          <p:nvPr/>
        </p:nvSpPr>
        <p:spPr bwMode="auto">
          <a:xfrm>
            <a:off x="3124200" y="4800600"/>
            <a:ext cx="2373313" cy="1446213"/>
          </a:xfrm>
          <a:prstGeom prst="accentCallout1">
            <a:avLst>
              <a:gd name="adj1" fmla="val 7903"/>
              <a:gd name="adj2" fmla="val 103213"/>
              <a:gd name="adj3" fmla="val -21736"/>
              <a:gd name="adj4" fmla="val 120537"/>
            </a:avLst>
          </a:prstGeom>
          <a:noFill/>
          <a:ln w="12700">
            <a:solidFill>
              <a:schemeClr val="tx1"/>
            </a:solidFill>
            <a:miter lim="800000"/>
            <a:headEnd/>
            <a:tailEnd type="oval" w="med" len="med"/>
          </a:ln>
          <a:effectLst/>
        </p:spPr>
        <p:txBody>
          <a:bodyPr lIns="90000" tIns="46800" rIns="90000" bIns="46800" anchor="ctr"/>
          <a:lstStyle/>
          <a:p>
            <a:r>
              <a:rPr lang="fr-FR">
                <a:solidFill>
                  <a:srgbClr val="D71515"/>
                </a:solidFill>
                <a:effectLst>
                  <a:outerShdw blurRad="38100" dist="38100" dir="2700000" algn="tl">
                    <a:srgbClr val="000000"/>
                  </a:outerShdw>
                </a:effectLst>
                <a:latin typeface="Arial" pitchFamily="34" charset="0"/>
              </a:rPr>
              <a:t>URLs standard pour </a:t>
            </a:r>
          </a:p>
          <a:p>
            <a:r>
              <a:rPr lang="fr-FR">
                <a:solidFill>
                  <a:srgbClr val="D71515"/>
                </a:solidFill>
                <a:effectLst>
                  <a:outerShdw blurRad="38100" dist="38100" dir="2700000" algn="tl">
                    <a:srgbClr val="000000"/>
                  </a:outerShdw>
                </a:effectLst>
                <a:latin typeface="Arial" pitchFamily="34" charset="0"/>
              </a:rPr>
              <a:t>les données</a:t>
            </a:r>
            <a:r>
              <a:rPr lang="fr-FR">
                <a:latin typeface="Arial" pitchFamily="34" charset="0"/>
              </a:rPr>
              <a:t>, pas de standard pour les </a:t>
            </a:r>
          </a:p>
          <a:p>
            <a:r>
              <a:rPr lang="fr-FR">
                <a:latin typeface="Arial" pitchFamily="34" charset="0"/>
              </a:rPr>
              <a:t>données riches</a:t>
            </a:r>
          </a:p>
        </p:txBody>
      </p:sp>
      <p:sp>
        <p:nvSpPr>
          <p:cNvPr id="510991" name="AutoShape 1039"/>
          <p:cNvSpPr>
            <a:spLocks/>
          </p:cNvSpPr>
          <p:nvPr/>
        </p:nvSpPr>
        <p:spPr bwMode="auto">
          <a:xfrm>
            <a:off x="6400800" y="990600"/>
            <a:ext cx="2514600" cy="2057400"/>
          </a:xfrm>
          <a:prstGeom prst="accentCallout1">
            <a:avLst>
              <a:gd name="adj1" fmla="val 5556"/>
              <a:gd name="adj2" fmla="val -3032"/>
              <a:gd name="adj3" fmla="val 99227"/>
              <a:gd name="adj4" fmla="val -29231"/>
            </a:avLst>
          </a:prstGeom>
          <a:noFill/>
          <a:ln w="12700">
            <a:solidFill>
              <a:schemeClr val="tx1"/>
            </a:solidFill>
            <a:miter lim="800000"/>
            <a:headEnd/>
            <a:tailEnd type="oval" w="med" len="med"/>
          </a:ln>
          <a:effectLst/>
        </p:spPr>
        <p:txBody>
          <a:bodyPr lIns="90000" tIns="46800" rIns="90000" bIns="46800" anchor="ctr"/>
          <a:lstStyle/>
          <a:p>
            <a:r>
              <a:rPr lang="fr-FR">
                <a:solidFill>
                  <a:srgbClr val="D71515"/>
                </a:solidFill>
                <a:effectLst>
                  <a:outerShdw blurRad="38100" dist="38100" dir="2700000" algn="tl">
                    <a:srgbClr val="000000"/>
                  </a:outerShdw>
                </a:effectLst>
                <a:latin typeface="Arial" pitchFamily="34" charset="0"/>
              </a:rPr>
              <a:t>HTML standard pour </a:t>
            </a:r>
          </a:p>
          <a:p>
            <a:r>
              <a:rPr lang="fr-FR">
                <a:solidFill>
                  <a:srgbClr val="D71515"/>
                </a:solidFill>
                <a:effectLst>
                  <a:outerShdw blurRad="38100" dist="38100" dir="2700000" algn="tl">
                    <a:srgbClr val="000000"/>
                  </a:outerShdw>
                </a:effectLst>
                <a:latin typeface="Arial" pitchFamily="34" charset="0"/>
              </a:rPr>
              <a:t>L’UI</a:t>
            </a:r>
            <a:r>
              <a:rPr lang="fr-FR">
                <a:latin typeface="Arial" pitchFamily="34" charset="0"/>
              </a:rPr>
              <a:t>, pas de standard pour les </a:t>
            </a:r>
          </a:p>
          <a:p>
            <a:r>
              <a:rPr lang="fr-FR">
                <a:latin typeface="Arial" pitchFamily="34" charset="0"/>
              </a:rPr>
              <a:t>données</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0"/>
          </p:nvPr>
        </p:nvSpPr>
        <p:spPr/>
        <p:txBody>
          <a:bodyPr/>
          <a:lstStyle/>
          <a:p>
            <a:fld id="{FDB0EC42-C322-41EB-9B7B-8445356FDE8F}" type="slidenum">
              <a:rPr lang="fr-FR"/>
              <a:pPr/>
              <a:t>189</a:t>
            </a:fld>
            <a:endParaRPr lang="fr-FR"/>
          </a:p>
        </p:txBody>
      </p:sp>
      <p:sp>
        <p:nvSpPr>
          <p:cNvPr id="512002" name="Rectangle 2"/>
          <p:cNvSpPr>
            <a:spLocks noGrp="1" noChangeArrowheads="1"/>
          </p:cNvSpPr>
          <p:nvPr>
            <p:ph type="title"/>
          </p:nvPr>
        </p:nvSpPr>
        <p:spPr/>
        <p:txBody>
          <a:bodyPr/>
          <a:lstStyle/>
          <a:p>
            <a:r>
              <a:rPr lang="fr-FR"/>
              <a:t>Les besoins d’interopérabilité</a:t>
            </a:r>
          </a:p>
        </p:txBody>
      </p:sp>
      <p:sp>
        <p:nvSpPr>
          <p:cNvPr id="512003" name="Rectangle 3"/>
          <p:cNvSpPr>
            <a:spLocks noGrp="1" noChangeArrowheads="1"/>
          </p:cNvSpPr>
          <p:nvPr>
            <p:ph type="body" idx="1"/>
          </p:nvPr>
        </p:nvSpPr>
        <p:spPr/>
        <p:txBody>
          <a:bodyPr/>
          <a:lstStyle/>
          <a:p>
            <a:pPr>
              <a:lnSpc>
                <a:spcPct val="80000"/>
              </a:lnSpc>
            </a:pPr>
            <a:r>
              <a:rPr lang="fr-FR"/>
              <a:t>Manière standard de décrire toutes les données</a:t>
            </a:r>
          </a:p>
          <a:p>
            <a:pPr lvl="1">
              <a:lnSpc>
                <a:spcPct val="80000"/>
              </a:lnSpc>
            </a:pPr>
            <a:r>
              <a:rPr lang="fr-FR"/>
              <a:t>Données des sites WEB</a:t>
            </a:r>
          </a:p>
          <a:p>
            <a:pPr lvl="1">
              <a:lnSpc>
                <a:spcPct val="80000"/>
              </a:lnSpc>
            </a:pPr>
            <a:r>
              <a:rPr lang="fr-FR"/>
              <a:t>Données d’enregistrement (record)</a:t>
            </a:r>
          </a:p>
          <a:p>
            <a:pPr lvl="1">
              <a:lnSpc>
                <a:spcPct val="80000"/>
              </a:lnSpc>
            </a:pPr>
            <a:r>
              <a:rPr lang="fr-FR"/>
              <a:t>Données d’application</a:t>
            </a:r>
          </a:p>
          <a:p>
            <a:pPr lvl="1">
              <a:lnSpc>
                <a:spcPct val="80000"/>
              </a:lnSpc>
            </a:pPr>
            <a:r>
              <a:rPr lang="fr-FR"/>
              <a:t>Données de mise en forme des documents</a:t>
            </a:r>
          </a:p>
          <a:p>
            <a:pPr>
              <a:lnSpc>
                <a:spcPct val="80000"/>
              </a:lnSpc>
            </a:pPr>
            <a:r>
              <a:rPr lang="fr-FR"/>
              <a:t>Un modèle extensible</a:t>
            </a:r>
          </a:p>
          <a:p>
            <a:pPr lvl="1">
              <a:lnSpc>
                <a:spcPct val="80000"/>
              </a:lnSpc>
            </a:pPr>
            <a:r>
              <a:rPr lang="fr-FR"/>
              <a:t>Spécifique à chaque domaine</a:t>
            </a:r>
          </a:p>
          <a:p>
            <a:pPr lvl="1">
              <a:lnSpc>
                <a:spcPct val="80000"/>
              </a:lnSpc>
            </a:pPr>
            <a:r>
              <a:rPr lang="fr-FR"/>
              <a:t>Ouvert</a:t>
            </a:r>
          </a:p>
          <a:p>
            <a:pPr>
              <a:lnSpc>
                <a:spcPct val="80000"/>
              </a:lnSpc>
            </a:pPr>
            <a:r>
              <a:rPr lang="fr-FR"/>
              <a:t>API standard</a:t>
            </a:r>
          </a:p>
          <a:p>
            <a:pPr>
              <a:lnSpc>
                <a:spcPct val="80000"/>
              </a:lnSpc>
            </a:pPr>
            <a:endParaRPr lang="fr-FR"/>
          </a:p>
          <a:p>
            <a:pPr>
              <a:lnSpc>
                <a:spcPct val="80000"/>
              </a:lnSpc>
            </a:pPr>
            <a:r>
              <a:rPr lang="fr-FR"/>
              <a:t>Le réseau avec XML :</a:t>
            </a:r>
          </a:p>
        </p:txBody>
      </p:sp>
      <p:sp>
        <p:nvSpPr>
          <p:cNvPr id="512004" name="AutoShape 4"/>
          <p:cNvSpPr>
            <a:spLocks noChangeArrowheads="1"/>
          </p:cNvSpPr>
          <p:nvPr/>
        </p:nvSpPr>
        <p:spPr bwMode="auto">
          <a:xfrm rot="2702418">
            <a:off x="4225131" y="4566444"/>
            <a:ext cx="371475" cy="960438"/>
          </a:xfrm>
          <a:prstGeom prst="upDownArrow">
            <a:avLst>
              <a:gd name="adj1" fmla="val 50000"/>
              <a:gd name="adj2" fmla="val 51709"/>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fr-FR"/>
          </a:p>
        </p:txBody>
      </p:sp>
      <p:sp>
        <p:nvSpPr>
          <p:cNvPr id="512005" name="Oval 5"/>
          <p:cNvSpPr>
            <a:spLocks noChangeArrowheads="1"/>
          </p:cNvSpPr>
          <p:nvPr/>
        </p:nvSpPr>
        <p:spPr bwMode="auto">
          <a:xfrm>
            <a:off x="3200400" y="5210175"/>
            <a:ext cx="1085850" cy="1038225"/>
          </a:xfrm>
          <a:prstGeom prst="ellipse">
            <a:avLst/>
          </a:prstGeom>
          <a:gradFill rotWithShape="0">
            <a:gsLst>
              <a:gs pos="0">
                <a:srgbClr val="CCCC00"/>
              </a:gs>
              <a:gs pos="100000">
                <a:srgbClr val="CCCC00">
                  <a:gamma/>
                  <a:shade val="76863"/>
                  <a:invGamma/>
                </a:srgbClr>
              </a:gs>
            </a:gsLst>
            <a:path path="shape">
              <a:fillToRect l="50000" t="50000" r="50000" b="50000"/>
            </a:path>
          </a:gradFill>
          <a:ln w="9525">
            <a:solidFill>
              <a:schemeClr val="tx1"/>
            </a:solidFill>
            <a:round/>
            <a:headEnd/>
            <a:tailEnd/>
          </a:ln>
          <a:effectLst/>
        </p:spPr>
        <p:txBody>
          <a:bodyPr wrap="none" anchor="ctr"/>
          <a:lstStyle/>
          <a:p>
            <a:pPr eaLnBrk="0" latinLnBrk="0" hangingPunct="0"/>
            <a:r>
              <a:rPr kumimoji="0" lang="en-US" sz="1200" b="1">
                <a:effectLst>
                  <a:outerShdw blurRad="38100" dist="38100" dir="2700000" algn="tl">
                    <a:srgbClr val="FFFFFF"/>
                  </a:outerShdw>
                </a:effectLst>
                <a:latin typeface="Arial" pitchFamily="34" charset="0"/>
              </a:rPr>
              <a:t>Fournisseurs</a:t>
            </a:r>
            <a:endParaRPr kumimoji="0" lang="en-US" sz="1000" b="1">
              <a:effectLst>
                <a:outerShdw blurRad="38100" dist="38100" dir="2700000" algn="tl">
                  <a:srgbClr val="FFFFFF"/>
                </a:outerShdw>
              </a:effectLst>
              <a:latin typeface="Arial" pitchFamily="34" charset="0"/>
            </a:endParaRPr>
          </a:p>
        </p:txBody>
      </p:sp>
      <p:sp>
        <p:nvSpPr>
          <p:cNvPr id="512006" name="AutoShape 6"/>
          <p:cNvSpPr>
            <a:spLocks noChangeArrowheads="1"/>
          </p:cNvSpPr>
          <p:nvPr/>
        </p:nvSpPr>
        <p:spPr bwMode="auto">
          <a:xfrm rot="-2068902">
            <a:off x="5516563" y="4291013"/>
            <a:ext cx="406400" cy="1176337"/>
          </a:xfrm>
          <a:prstGeom prst="downArrow">
            <a:avLst>
              <a:gd name="adj1" fmla="val 50000"/>
              <a:gd name="adj2" fmla="val 72363"/>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pPr eaLnBrk="0" latinLnBrk="0" hangingPunct="0"/>
            <a:endParaRPr kumimoji="0" lang="fr-FR" sz="1400" b="1">
              <a:effectLst>
                <a:outerShdw blurRad="38100" dist="38100" dir="2700000" algn="tl">
                  <a:srgbClr val="FFFFFF"/>
                </a:outerShdw>
              </a:effectLst>
              <a:latin typeface="Arial" pitchFamily="34" charset="0"/>
            </a:endParaRPr>
          </a:p>
        </p:txBody>
      </p:sp>
      <p:sp>
        <p:nvSpPr>
          <p:cNvPr id="512007" name="AutoShape 7"/>
          <p:cNvSpPr>
            <a:spLocks noChangeArrowheads="1"/>
          </p:cNvSpPr>
          <p:nvPr/>
        </p:nvSpPr>
        <p:spPr bwMode="auto">
          <a:xfrm rot="-12987448">
            <a:off x="5335588" y="4608513"/>
            <a:ext cx="400050" cy="1271587"/>
          </a:xfrm>
          <a:prstGeom prst="downArrow">
            <a:avLst>
              <a:gd name="adj1" fmla="val 50000"/>
              <a:gd name="adj2" fmla="val 79464"/>
            </a:avLst>
          </a:prstGeom>
          <a:gradFill rotWithShape="0">
            <a:gsLst>
              <a:gs pos="0">
                <a:schemeClr val="hlink">
                  <a:gamma/>
                  <a:shade val="46275"/>
                  <a:invGamma/>
                </a:schemeClr>
              </a:gs>
              <a:gs pos="100000">
                <a:schemeClr val="hlink"/>
              </a:gs>
            </a:gsLst>
            <a:lin ang="5400000" scaled="1"/>
          </a:gradFill>
          <a:ln w="9525">
            <a:noFill/>
            <a:miter lim="800000"/>
            <a:headEnd/>
            <a:tailEnd/>
          </a:ln>
          <a:effectLst/>
        </p:spPr>
        <p:txBody>
          <a:bodyPr rot="10800000" wrap="none" anchor="ctr"/>
          <a:lstStyle/>
          <a:p>
            <a:pPr eaLnBrk="0" latinLnBrk="0" hangingPunct="0"/>
            <a:endParaRPr kumimoji="0" lang="fr-FR" sz="1400" b="1">
              <a:effectLst>
                <a:outerShdw blurRad="38100" dist="38100" dir="2700000" algn="tl">
                  <a:srgbClr val="FFFFFF"/>
                </a:outerShdw>
              </a:effectLst>
              <a:latin typeface="Arial" pitchFamily="34" charset="0"/>
            </a:endParaRPr>
          </a:p>
        </p:txBody>
      </p:sp>
      <p:sp>
        <p:nvSpPr>
          <p:cNvPr id="512008" name="Oval 8"/>
          <p:cNvSpPr>
            <a:spLocks noChangeArrowheads="1"/>
          </p:cNvSpPr>
          <p:nvPr/>
        </p:nvSpPr>
        <p:spPr bwMode="auto">
          <a:xfrm>
            <a:off x="5826125" y="5210175"/>
            <a:ext cx="1085850" cy="1036638"/>
          </a:xfrm>
          <a:prstGeom prst="ellipse">
            <a:avLst/>
          </a:prstGeom>
          <a:gradFill rotWithShape="0">
            <a:gsLst>
              <a:gs pos="0">
                <a:srgbClr val="CCCC00"/>
              </a:gs>
              <a:gs pos="100000">
                <a:srgbClr val="CCCC00">
                  <a:gamma/>
                  <a:shade val="76863"/>
                  <a:invGamma/>
                </a:srgbClr>
              </a:gs>
            </a:gsLst>
            <a:path path="shape">
              <a:fillToRect l="50000" t="50000" r="50000" b="50000"/>
            </a:path>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Clients</a:t>
            </a:r>
            <a:endParaRPr kumimoji="0" lang="en-US" sz="1400" b="1">
              <a:effectLst>
                <a:outerShdw blurRad="38100" dist="38100" dir="2700000" algn="tl">
                  <a:srgbClr val="FFFFFF"/>
                </a:outerShdw>
              </a:effectLst>
              <a:latin typeface="Arial" pitchFamily="34" charset="0"/>
            </a:endParaRPr>
          </a:p>
        </p:txBody>
      </p:sp>
      <p:sp>
        <p:nvSpPr>
          <p:cNvPr id="512009" name="Oval 9"/>
          <p:cNvSpPr>
            <a:spLocks noChangeArrowheads="1"/>
          </p:cNvSpPr>
          <p:nvPr/>
        </p:nvSpPr>
        <p:spPr bwMode="auto">
          <a:xfrm>
            <a:off x="4432300" y="3756025"/>
            <a:ext cx="1085850" cy="1038225"/>
          </a:xfrm>
          <a:prstGeom prst="ellipse">
            <a:avLst/>
          </a:prstGeom>
          <a:gradFill rotWithShape="0">
            <a:gsLst>
              <a:gs pos="0">
                <a:srgbClr val="CCCC00"/>
              </a:gs>
              <a:gs pos="100000">
                <a:srgbClr val="CCCC00">
                  <a:gamma/>
                  <a:shade val="76863"/>
                  <a:invGamma/>
                </a:srgbClr>
              </a:gs>
            </a:gsLst>
            <a:path path="shape">
              <a:fillToRect l="50000" t="50000" r="50000" b="50000"/>
            </a:path>
          </a:gradFill>
          <a:ln w="9525">
            <a:solidFill>
              <a:schemeClr val="tx1"/>
            </a:solidFill>
            <a:round/>
            <a:headEnd/>
            <a:tailEnd/>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Entreprise</a:t>
            </a:r>
            <a:endParaRPr kumimoji="0" lang="en-US" sz="1400" b="1">
              <a:effectLst>
                <a:outerShdw blurRad="38100" dist="38100" dir="2700000" algn="tl">
                  <a:srgbClr val="FFFFFF"/>
                </a:outerShdw>
              </a:effectLst>
              <a:latin typeface="Arial" pitchFamily="34" charset="0"/>
            </a:endParaRPr>
          </a:p>
        </p:txBody>
      </p:sp>
      <p:sp>
        <p:nvSpPr>
          <p:cNvPr id="512012" name="AutoShape 12"/>
          <p:cNvSpPr>
            <a:spLocks/>
          </p:cNvSpPr>
          <p:nvPr/>
        </p:nvSpPr>
        <p:spPr bwMode="auto">
          <a:xfrm>
            <a:off x="6156325" y="3832225"/>
            <a:ext cx="2835275" cy="738188"/>
          </a:xfrm>
          <a:prstGeom prst="accentCallout1">
            <a:avLst>
              <a:gd name="adj1" fmla="val 15486"/>
              <a:gd name="adj2" fmla="val -2690"/>
              <a:gd name="adj3" fmla="val 129894"/>
              <a:gd name="adj4" fmla="val -18926"/>
            </a:avLst>
          </a:prstGeom>
          <a:noFill/>
          <a:ln w="12700">
            <a:solidFill>
              <a:schemeClr val="tx1"/>
            </a:solidFill>
            <a:miter lim="800000"/>
            <a:headEnd/>
            <a:tailEnd type="oval" w="med" len="med"/>
          </a:ln>
          <a:effectLst/>
        </p:spPr>
        <p:txBody>
          <a:bodyPr lIns="90000" tIns="46800" rIns="90000" bIns="46800" anchor="ctr"/>
          <a:lstStyle/>
          <a:p>
            <a:r>
              <a:rPr lang="fr-FR" sz="1000">
                <a:solidFill>
                  <a:srgbClr val="D71515"/>
                </a:solidFill>
                <a:effectLst>
                  <a:outerShdw blurRad="38100" dist="38100" dir="2700000" algn="tl">
                    <a:srgbClr val="000000"/>
                  </a:outerShdw>
                </a:effectLst>
                <a:latin typeface="Arial" pitchFamily="34" charset="0"/>
              </a:rPr>
              <a:t>HTML standard pour </a:t>
            </a:r>
          </a:p>
          <a:p>
            <a:r>
              <a:rPr lang="fr-FR" sz="1000">
                <a:solidFill>
                  <a:srgbClr val="D71515"/>
                </a:solidFill>
                <a:effectLst>
                  <a:outerShdw blurRad="38100" dist="38100" dir="2700000" algn="tl">
                    <a:srgbClr val="000000"/>
                  </a:outerShdw>
                </a:effectLst>
                <a:latin typeface="Arial" pitchFamily="34" charset="0"/>
              </a:rPr>
              <a:t>L’UI</a:t>
            </a:r>
            <a:r>
              <a:rPr lang="fr-FR" sz="1000">
                <a:latin typeface="Arial" pitchFamily="34" charset="0"/>
              </a:rPr>
              <a:t>, XML standard pour les données</a:t>
            </a:r>
          </a:p>
        </p:txBody>
      </p:sp>
      <p:sp>
        <p:nvSpPr>
          <p:cNvPr id="512014" name="AutoShape 14"/>
          <p:cNvSpPr>
            <a:spLocks/>
          </p:cNvSpPr>
          <p:nvPr/>
        </p:nvSpPr>
        <p:spPr bwMode="auto">
          <a:xfrm>
            <a:off x="381000" y="4552950"/>
            <a:ext cx="2286000" cy="704850"/>
          </a:xfrm>
          <a:prstGeom prst="accentCallout1">
            <a:avLst>
              <a:gd name="adj1" fmla="val 16218"/>
              <a:gd name="adj2" fmla="val 103333"/>
              <a:gd name="adj3" fmla="val 64639"/>
              <a:gd name="adj4" fmla="val 175694"/>
            </a:avLst>
          </a:prstGeom>
          <a:noFill/>
          <a:ln w="12700">
            <a:solidFill>
              <a:schemeClr val="tx1"/>
            </a:solidFill>
            <a:miter lim="800000"/>
            <a:headEnd/>
            <a:tailEnd type="oval" w="med" len="med"/>
          </a:ln>
          <a:effectLst/>
        </p:spPr>
        <p:txBody>
          <a:bodyPr lIns="90000" tIns="46800" rIns="90000" bIns="46800" anchor="ctr"/>
          <a:lstStyle/>
          <a:p>
            <a:r>
              <a:rPr lang="fr-FR" sz="1000">
                <a:solidFill>
                  <a:srgbClr val="D71515"/>
                </a:solidFill>
                <a:effectLst>
                  <a:outerShdw blurRad="38100" dist="38100" dir="2700000" algn="tl">
                    <a:srgbClr val="000000"/>
                  </a:outerShdw>
                </a:effectLst>
                <a:latin typeface="Arial" pitchFamily="34" charset="0"/>
              </a:rPr>
              <a:t>XML standard pour les données</a:t>
            </a:r>
            <a:endParaRPr lang="fr-FR" sz="100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166ACF10-8F6D-4621-96FD-FA658E917D0A}" type="slidenum">
              <a:rPr lang="fr-FR"/>
              <a:pPr/>
              <a:t>19</a:t>
            </a:fld>
            <a:endParaRPr lang="fr-FR"/>
          </a:p>
        </p:txBody>
      </p:sp>
      <p:sp>
        <p:nvSpPr>
          <p:cNvPr id="476162" name="Rectangle 2"/>
          <p:cNvSpPr>
            <a:spLocks noGrp="1" noChangeArrowheads="1"/>
          </p:cNvSpPr>
          <p:nvPr>
            <p:ph type="title"/>
          </p:nvPr>
        </p:nvSpPr>
        <p:spPr/>
        <p:txBody>
          <a:bodyPr/>
          <a:lstStyle/>
          <a:p>
            <a:r>
              <a:rPr lang="fr-FR"/>
              <a:t>Une autre vue d’XML</a:t>
            </a:r>
          </a:p>
        </p:txBody>
      </p:sp>
      <p:pic>
        <p:nvPicPr>
          <p:cNvPr id="476163" name="Picture 3" descr="ml_tree"/>
          <p:cNvPicPr>
            <a:picLocks noChangeAspect="1" noChangeArrowheads="1"/>
          </p:cNvPicPr>
          <p:nvPr/>
        </p:nvPicPr>
        <p:blipFill>
          <a:blip r:embed="rId2" cstate="print"/>
          <a:srcRect/>
          <a:stretch>
            <a:fillRect/>
          </a:stretch>
        </p:blipFill>
        <p:spPr bwMode="auto">
          <a:xfrm>
            <a:off x="228600" y="1981200"/>
            <a:ext cx="8682038" cy="3087688"/>
          </a:xfrm>
          <a:prstGeom prst="rect">
            <a:avLst/>
          </a:prstGeom>
          <a:noFill/>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F4FF5C35-15F7-4D59-94AC-63351289F7B7}" type="slidenum">
              <a:rPr lang="fr-FR"/>
              <a:pPr/>
              <a:t>190</a:t>
            </a:fld>
            <a:endParaRPr lang="fr-FR"/>
          </a:p>
        </p:txBody>
      </p:sp>
      <p:sp>
        <p:nvSpPr>
          <p:cNvPr id="299010" name="Rectangle 2"/>
          <p:cNvSpPr>
            <a:spLocks noGrp="1" noChangeArrowheads="1"/>
          </p:cNvSpPr>
          <p:nvPr>
            <p:ph type="title"/>
          </p:nvPr>
        </p:nvSpPr>
        <p:spPr/>
        <p:txBody>
          <a:bodyPr/>
          <a:lstStyle/>
          <a:p>
            <a:r>
              <a:rPr lang="fr-FR"/>
              <a:t>Interopérabilité XML</a:t>
            </a:r>
          </a:p>
        </p:txBody>
      </p:sp>
      <p:sp>
        <p:nvSpPr>
          <p:cNvPr id="299011" name="Rectangle 3"/>
          <p:cNvSpPr>
            <a:spLocks noGrp="1" noChangeArrowheads="1"/>
          </p:cNvSpPr>
          <p:nvPr>
            <p:ph type="body" idx="1"/>
          </p:nvPr>
        </p:nvSpPr>
        <p:spPr/>
        <p:txBody>
          <a:bodyPr/>
          <a:lstStyle/>
          <a:p>
            <a:endParaRPr lang="fr-FR"/>
          </a:p>
          <a:p>
            <a:r>
              <a:rPr lang="fr-FR"/>
              <a:t>Le couple XML+XSL apporte une solution puissante d’interopérabilité</a:t>
            </a:r>
          </a:p>
          <a:p>
            <a:endParaRPr lang="fr-FR"/>
          </a:p>
          <a:p>
            <a:r>
              <a:rPr lang="fr-FR"/>
              <a:t>Capable d’interfacer deux applications de natures différentes</a:t>
            </a:r>
          </a:p>
          <a:p>
            <a:endParaRPr lang="fr-FR"/>
          </a:p>
          <a:p>
            <a:r>
              <a:rPr lang="fr-FR"/>
              <a:t>Sans connaître à l’avance les formats et types de données à accéder</a:t>
            </a:r>
          </a:p>
          <a:p>
            <a:endParaRPr lang="fr-F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10"/>
          </p:nvPr>
        </p:nvSpPr>
        <p:spPr/>
        <p:txBody>
          <a:bodyPr/>
          <a:lstStyle/>
          <a:p>
            <a:fld id="{EA4ABDD4-9B21-4487-B968-680EB0C31F75}" type="slidenum">
              <a:rPr lang="fr-FR"/>
              <a:pPr/>
              <a:t>191</a:t>
            </a:fld>
            <a:endParaRPr lang="fr-FR"/>
          </a:p>
        </p:txBody>
      </p:sp>
      <p:sp>
        <p:nvSpPr>
          <p:cNvPr id="300034" name="Rectangle 2"/>
          <p:cNvSpPr>
            <a:spLocks noGrp="1" noChangeArrowheads="1"/>
          </p:cNvSpPr>
          <p:nvPr>
            <p:ph type="title"/>
          </p:nvPr>
        </p:nvSpPr>
        <p:spPr/>
        <p:txBody>
          <a:bodyPr/>
          <a:lstStyle/>
          <a:p>
            <a:r>
              <a:rPr lang="fr-FR"/>
              <a:t>Mécanisme de transformation</a:t>
            </a:r>
          </a:p>
        </p:txBody>
      </p:sp>
      <p:sp>
        <p:nvSpPr>
          <p:cNvPr id="300035" name="Rectangle 3"/>
          <p:cNvSpPr>
            <a:spLocks noGrp="1" noChangeArrowheads="1"/>
          </p:cNvSpPr>
          <p:nvPr>
            <p:ph type="body" idx="1"/>
          </p:nvPr>
        </p:nvSpPr>
        <p:spPr/>
        <p:txBody>
          <a:bodyPr/>
          <a:lstStyle/>
          <a:p>
            <a:r>
              <a:rPr lang="fr-FR"/>
              <a:t>Reconnaissance des éléments XML de A par l’analyseur syntaxique</a:t>
            </a:r>
          </a:p>
          <a:p>
            <a:r>
              <a:rPr lang="fr-FR"/>
              <a:t>Application des règles de transformation définies en XSL </a:t>
            </a:r>
          </a:p>
          <a:p>
            <a:r>
              <a:rPr lang="fr-FR"/>
              <a:t>Passage au mécanisme d’entrée de B</a:t>
            </a:r>
          </a:p>
          <a:p>
            <a:endParaRPr lang="fr-FR"/>
          </a:p>
        </p:txBody>
      </p:sp>
      <p:sp>
        <p:nvSpPr>
          <p:cNvPr id="300036" name="Text Box 4"/>
          <p:cNvSpPr txBox="1">
            <a:spLocks noChangeArrowheads="1"/>
          </p:cNvSpPr>
          <p:nvPr/>
        </p:nvSpPr>
        <p:spPr bwMode="auto">
          <a:xfrm>
            <a:off x="1447800" y="5610225"/>
            <a:ext cx="6477000" cy="714375"/>
          </a:xfrm>
          <a:prstGeom prst="rect">
            <a:avLst/>
          </a:prstGeom>
          <a:solidFill>
            <a:srgbClr val="99CCFF"/>
          </a:solidFill>
          <a:ln w="9525">
            <a:solidFill>
              <a:srgbClr val="000000"/>
            </a:solidFill>
            <a:miter lim="800000"/>
            <a:headEnd/>
            <a:tailEnd/>
          </a:ln>
        </p:spPr>
        <p:txBody>
          <a:bodyPr tIns="154800"/>
          <a:lstStyle/>
          <a:p>
            <a:pPr eaLnBrk="0" latinLnBrk="0" hangingPunct="0"/>
            <a:endParaRPr kumimoji="0" lang="fr-FR" sz="1600"/>
          </a:p>
          <a:p>
            <a:pPr eaLnBrk="0" latinLnBrk="0" hangingPunct="0"/>
            <a:r>
              <a:rPr kumimoji="0" lang="fr-FR" sz="1600"/>
              <a:t>Protocole de transport asynchrone sous-jacent</a:t>
            </a:r>
            <a:endParaRPr kumimoji="0" lang="fr-FR" sz="1400"/>
          </a:p>
        </p:txBody>
      </p:sp>
      <p:sp>
        <p:nvSpPr>
          <p:cNvPr id="300037" name="Text Box 5"/>
          <p:cNvSpPr txBox="1">
            <a:spLocks noChangeArrowheads="1"/>
          </p:cNvSpPr>
          <p:nvPr/>
        </p:nvSpPr>
        <p:spPr bwMode="auto">
          <a:xfrm>
            <a:off x="4068763" y="5643563"/>
            <a:ext cx="1524000" cy="247650"/>
          </a:xfrm>
          <a:prstGeom prst="rect">
            <a:avLst/>
          </a:prstGeom>
          <a:solidFill>
            <a:srgbClr val="99CCFF"/>
          </a:solidFill>
          <a:ln w="9525">
            <a:noFill/>
            <a:miter lim="800000"/>
            <a:headEnd/>
            <a:tailEnd/>
          </a:ln>
        </p:spPr>
        <p:txBody>
          <a:bodyPr tIns="0"/>
          <a:lstStyle/>
          <a:p>
            <a:pPr algn="l" eaLnBrk="0" latinLnBrk="0" hangingPunct="0"/>
            <a:r>
              <a:rPr kumimoji="0" lang="fr-FR" sz="1400"/>
              <a:t>Communication</a:t>
            </a:r>
            <a:endParaRPr kumimoji="0" lang="fr-FR" sz="1000"/>
          </a:p>
        </p:txBody>
      </p:sp>
      <p:sp>
        <p:nvSpPr>
          <p:cNvPr id="300038" name="Text Box 6"/>
          <p:cNvSpPr txBox="1">
            <a:spLocks noChangeArrowheads="1"/>
          </p:cNvSpPr>
          <p:nvPr/>
        </p:nvSpPr>
        <p:spPr bwMode="auto">
          <a:xfrm>
            <a:off x="4044950" y="4395788"/>
            <a:ext cx="1354138" cy="271462"/>
          </a:xfrm>
          <a:prstGeom prst="rect">
            <a:avLst/>
          </a:prstGeom>
          <a:noFill/>
          <a:ln w="9525">
            <a:noFill/>
            <a:miter lim="800000"/>
            <a:headEnd/>
            <a:tailEnd/>
          </a:ln>
        </p:spPr>
        <p:txBody>
          <a:bodyPr/>
          <a:lstStyle/>
          <a:p>
            <a:pPr algn="l" eaLnBrk="0" latinLnBrk="0" hangingPunct="0"/>
            <a:r>
              <a:rPr kumimoji="0" lang="fr-FR" sz="1400"/>
              <a:t>Interface XML</a:t>
            </a:r>
            <a:endParaRPr kumimoji="0" lang="fr-FR" sz="1000"/>
          </a:p>
        </p:txBody>
      </p:sp>
      <p:sp>
        <p:nvSpPr>
          <p:cNvPr id="300039" name="Text Box 7"/>
          <p:cNvSpPr txBox="1">
            <a:spLocks noChangeArrowheads="1"/>
          </p:cNvSpPr>
          <p:nvPr/>
        </p:nvSpPr>
        <p:spPr bwMode="auto">
          <a:xfrm>
            <a:off x="1389063" y="3810000"/>
            <a:ext cx="2544762" cy="457200"/>
          </a:xfrm>
          <a:prstGeom prst="rect">
            <a:avLst/>
          </a:prstGeom>
          <a:solidFill>
            <a:srgbClr val="FFFFFF"/>
          </a:solidFill>
          <a:ln w="9525">
            <a:solidFill>
              <a:srgbClr val="000000"/>
            </a:solidFill>
            <a:miter lim="800000"/>
            <a:headEnd/>
            <a:tailEnd/>
          </a:ln>
        </p:spPr>
        <p:txBody>
          <a:bodyPr tIns="118800"/>
          <a:lstStyle/>
          <a:p>
            <a:pPr eaLnBrk="0" latinLnBrk="0" hangingPunct="0"/>
            <a:r>
              <a:rPr kumimoji="0" lang="fr-FR" sz="1600"/>
              <a:t>Application A</a:t>
            </a:r>
            <a:endParaRPr kumimoji="0" lang="fr-FR" sz="2400"/>
          </a:p>
        </p:txBody>
      </p:sp>
      <p:sp>
        <p:nvSpPr>
          <p:cNvPr id="300040" name="Text Box 8"/>
          <p:cNvSpPr txBox="1">
            <a:spLocks noChangeArrowheads="1"/>
          </p:cNvSpPr>
          <p:nvPr/>
        </p:nvSpPr>
        <p:spPr bwMode="auto">
          <a:xfrm>
            <a:off x="5321300" y="3886200"/>
            <a:ext cx="2603500" cy="419100"/>
          </a:xfrm>
          <a:prstGeom prst="rect">
            <a:avLst/>
          </a:prstGeom>
          <a:solidFill>
            <a:srgbClr val="FFFFFF"/>
          </a:solidFill>
          <a:ln w="9525">
            <a:solidFill>
              <a:srgbClr val="000000"/>
            </a:solidFill>
            <a:miter lim="800000"/>
            <a:headEnd/>
            <a:tailEnd/>
          </a:ln>
        </p:spPr>
        <p:txBody>
          <a:bodyPr tIns="118800"/>
          <a:lstStyle/>
          <a:p>
            <a:pPr eaLnBrk="0" latinLnBrk="0" hangingPunct="0"/>
            <a:r>
              <a:rPr kumimoji="0" lang="fr-FR" sz="1600"/>
              <a:t>Application B</a:t>
            </a:r>
          </a:p>
        </p:txBody>
      </p:sp>
      <p:sp>
        <p:nvSpPr>
          <p:cNvPr id="300041" name="Line 9"/>
          <p:cNvSpPr>
            <a:spLocks noChangeShapeType="1"/>
          </p:cNvSpPr>
          <p:nvPr/>
        </p:nvSpPr>
        <p:spPr bwMode="auto">
          <a:xfrm flipV="1">
            <a:off x="914400" y="4648200"/>
            <a:ext cx="7315200" cy="0"/>
          </a:xfrm>
          <a:prstGeom prst="line">
            <a:avLst/>
          </a:prstGeom>
          <a:noFill/>
          <a:ln w="9525" cap="rnd">
            <a:solidFill>
              <a:schemeClr val="accent2"/>
            </a:solidFill>
            <a:prstDash val="sysDot"/>
            <a:round/>
            <a:headEnd/>
            <a:tailEnd/>
          </a:ln>
        </p:spPr>
        <p:txBody>
          <a:bodyPr/>
          <a:lstStyle/>
          <a:p>
            <a:endParaRPr lang="fr-FR"/>
          </a:p>
        </p:txBody>
      </p:sp>
      <p:sp>
        <p:nvSpPr>
          <p:cNvPr id="300042" name="Freeform 10"/>
          <p:cNvSpPr>
            <a:spLocks/>
          </p:cNvSpPr>
          <p:nvPr/>
        </p:nvSpPr>
        <p:spPr bwMode="auto">
          <a:xfrm>
            <a:off x="2667000" y="4305300"/>
            <a:ext cx="3984625" cy="1638300"/>
          </a:xfrm>
          <a:custGeom>
            <a:avLst/>
            <a:gdLst/>
            <a:ahLst/>
            <a:cxnLst>
              <a:cxn ang="0">
                <a:pos x="0" y="0"/>
              </a:cxn>
              <a:cxn ang="0">
                <a:pos x="0" y="2265"/>
              </a:cxn>
              <a:cxn ang="0">
                <a:pos x="4665" y="2265"/>
              </a:cxn>
              <a:cxn ang="0">
                <a:pos x="4665" y="0"/>
              </a:cxn>
            </a:cxnLst>
            <a:rect l="0" t="0" r="r" b="b"/>
            <a:pathLst>
              <a:path w="4665" h="2265">
                <a:moveTo>
                  <a:pt x="0" y="0"/>
                </a:moveTo>
                <a:lnTo>
                  <a:pt x="0" y="2265"/>
                </a:lnTo>
                <a:lnTo>
                  <a:pt x="4665" y="2265"/>
                </a:lnTo>
                <a:lnTo>
                  <a:pt x="4665" y="0"/>
                </a:lnTo>
              </a:path>
            </a:pathLst>
          </a:custGeom>
          <a:noFill/>
          <a:ln w="9525" cap="rnd">
            <a:solidFill>
              <a:srgbClr val="000000"/>
            </a:solidFill>
            <a:prstDash val="sysDot"/>
            <a:round/>
            <a:headEnd type="arrow" w="med" len="med"/>
            <a:tailEnd type="arrow" w="med" len="med"/>
          </a:ln>
        </p:spPr>
        <p:txBody>
          <a:bodyPr/>
          <a:lstStyle/>
          <a:p>
            <a:endParaRPr lang="fr-FR"/>
          </a:p>
        </p:txBody>
      </p:sp>
      <p:sp>
        <p:nvSpPr>
          <p:cNvPr id="300043" name="Text Box 11"/>
          <p:cNvSpPr txBox="1">
            <a:spLocks noChangeArrowheads="1"/>
          </p:cNvSpPr>
          <p:nvPr/>
        </p:nvSpPr>
        <p:spPr bwMode="auto">
          <a:xfrm>
            <a:off x="5397500" y="4865688"/>
            <a:ext cx="2520950" cy="746125"/>
          </a:xfrm>
          <a:prstGeom prst="rect">
            <a:avLst/>
          </a:prstGeom>
          <a:solidFill>
            <a:srgbClr val="FFFFFF"/>
          </a:solidFill>
          <a:ln w="9525">
            <a:solidFill>
              <a:srgbClr val="000000"/>
            </a:solidFill>
            <a:miter lim="800000"/>
            <a:headEnd/>
            <a:tailEnd/>
          </a:ln>
        </p:spPr>
        <p:txBody>
          <a:bodyPr tIns="118800"/>
          <a:lstStyle/>
          <a:p>
            <a:pPr eaLnBrk="0" latinLnBrk="0" hangingPunct="0"/>
            <a:r>
              <a:rPr kumimoji="0" lang="fr-FR" sz="1400"/>
              <a:t>Conversion vers/depuis XML</a:t>
            </a:r>
          </a:p>
          <a:p>
            <a:pPr eaLnBrk="0" latinLnBrk="0" hangingPunct="0"/>
            <a:r>
              <a:rPr kumimoji="0" lang="fr-FR" sz="1400"/>
              <a:t>Transformation XSL</a:t>
            </a:r>
          </a:p>
        </p:txBody>
      </p:sp>
      <p:sp>
        <p:nvSpPr>
          <p:cNvPr id="300044" name="Text Box 12"/>
          <p:cNvSpPr txBox="1">
            <a:spLocks noChangeArrowheads="1"/>
          </p:cNvSpPr>
          <p:nvPr/>
        </p:nvSpPr>
        <p:spPr bwMode="auto">
          <a:xfrm>
            <a:off x="1436688" y="4927600"/>
            <a:ext cx="2524125" cy="695325"/>
          </a:xfrm>
          <a:prstGeom prst="rect">
            <a:avLst/>
          </a:prstGeom>
          <a:solidFill>
            <a:srgbClr val="FFFFFF"/>
          </a:solidFill>
          <a:ln w="9525">
            <a:solidFill>
              <a:srgbClr val="000000"/>
            </a:solidFill>
            <a:miter lim="800000"/>
            <a:headEnd/>
            <a:tailEnd/>
          </a:ln>
        </p:spPr>
        <p:txBody>
          <a:bodyPr tIns="118800"/>
          <a:lstStyle/>
          <a:p>
            <a:pPr eaLnBrk="0" latinLnBrk="0" hangingPunct="0"/>
            <a:r>
              <a:rPr kumimoji="0" lang="fr-FR" sz="1400"/>
              <a:t>Conversion vers/depuis XML</a:t>
            </a:r>
          </a:p>
          <a:p>
            <a:pPr eaLnBrk="0" latinLnBrk="0" hangingPunct="0"/>
            <a:r>
              <a:rPr kumimoji="0" lang="fr-FR" sz="1400"/>
              <a:t>Transformation XSL</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Espace réservé du numéro de diapositive 2"/>
          <p:cNvSpPr>
            <a:spLocks noGrp="1"/>
          </p:cNvSpPr>
          <p:nvPr>
            <p:ph type="sldNum" sz="quarter" idx="10"/>
          </p:nvPr>
        </p:nvSpPr>
        <p:spPr/>
        <p:txBody>
          <a:bodyPr/>
          <a:lstStyle/>
          <a:p>
            <a:fld id="{23765390-E6D4-4B27-AD6B-7133BB883BE0}" type="slidenum">
              <a:rPr lang="fr-FR"/>
              <a:pPr/>
              <a:t>192</a:t>
            </a:fld>
            <a:endParaRPr lang="fr-FR"/>
          </a:p>
        </p:txBody>
      </p:sp>
      <p:sp>
        <p:nvSpPr>
          <p:cNvPr id="648194" name="Rectangle 2"/>
          <p:cNvSpPr>
            <a:spLocks noGrp="1" noChangeArrowheads="1"/>
          </p:cNvSpPr>
          <p:nvPr>
            <p:ph type="title"/>
          </p:nvPr>
        </p:nvSpPr>
        <p:spPr/>
        <p:txBody>
          <a:bodyPr/>
          <a:lstStyle/>
          <a:p>
            <a:r>
              <a:rPr lang="fr-FR"/>
              <a:t>Le chalenge de l’entreprise</a:t>
            </a:r>
          </a:p>
        </p:txBody>
      </p:sp>
      <p:grpSp>
        <p:nvGrpSpPr>
          <p:cNvPr id="648196" name="Group 4"/>
          <p:cNvGrpSpPr>
            <a:grpSpLocks/>
          </p:cNvGrpSpPr>
          <p:nvPr/>
        </p:nvGrpSpPr>
        <p:grpSpPr bwMode="auto">
          <a:xfrm>
            <a:off x="457200" y="1295400"/>
            <a:ext cx="4953000" cy="5334000"/>
            <a:chOff x="288" y="816"/>
            <a:chExt cx="3120" cy="3360"/>
          </a:xfrm>
        </p:grpSpPr>
        <p:sp>
          <p:nvSpPr>
            <p:cNvPr id="648197" name="Rectangle 5"/>
            <p:cNvSpPr>
              <a:spLocks noChangeArrowheads="1"/>
            </p:cNvSpPr>
            <p:nvPr/>
          </p:nvSpPr>
          <p:spPr bwMode="auto">
            <a:xfrm>
              <a:off x="288" y="816"/>
              <a:ext cx="2794" cy="3360"/>
            </a:xfrm>
            <a:prstGeom prst="rect">
              <a:avLst/>
            </a:prstGeom>
            <a:solidFill>
              <a:schemeClr val="folHlink">
                <a:alpha val="50000"/>
              </a:schemeClr>
            </a:solidFill>
            <a:ln w="9525">
              <a:solidFill>
                <a:schemeClr val="folHlink"/>
              </a:solidFill>
              <a:miter lim="800000"/>
              <a:headEnd/>
              <a:tailEnd/>
            </a:ln>
            <a:effectLst/>
          </p:spPr>
          <p:txBody>
            <a:bodyPr anchor="ctr">
              <a:spAutoFit/>
            </a:bodyPr>
            <a:lstStyle/>
            <a:p>
              <a:endParaRPr lang="fr-FR"/>
            </a:p>
          </p:txBody>
        </p:sp>
        <p:sp>
          <p:nvSpPr>
            <p:cNvPr id="648198" name="Text Box 6"/>
            <p:cNvSpPr txBox="1">
              <a:spLocks noChangeArrowheads="1"/>
            </p:cNvSpPr>
            <p:nvPr/>
          </p:nvSpPr>
          <p:spPr bwMode="auto">
            <a:xfrm>
              <a:off x="1824" y="3840"/>
              <a:ext cx="1584" cy="327"/>
            </a:xfrm>
            <a:prstGeom prst="rect">
              <a:avLst/>
            </a:prstGeom>
            <a:noFill/>
            <a:ln w="9525">
              <a:noFill/>
              <a:miter lim="800000"/>
              <a:headEnd/>
              <a:tailEnd/>
            </a:ln>
            <a:effectLst/>
          </p:spPr>
          <p:txBody>
            <a:bodyPr>
              <a:spAutoFit/>
            </a:bodyPr>
            <a:lstStyle/>
            <a:p>
              <a:pPr algn="l" latinLnBrk="0">
                <a:spcBef>
                  <a:spcPct val="50000"/>
                </a:spcBef>
              </a:pPr>
              <a:r>
                <a:rPr kumimoji="0" lang="en-US" sz="2800" b="1">
                  <a:effectLst>
                    <a:outerShdw blurRad="38100" dist="38100" dir="2700000" algn="tl">
                      <a:srgbClr val="FFFFFF"/>
                    </a:outerShdw>
                  </a:effectLst>
                  <a:latin typeface="Tahoma" pitchFamily="34" charset="0"/>
                </a:rPr>
                <a:t>Extranet</a:t>
              </a:r>
            </a:p>
          </p:txBody>
        </p:sp>
      </p:grpSp>
      <p:grpSp>
        <p:nvGrpSpPr>
          <p:cNvPr id="648199" name="Group 7"/>
          <p:cNvGrpSpPr>
            <a:grpSpLocks/>
          </p:cNvGrpSpPr>
          <p:nvPr/>
        </p:nvGrpSpPr>
        <p:grpSpPr bwMode="auto">
          <a:xfrm>
            <a:off x="304800" y="1981200"/>
            <a:ext cx="2667000" cy="4633913"/>
            <a:chOff x="192" y="1248"/>
            <a:chExt cx="1680" cy="2919"/>
          </a:xfrm>
        </p:grpSpPr>
        <p:sp>
          <p:nvSpPr>
            <p:cNvPr id="648200" name="Rectangle 8"/>
            <p:cNvSpPr>
              <a:spLocks noChangeArrowheads="1"/>
            </p:cNvSpPr>
            <p:nvPr/>
          </p:nvSpPr>
          <p:spPr bwMode="auto">
            <a:xfrm>
              <a:off x="282" y="1248"/>
              <a:ext cx="1590" cy="2880"/>
            </a:xfrm>
            <a:prstGeom prst="rect">
              <a:avLst/>
            </a:prstGeom>
            <a:solidFill>
              <a:schemeClr val="bg1">
                <a:alpha val="50000"/>
              </a:schemeClr>
            </a:solidFill>
            <a:ln w="9525">
              <a:solidFill>
                <a:schemeClr val="bg1"/>
              </a:solidFill>
              <a:miter lim="800000"/>
              <a:headEnd/>
              <a:tailEnd/>
            </a:ln>
            <a:effectLst/>
          </p:spPr>
          <p:txBody>
            <a:bodyPr anchor="ctr">
              <a:spAutoFit/>
            </a:bodyPr>
            <a:lstStyle/>
            <a:p>
              <a:endParaRPr lang="fr-FR"/>
            </a:p>
          </p:txBody>
        </p:sp>
        <p:sp>
          <p:nvSpPr>
            <p:cNvPr id="648201" name="Text Box 9"/>
            <p:cNvSpPr txBox="1">
              <a:spLocks noChangeArrowheads="1"/>
            </p:cNvSpPr>
            <p:nvPr/>
          </p:nvSpPr>
          <p:spPr bwMode="auto">
            <a:xfrm>
              <a:off x="192" y="3840"/>
              <a:ext cx="1536" cy="327"/>
            </a:xfrm>
            <a:prstGeom prst="rect">
              <a:avLst/>
            </a:prstGeom>
            <a:noFill/>
            <a:ln w="9525">
              <a:noFill/>
              <a:miter lim="800000"/>
              <a:headEnd/>
              <a:tailEnd/>
            </a:ln>
            <a:effectLst/>
          </p:spPr>
          <p:txBody>
            <a:bodyPr>
              <a:spAutoFit/>
            </a:bodyPr>
            <a:lstStyle/>
            <a:p>
              <a:pPr latinLnBrk="0">
                <a:spcBef>
                  <a:spcPct val="50000"/>
                </a:spcBef>
              </a:pPr>
              <a:r>
                <a:rPr kumimoji="0" lang="en-US" sz="2800" b="1">
                  <a:effectLst>
                    <a:outerShdw blurRad="38100" dist="38100" dir="2700000" algn="tl">
                      <a:srgbClr val="FFFFFF"/>
                    </a:outerShdw>
                  </a:effectLst>
                  <a:latin typeface="Tahoma" pitchFamily="34" charset="0"/>
                </a:rPr>
                <a:t>Intranet</a:t>
              </a:r>
            </a:p>
          </p:txBody>
        </p:sp>
      </p:grpSp>
      <p:grpSp>
        <p:nvGrpSpPr>
          <p:cNvPr id="648202" name="Group 10"/>
          <p:cNvGrpSpPr>
            <a:grpSpLocks/>
          </p:cNvGrpSpPr>
          <p:nvPr/>
        </p:nvGrpSpPr>
        <p:grpSpPr bwMode="auto">
          <a:xfrm>
            <a:off x="685800" y="2057400"/>
            <a:ext cx="1906588" cy="1676400"/>
            <a:chOff x="384" y="1296"/>
            <a:chExt cx="1201" cy="1056"/>
          </a:xfrm>
        </p:grpSpPr>
        <p:sp>
          <p:nvSpPr>
            <p:cNvPr id="648203" name="Line 11"/>
            <p:cNvSpPr>
              <a:spLocks noChangeShapeType="1"/>
            </p:cNvSpPr>
            <p:nvPr/>
          </p:nvSpPr>
          <p:spPr bwMode="auto">
            <a:xfrm flipV="1">
              <a:off x="912" y="1584"/>
              <a:ext cx="480" cy="528"/>
            </a:xfrm>
            <a:prstGeom prst="line">
              <a:avLst/>
            </a:prstGeom>
            <a:noFill/>
            <a:ln w="57150">
              <a:solidFill>
                <a:schemeClr val="tx1"/>
              </a:solidFill>
              <a:round/>
              <a:headEnd/>
              <a:tailEnd/>
            </a:ln>
            <a:effectLst/>
          </p:spPr>
          <p:txBody>
            <a:bodyPr/>
            <a:lstStyle/>
            <a:p>
              <a:endParaRPr lang="fr-FR"/>
            </a:p>
          </p:txBody>
        </p:sp>
        <p:sp>
          <p:nvSpPr>
            <p:cNvPr id="648204" name="Line 12"/>
            <p:cNvSpPr>
              <a:spLocks noChangeShapeType="1"/>
            </p:cNvSpPr>
            <p:nvPr/>
          </p:nvSpPr>
          <p:spPr bwMode="auto">
            <a:xfrm flipV="1">
              <a:off x="768" y="1440"/>
              <a:ext cx="672" cy="96"/>
            </a:xfrm>
            <a:prstGeom prst="line">
              <a:avLst/>
            </a:prstGeom>
            <a:noFill/>
            <a:ln w="57150">
              <a:solidFill>
                <a:schemeClr val="tx1"/>
              </a:solidFill>
              <a:round/>
              <a:headEnd/>
              <a:tailEnd/>
            </a:ln>
            <a:effectLst/>
          </p:spPr>
          <p:txBody>
            <a:bodyPr/>
            <a:lstStyle/>
            <a:p>
              <a:endParaRPr lang="fr-FR"/>
            </a:p>
          </p:txBody>
        </p:sp>
        <p:sp>
          <p:nvSpPr>
            <p:cNvPr id="648205" name="Line 13"/>
            <p:cNvSpPr>
              <a:spLocks noChangeShapeType="1"/>
            </p:cNvSpPr>
            <p:nvPr/>
          </p:nvSpPr>
          <p:spPr bwMode="auto">
            <a:xfrm flipH="1" flipV="1">
              <a:off x="720" y="1440"/>
              <a:ext cx="336" cy="720"/>
            </a:xfrm>
            <a:prstGeom prst="line">
              <a:avLst/>
            </a:prstGeom>
            <a:noFill/>
            <a:ln w="57150">
              <a:solidFill>
                <a:schemeClr val="tx1"/>
              </a:solidFill>
              <a:round/>
              <a:headEnd/>
              <a:tailEnd/>
            </a:ln>
            <a:effectLst/>
          </p:spPr>
          <p:txBody>
            <a:bodyPr/>
            <a:lstStyle/>
            <a:p>
              <a:endParaRPr lang="fr-FR"/>
            </a:p>
          </p:txBody>
        </p:sp>
        <p:pic>
          <p:nvPicPr>
            <p:cNvPr id="648206" name="Picture 14"/>
            <p:cNvPicPr>
              <a:picLocks noChangeAspect="1" noChangeArrowheads="1"/>
            </p:cNvPicPr>
            <p:nvPr/>
          </p:nvPicPr>
          <p:blipFill>
            <a:blip r:embed="rId2" cstate="print"/>
            <a:srcRect/>
            <a:stretch>
              <a:fillRect/>
            </a:stretch>
          </p:blipFill>
          <p:spPr bwMode="auto">
            <a:xfrm>
              <a:off x="384" y="1296"/>
              <a:ext cx="576" cy="374"/>
            </a:xfrm>
            <a:prstGeom prst="rect">
              <a:avLst/>
            </a:prstGeom>
            <a:noFill/>
            <a:ln w="9525">
              <a:noFill/>
              <a:miter lim="800000"/>
              <a:headEnd/>
              <a:tailEnd/>
            </a:ln>
            <a:effectLst/>
          </p:spPr>
        </p:pic>
        <p:pic>
          <p:nvPicPr>
            <p:cNvPr id="648207" name="Picture 15"/>
            <p:cNvPicPr>
              <a:picLocks noChangeAspect="1" noChangeArrowheads="1"/>
            </p:cNvPicPr>
            <p:nvPr/>
          </p:nvPicPr>
          <p:blipFill>
            <a:blip r:embed="rId3" cstate="print"/>
            <a:srcRect/>
            <a:stretch>
              <a:fillRect/>
            </a:stretch>
          </p:blipFill>
          <p:spPr bwMode="auto">
            <a:xfrm>
              <a:off x="1152" y="1296"/>
              <a:ext cx="433" cy="480"/>
            </a:xfrm>
            <a:prstGeom prst="rect">
              <a:avLst/>
            </a:prstGeom>
            <a:noFill/>
            <a:ln w="9525">
              <a:noFill/>
              <a:miter lim="800000"/>
              <a:headEnd/>
              <a:tailEnd/>
            </a:ln>
            <a:effectLst/>
          </p:spPr>
        </p:pic>
        <p:pic>
          <p:nvPicPr>
            <p:cNvPr id="648208" name="Picture 16"/>
            <p:cNvPicPr>
              <a:picLocks noChangeAspect="1" noChangeArrowheads="1"/>
            </p:cNvPicPr>
            <p:nvPr/>
          </p:nvPicPr>
          <p:blipFill>
            <a:blip r:embed="rId4" cstate="print"/>
            <a:srcRect/>
            <a:stretch>
              <a:fillRect/>
            </a:stretch>
          </p:blipFill>
          <p:spPr bwMode="auto">
            <a:xfrm>
              <a:off x="768" y="1919"/>
              <a:ext cx="480" cy="433"/>
            </a:xfrm>
            <a:prstGeom prst="rect">
              <a:avLst/>
            </a:prstGeom>
            <a:noFill/>
            <a:ln w="9525">
              <a:noFill/>
              <a:miter lim="800000"/>
              <a:headEnd/>
              <a:tailEnd/>
            </a:ln>
            <a:effectLst/>
          </p:spPr>
        </p:pic>
      </p:grpSp>
      <p:sp>
        <p:nvSpPr>
          <p:cNvPr id="648209" name="Line 17"/>
          <p:cNvSpPr>
            <a:spLocks noChangeShapeType="1"/>
          </p:cNvSpPr>
          <p:nvPr/>
        </p:nvSpPr>
        <p:spPr bwMode="auto">
          <a:xfrm flipH="1">
            <a:off x="1524000" y="3733800"/>
            <a:ext cx="152400" cy="914400"/>
          </a:xfrm>
          <a:prstGeom prst="line">
            <a:avLst/>
          </a:prstGeom>
          <a:noFill/>
          <a:ln w="57150">
            <a:solidFill>
              <a:schemeClr val="tx1"/>
            </a:solidFill>
            <a:round/>
            <a:headEnd/>
            <a:tailEnd/>
          </a:ln>
          <a:effectLst/>
        </p:spPr>
        <p:txBody>
          <a:bodyPr/>
          <a:lstStyle/>
          <a:p>
            <a:endParaRPr lang="fr-FR"/>
          </a:p>
        </p:txBody>
      </p:sp>
      <p:grpSp>
        <p:nvGrpSpPr>
          <p:cNvPr id="648210" name="Group 18"/>
          <p:cNvGrpSpPr>
            <a:grpSpLocks/>
          </p:cNvGrpSpPr>
          <p:nvPr/>
        </p:nvGrpSpPr>
        <p:grpSpPr bwMode="auto">
          <a:xfrm>
            <a:off x="558800" y="3733800"/>
            <a:ext cx="1270000" cy="2438400"/>
            <a:chOff x="352" y="2352"/>
            <a:chExt cx="800" cy="1536"/>
          </a:xfrm>
        </p:grpSpPr>
        <p:sp>
          <p:nvSpPr>
            <p:cNvPr id="648211" name="Line 19"/>
            <p:cNvSpPr>
              <a:spLocks noChangeShapeType="1"/>
            </p:cNvSpPr>
            <p:nvPr/>
          </p:nvSpPr>
          <p:spPr bwMode="auto">
            <a:xfrm flipH="1">
              <a:off x="576" y="2976"/>
              <a:ext cx="432" cy="672"/>
            </a:xfrm>
            <a:prstGeom prst="line">
              <a:avLst/>
            </a:prstGeom>
            <a:noFill/>
            <a:ln w="57150">
              <a:solidFill>
                <a:schemeClr val="tx1"/>
              </a:solidFill>
              <a:round/>
              <a:headEnd/>
              <a:tailEnd/>
            </a:ln>
            <a:effectLst/>
          </p:spPr>
          <p:txBody>
            <a:bodyPr/>
            <a:lstStyle/>
            <a:p>
              <a:endParaRPr lang="fr-FR"/>
            </a:p>
          </p:txBody>
        </p:sp>
        <p:sp>
          <p:nvSpPr>
            <p:cNvPr id="648212" name="Line 20"/>
            <p:cNvSpPr>
              <a:spLocks noChangeShapeType="1"/>
            </p:cNvSpPr>
            <p:nvPr/>
          </p:nvSpPr>
          <p:spPr bwMode="auto">
            <a:xfrm>
              <a:off x="520" y="2523"/>
              <a:ext cx="464" cy="542"/>
            </a:xfrm>
            <a:prstGeom prst="line">
              <a:avLst/>
            </a:prstGeom>
            <a:noFill/>
            <a:ln w="57150">
              <a:solidFill>
                <a:schemeClr val="tx1"/>
              </a:solidFill>
              <a:round/>
              <a:headEnd/>
              <a:tailEnd/>
            </a:ln>
            <a:effectLst/>
          </p:spPr>
          <p:txBody>
            <a:bodyPr/>
            <a:lstStyle/>
            <a:p>
              <a:endParaRPr lang="fr-FR"/>
            </a:p>
          </p:txBody>
        </p:sp>
        <p:sp>
          <p:nvSpPr>
            <p:cNvPr id="648213" name="Line 21"/>
            <p:cNvSpPr>
              <a:spLocks noChangeShapeType="1"/>
            </p:cNvSpPr>
            <p:nvPr/>
          </p:nvSpPr>
          <p:spPr bwMode="auto">
            <a:xfrm>
              <a:off x="520" y="2552"/>
              <a:ext cx="58" cy="1112"/>
            </a:xfrm>
            <a:prstGeom prst="line">
              <a:avLst/>
            </a:prstGeom>
            <a:noFill/>
            <a:ln w="57150">
              <a:solidFill>
                <a:schemeClr val="tx1"/>
              </a:solidFill>
              <a:round/>
              <a:headEnd/>
              <a:tailEnd/>
            </a:ln>
            <a:effectLst/>
          </p:spPr>
          <p:txBody>
            <a:bodyPr/>
            <a:lstStyle/>
            <a:p>
              <a:endParaRPr lang="fr-FR"/>
            </a:p>
          </p:txBody>
        </p:sp>
        <p:grpSp>
          <p:nvGrpSpPr>
            <p:cNvPr id="648214" name="Group 22"/>
            <p:cNvGrpSpPr>
              <a:grpSpLocks/>
            </p:cNvGrpSpPr>
            <p:nvPr/>
          </p:nvGrpSpPr>
          <p:grpSpPr bwMode="auto">
            <a:xfrm>
              <a:off x="723" y="2886"/>
              <a:ext cx="429" cy="390"/>
              <a:chOff x="1008" y="1715"/>
              <a:chExt cx="710" cy="655"/>
            </a:xfrm>
          </p:grpSpPr>
          <p:pic>
            <p:nvPicPr>
              <p:cNvPr id="648215" name="Picture 23" descr="PL 3000 - right icon"/>
              <p:cNvPicPr>
                <a:picLocks noChangeAspect="1" noChangeArrowheads="1"/>
              </p:cNvPicPr>
              <p:nvPr/>
            </p:nvPicPr>
            <p:blipFill>
              <a:blip r:embed="rId5" cstate="screen"/>
              <a:srcRect/>
              <a:stretch>
                <a:fillRect/>
              </a:stretch>
            </p:blipFill>
            <p:spPr bwMode="auto">
              <a:xfrm>
                <a:off x="1261" y="1715"/>
                <a:ext cx="457" cy="642"/>
              </a:xfrm>
              <a:prstGeom prst="rect">
                <a:avLst/>
              </a:prstGeom>
              <a:noFill/>
            </p:spPr>
          </p:pic>
          <p:pic>
            <p:nvPicPr>
              <p:cNvPr id="648216" name="Picture 24" descr="PL 3000 - right icon"/>
              <p:cNvPicPr>
                <a:picLocks noChangeAspect="1" noChangeArrowheads="1"/>
              </p:cNvPicPr>
              <p:nvPr/>
            </p:nvPicPr>
            <p:blipFill>
              <a:blip r:embed="rId5" cstate="screen"/>
              <a:srcRect/>
              <a:stretch>
                <a:fillRect/>
              </a:stretch>
            </p:blipFill>
            <p:spPr bwMode="auto">
              <a:xfrm>
                <a:off x="1008" y="1728"/>
                <a:ext cx="457" cy="642"/>
              </a:xfrm>
              <a:prstGeom prst="rect">
                <a:avLst/>
              </a:prstGeom>
              <a:noFill/>
            </p:spPr>
          </p:pic>
        </p:grpSp>
        <p:pic>
          <p:nvPicPr>
            <p:cNvPr id="648217" name="Picture 25" descr="Altas left icon"/>
            <p:cNvPicPr>
              <a:picLocks noChangeAspect="1" noChangeArrowheads="1"/>
            </p:cNvPicPr>
            <p:nvPr/>
          </p:nvPicPr>
          <p:blipFill>
            <a:blip r:embed="rId6" cstate="screen"/>
            <a:srcRect/>
            <a:stretch>
              <a:fillRect/>
            </a:stretch>
          </p:blipFill>
          <p:spPr bwMode="auto">
            <a:xfrm>
              <a:off x="386" y="3431"/>
              <a:ext cx="410" cy="457"/>
            </a:xfrm>
            <a:prstGeom prst="rect">
              <a:avLst/>
            </a:prstGeom>
            <a:noFill/>
          </p:spPr>
        </p:pic>
        <p:pic>
          <p:nvPicPr>
            <p:cNvPr id="648218" name="Picture 26" descr="PL 3000 - right icon"/>
            <p:cNvPicPr>
              <a:picLocks noChangeAspect="1" noChangeArrowheads="1"/>
            </p:cNvPicPr>
            <p:nvPr/>
          </p:nvPicPr>
          <p:blipFill>
            <a:blip r:embed="rId7" cstate="screen"/>
            <a:srcRect/>
            <a:stretch>
              <a:fillRect/>
            </a:stretch>
          </p:blipFill>
          <p:spPr bwMode="auto">
            <a:xfrm>
              <a:off x="352" y="2352"/>
              <a:ext cx="282" cy="342"/>
            </a:xfrm>
            <a:prstGeom prst="rect">
              <a:avLst/>
            </a:prstGeom>
            <a:noFill/>
          </p:spPr>
        </p:pic>
      </p:grpSp>
      <p:grpSp>
        <p:nvGrpSpPr>
          <p:cNvPr id="648219" name="Group 27"/>
          <p:cNvGrpSpPr>
            <a:grpSpLocks/>
          </p:cNvGrpSpPr>
          <p:nvPr/>
        </p:nvGrpSpPr>
        <p:grpSpPr bwMode="auto">
          <a:xfrm>
            <a:off x="990600" y="1366838"/>
            <a:ext cx="3263900" cy="4729162"/>
            <a:chOff x="624" y="861"/>
            <a:chExt cx="2056" cy="2979"/>
          </a:xfrm>
        </p:grpSpPr>
        <p:sp>
          <p:nvSpPr>
            <p:cNvPr id="648220" name="Line 28"/>
            <p:cNvSpPr>
              <a:spLocks noChangeShapeType="1"/>
            </p:cNvSpPr>
            <p:nvPr/>
          </p:nvSpPr>
          <p:spPr bwMode="auto">
            <a:xfrm flipV="1">
              <a:off x="1200" y="2016"/>
              <a:ext cx="1104" cy="144"/>
            </a:xfrm>
            <a:prstGeom prst="line">
              <a:avLst/>
            </a:prstGeom>
            <a:noFill/>
            <a:ln w="57150">
              <a:solidFill>
                <a:schemeClr val="tx1"/>
              </a:solidFill>
              <a:round/>
              <a:headEnd/>
              <a:tailEnd/>
            </a:ln>
            <a:effectLst/>
          </p:spPr>
          <p:txBody>
            <a:bodyPr/>
            <a:lstStyle/>
            <a:p>
              <a:endParaRPr lang="fr-FR"/>
            </a:p>
          </p:txBody>
        </p:sp>
        <p:sp>
          <p:nvSpPr>
            <p:cNvPr id="648221" name="Line 29"/>
            <p:cNvSpPr>
              <a:spLocks noChangeShapeType="1"/>
            </p:cNvSpPr>
            <p:nvPr/>
          </p:nvSpPr>
          <p:spPr bwMode="auto">
            <a:xfrm flipV="1">
              <a:off x="720" y="2925"/>
              <a:ext cx="1680" cy="723"/>
            </a:xfrm>
            <a:prstGeom prst="line">
              <a:avLst/>
            </a:prstGeom>
            <a:noFill/>
            <a:ln w="57150">
              <a:solidFill>
                <a:schemeClr val="tx1"/>
              </a:solidFill>
              <a:round/>
              <a:headEnd/>
              <a:tailEnd/>
            </a:ln>
            <a:effectLst/>
          </p:spPr>
          <p:txBody>
            <a:bodyPr/>
            <a:lstStyle/>
            <a:p>
              <a:endParaRPr lang="fr-FR"/>
            </a:p>
          </p:txBody>
        </p:sp>
        <p:sp>
          <p:nvSpPr>
            <p:cNvPr id="648222" name="Line 30"/>
            <p:cNvSpPr>
              <a:spLocks noChangeShapeType="1"/>
            </p:cNvSpPr>
            <p:nvPr/>
          </p:nvSpPr>
          <p:spPr bwMode="auto">
            <a:xfrm>
              <a:off x="624" y="2544"/>
              <a:ext cx="1728" cy="1056"/>
            </a:xfrm>
            <a:prstGeom prst="line">
              <a:avLst/>
            </a:prstGeom>
            <a:noFill/>
            <a:ln w="57150">
              <a:solidFill>
                <a:schemeClr val="tx1"/>
              </a:solidFill>
              <a:round/>
              <a:headEnd/>
              <a:tailEnd/>
            </a:ln>
            <a:effectLst/>
          </p:spPr>
          <p:txBody>
            <a:bodyPr/>
            <a:lstStyle/>
            <a:p>
              <a:endParaRPr lang="fr-FR"/>
            </a:p>
          </p:txBody>
        </p:sp>
        <p:sp>
          <p:nvSpPr>
            <p:cNvPr id="648223" name="Line 31"/>
            <p:cNvSpPr>
              <a:spLocks noChangeShapeType="1"/>
            </p:cNvSpPr>
            <p:nvPr/>
          </p:nvSpPr>
          <p:spPr bwMode="auto">
            <a:xfrm flipV="1">
              <a:off x="1104" y="1248"/>
              <a:ext cx="1152" cy="1728"/>
            </a:xfrm>
            <a:prstGeom prst="line">
              <a:avLst/>
            </a:prstGeom>
            <a:noFill/>
            <a:ln w="57150">
              <a:solidFill>
                <a:schemeClr val="tx1"/>
              </a:solidFill>
              <a:round/>
              <a:headEnd/>
              <a:tailEnd/>
            </a:ln>
            <a:effectLst/>
          </p:spPr>
          <p:txBody>
            <a:bodyPr/>
            <a:lstStyle/>
            <a:p>
              <a:endParaRPr lang="fr-FR"/>
            </a:p>
          </p:txBody>
        </p:sp>
        <p:grpSp>
          <p:nvGrpSpPr>
            <p:cNvPr id="648224" name="Group 32"/>
            <p:cNvGrpSpPr>
              <a:grpSpLocks/>
            </p:cNvGrpSpPr>
            <p:nvPr/>
          </p:nvGrpSpPr>
          <p:grpSpPr bwMode="auto">
            <a:xfrm>
              <a:off x="2064" y="861"/>
              <a:ext cx="616" cy="2979"/>
              <a:chOff x="2304" y="720"/>
              <a:chExt cx="616" cy="2979"/>
            </a:xfrm>
          </p:grpSpPr>
          <p:pic>
            <p:nvPicPr>
              <p:cNvPr id="648225" name="Picture 33" descr="dell poweredge 2300"/>
              <p:cNvPicPr>
                <a:picLocks noChangeAspect="1" noChangeArrowheads="1"/>
              </p:cNvPicPr>
              <p:nvPr/>
            </p:nvPicPr>
            <p:blipFill>
              <a:blip r:embed="rId8" cstate="print"/>
              <a:srcRect/>
              <a:stretch>
                <a:fillRect/>
              </a:stretch>
            </p:blipFill>
            <p:spPr bwMode="auto">
              <a:xfrm>
                <a:off x="2352" y="2304"/>
                <a:ext cx="510" cy="624"/>
              </a:xfrm>
              <a:prstGeom prst="rect">
                <a:avLst/>
              </a:prstGeom>
              <a:noFill/>
            </p:spPr>
          </p:pic>
          <p:pic>
            <p:nvPicPr>
              <p:cNvPr id="648226" name="Picture 34" descr="dell poweredge 6300"/>
              <p:cNvPicPr>
                <a:picLocks noChangeAspect="1" noChangeArrowheads="1"/>
              </p:cNvPicPr>
              <p:nvPr/>
            </p:nvPicPr>
            <p:blipFill>
              <a:blip r:embed="rId9" cstate="print"/>
              <a:srcRect/>
              <a:stretch>
                <a:fillRect/>
              </a:stretch>
            </p:blipFill>
            <p:spPr bwMode="auto">
              <a:xfrm>
                <a:off x="2352" y="3072"/>
                <a:ext cx="568" cy="627"/>
              </a:xfrm>
              <a:prstGeom prst="rect">
                <a:avLst/>
              </a:prstGeom>
              <a:noFill/>
            </p:spPr>
          </p:pic>
          <p:pic>
            <p:nvPicPr>
              <p:cNvPr id="648227" name="Picture 35" descr="PL 3000 - right icon"/>
              <p:cNvPicPr>
                <a:picLocks noChangeAspect="1" noChangeArrowheads="1"/>
              </p:cNvPicPr>
              <p:nvPr/>
            </p:nvPicPr>
            <p:blipFill>
              <a:blip r:embed="rId10" cstate="screen"/>
              <a:srcRect/>
              <a:stretch>
                <a:fillRect/>
              </a:stretch>
            </p:blipFill>
            <p:spPr bwMode="auto">
              <a:xfrm>
                <a:off x="2352" y="1488"/>
                <a:ext cx="446" cy="627"/>
              </a:xfrm>
              <a:prstGeom prst="rect">
                <a:avLst/>
              </a:prstGeom>
              <a:noFill/>
            </p:spPr>
          </p:pic>
          <p:pic>
            <p:nvPicPr>
              <p:cNvPr id="648228" name="Picture 36" descr="dell poweredge 6300"/>
              <p:cNvPicPr>
                <a:picLocks noChangeAspect="1" noChangeArrowheads="1"/>
              </p:cNvPicPr>
              <p:nvPr/>
            </p:nvPicPr>
            <p:blipFill>
              <a:blip r:embed="rId9" cstate="print"/>
              <a:srcRect/>
              <a:stretch>
                <a:fillRect/>
              </a:stretch>
            </p:blipFill>
            <p:spPr bwMode="auto">
              <a:xfrm>
                <a:off x="2304" y="720"/>
                <a:ext cx="568" cy="627"/>
              </a:xfrm>
              <a:prstGeom prst="rect">
                <a:avLst/>
              </a:prstGeom>
              <a:noFill/>
            </p:spPr>
          </p:pic>
        </p:grpSp>
      </p:grpSp>
      <p:grpSp>
        <p:nvGrpSpPr>
          <p:cNvPr id="648250" name="Group 58"/>
          <p:cNvGrpSpPr>
            <a:grpSpLocks/>
          </p:cNvGrpSpPr>
          <p:nvPr/>
        </p:nvGrpSpPr>
        <p:grpSpPr bwMode="auto">
          <a:xfrm>
            <a:off x="47625" y="1114425"/>
            <a:ext cx="8907463" cy="5273675"/>
            <a:chOff x="30" y="702"/>
            <a:chExt cx="5611" cy="3322"/>
          </a:xfrm>
        </p:grpSpPr>
        <p:sp>
          <p:nvSpPr>
            <p:cNvPr id="648251" name="Text Box 59"/>
            <p:cNvSpPr txBox="1">
              <a:spLocks noChangeArrowheads="1"/>
            </p:cNvSpPr>
            <p:nvPr/>
          </p:nvSpPr>
          <p:spPr bwMode="auto">
            <a:xfrm>
              <a:off x="2990" y="1085"/>
              <a:ext cx="419"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FTP</a:t>
              </a:r>
            </a:p>
          </p:txBody>
        </p:sp>
        <p:sp>
          <p:nvSpPr>
            <p:cNvPr id="648252" name="Text Box 60"/>
            <p:cNvSpPr txBox="1">
              <a:spLocks noChangeArrowheads="1"/>
            </p:cNvSpPr>
            <p:nvPr/>
          </p:nvSpPr>
          <p:spPr bwMode="auto">
            <a:xfrm>
              <a:off x="2625" y="1854"/>
              <a:ext cx="454"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XML</a:t>
              </a:r>
            </a:p>
          </p:txBody>
        </p:sp>
        <p:sp>
          <p:nvSpPr>
            <p:cNvPr id="648253" name="Text Box 61"/>
            <p:cNvSpPr txBox="1">
              <a:spLocks noChangeArrowheads="1"/>
            </p:cNvSpPr>
            <p:nvPr/>
          </p:nvSpPr>
          <p:spPr bwMode="auto">
            <a:xfrm>
              <a:off x="2762" y="1374"/>
              <a:ext cx="383"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EDI</a:t>
              </a:r>
            </a:p>
          </p:txBody>
        </p:sp>
        <p:sp>
          <p:nvSpPr>
            <p:cNvPr id="648254" name="Text Box 62"/>
            <p:cNvSpPr txBox="1">
              <a:spLocks noChangeArrowheads="1"/>
            </p:cNvSpPr>
            <p:nvPr/>
          </p:nvSpPr>
          <p:spPr bwMode="auto">
            <a:xfrm>
              <a:off x="5033" y="2574"/>
              <a:ext cx="525"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Ariba</a:t>
              </a:r>
            </a:p>
          </p:txBody>
        </p:sp>
        <p:sp>
          <p:nvSpPr>
            <p:cNvPr id="648255" name="Text Box 63"/>
            <p:cNvSpPr txBox="1">
              <a:spLocks noChangeArrowheads="1"/>
            </p:cNvSpPr>
            <p:nvPr/>
          </p:nvSpPr>
          <p:spPr bwMode="auto">
            <a:xfrm>
              <a:off x="764" y="1086"/>
              <a:ext cx="561"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Notes</a:t>
              </a:r>
            </a:p>
          </p:txBody>
        </p:sp>
        <p:sp>
          <p:nvSpPr>
            <p:cNvPr id="648256" name="Text Box 64"/>
            <p:cNvSpPr txBox="1">
              <a:spLocks noChangeArrowheads="1"/>
            </p:cNvSpPr>
            <p:nvPr/>
          </p:nvSpPr>
          <p:spPr bwMode="auto">
            <a:xfrm>
              <a:off x="807" y="3198"/>
              <a:ext cx="517"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Neon</a:t>
              </a:r>
            </a:p>
          </p:txBody>
        </p:sp>
        <p:sp>
          <p:nvSpPr>
            <p:cNvPr id="648257" name="Text Box 65"/>
            <p:cNvSpPr txBox="1">
              <a:spLocks noChangeArrowheads="1"/>
            </p:cNvSpPr>
            <p:nvPr/>
          </p:nvSpPr>
          <p:spPr bwMode="auto">
            <a:xfrm>
              <a:off x="2585" y="2430"/>
              <a:ext cx="535"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HTTP</a:t>
              </a:r>
            </a:p>
          </p:txBody>
        </p:sp>
        <p:sp>
          <p:nvSpPr>
            <p:cNvPr id="648258" name="Text Box 66"/>
            <p:cNvSpPr txBox="1">
              <a:spLocks noChangeArrowheads="1"/>
            </p:cNvSpPr>
            <p:nvPr/>
          </p:nvSpPr>
          <p:spPr bwMode="auto">
            <a:xfrm>
              <a:off x="30" y="2958"/>
              <a:ext cx="632"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TCP/IP</a:t>
              </a:r>
            </a:p>
          </p:txBody>
        </p:sp>
        <p:sp>
          <p:nvSpPr>
            <p:cNvPr id="648259" name="Text Box 67"/>
            <p:cNvSpPr txBox="1">
              <a:spLocks noChangeArrowheads="1"/>
            </p:cNvSpPr>
            <p:nvPr/>
          </p:nvSpPr>
          <p:spPr bwMode="auto">
            <a:xfrm>
              <a:off x="2744" y="3246"/>
              <a:ext cx="676"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BizTalk</a:t>
              </a:r>
            </a:p>
          </p:txBody>
        </p:sp>
        <p:sp>
          <p:nvSpPr>
            <p:cNvPr id="648260" name="Text Box 68"/>
            <p:cNvSpPr txBox="1">
              <a:spLocks noChangeArrowheads="1"/>
            </p:cNvSpPr>
            <p:nvPr/>
          </p:nvSpPr>
          <p:spPr bwMode="auto">
            <a:xfrm>
              <a:off x="2051" y="702"/>
              <a:ext cx="952"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PeopleSoft</a:t>
              </a:r>
            </a:p>
          </p:txBody>
        </p:sp>
        <p:sp>
          <p:nvSpPr>
            <p:cNvPr id="648261" name="Text Box 69"/>
            <p:cNvSpPr txBox="1">
              <a:spLocks noChangeArrowheads="1"/>
            </p:cNvSpPr>
            <p:nvPr/>
          </p:nvSpPr>
          <p:spPr bwMode="auto">
            <a:xfrm>
              <a:off x="800" y="3630"/>
              <a:ext cx="446"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SAP</a:t>
              </a:r>
            </a:p>
          </p:txBody>
        </p:sp>
        <p:sp>
          <p:nvSpPr>
            <p:cNvPr id="648262" name="Text Box 70"/>
            <p:cNvSpPr txBox="1">
              <a:spLocks noChangeArrowheads="1"/>
            </p:cNvSpPr>
            <p:nvPr/>
          </p:nvSpPr>
          <p:spPr bwMode="auto">
            <a:xfrm>
              <a:off x="4343" y="3630"/>
              <a:ext cx="1298"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Commerce One</a:t>
              </a:r>
            </a:p>
          </p:txBody>
        </p:sp>
        <p:sp>
          <p:nvSpPr>
            <p:cNvPr id="648263" name="Text Box 71"/>
            <p:cNvSpPr txBox="1">
              <a:spLocks noChangeArrowheads="1"/>
            </p:cNvSpPr>
            <p:nvPr/>
          </p:nvSpPr>
          <p:spPr bwMode="auto">
            <a:xfrm>
              <a:off x="106" y="1864"/>
              <a:ext cx="693" cy="442"/>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Internal</a:t>
              </a:r>
            </a:p>
            <a:p>
              <a:pPr latinLnBrk="0"/>
              <a:r>
                <a:rPr kumimoji="0" lang="en-US" sz="2000" b="1">
                  <a:solidFill>
                    <a:srgbClr val="00FF00"/>
                  </a:solidFill>
                  <a:effectLst>
                    <a:outerShdw blurRad="38100" dist="38100" dir="2700000" algn="tl">
                      <a:srgbClr val="000000"/>
                    </a:outerShdw>
                  </a:effectLst>
                  <a:latin typeface="Helvetica" pitchFamily="34" charset="0"/>
                </a:rPr>
                <a:t>App</a:t>
              </a:r>
            </a:p>
          </p:txBody>
        </p:sp>
        <p:sp>
          <p:nvSpPr>
            <p:cNvPr id="648264" name="Text Box 72"/>
            <p:cNvSpPr txBox="1">
              <a:spLocks noChangeArrowheads="1"/>
            </p:cNvSpPr>
            <p:nvPr/>
          </p:nvSpPr>
          <p:spPr bwMode="auto">
            <a:xfrm>
              <a:off x="1352" y="1854"/>
              <a:ext cx="676"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BizTalk</a:t>
              </a:r>
            </a:p>
          </p:txBody>
        </p:sp>
        <p:sp>
          <p:nvSpPr>
            <p:cNvPr id="648265" name="Text Box 73"/>
            <p:cNvSpPr txBox="1">
              <a:spLocks noChangeArrowheads="1"/>
            </p:cNvSpPr>
            <p:nvPr/>
          </p:nvSpPr>
          <p:spPr bwMode="auto">
            <a:xfrm>
              <a:off x="41" y="1038"/>
              <a:ext cx="524"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email</a:t>
              </a:r>
            </a:p>
          </p:txBody>
        </p:sp>
        <p:sp>
          <p:nvSpPr>
            <p:cNvPr id="648266" name="Text Box 74"/>
            <p:cNvSpPr txBox="1">
              <a:spLocks noChangeArrowheads="1"/>
            </p:cNvSpPr>
            <p:nvPr/>
          </p:nvSpPr>
          <p:spPr bwMode="auto">
            <a:xfrm>
              <a:off x="1152" y="3441"/>
              <a:ext cx="1173" cy="423"/>
            </a:xfrm>
            <a:prstGeom prst="rect">
              <a:avLst/>
            </a:prstGeom>
            <a:noFill/>
            <a:ln w="9525">
              <a:noFill/>
              <a:miter lim="800000"/>
              <a:headEnd/>
              <a:tailEnd/>
            </a:ln>
            <a:effectLst/>
          </p:spPr>
          <p:txBody>
            <a:bodyPr>
              <a:spAutoFit/>
            </a:bodyPr>
            <a:lstStyle/>
            <a:p>
              <a:pPr latinLnBrk="0">
                <a:lnSpc>
                  <a:spcPct val="90000"/>
                </a:lnSpc>
                <a:spcBef>
                  <a:spcPct val="30000"/>
                </a:spcBef>
                <a:buClr>
                  <a:schemeClr val="tx2"/>
                </a:buClr>
                <a:buSzPct val="65000"/>
                <a:buFont typeface="Wingdings" pitchFamily="2" charset="2"/>
                <a:buNone/>
              </a:pPr>
              <a:r>
                <a:rPr kumimoji="0" lang="en-US" sz="2000" b="1">
                  <a:solidFill>
                    <a:srgbClr val="00FF00"/>
                  </a:solidFill>
                  <a:effectLst>
                    <a:outerShdw blurRad="38100" dist="38100" dir="2700000" algn="tl">
                      <a:srgbClr val="000000"/>
                    </a:outerShdw>
                  </a:effectLst>
                  <a:latin typeface="Helvetica" pitchFamily="34" charset="0"/>
                </a:rPr>
                <a:t>X12-850 PO</a:t>
              </a:r>
            </a:p>
            <a:p>
              <a:pPr latinLnBrk="0"/>
              <a:endParaRPr kumimoji="0" lang="en-US" sz="2000" b="1">
                <a:solidFill>
                  <a:srgbClr val="00FF00"/>
                </a:solidFill>
                <a:effectLst>
                  <a:outerShdw blurRad="38100" dist="38100" dir="2700000" algn="tl">
                    <a:srgbClr val="000000"/>
                  </a:outerShdw>
                </a:effectLst>
                <a:latin typeface="Helvetica" pitchFamily="34" charset="0"/>
              </a:endParaRPr>
            </a:p>
          </p:txBody>
        </p:sp>
        <p:sp>
          <p:nvSpPr>
            <p:cNvPr id="648267" name="Text Box 75"/>
            <p:cNvSpPr txBox="1">
              <a:spLocks noChangeArrowheads="1"/>
            </p:cNvSpPr>
            <p:nvPr/>
          </p:nvSpPr>
          <p:spPr bwMode="auto">
            <a:xfrm>
              <a:off x="1288" y="2715"/>
              <a:ext cx="996" cy="423"/>
            </a:xfrm>
            <a:prstGeom prst="rect">
              <a:avLst/>
            </a:prstGeom>
            <a:noFill/>
            <a:ln w="9525">
              <a:noFill/>
              <a:miter lim="800000"/>
              <a:headEnd/>
              <a:tailEnd/>
            </a:ln>
            <a:effectLst/>
          </p:spPr>
          <p:txBody>
            <a:bodyPr wrap="none">
              <a:spAutoFit/>
            </a:bodyPr>
            <a:lstStyle/>
            <a:p>
              <a:pPr latinLnBrk="0">
                <a:lnSpc>
                  <a:spcPct val="90000"/>
                </a:lnSpc>
                <a:spcBef>
                  <a:spcPct val="30000"/>
                </a:spcBef>
                <a:buClr>
                  <a:schemeClr val="tx2"/>
                </a:buClr>
                <a:buSzPct val="65000"/>
                <a:buFont typeface="Wingdings" pitchFamily="2" charset="2"/>
                <a:buNone/>
              </a:pPr>
              <a:r>
                <a:rPr kumimoji="0" lang="en-US" sz="2000" b="1">
                  <a:solidFill>
                    <a:srgbClr val="00FF00"/>
                  </a:solidFill>
                  <a:effectLst>
                    <a:outerShdw blurRad="38100" dist="38100" dir="2700000" algn="tl">
                      <a:srgbClr val="000000"/>
                    </a:outerShdw>
                  </a:effectLst>
                  <a:latin typeface="Helvetica" pitchFamily="34" charset="0"/>
                </a:rPr>
                <a:t>X12-997 PO</a:t>
              </a:r>
            </a:p>
            <a:p>
              <a:pPr latinLnBrk="0"/>
              <a:endParaRPr kumimoji="0" lang="en-US" sz="2000" b="1">
                <a:solidFill>
                  <a:srgbClr val="00FF00"/>
                </a:solidFill>
                <a:effectLst>
                  <a:outerShdw blurRad="38100" dist="38100" dir="2700000" algn="tl">
                    <a:srgbClr val="000000"/>
                  </a:outerShdw>
                </a:effectLst>
                <a:latin typeface="Helvetica" pitchFamily="34" charset="0"/>
              </a:endParaRPr>
            </a:p>
          </p:txBody>
        </p:sp>
        <p:sp>
          <p:nvSpPr>
            <p:cNvPr id="648268" name="Text Box 76"/>
            <p:cNvSpPr txBox="1">
              <a:spLocks noChangeArrowheads="1"/>
            </p:cNvSpPr>
            <p:nvPr/>
          </p:nvSpPr>
          <p:spPr bwMode="auto">
            <a:xfrm>
              <a:off x="1898" y="3054"/>
              <a:ext cx="853"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MQSeries</a:t>
              </a:r>
            </a:p>
          </p:txBody>
        </p:sp>
        <p:sp>
          <p:nvSpPr>
            <p:cNvPr id="648269" name="Text Box 77"/>
            <p:cNvSpPr txBox="1">
              <a:spLocks noChangeArrowheads="1"/>
            </p:cNvSpPr>
            <p:nvPr/>
          </p:nvSpPr>
          <p:spPr bwMode="auto">
            <a:xfrm>
              <a:off x="2732" y="2718"/>
              <a:ext cx="561"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SMTP</a:t>
              </a:r>
            </a:p>
          </p:txBody>
        </p:sp>
        <p:sp>
          <p:nvSpPr>
            <p:cNvPr id="648270" name="Text Box 78"/>
            <p:cNvSpPr txBox="1">
              <a:spLocks noChangeArrowheads="1"/>
            </p:cNvSpPr>
            <p:nvPr/>
          </p:nvSpPr>
          <p:spPr bwMode="auto">
            <a:xfrm>
              <a:off x="1615" y="1422"/>
              <a:ext cx="437"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FAX</a:t>
              </a:r>
            </a:p>
          </p:txBody>
        </p:sp>
        <p:sp>
          <p:nvSpPr>
            <p:cNvPr id="648271" name="Text Box 79"/>
            <p:cNvSpPr txBox="1">
              <a:spLocks noChangeArrowheads="1"/>
            </p:cNvSpPr>
            <p:nvPr/>
          </p:nvSpPr>
          <p:spPr bwMode="auto">
            <a:xfrm>
              <a:off x="2384" y="2095"/>
              <a:ext cx="914"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Telephony</a:t>
              </a:r>
            </a:p>
          </p:txBody>
        </p:sp>
        <p:sp>
          <p:nvSpPr>
            <p:cNvPr id="648272" name="Text Box 80"/>
            <p:cNvSpPr txBox="1">
              <a:spLocks noChangeArrowheads="1"/>
            </p:cNvSpPr>
            <p:nvPr/>
          </p:nvSpPr>
          <p:spPr bwMode="auto">
            <a:xfrm>
              <a:off x="36" y="3774"/>
              <a:ext cx="481" cy="250"/>
            </a:xfrm>
            <a:prstGeom prst="rect">
              <a:avLst/>
            </a:prstGeom>
            <a:noFill/>
            <a:ln w="9525">
              <a:noFill/>
              <a:miter lim="800000"/>
              <a:headEnd/>
              <a:tailEnd/>
            </a:ln>
            <a:effectLst/>
          </p:spPr>
          <p:txBody>
            <a:bodyPr wrap="none">
              <a:spAutoFit/>
            </a:bodyPr>
            <a:lstStyle/>
            <a:p>
              <a:pPr latinLnBrk="0"/>
              <a:r>
                <a:rPr kumimoji="0" lang="en-US" sz="2000" b="1">
                  <a:solidFill>
                    <a:srgbClr val="00FF00"/>
                  </a:solidFill>
                  <a:effectLst>
                    <a:outerShdw blurRad="38100" dist="38100" dir="2700000" algn="tl">
                      <a:srgbClr val="000000"/>
                    </a:outerShdw>
                  </a:effectLst>
                  <a:latin typeface="Helvetica" pitchFamily="34" charset="0"/>
                </a:rPr>
                <a:t>CRM</a:t>
              </a:r>
            </a:p>
          </p:txBody>
        </p:sp>
      </p:grpSp>
      <p:grpSp>
        <p:nvGrpSpPr>
          <p:cNvPr id="648273" name="Group 81"/>
          <p:cNvGrpSpPr>
            <a:grpSpLocks/>
          </p:cNvGrpSpPr>
          <p:nvPr/>
        </p:nvGrpSpPr>
        <p:grpSpPr bwMode="auto">
          <a:xfrm>
            <a:off x="3962400" y="1066800"/>
            <a:ext cx="4838700" cy="5241925"/>
            <a:chOff x="2496" y="672"/>
            <a:chExt cx="3048" cy="3302"/>
          </a:xfrm>
        </p:grpSpPr>
        <p:grpSp>
          <p:nvGrpSpPr>
            <p:cNvPr id="648274" name="Group 82"/>
            <p:cNvGrpSpPr>
              <a:grpSpLocks/>
            </p:cNvGrpSpPr>
            <p:nvPr/>
          </p:nvGrpSpPr>
          <p:grpSpPr bwMode="auto">
            <a:xfrm>
              <a:off x="4416" y="1728"/>
              <a:ext cx="988" cy="846"/>
              <a:chOff x="4443" y="1965"/>
              <a:chExt cx="988" cy="846"/>
            </a:xfrm>
          </p:grpSpPr>
          <p:sp>
            <p:nvSpPr>
              <p:cNvPr id="648275" name="Rectangle 83"/>
              <p:cNvSpPr>
                <a:spLocks noChangeArrowheads="1"/>
              </p:cNvSpPr>
              <p:nvPr/>
            </p:nvSpPr>
            <p:spPr bwMode="auto">
              <a:xfrm>
                <a:off x="4547" y="1965"/>
                <a:ext cx="863" cy="250"/>
              </a:xfrm>
              <a:prstGeom prst="rect">
                <a:avLst/>
              </a:prstGeom>
              <a:noFill/>
              <a:ln w="9525">
                <a:noFill/>
                <a:miter lim="800000"/>
                <a:headEnd/>
                <a:tailEnd/>
              </a:ln>
              <a:effectLst/>
            </p:spPr>
            <p:txBody>
              <a:bodyPr wrap="none">
                <a:spAutoFit/>
              </a:bodyPr>
              <a:lstStyle/>
              <a:p>
                <a:pPr algn="l" eaLnBrk="0" latinLnBrk="0" hangingPunct="0"/>
                <a:r>
                  <a:rPr kumimoji="0" lang="en-US" sz="2000" b="1">
                    <a:solidFill>
                      <a:schemeClr val="tx2"/>
                    </a:solidFill>
                    <a:effectLst>
                      <a:outerShdw blurRad="38100" dist="38100" dir="2700000" algn="tl">
                        <a:srgbClr val="FFFFFF"/>
                      </a:outerShdw>
                    </a:effectLst>
                    <a:latin typeface="Arial" pitchFamily="34" charset="0"/>
                  </a:rPr>
                  <a:t>Customer</a:t>
                </a:r>
              </a:p>
            </p:txBody>
          </p:sp>
          <p:pic>
            <p:nvPicPr>
              <p:cNvPr id="648276" name="Picture 84"/>
              <p:cNvPicPr>
                <a:picLocks noChangeAspect="1" noChangeArrowheads="1"/>
              </p:cNvPicPr>
              <p:nvPr/>
            </p:nvPicPr>
            <p:blipFill>
              <a:blip r:embed="rId11" cstate="print"/>
              <a:srcRect/>
              <a:stretch>
                <a:fillRect/>
              </a:stretch>
            </p:blipFill>
            <p:spPr bwMode="auto">
              <a:xfrm>
                <a:off x="4443" y="2435"/>
                <a:ext cx="988" cy="376"/>
              </a:xfrm>
              <a:prstGeom prst="rect">
                <a:avLst/>
              </a:prstGeom>
              <a:noFill/>
              <a:ln w="9525">
                <a:noFill/>
                <a:miter lim="800000"/>
                <a:headEnd type="none" w="sm" len="sm"/>
                <a:tailEnd type="none" w="sm" len="sm"/>
              </a:ln>
              <a:effectLst/>
            </p:spPr>
          </p:pic>
          <p:pic>
            <p:nvPicPr>
              <p:cNvPr id="648277" name="Picture 85" descr="PL 3000 - right icon"/>
              <p:cNvPicPr>
                <a:picLocks noChangeAspect="1" noChangeArrowheads="1"/>
              </p:cNvPicPr>
              <p:nvPr/>
            </p:nvPicPr>
            <p:blipFill>
              <a:blip r:embed="rId12" cstate="screen"/>
              <a:srcRect/>
              <a:stretch>
                <a:fillRect/>
              </a:stretch>
            </p:blipFill>
            <p:spPr bwMode="auto">
              <a:xfrm>
                <a:off x="4755" y="2210"/>
                <a:ext cx="394" cy="554"/>
              </a:xfrm>
              <a:prstGeom prst="rect">
                <a:avLst/>
              </a:prstGeom>
              <a:noFill/>
            </p:spPr>
          </p:pic>
        </p:grpSp>
        <p:sp>
          <p:nvSpPr>
            <p:cNvPr id="648278" name="Rectangle 86"/>
            <p:cNvSpPr>
              <a:spLocks noChangeArrowheads="1"/>
            </p:cNvSpPr>
            <p:nvPr/>
          </p:nvSpPr>
          <p:spPr bwMode="auto">
            <a:xfrm>
              <a:off x="4408" y="2742"/>
              <a:ext cx="1040" cy="250"/>
            </a:xfrm>
            <a:prstGeom prst="rect">
              <a:avLst/>
            </a:prstGeom>
            <a:noFill/>
            <a:ln w="9525">
              <a:noFill/>
              <a:miter lim="800000"/>
              <a:headEnd/>
              <a:tailEnd/>
            </a:ln>
            <a:effectLst/>
          </p:spPr>
          <p:txBody>
            <a:bodyPr wrap="none">
              <a:spAutoFit/>
            </a:bodyPr>
            <a:lstStyle/>
            <a:p>
              <a:pPr algn="l" eaLnBrk="0" latinLnBrk="0" hangingPunct="0"/>
              <a:r>
                <a:rPr kumimoji="0" lang="en-US" sz="2000" b="1">
                  <a:solidFill>
                    <a:schemeClr val="tx2"/>
                  </a:solidFill>
                  <a:effectLst>
                    <a:outerShdw blurRad="38100" dist="38100" dir="2700000" algn="tl">
                      <a:srgbClr val="FFFFFF"/>
                    </a:outerShdw>
                  </a:effectLst>
                  <a:latin typeface="Arial" pitchFamily="34" charset="0"/>
                </a:rPr>
                <a:t>Marketplace</a:t>
              </a:r>
            </a:p>
          </p:txBody>
        </p:sp>
        <p:pic>
          <p:nvPicPr>
            <p:cNvPr id="648279" name="Picture 87"/>
            <p:cNvPicPr>
              <a:picLocks noChangeAspect="1" noChangeArrowheads="1"/>
            </p:cNvPicPr>
            <p:nvPr/>
          </p:nvPicPr>
          <p:blipFill>
            <a:blip r:embed="rId11" cstate="print"/>
            <a:srcRect/>
            <a:stretch>
              <a:fillRect/>
            </a:stretch>
          </p:blipFill>
          <p:spPr bwMode="auto">
            <a:xfrm>
              <a:off x="4399" y="3243"/>
              <a:ext cx="1145" cy="436"/>
            </a:xfrm>
            <a:prstGeom prst="rect">
              <a:avLst/>
            </a:prstGeom>
            <a:noFill/>
            <a:ln w="9525">
              <a:noFill/>
              <a:miter lim="800000"/>
              <a:headEnd type="none" w="sm" len="sm"/>
              <a:tailEnd type="none" w="sm" len="sm"/>
            </a:ln>
            <a:effectLst/>
          </p:spPr>
        </p:pic>
        <p:grpSp>
          <p:nvGrpSpPr>
            <p:cNvPr id="648280" name="Group 88"/>
            <p:cNvGrpSpPr>
              <a:grpSpLocks/>
            </p:cNvGrpSpPr>
            <p:nvPr/>
          </p:nvGrpSpPr>
          <p:grpSpPr bwMode="auto">
            <a:xfrm>
              <a:off x="4608" y="2976"/>
              <a:ext cx="710" cy="655"/>
              <a:chOff x="4279" y="3443"/>
              <a:chExt cx="710" cy="655"/>
            </a:xfrm>
          </p:grpSpPr>
          <p:pic>
            <p:nvPicPr>
              <p:cNvPr id="648281" name="Picture 89" descr="PL 3000 - right icon"/>
              <p:cNvPicPr>
                <a:picLocks noChangeAspect="1" noChangeArrowheads="1"/>
              </p:cNvPicPr>
              <p:nvPr/>
            </p:nvPicPr>
            <p:blipFill>
              <a:blip r:embed="rId13" cstate="screen"/>
              <a:srcRect/>
              <a:stretch>
                <a:fillRect/>
              </a:stretch>
            </p:blipFill>
            <p:spPr bwMode="auto">
              <a:xfrm>
                <a:off x="4532" y="3443"/>
                <a:ext cx="457" cy="642"/>
              </a:xfrm>
              <a:prstGeom prst="rect">
                <a:avLst/>
              </a:prstGeom>
              <a:noFill/>
            </p:spPr>
          </p:pic>
          <p:pic>
            <p:nvPicPr>
              <p:cNvPr id="648282" name="Picture 90" descr="PL 3000 - right icon"/>
              <p:cNvPicPr>
                <a:picLocks noChangeAspect="1" noChangeArrowheads="1"/>
              </p:cNvPicPr>
              <p:nvPr/>
            </p:nvPicPr>
            <p:blipFill>
              <a:blip r:embed="rId13" cstate="screen"/>
              <a:srcRect/>
              <a:stretch>
                <a:fillRect/>
              </a:stretch>
            </p:blipFill>
            <p:spPr bwMode="auto">
              <a:xfrm>
                <a:off x="4279" y="3456"/>
                <a:ext cx="457" cy="642"/>
              </a:xfrm>
              <a:prstGeom prst="rect">
                <a:avLst/>
              </a:prstGeom>
              <a:noFill/>
            </p:spPr>
          </p:pic>
        </p:grpSp>
        <p:grpSp>
          <p:nvGrpSpPr>
            <p:cNvPr id="648283" name="Group 91"/>
            <p:cNvGrpSpPr>
              <a:grpSpLocks/>
            </p:cNvGrpSpPr>
            <p:nvPr/>
          </p:nvGrpSpPr>
          <p:grpSpPr bwMode="auto">
            <a:xfrm>
              <a:off x="4377" y="672"/>
              <a:ext cx="988" cy="951"/>
              <a:chOff x="4376" y="711"/>
              <a:chExt cx="988" cy="951"/>
            </a:xfrm>
          </p:grpSpPr>
          <p:sp>
            <p:nvSpPr>
              <p:cNvPr id="648284" name="Rectangle 92"/>
              <p:cNvSpPr>
                <a:spLocks noChangeArrowheads="1"/>
              </p:cNvSpPr>
              <p:nvPr/>
            </p:nvSpPr>
            <p:spPr bwMode="auto">
              <a:xfrm>
                <a:off x="4505" y="711"/>
                <a:ext cx="756" cy="250"/>
              </a:xfrm>
              <a:prstGeom prst="rect">
                <a:avLst/>
              </a:prstGeom>
              <a:noFill/>
              <a:ln w="9525">
                <a:noFill/>
                <a:miter lim="800000"/>
                <a:headEnd/>
                <a:tailEnd/>
              </a:ln>
              <a:effectLst/>
            </p:spPr>
            <p:txBody>
              <a:bodyPr wrap="none">
                <a:spAutoFit/>
              </a:bodyPr>
              <a:lstStyle/>
              <a:p>
                <a:pPr algn="l" eaLnBrk="0" latinLnBrk="0" hangingPunct="0"/>
                <a:r>
                  <a:rPr kumimoji="0" lang="en-US" sz="2000" b="1">
                    <a:solidFill>
                      <a:schemeClr val="tx2"/>
                    </a:solidFill>
                    <a:effectLst>
                      <a:outerShdw blurRad="38100" dist="38100" dir="2700000" algn="tl">
                        <a:srgbClr val="FFFFFF"/>
                      </a:outerShdw>
                    </a:effectLst>
                    <a:latin typeface="Arial" pitchFamily="34" charset="0"/>
                  </a:rPr>
                  <a:t>Supplier</a:t>
                </a:r>
              </a:p>
            </p:txBody>
          </p:sp>
          <p:pic>
            <p:nvPicPr>
              <p:cNvPr id="648285" name="Picture 93"/>
              <p:cNvPicPr>
                <a:picLocks noChangeAspect="1" noChangeArrowheads="1"/>
              </p:cNvPicPr>
              <p:nvPr/>
            </p:nvPicPr>
            <p:blipFill>
              <a:blip r:embed="rId11" cstate="print"/>
              <a:srcRect/>
              <a:stretch>
                <a:fillRect/>
              </a:stretch>
            </p:blipFill>
            <p:spPr bwMode="auto">
              <a:xfrm>
                <a:off x="4376" y="1286"/>
                <a:ext cx="988" cy="376"/>
              </a:xfrm>
              <a:prstGeom prst="rect">
                <a:avLst/>
              </a:prstGeom>
              <a:noFill/>
              <a:ln w="9525">
                <a:noFill/>
                <a:miter lim="800000"/>
                <a:headEnd type="none" w="sm" len="sm"/>
                <a:tailEnd type="none" w="sm" len="sm"/>
              </a:ln>
              <a:effectLst/>
            </p:spPr>
          </p:pic>
          <p:pic>
            <p:nvPicPr>
              <p:cNvPr id="648286" name="Picture 94" descr="dell poweredge 2300"/>
              <p:cNvPicPr>
                <a:picLocks noChangeAspect="1" noChangeArrowheads="1"/>
              </p:cNvPicPr>
              <p:nvPr/>
            </p:nvPicPr>
            <p:blipFill>
              <a:blip r:embed="rId8" cstate="print"/>
              <a:srcRect/>
              <a:stretch>
                <a:fillRect/>
              </a:stretch>
            </p:blipFill>
            <p:spPr bwMode="auto">
              <a:xfrm>
                <a:off x="4630" y="974"/>
                <a:ext cx="510" cy="624"/>
              </a:xfrm>
              <a:prstGeom prst="rect">
                <a:avLst/>
              </a:prstGeom>
              <a:noFill/>
            </p:spPr>
          </p:pic>
        </p:grpSp>
        <p:sp>
          <p:nvSpPr>
            <p:cNvPr id="648287" name="Line 95"/>
            <p:cNvSpPr>
              <a:spLocks noChangeShapeType="1"/>
            </p:cNvSpPr>
            <p:nvPr/>
          </p:nvSpPr>
          <p:spPr bwMode="auto">
            <a:xfrm>
              <a:off x="2688" y="1200"/>
              <a:ext cx="1920" cy="864"/>
            </a:xfrm>
            <a:prstGeom prst="line">
              <a:avLst/>
            </a:prstGeom>
            <a:noFill/>
            <a:ln w="57150">
              <a:solidFill>
                <a:schemeClr val="tx2"/>
              </a:solidFill>
              <a:round/>
              <a:headEnd type="triangle" w="med" len="med"/>
              <a:tailEnd type="triangle" w="med" len="med"/>
            </a:ln>
            <a:effectLst/>
          </p:spPr>
          <p:txBody>
            <a:bodyPr/>
            <a:lstStyle/>
            <a:p>
              <a:endParaRPr lang="fr-FR"/>
            </a:p>
          </p:txBody>
        </p:sp>
        <p:sp>
          <p:nvSpPr>
            <p:cNvPr id="648288" name="Line 96"/>
            <p:cNvSpPr>
              <a:spLocks noChangeShapeType="1"/>
            </p:cNvSpPr>
            <p:nvPr/>
          </p:nvSpPr>
          <p:spPr bwMode="auto">
            <a:xfrm flipV="1">
              <a:off x="2640" y="1248"/>
              <a:ext cx="1920" cy="528"/>
            </a:xfrm>
            <a:prstGeom prst="line">
              <a:avLst/>
            </a:prstGeom>
            <a:noFill/>
            <a:ln w="57150">
              <a:solidFill>
                <a:schemeClr val="tx2"/>
              </a:solidFill>
              <a:round/>
              <a:headEnd type="triangle" w="med" len="med"/>
              <a:tailEnd type="triangle" w="med" len="med"/>
            </a:ln>
            <a:effectLst/>
          </p:spPr>
          <p:txBody>
            <a:bodyPr/>
            <a:lstStyle/>
            <a:p>
              <a:endParaRPr lang="fr-FR"/>
            </a:p>
          </p:txBody>
        </p:sp>
        <p:sp>
          <p:nvSpPr>
            <p:cNvPr id="648289" name="Line 97"/>
            <p:cNvSpPr>
              <a:spLocks noChangeShapeType="1"/>
            </p:cNvSpPr>
            <p:nvPr/>
          </p:nvSpPr>
          <p:spPr bwMode="auto">
            <a:xfrm flipV="1">
              <a:off x="2592" y="3312"/>
              <a:ext cx="1920" cy="240"/>
            </a:xfrm>
            <a:prstGeom prst="line">
              <a:avLst/>
            </a:prstGeom>
            <a:noFill/>
            <a:ln w="57150">
              <a:solidFill>
                <a:schemeClr val="tx2"/>
              </a:solidFill>
              <a:round/>
              <a:headEnd/>
              <a:tailEnd type="triangle" w="med" len="med"/>
            </a:ln>
            <a:effectLst/>
          </p:spPr>
          <p:txBody>
            <a:bodyPr/>
            <a:lstStyle/>
            <a:p>
              <a:endParaRPr lang="fr-FR"/>
            </a:p>
          </p:txBody>
        </p:sp>
        <p:sp>
          <p:nvSpPr>
            <p:cNvPr id="648290" name="Line 98"/>
            <p:cNvSpPr>
              <a:spLocks noChangeShapeType="1"/>
            </p:cNvSpPr>
            <p:nvPr/>
          </p:nvSpPr>
          <p:spPr bwMode="auto">
            <a:xfrm flipV="1">
              <a:off x="2544" y="2256"/>
              <a:ext cx="2112" cy="480"/>
            </a:xfrm>
            <a:prstGeom prst="line">
              <a:avLst/>
            </a:prstGeom>
            <a:noFill/>
            <a:ln w="57150">
              <a:solidFill>
                <a:schemeClr val="tx2"/>
              </a:solidFill>
              <a:round/>
              <a:headEnd/>
              <a:tailEnd type="triangle" w="med" len="med"/>
            </a:ln>
            <a:effectLst/>
          </p:spPr>
          <p:txBody>
            <a:bodyPr/>
            <a:lstStyle/>
            <a:p>
              <a:endParaRPr lang="fr-FR"/>
            </a:p>
          </p:txBody>
        </p:sp>
        <p:sp>
          <p:nvSpPr>
            <p:cNvPr id="648291" name="Line 99"/>
            <p:cNvSpPr>
              <a:spLocks noChangeShapeType="1"/>
            </p:cNvSpPr>
            <p:nvPr/>
          </p:nvSpPr>
          <p:spPr bwMode="auto">
            <a:xfrm>
              <a:off x="2496" y="1968"/>
              <a:ext cx="1968" cy="1152"/>
            </a:xfrm>
            <a:prstGeom prst="line">
              <a:avLst/>
            </a:prstGeom>
            <a:noFill/>
            <a:ln w="57150">
              <a:solidFill>
                <a:schemeClr val="tx2"/>
              </a:solidFill>
              <a:round/>
              <a:headEnd/>
              <a:tailEnd type="triangle" w="med" len="med"/>
            </a:ln>
            <a:effectLst/>
          </p:spPr>
          <p:txBody>
            <a:bodyPr/>
            <a:lstStyle/>
            <a:p>
              <a:endParaRPr lang="fr-FR"/>
            </a:p>
          </p:txBody>
        </p:sp>
        <p:sp>
          <p:nvSpPr>
            <p:cNvPr id="648292" name="Text Box 100"/>
            <p:cNvSpPr txBox="1">
              <a:spLocks noChangeArrowheads="1"/>
            </p:cNvSpPr>
            <p:nvPr/>
          </p:nvSpPr>
          <p:spPr bwMode="auto">
            <a:xfrm>
              <a:off x="3016" y="1933"/>
              <a:ext cx="1584" cy="327"/>
            </a:xfrm>
            <a:prstGeom prst="rect">
              <a:avLst/>
            </a:prstGeom>
            <a:noFill/>
            <a:ln w="9525">
              <a:noFill/>
              <a:miter lim="800000"/>
              <a:headEnd/>
              <a:tailEnd/>
            </a:ln>
            <a:effectLst/>
          </p:spPr>
          <p:txBody>
            <a:bodyPr>
              <a:spAutoFit/>
            </a:bodyPr>
            <a:lstStyle/>
            <a:p>
              <a:pPr algn="l" latinLnBrk="0">
                <a:spcBef>
                  <a:spcPct val="50000"/>
                </a:spcBef>
              </a:pPr>
              <a:r>
                <a:rPr kumimoji="0" lang="en-US" sz="2800" b="1">
                  <a:solidFill>
                    <a:schemeClr val="bg2"/>
                  </a:solidFill>
                  <a:effectLst>
                    <a:outerShdw blurRad="38100" dist="38100" dir="2700000" algn="tl">
                      <a:srgbClr val="000000"/>
                    </a:outerShdw>
                  </a:effectLst>
                  <a:latin typeface="Tahoma" pitchFamily="34" charset="0"/>
                </a:rPr>
                <a:t>Internet</a:t>
              </a:r>
            </a:p>
          </p:txBody>
        </p:sp>
        <p:sp>
          <p:nvSpPr>
            <p:cNvPr id="648293" name="Cloud"/>
            <p:cNvSpPr>
              <a:spLocks noChangeAspect="1" noEditPoints="1" noChangeArrowheads="1"/>
            </p:cNvSpPr>
            <p:nvPr/>
          </p:nvSpPr>
          <p:spPr bwMode="auto">
            <a:xfrm>
              <a:off x="2744" y="799"/>
              <a:ext cx="1637" cy="31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bg2"/>
              </a:solidFill>
              <a:miter lim="800000"/>
              <a:headEnd/>
              <a:tailEnd/>
            </a:ln>
            <a:effec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48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48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48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8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48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482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48273"/>
                                        </p:tgtEl>
                                        <p:attrNameLst>
                                          <p:attrName>style.visibility</p:attrName>
                                        </p:attrNameLst>
                                      </p:cBhvr>
                                      <p:to>
                                        <p:strVal val="visible"/>
                                      </p:to>
                                    </p:set>
                                    <p:animEffect transition="in" filter="checkerboard(across)">
                                      <p:cBhvr>
                                        <p:cTn id="31" dur="500"/>
                                        <p:tgtEl>
                                          <p:spTgt spid="64827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648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09"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Espace réservé du numéro de diapositive 2"/>
          <p:cNvSpPr>
            <a:spLocks noGrp="1"/>
          </p:cNvSpPr>
          <p:nvPr>
            <p:ph type="sldNum" sz="quarter" idx="10"/>
          </p:nvPr>
        </p:nvSpPr>
        <p:spPr/>
        <p:txBody>
          <a:bodyPr/>
          <a:lstStyle/>
          <a:p>
            <a:fld id="{2059C35E-3D69-40E1-8798-24A8A8BBCF7B}" type="slidenum">
              <a:rPr lang="fr-FR"/>
              <a:pPr/>
              <a:t>193</a:t>
            </a:fld>
            <a:endParaRPr lang="fr-FR"/>
          </a:p>
        </p:txBody>
      </p:sp>
      <p:sp>
        <p:nvSpPr>
          <p:cNvPr id="596994" name="Rectangle 2"/>
          <p:cNvSpPr>
            <a:spLocks noGrp="1" noChangeArrowheads="1"/>
          </p:cNvSpPr>
          <p:nvPr>
            <p:ph type="title"/>
          </p:nvPr>
        </p:nvSpPr>
        <p:spPr/>
        <p:txBody>
          <a:bodyPr/>
          <a:lstStyle/>
          <a:p>
            <a:r>
              <a:rPr lang="en-US"/>
              <a:t>XML = Universal Data Access ?</a:t>
            </a:r>
            <a:endParaRPr lang="fr-FR"/>
          </a:p>
        </p:txBody>
      </p:sp>
      <p:pic>
        <p:nvPicPr>
          <p:cNvPr id="596995" name="Picture 3" descr="xml-1"/>
          <p:cNvPicPr>
            <a:picLocks noChangeAspect="1" noChangeArrowheads="1"/>
          </p:cNvPicPr>
          <p:nvPr/>
        </p:nvPicPr>
        <p:blipFill>
          <a:blip r:embed="rId2" cstate="print"/>
          <a:srcRect/>
          <a:stretch>
            <a:fillRect/>
          </a:stretch>
        </p:blipFill>
        <p:spPr bwMode="auto">
          <a:xfrm>
            <a:off x="762000" y="4648200"/>
            <a:ext cx="7772400" cy="2130425"/>
          </a:xfrm>
          <a:prstGeom prst="rect">
            <a:avLst/>
          </a:prstGeom>
          <a:noFill/>
          <a:ln w="9525">
            <a:noFill/>
            <a:miter lim="800000"/>
            <a:headEnd/>
            <a:tailEnd/>
          </a:ln>
        </p:spPr>
      </p:pic>
      <p:sp>
        <p:nvSpPr>
          <p:cNvPr id="596999" name="Rectangle 7"/>
          <p:cNvSpPr>
            <a:spLocks noChangeArrowheads="1"/>
          </p:cNvSpPr>
          <p:nvPr/>
        </p:nvSpPr>
        <p:spPr bwMode="auto">
          <a:xfrm>
            <a:off x="2995613" y="3406775"/>
            <a:ext cx="730250" cy="450850"/>
          </a:xfrm>
          <a:prstGeom prst="rect">
            <a:avLst/>
          </a:prstGeom>
          <a:solidFill>
            <a:schemeClr val="hlink"/>
          </a:solidFill>
          <a:ln w="12700">
            <a:solidFill>
              <a:srgbClr val="FFFFFF"/>
            </a:solidFill>
            <a:miter lim="800000"/>
            <a:headEnd/>
            <a:tailEnd/>
          </a:ln>
          <a:effectLst/>
        </p:spPr>
        <p:txBody>
          <a:bodyPr wrap="none" anchor="ctr"/>
          <a:lstStyle/>
          <a:p>
            <a:endParaRPr lang="fr-FR"/>
          </a:p>
        </p:txBody>
      </p:sp>
      <p:sp>
        <p:nvSpPr>
          <p:cNvPr id="597000" name="Line 8"/>
          <p:cNvSpPr>
            <a:spLocks noChangeShapeType="1"/>
          </p:cNvSpPr>
          <p:nvPr/>
        </p:nvSpPr>
        <p:spPr bwMode="auto">
          <a:xfrm>
            <a:off x="3551238" y="3395663"/>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1" name="Line 9"/>
          <p:cNvSpPr>
            <a:spLocks noChangeShapeType="1"/>
          </p:cNvSpPr>
          <p:nvPr/>
        </p:nvSpPr>
        <p:spPr bwMode="auto">
          <a:xfrm>
            <a:off x="3170238" y="3395663"/>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2" name="Line 10"/>
          <p:cNvSpPr>
            <a:spLocks noChangeShapeType="1"/>
          </p:cNvSpPr>
          <p:nvPr/>
        </p:nvSpPr>
        <p:spPr bwMode="auto">
          <a:xfrm>
            <a:off x="3263900" y="3390900"/>
            <a:ext cx="0" cy="458788"/>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3" name="Line 11"/>
          <p:cNvSpPr>
            <a:spLocks noChangeShapeType="1"/>
          </p:cNvSpPr>
          <p:nvPr/>
        </p:nvSpPr>
        <p:spPr bwMode="auto">
          <a:xfrm>
            <a:off x="3352800" y="3390900"/>
            <a:ext cx="0" cy="458788"/>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4" name="Line 12"/>
          <p:cNvSpPr>
            <a:spLocks noChangeShapeType="1"/>
          </p:cNvSpPr>
          <p:nvPr/>
        </p:nvSpPr>
        <p:spPr bwMode="auto">
          <a:xfrm flipH="1">
            <a:off x="3446463" y="3398838"/>
            <a:ext cx="1587" cy="45085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5" name="Line 13"/>
          <p:cNvSpPr>
            <a:spLocks noChangeShapeType="1"/>
          </p:cNvSpPr>
          <p:nvPr/>
        </p:nvSpPr>
        <p:spPr bwMode="auto">
          <a:xfrm>
            <a:off x="3646488" y="3395663"/>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6" name="Line 14"/>
          <p:cNvSpPr>
            <a:spLocks noChangeShapeType="1"/>
          </p:cNvSpPr>
          <p:nvPr/>
        </p:nvSpPr>
        <p:spPr bwMode="auto">
          <a:xfrm>
            <a:off x="2984500" y="3522663"/>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7" name="Line 15"/>
          <p:cNvSpPr>
            <a:spLocks noChangeShapeType="1"/>
          </p:cNvSpPr>
          <p:nvPr/>
        </p:nvSpPr>
        <p:spPr bwMode="auto">
          <a:xfrm>
            <a:off x="2990850" y="3582988"/>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8" name="Line 16"/>
          <p:cNvSpPr>
            <a:spLocks noChangeShapeType="1"/>
          </p:cNvSpPr>
          <p:nvPr/>
        </p:nvSpPr>
        <p:spPr bwMode="auto">
          <a:xfrm>
            <a:off x="2990850" y="3638550"/>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09" name="Line 17"/>
          <p:cNvSpPr>
            <a:spLocks noChangeShapeType="1"/>
          </p:cNvSpPr>
          <p:nvPr/>
        </p:nvSpPr>
        <p:spPr bwMode="auto">
          <a:xfrm>
            <a:off x="2997200" y="369252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10" name="Line 18"/>
          <p:cNvSpPr>
            <a:spLocks noChangeShapeType="1"/>
          </p:cNvSpPr>
          <p:nvPr/>
        </p:nvSpPr>
        <p:spPr bwMode="auto">
          <a:xfrm>
            <a:off x="2990850" y="3740150"/>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11" name="Line 19"/>
          <p:cNvSpPr>
            <a:spLocks noChangeShapeType="1"/>
          </p:cNvSpPr>
          <p:nvPr/>
        </p:nvSpPr>
        <p:spPr bwMode="auto">
          <a:xfrm>
            <a:off x="2990850" y="3468688"/>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12" name="Line 20"/>
          <p:cNvSpPr>
            <a:spLocks noChangeShapeType="1"/>
          </p:cNvSpPr>
          <p:nvPr/>
        </p:nvSpPr>
        <p:spPr bwMode="auto">
          <a:xfrm>
            <a:off x="2990850" y="380047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13" name="Line 21"/>
          <p:cNvSpPr>
            <a:spLocks noChangeShapeType="1"/>
          </p:cNvSpPr>
          <p:nvPr/>
        </p:nvSpPr>
        <p:spPr bwMode="auto">
          <a:xfrm>
            <a:off x="2990850" y="3421063"/>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14" name="Rectangle 22"/>
          <p:cNvSpPr>
            <a:spLocks noChangeArrowheads="1"/>
          </p:cNvSpPr>
          <p:nvPr/>
        </p:nvSpPr>
        <p:spPr bwMode="auto">
          <a:xfrm>
            <a:off x="2995613" y="3387725"/>
            <a:ext cx="87312" cy="46355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597015" name="Rectangle 23"/>
          <p:cNvSpPr>
            <a:spLocks noChangeArrowheads="1"/>
          </p:cNvSpPr>
          <p:nvPr/>
        </p:nvSpPr>
        <p:spPr bwMode="auto">
          <a:xfrm>
            <a:off x="2995613" y="3382963"/>
            <a:ext cx="730250" cy="6985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597016" name="Line 24"/>
          <p:cNvSpPr>
            <a:spLocks noChangeShapeType="1"/>
          </p:cNvSpPr>
          <p:nvPr/>
        </p:nvSpPr>
        <p:spPr bwMode="auto">
          <a:xfrm>
            <a:off x="3081338" y="3378200"/>
            <a:ext cx="0" cy="474663"/>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017" name="Rectangle 25"/>
          <p:cNvSpPr>
            <a:spLocks noChangeArrowheads="1"/>
          </p:cNvSpPr>
          <p:nvPr/>
        </p:nvSpPr>
        <p:spPr bwMode="auto">
          <a:xfrm>
            <a:off x="2759075" y="3848100"/>
            <a:ext cx="1235075" cy="284163"/>
          </a:xfrm>
          <a:prstGeom prst="rect">
            <a:avLst/>
          </a:prstGeom>
          <a:noFill/>
          <a:ln w="9525">
            <a:noFill/>
            <a:miter lim="800000"/>
            <a:headEnd/>
            <a:tailEnd/>
          </a:ln>
          <a:effectLst/>
        </p:spPr>
        <p:txBody>
          <a:bodyPr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Spreadsheet  </a:t>
            </a:r>
          </a:p>
        </p:txBody>
      </p:sp>
      <p:sp>
        <p:nvSpPr>
          <p:cNvPr id="597020" name="Rectangle 28"/>
          <p:cNvSpPr>
            <a:spLocks noChangeArrowheads="1"/>
          </p:cNvSpPr>
          <p:nvPr/>
        </p:nvSpPr>
        <p:spPr bwMode="auto">
          <a:xfrm>
            <a:off x="4168775" y="958850"/>
            <a:ext cx="739775" cy="450850"/>
          </a:xfrm>
          <a:prstGeom prst="rect">
            <a:avLst/>
          </a:prstGeom>
          <a:solidFill>
            <a:schemeClr val="hlink"/>
          </a:solidFill>
          <a:ln w="12700">
            <a:solidFill>
              <a:srgbClr val="FFFFFF"/>
            </a:solidFill>
            <a:miter lim="800000"/>
            <a:headEnd/>
            <a:tailEnd/>
          </a:ln>
          <a:effectLst/>
        </p:spPr>
        <p:txBody>
          <a:bodyPr wrap="none" anchor="ctr"/>
          <a:lstStyle/>
          <a:p>
            <a:endParaRPr lang="fr-FR"/>
          </a:p>
        </p:txBody>
      </p:sp>
      <p:sp>
        <p:nvSpPr>
          <p:cNvPr id="597021" name="Line 29"/>
          <p:cNvSpPr>
            <a:spLocks noChangeShapeType="1"/>
          </p:cNvSpPr>
          <p:nvPr/>
        </p:nvSpPr>
        <p:spPr bwMode="auto">
          <a:xfrm>
            <a:off x="4170363" y="100012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2" name="Rectangle 30"/>
          <p:cNvSpPr>
            <a:spLocks noChangeArrowheads="1"/>
          </p:cNvSpPr>
          <p:nvPr/>
        </p:nvSpPr>
        <p:spPr bwMode="auto">
          <a:xfrm>
            <a:off x="4171950" y="962025"/>
            <a:ext cx="730250" cy="77788"/>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597023" name="Line 31"/>
          <p:cNvSpPr>
            <a:spLocks noChangeShapeType="1"/>
          </p:cNvSpPr>
          <p:nvPr/>
        </p:nvSpPr>
        <p:spPr bwMode="auto">
          <a:xfrm flipV="1">
            <a:off x="4418013" y="1089025"/>
            <a:ext cx="390525" cy="1588"/>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4" name="Line 32"/>
          <p:cNvSpPr>
            <a:spLocks noChangeShapeType="1"/>
          </p:cNvSpPr>
          <p:nvPr/>
        </p:nvSpPr>
        <p:spPr bwMode="auto">
          <a:xfrm flipV="1">
            <a:off x="4421188" y="1155700"/>
            <a:ext cx="388937" cy="31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5" name="Line 33"/>
          <p:cNvSpPr>
            <a:spLocks noChangeShapeType="1"/>
          </p:cNvSpPr>
          <p:nvPr/>
        </p:nvSpPr>
        <p:spPr bwMode="auto">
          <a:xfrm flipV="1">
            <a:off x="4421188" y="1211263"/>
            <a:ext cx="388937" cy="31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6" name="Line 34"/>
          <p:cNvSpPr>
            <a:spLocks noChangeShapeType="1"/>
          </p:cNvSpPr>
          <p:nvPr/>
        </p:nvSpPr>
        <p:spPr bwMode="auto">
          <a:xfrm>
            <a:off x="4424363" y="1268413"/>
            <a:ext cx="385762"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7" name="Line 35"/>
          <p:cNvSpPr>
            <a:spLocks noChangeShapeType="1"/>
          </p:cNvSpPr>
          <p:nvPr/>
        </p:nvSpPr>
        <p:spPr bwMode="auto">
          <a:xfrm>
            <a:off x="4427538" y="1328738"/>
            <a:ext cx="382587"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8" name="Line 36"/>
          <p:cNvSpPr>
            <a:spLocks noChangeShapeType="1"/>
          </p:cNvSpPr>
          <p:nvPr/>
        </p:nvSpPr>
        <p:spPr bwMode="auto">
          <a:xfrm>
            <a:off x="4405313" y="1384300"/>
            <a:ext cx="411162"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29" name="Line 37"/>
          <p:cNvSpPr>
            <a:spLocks noChangeShapeType="1"/>
          </p:cNvSpPr>
          <p:nvPr/>
        </p:nvSpPr>
        <p:spPr bwMode="auto">
          <a:xfrm>
            <a:off x="4524375" y="1095375"/>
            <a:ext cx="0" cy="290513"/>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30" name="Line 38"/>
          <p:cNvSpPr>
            <a:spLocks noChangeShapeType="1"/>
          </p:cNvSpPr>
          <p:nvPr/>
        </p:nvSpPr>
        <p:spPr bwMode="auto">
          <a:xfrm>
            <a:off x="4618038" y="1095375"/>
            <a:ext cx="0" cy="290513"/>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31" name="Line 39"/>
          <p:cNvSpPr>
            <a:spLocks noChangeShapeType="1"/>
          </p:cNvSpPr>
          <p:nvPr/>
        </p:nvSpPr>
        <p:spPr bwMode="auto">
          <a:xfrm>
            <a:off x="4713288" y="1092200"/>
            <a:ext cx="0" cy="290513"/>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32" name="Line 40"/>
          <p:cNvSpPr>
            <a:spLocks noChangeShapeType="1"/>
          </p:cNvSpPr>
          <p:nvPr/>
        </p:nvSpPr>
        <p:spPr bwMode="auto">
          <a:xfrm>
            <a:off x="4810125" y="1089025"/>
            <a:ext cx="0" cy="293688"/>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33" name="Line 41"/>
          <p:cNvSpPr>
            <a:spLocks noChangeShapeType="1"/>
          </p:cNvSpPr>
          <p:nvPr/>
        </p:nvSpPr>
        <p:spPr bwMode="auto">
          <a:xfrm flipH="1">
            <a:off x="4411663" y="1100138"/>
            <a:ext cx="0" cy="290512"/>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34" name="Rectangle 42"/>
          <p:cNvSpPr>
            <a:spLocks noChangeArrowheads="1"/>
          </p:cNvSpPr>
          <p:nvPr/>
        </p:nvSpPr>
        <p:spPr bwMode="auto">
          <a:xfrm>
            <a:off x="4333875" y="990600"/>
            <a:ext cx="458788" cy="28575"/>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597035" name="Rectangle 43"/>
          <p:cNvSpPr>
            <a:spLocks noChangeArrowheads="1"/>
          </p:cNvSpPr>
          <p:nvPr/>
        </p:nvSpPr>
        <p:spPr bwMode="auto">
          <a:xfrm>
            <a:off x="4148138" y="955675"/>
            <a:ext cx="385762" cy="146050"/>
          </a:xfrm>
          <a:prstGeom prst="rect">
            <a:avLst/>
          </a:prstGeom>
          <a:solidFill>
            <a:schemeClr val="hlink"/>
          </a:solidFill>
          <a:ln w="9525">
            <a:noFill/>
            <a:miter lim="800000"/>
            <a:headEnd/>
            <a:tailEnd/>
          </a:ln>
          <a:effectLst/>
        </p:spPr>
        <p:txBody>
          <a:bodyPr wrap="none" lIns="85934" tIns="42967" rIns="85934" bIns="42967">
            <a:spAutoFit/>
          </a:bodyPr>
          <a:lstStyle/>
          <a:p>
            <a:pPr algn="l" defTabSz="854075" eaLnBrk="0" latinLnBrk="0" hangingPunct="0"/>
            <a:r>
              <a:rPr kumimoji="0" lang="en-US" sz="400" b="1">
                <a:effectLst>
                  <a:outerShdw blurRad="38100" dist="38100" dir="2700000" algn="tl">
                    <a:srgbClr val="FFFFFF"/>
                  </a:outerShdw>
                </a:effectLst>
                <a:latin typeface="Arial" pitchFamily="34" charset="0"/>
              </a:rPr>
              <a:t>address:</a:t>
            </a:r>
          </a:p>
        </p:txBody>
      </p:sp>
      <p:sp>
        <p:nvSpPr>
          <p:cNvPr id="597036" name="Rectangle 44"/>
          <p:cNvSpPr>
            <a:spLocks noChangeArrowheads="1"/>
          </p:cNvSpPr>
          <p:nvPr/>
        </p:nvSpPr>
        <p:spPr bwMode="auto">
          <a:xfrm>
            <a:off x="4283075" y="958850"/>
            <a:ext cx="939800" cy="146050"/>
          </a:xfrm>
          <a:prstGeom prst="rect">
            <a:avLst/>
          </a:prstGeom>
          <a:solidFill>
            <a:schemeClr val="hlink"/>
          </a:solidFill>
          <a:ln w="9525">
            <a:noFill/>
            <a:miter lim="800000"/>
            <a:headEnd/>
            <a:tailEnd/>
          </a:ln>
          <a:effectLst/>
        </p:spPr>
        <p:txBody>
          <a:bodyPr wrap="none" lIns="85934" tIns="42967" rIns="85934" bIns="42967">
            <a:spAutoFit/>
          </a:bodyPr>
          <a:lstStyle/>
          <a:p>
            <a:pPr algn="l" defTabSz="854075" eaLnBrk="0" latinLnBrk="0" hangingPunct="0"/>
            <a:r>
              <a:rPr kumimoji="0" lang="en-US" sz="400" b="1">
                <a:solidFill>
                  <a:schemeClr val="bg2"/>
                </a:solidFill>
                <a:effectLst>
                  <a:outerShdw blurRad="38100" dist="38100" dir="2700000" algn="tl">
                    <a:srgbClr val="000000"/>
                  </a:outerShdw>
                </a:effectLst>
                <a:latin typeface="Arial" pitchFamily="34" charset="0"/>
              </a:rPr>
              <a:t>http:www.microsoft.com/oledb/</a:t>
            </a:r>
          </a:p>
        </p:txBody>
      </p:sp>
      <p:sp>
        <p:nvSpPr>
          <p:cNvPr id="597037" name="Rectangle 45"/>
          <p:cNvSpPr>
            <a:spLocks noChangeArrowheads="1"/>
          </p:cNvSpPr>
          <p:nvPr/>
        </p:nvSpPr>
        <p:spPr bwMode="auto">
          <a:xfrm>
            <a:off x="4151313" y="1046163"/>
            <a:ext cx="487362" cy="447675"/>
          </a:xfrm>
          <a:prstGeom prst="rect">
            <a:avLst/>
          </a:prstGeom>
          <a:noFill/>
          <a:ln w="9525">
            <a:noFill/>
            <a:miter lim="800000"/>
            <a:headEnd/>
            <a:tailEnd/>
          </a:ln>
          <a:effectLst/>
        </p:spPr>
        <p:txBody>
          <a:bodyPr wrap="none" lIns="85934" tIns="42967" rIns="85934" bIns="42967">
            <a:spAutoFit/>
          </a:bodyPr>
          <a:lstStyle/>
          <a:p>
            <a:pPr algn="l" defTabSz="854075" eaLnBrk="0" latinLnBrk="0" hangingPunct="0"/>
            <a:r>
              <a:rPr kumimoji="0" lang="en-US" sz="400" b="1">
                <a:solidFill>
                  <a:schemeClr val="bg2"/>
                </a:solidFill>
                <a:effectLst>
                  <a:outerShdw blurRad="38100" dist="38100" dir="2700000" algn="tl">
                    <a:srgbClr val="000000"/>
                  </a:outerShdw>
                </a:effectLst>
                <a:latin typeface="Arial" pitchFamily="34" charset="0"/>
              </a:rPr>
              <a:t>ole db</a:t>
            </a:r>
          </a:p>
          <a:p>
            <a:pPr algn="l" defTabSz="854075" eaLnBrk="0" latinLnBrk="0" hangingPunct="0"/>
            <a:endParaRPr kumimoji="0" lang="en-US" sz="400" b="1">
              <a:solidFill>
                <a:schemeClr val="bg2"/>
              </a:solidFill>
              <a:effectLst>
                <a:outerShdw blurRad="38100" dist="38100" dir="2700000" algn="tl">
                  <a:srgbClr val="000000"/>
                </a:outerShdw>
              </a:effectLst>
              <a:latin typeface="Arial" pitchFamily="34" charset="0"/>
            </a:endParaRPr>
          </a:p>
          <a:p>
            <a:pPr algn="l" defTabSz="854075" eaLnBrk="0" latinLnBrk="0" hangingPunct="0"/>
            <a:r>
              <a:rPr kumimoji="0" lang="en-US" sz="400" b="1">
                <a:solidFill>
                  <a:schemeClr val="bg2"/>
                </a:solidFill>
                <a:effectLst>
                  <a:outerShdw blurRad="38100" dist="38100" dir="2700000" algn="tl">
                    <a:srgbClr val="000000"/>
                  </a:outerShdw>
                </a:effectLst>
                <a:latin typeface="Arial" pitchFamily="34" charset="0"/>
              </a:rPr>
              <a:t>Product info</a:t>
            </a:r>
          </a:p>
          <a:p>
            <a:pPr algn="l" defTabSz="854075" eaLnBrk="0" latinLnBrk="0" hangingPunct="0"/>
            <a:r>
              <a:rPr kumimoji="0" lang="en-US" sz="400" b="1">
                <a:solidFill>
                  <a:schemeClr val="bg2"/>
                </a:solidFill>
                <a:effectLst>
                  <a:outerShdw blurRad="38100" dist="38100" dir="2700000" algn="tl">
                    <a:srgbClr val="000000"/>
                  </a:outerShdw>
                </a:effectLst>
                <a:latin typeface="Arial" pitchFamily="34" charset="0"/>
              </a:rPr>
              <a:t>specification</a:t>
            </a:r>
          </a:p>
          <a:p>
            <a:pPr algn="l" defTabSz="854075" eaLnBrk="0" latinLnBrk="0" hangingPunct="0"/>
            <a:r>
              <a:rPr kumimoji="0" lang="en-US" sz="400" b="1">
                <a:solidFill>
                  <a:schemeClr val="bg2"/>
                </a:solidFill>
                <a:effectLst>
                  <a:outerShdw blurRad="38100" dist="38100" dir="2700000" algn="tl">
                    <a:srgbClr val="000000"/>
                  </a:outerShdw>
                </a:effectLst>
                <a:latin typeface="Arial" pitchFamily="34" charset="0"/>
              </a:rPr>
              <a:t>Download</a:t>
            </a:r>
          </a:p>
          <a:p>
            <a:pPr algn="l" defTabSz="854075" eaLnBrk="0" latinLnBrk="0" hangingPunct="0"/>
            <a:r>
              <a:rPr kumimoji="0" lang="en-US" sz="400" b="1">
                <a:solidFill>
                  <a:schemeClr val="bg2"/>
                </a:solidFill>
                <a:effectLst>
                  <a:outerShdw blurRad="38100" dist="38100" dir="2700000" algn="tl">
                    <a:srgbClr val="000000"/>
                  </a:outerShdw>
                </a:effectLst>
                <a:latin typeface="Arial" pitchFamily="34" charset="0"/>
              </a:rPr>
              <a:t>Resources</a:t>
            </a:r>
          </a:p>
        </p:txBody>
      </p:sp>
      <p:sp>
        <p:nvSpPr>
          <p:cNvPr id="597038" name="Rectangle 46"/>
          <p:cNvSpPr>
            <a:spLocks noChangeArrowheads="1"/>
          </p:cNvSpPr>
          <p:nvPr/>
        </p:nvSpPr>
        <p:spPr bwMode="auto">
          <a:xfrm>
            <a:off x="4826000" y="979488"/>
            <a:ext cx="55563" cy="47625"/>
          </a:xfrm>
          <a:prstGeom prst="rect">
            <a:avLst/>
          </a:prstGeom>
          <a:solidFill>
            <a:schemeClr val="hlink"/>
          </a:solidFill>
          <a:ln w="9525">
            <a:noFill/>
            <a:miter lim="800000"/>
            <a:headEnd/>
            <a:tailEnd/>
          </a:ln>
          <a:effectLst/>
        </p:spPr>
        <p:txBody>
          <a:bodyPr wrap="none" anchor="ctr"/>
          <a:lstStyle/>
          <a:p>
            <a:endParaRPr lang="fr-FR"/>
          </a:p>
        </p:txBody>
      </p:sp>
      <p:sp>
        <p:nvSpPr>
          <p:cNvPr id="597039" name="Rectangle 47"/>
          <p:cNvSpPr>
            <a:spLocks noChangeArrowheads="1"/>
          </p:cNvSpPr>
          <p:nvPr/>
        </p:nvSpPr>
        <p:spPr bwMode="auto">
          <a:xfrm>
            <a:off x="4262438" y="1438275"/>
            <a:ext cx="631825" cy="284163"/>
          </a:xfrm>
          <a:prstGeom prst="rect">
            <a:avLst/>
          </a:prstGeom>
          <a:noFill/>
          <a:ln w="9525">
            <a:noFill/>
            <a:miter lim="800000"/>
            <a:headEnd/>
            <a:tailEnd/>
          </a:ln>
          <a:effectLst/>
        </p:spPr>
        <p:txBody>
          <a:bodyPr wrap="none"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HTML</a:t>
            </a:r>
          </a:p>
        </p:txBody>
      </p:sp>
      <p:sp>
        <p:nvSpPr>
          <p:cNvPr id="597042" name="Rectangle 50"/>
          <p:cNvSpPr>
            <a:spLocks noChangeArrowheads="1"/>
          </p:cNvSpPr>
          <p:nvPr/>
        </p:nvSpPr>
        <p:spPr bwMode="auto">
          <a:xfrm>
            <a:off x="5338763" y="3387725"/>
            <a:ext cx="738187" cy="354013"/>
          </a:xfrm>
          <a:prstGeom prst="rect">
            <a:avLst/>
          </a:prstGeom>
          <a:solidFill>
            <a:schemeClr val="hlink"/>
          </a:solidFill>
          <a:ln w="12700">
            <a:solidFill>
              <a:schemeClr val="bg2"/>
            </a:solidFill>
            <a:miter lim="800000"/>
            <a:headEnd/>
            <a:tailEnd/>
          </a:ln>
          <a:effectLst/>
        </p:spPr>
        <p:txBody>
          <a:bodyPr wrap="none" anchor="ctr"/>
          <a:lstStyle/>
          <a:p>
            <a:endParaRPr lang="fr-FR"/>
          </a:p>
        </p:txBody>
      </p:sp>
      <p:sp>
        <p:nvSpPr>
          <p:cNvPr id="597043" name="Rectangle 51"/>
          <p:cNvSpPr>
            <a:spLocks noChangeArrowheads="1"/>
          </p:cNvSpPr>
          <p:nvPr/>
        </p:nvSpPr>
        <p:spPr bwMode="auto">
          <a:xfrm>
            <a:off x="5880100" y="3400425"/>
            <a:ext cx="184150" cy="123825"/>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597044" name="Line 52"/>
          <p:cNvSpPr>
            <a:spLocks noChangeShapeType="1"/>
          </p:cNvSpPr>
          <p:nvPr/>
        </p:nvSpPr>
        <p:spPr bwMode="auto">
          <a:xfrm>
            <a:off x="5430838" y="3619500"/>
            <a:ext cx="373062"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045" name="Line 53"/>
          <p:cNvSpPr>
            <a:spLocks noChangeShapeType="1"/>
          </p:cNvSpPr>
          <p:nvPr/>
        </p:nvSpPr>
        <p:spPr bwMode="auto">
          <a:xfrm>
            <a:off x="5430838" y="3565525"/>
            <a:ext cx="373062"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046" name="Line 54"/>
          <p:cNvSpPr>
            <a:spLocks noChangeShapeType="1"/>
          </p:cNvSpPr>
          <p:nvPr/>
        </p:nvSpPr>
        <p:spPr bwMode="auto">
          <a:xfrm>
            <a:off x="5430838" y="3673475"/>
            <a:ext cx="373062"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047" name="Rectangle 55"/>
          <p:cNvSpPr>
            <a:spLocks noChangeArrowheads="1"/>
          </p:cNvSpPr>
          <p:nvPr/>
        </p:nvSpPr>
        <p:spPr bwMode="auto">
          <a:xfrm>
            <a:off x="5337175" y="3751263"/>
            <a:ext cx="658813" cy="284162"/>
          </a:xfrm>
          <a:prstGeom prst="rect">
            <a:avLst/>
          </a:prstGeom>
          <a:noFill/>
          <a:ln w="9525">
            <a:noFill/>
            <a:miter lim="800000"/>
            <a:headEnd/>
            <a:tailEnd/>
          </a:ln>
          <a:effectLst/>
        </p:spPr>
        <p:txBody>
          <a:bodyPr wrap="none" lIns="85934" tIns="42967" rIns="85934" bIns="42967">
            <a:spAutoFit/>
          </a:bodyPr>
          <a:lstStyle/>
          <a:p>
            <a:pPr algn="l"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E-Mail</a:t>
            </a:r>
          </a:p>
        </p:txBody>
      </p:sp>
      <p:sp>
        <p:nvSpPr>
          <p:cNvPr id="597050" name="Rectangle 58"/>
          <p:cNvSpPr>
            <a:spLocks noChangeArrowheads="1"/>
          </p:cNvSpPr>
          <p:nvPr/>
        </p:nvSpPr>
        <p:spPr bwMode="auto">
          <a:xfrm>
            <a:off x="5362575" y="1220788"/>
            <a:ext cx="730250" cy="452437"/>
          </a:xfrm>
          <a:prstGeom prst="rect">
            <a:avLst/>
          </a:prstGeom>
          <a:solidFill>
            <a:schemeClr val="hlink"/>
          </a:solidFill>
          <a:ln w="12700">
            <a:solidFill>
              <a:srgbClr val="FFFFFF"/>
            </a:solidFill>
            <a:miter lim="800000"/>
            <a:headEnd/>
            <a:tailEnd/>
          </a:ln>
          <a:effectLst/>
        </p:spPr>
        <p:txBody>
          <a:bodyPr wrap="none" anchor="ctr"/>
          <a:lstStyle/>
          <a:p>
            <a:endParaRPr lang="fr-FR"/>
          </a:p>
        </p:txBody>
      </p:sp>
      <p:sp>
        <p:nvSpPr>
          <p:cNvPr id="597051" name="Line 59"/>
          <p:cNvSpPr>
            <a:spLocks noChangeShapeType="1"/>
          </p:cNvSpPr>
          <p:nvPr/>
        </p:nvSpPr>
        <p:spPr bwMode="auto">
          <a:xfrm>
            <a:off x="5918200" y="1216025"/>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2" name="Line 60"/>
          <p:cNvSpPr>
            <a:spLocks noChangeShapeType="1"/>
          </p:cNvSpPr>
          <p:nvPr/>
        </p:nvSpPr>
        <p:spPr bwMode="auto">
          <a:xfrm>
            <a:off x="5537200" y="1219200"/>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3" name="Line 61"/>
          <p:cNvSpPr>
            <a:spLocks noChangeShapeType="1"/>
          </p:cNvSpPr>
          <p:nvPr/>
        </p:nvSpPr>
        <p:spPr bwMode="auto">
          <a:xfrm>
            <a:off x="5630863" y="1216025"/>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4" name="Line 62"/>
          <p:cNvSpPr>
            <a:spLocks noChangeShapeType="1"/>
          </p:cNvSpPr>
          <p:nvPr/>
        </p:nvSpPr>
        <p:spPr bwMode="auto">
          <a:xfrm>
            <a:off x="5719763" y="1216025"/>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5" name="Line 63"/>
          <p:cNvSpPr>
            <a:spLocks noChangeShapeType="1"/>
          </p:cNvSpPr>
          <p:nvPr/>
        </p:nvSpPr>
        <p:spPr bwMode="auto">
          <a:xfrm>
            <a:off x="5815013" y="1217613"/>
            <a:ext cx="0" cy="458787"/>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6" name="Line 64"/>
          <p:cNvSpPr>
            <a:spLocks noChangeShapeType="1"/>
          </p:cNvSpPr>
          <p:nvPr/>
        </p:nvSpPr>
        <p:spPr bwMode="auto">
          <a:xfrm>
            <a:off x="6013450" y="1216025"/>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7" name="Line 65"/>
          <p:cNvSpPr>
            <a:spLocks noChangeShapeType="1"/>
          </p:cNvSpPr>
          <p:nvPr/>
        </p:nvSpPr>
        <p:spPr bwMode="auto">
          <a:xfrm>
            <a:off x="5351463" y="133667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8" name="Line 66"/>
          <p:cNvSpPr>
            <a:spLocks noChangeShapeType="1"/>
          </p:cNvSpPr>
          <p:nvPr/>
        </p:nvSpPr>
        <p:spPr bwMode="auto">
          <a:xfrm>
            <a:off x="5357813" y="1398588"/>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59" name="Line 67"/>
          <p:cNvSpPr>
            <a:spLocks noChangeShapeType="1"/>
          </p:cNvSpPr>
          <p:nvPr/>
        </p:nvSpPr>
        <p:spPr bwMode="auto">
          <a:xfrm>
            <a:off x="5357813" y="1452563"/>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0" name="Line 68"/>
          <p:cNvSpPr>
            <a:spLocks noChangeShapeType="1"/>
          </p:cNvSpPr>
          <p:nvPr/>
        </p:nvSpPr>
        <p:spPr bwMode="auto">
          <a:xfrm>
            <a:off x="5364163" y="1506538"/>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1" name="Line 69"/>
          <p:cNvSpPr>
            <a:spLocks noChangeShapeType="1"/>
          </p:cNvSpPr>
          <p:nvPr/>
        </p:nvSpPr>
        <p:spPr bwMode="auto">
          <a:xfrm>
            <a:off x="5357813" y="156527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2" name="Line 70"/>
          <p:cNvSpPr>
            <a:spLocks noChangeShapeType="1"/>
          </p:cNvSpPr>
          <p:nvPr/>
        </p:nvSpPr>
        <p:spPr bwMode="auto">
          <a:xfrm>
            <a:off x="5357813" y="1282700"/>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3" name="Line 71"/>
          <p:cNvSpPr>
            <a:spLocks noChangeShapeType="1"/>
          </p:cNvSpPr>
          <p:nvPr/>
        </p:nvSpPr>
        <p:spPr bwMode="auto">
          <a:xfrm>
            <a:off x="5357813" y="161607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4" name="Line 72"/>
          <p:cNvSpPr>
            <a:spLocks noChangeShapeType="1"/>
          </p:cNvSpPr>
          <p:nvPr/>
        </p:nvSpPr>
        <p:spPr bwMode="auto">
          <a:xfrm>
            <a:off x="5357813" y="1219200"/>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5" name="Line 73"/>
          <p:cNvSpPr>
            <a:spLocks noChangeShapeType="1"/>
          </p:cNvSpPr>
          <p:nvPr/>
        </p:nvSpPr>
        <p:spPr bwMode="auto">
          <a:xfrm>
            <a:off x="5445125" y="1222375"/>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6" name="Line 74"/>
          <p:cNvSpPr>
            <a:spLocks noChangeShapeType="1"/>
          </p:cNvSpPr>
          <p:nvPr/>
        </p:nvSpPr>
        <p:spPr bwMode="auto">
          <a:xfrm>
            <a:off x="5357813" y="1225550"/>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7" name="Line 75"/>
          <p:cNvSpPr>
            <a:spLocks noChangeShapeType="1"/>
          </p:cNvSpPr>
          <p:nvPr/>
        </p:nvSpPr>
        <p:spPr bwMode="auto">
          <a:xfrm>
            <a:off x="6097588" y="1219200"/>
            <a:ext cx="0" cy="460375"/>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8" name="Line 76"/>
          <p:cNvSpPr>
            <a:spLocks noChangeShapeType="1"/>
          </p:cNvSpPr>
          <p:nvPr/>
        </p:nvSpPr>
        <p:spPr bwMode="auto">
          <a:xfrm>
            <a:off x="5357813" y="1679575"/>
            <a:ext cx="739775" cy="0"/>
          </a:xfrm>
          <a:prstGeom prst="line">
            <a:avLst/>
          </a:prstGeom>
          <a:noFill/>
          <a:ln w="12700">
            <a:solidFill>
              <a:srgbClr val="5F5F5F"/>
            </a:solidFill>
            <a:round/>
            <a:headEnd type="none" w="sm" len="sm"/>
            <a:tailEnd type="none" w="sm" len="sm"/>
          </a:ln>
          <a:effectLst/>
        </p:spPr>
        <p:txBody>
          <a:bodyPr wrap="none" anchor="ctr"/>
          <a:lstStyle/>
          <a:p>
            <a:endParaRPr lang="fr-FR"/>
          </a:p>
        </p:txBody>
      </p:sp>
      <p:sp>
        <p:nvSpPr>
          <p:cNvPr id="597069" name="Rectangle 77"/>
          <p:cNvSpPr>
            <a:spLocks noChangeArrowheads="1"/>
          </p:cNvSpPr>
          <p:nvPr/>
        </p:nvSpPr>
        <p:spPr bwMode="auto">
          <a:xfrm>
            <a:off x="5473700" y="1674813"/>
            <a:ext cx="584200" cy="284162"/>
          </a:xfrm>
          <a:prstGeom prst="rect">
            <a:avLst/>
          </a:prstGeom>
          <a:noFill/>
          <a:ln w="9525">
            <a:noFill/>
            <a:miter lim="800000"/>
            <a:headEnd/>
            <a:tailEnd/>
          </a:ln>
          <a:effectLst/>
        </p:spPr>
        <p:txBody>
          <a:bodyPr wrap="none"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ISAM</a:t>
            </a:r>
          </a:p>
        </p:txBody>
      </p:sp>
      <p:sp>
        <p:nvSpPr>
          <p:cNvPr id="597072" name="Rectangle 80"/>
          <p:cNvSpPr>
            <a:spLocks noChangeArrowheads="1"/>
          </p:cNvSpPr>
          <p:nvPr/>
        </p:nvSpPr>
        <p:spPr bwMode="auto">
          <a:xfrm>
            <a:off x="6381750" y="1681163"/>
            <a:ext cx="750888" cy="463550"/>
          </a:xfrm>
          <a:prstGeom prst="rect">
            <a:avLst/>
          </a:prstGeom>
          <a:solidFill>
            <a:schemeClr val="hlink"/>
          </a:solidFill>
          <a:ln w="12700">
            <a:solidFill>
              <a:schemeClr val="bg2"/>
            </a:solidFill>
            <a:miter lim="800000"/>
            <a:headEnd/>
            <a:tailEnd/>
          </a:ln>
          <a:effectLst/>
        </p:spPr>
        <p:txBody>
          <a:bodyPr wrap="none" anchor="ctr"/>
          <a:lstStyle/>
          <a:p>
            <a:endParaRPr lang="fr-FR"/>
          </a:p>
        </p:txBody>
      </p:sp>
      <p:sp>
        <p:nvSpPr>
          <p:cNvPr id="597073" name="Rectangle 81"/>
          <p:cNvSpPr>
            <a:spLocks noChangeArrowheads="1"/>
          </p:cNvSpPr>
          <p:nvPr/>
        </p:nvSpPr>
        <p:spPr bwMode="auto">
          <a:xfrm>
            <a:off x="6400800" y="1676400"/>
            <a:ext cx="784225" cy="387350"/>
          </a:xfrm>
          <a:prstGeom prst="rect">
            <a:avLst/>
          </a:prstGeom>
          <a:noFill/>
          <a:ln w="9525">
            <a:noFill/>
            <a:miter lim="800000"/>
            <a:headEnd/>
            <a:tailEnd/>
          </a:ln>
          <a:effectLst/>
        </p:spPr>
        <p:txBody>
          <a:bodyPr lIns="85934" tIns="42967" rIns="85934" bIns="42967">
            <a:spAutoFit/>
          </a:bodyPr>
          <a:lstStyle/>
          <a:p>
            <a:pPr algn="l" defTabSz="854075" eaLnBrk="0" latinLnBrk="0" hangingPunct="0"/>
            <a:r>
              <a:rPr kumimoji="0" lang="en-US" sz="400">
                <a:solidFill>
                  <a:schemeClr val="bg2"/>
                </a:solidFill>
              </a:rPr>
              <a:t>0:00.00 Begin Transaction T000</a:t>
            </a:r>
          </a:p>
          <a:p>
            <a:pPr algn="l" defTabSz="854075" eaLnBrk="0" latinLnBrk="0" hangingPunct="0"/>
            <a:r>
              <a:rPr kumimoji="0" lang="en-US" sz="400">
                <a:solidFill>
                  <a:schemeClr val="bg2"/>
                </a:solidFill>
              </a:rPr>
              <a:t>0:00.15 Commit Transaction T000</a:t>
            </a:r>
          </a:p>
          <a:p>
            <a:pPr algn="l" defTabSz="854075" eaLnBrk="0" latinLnBrk="0" hangingPunct="0"/>
            <a:r>
              <a:rPr kumimoji="0" lang="en-US" sz="400">
                <a:solidFill>
                  <a:schemeClr val="bg2"/>
                </a:solidFill>
              </a:rPr>
              <a:t>0:00.17 Begin Transaction</a:t>
            </a:r>
          </a:p>
        </p:txBody>
      </p:sp>
      <p:sp>
        <p:nvSpPr>
          <p:cNvPr id="597074" name="Rectangle 82"/>
          <p:cNvSpPr>
            <a:spLocks noChangeArrowheads="1"/>
          </p:cNvSpPr>
          <p:nvPr/>
        </p:nvSpPr>
        <p:spPr bwMode="auto">
          <a:xfrm>
            <a:off x="6392863" y="2103438"/>
            <a:ext cx="762000" cy="284162"/>
          </a:xfrm>
          <a:prstGeom prst="rect">
            <a:avLst/>
          </a:prstGeom>
          <a:noFill/>
          <a:ln w="9525">
            <a:noFill/>
            <a:miter lim="800000"/>
            <a:headEnd/>
            <a:tailEnd/>
          </a:ln>
          <a:effectLst/>
        </p:spPr>
        <p:txBody>
          <a:bodyPr wrap="none" lIns="85934" tIns="42967" rIns="85934" bIns="42967">
            <a:spAutoFit/>
          </a:bodyPr>
          <a:lstStyle/>
          <a:p>
            <a:pPr algn="l"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Log file</a:t>
            </a:r>
            <a:endParaRPr kumimoji="0" lang="en-US" sz="1000" b="1">
              <a:solidFill>
                <a:srgbClr val="003399"/>
              </a:solidFill>
              <a:effectLst>
                <a:outerShdw blurRad="38100" dist="38100" dir="2700000" algn="tl">
                  <a:srgbClr val="000000"/>
                </a:outerShdw>
              </a:effectLst>
              <a:latin typeface="Arial" pitchFamily="34" charset="0"/>
            </a:endParaRPr>
          </a:p>
        </p:txBody>
      </p:sp>
      <p:sp>
        <p:nvSpPr>
          <p:cNvPr id="597076" name="AutoShape 84"/>
          <p:cNvSpPr>
            <a:spLocks noChangeArrowheads="1"/>
          </p:cNvSpPr>
          <p:nvPr/>
        </p:nvSpPr>
        <p:spPr bwMode="auto">
          <a:xfrm>
            <a:off x="2913063" y="1246188"/>
            <a:ext cx="771525" cy="484187"/>
          </a:xfrm>
          <a:prstGeom prst="can">
            <a:avLst>
              <a:gd name="adj" fmla="val 25000"/>
            </a:avLst>
          </a:prstGeom>
          <a:solidFill>
            <a:schemeClr val="hlink"/>
          </a:solidFill>
          <a:ln w="12700">
            <a:solidFill>
              <a:schemeClr val="tx1"/>
            </a:solidFill>
            <a:round/>
            <a:headEnd type="none" w="sm" len="sm"/>
            <a:tailEnd type="none" w="sm" len="sm"/>
          </a:ln>
          <a:effectLst/>
        </p:spPr>
        <p:txBody>
          <a:bodyPr wrap="none" anchor="ctr"/>
          <a:lstStyle/>
          <a:p>
            <a:endParaRPr lang="fr-FR"/>
          </a:p>
        </p:txBody>
      </p:sp>
      <p:sp>
        <p:nvSpPr>
          <p:cNvPr id="597077" name="Rectangle 85"/>
          <p:cNvSpPr>
            <a:spLocks noChangeArrowheads="1"/>
          </p:cNvSpPr>
          <p:nvPr/>
        </p:nvSpPr>
        <p:spPr bwMode="auto">
          <a:xfrm>
            <a:off x="2911475" y="1751013"/>
            <a:ext cx="776288" cy="284162"/>
          </a:xfrm>
          <a:prstGeom prst="rect">
            <a:avLst/>
          </a:prstGeom>
          <a:noFill/>
          <a:ln w="9525">
            <a:noFill/>
            <a:miter lim="800000"/>
            <a:headEnd/>
            <a:tailEnd/>
          </a:ln>
          <a:effectLst/>
        </p:spPr>
        <p:txBody>
          <a:bodyPr wrap="none" lIns="85934" tIns="42967" rIns="85934" bIns="42967">
            <a:spAutoFit/>
          </a:bodyPr>
          <a:lstStyle/>
          <a:p>
            <a:pPr algn="l"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RDBMS</a:t>
            </a:r>
          </a:p>
        </p:txBody>
      </p:sp>
      <p:sp>
        <p:nvSpPr>
          <p:cNvPr id="597079" name="Rectangle 87"/>
          <p:cNvSpPr>
            <a:spLocks noChangeArrowheads="1"/>
          </p:cNvSpPr>
          <p:nvPr/>
        </p:nvSpPr>
        <p:spPr bwMode="auto">
          <a:xfrm>
            <a:off x="1524000" y="3314700"/>
            <a:ext cx="1492250" cy="284163"/>
          </a:xfrm>
          <a:prstGeom prst="rect">
            <a:avLst/>
          </a:prstGeom>
          <a:noFill/>
          <a:ln w="9525">
            <a:noFill/>
            <a:miter lim="800000"/>
            <a:headEnd/>
            <a:tailEnd/>
          </a:ln>
          <a:effectLst/>
        </p:spPr>
        <p:txBody>
          <a:bodyPr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Project files</a:t>
            </a:r>
          </a:p>
        </p:txBody>
      </p:sp>
      <p:sp>
        <p:nvSpPr>
          <p:cNvPr id="597081" name="Rectangle 89"/>
          <p:cNvSpPr>
            <a:spLocks noChangeArrowheads="1"/>
          </p:cNvSpPr>
          <p:nvPr/>
        </p:nvSpPr>
        <p:spPr bwMode="auto">
          <a:xfrm>
            <a:off x="1831975" y="2744788"/>
            <a:ext cx="876300" cy="581025"/>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grpSp>
        <p:nvGrpSpPr>
          <p:cNvPr id="597082" name="Group 90"/>
          <p:cNvGrpSpPr>
            <a:grpSpLocks/>
          </p:cNvGrpSpPr>
          <p:nvPr/>
        </p:nvGrpSpPr>
        <p:grpSpPr bwMode="auto">
          <a:xfrm>
            <a:off x="1882775" y="2841625"/>
            <a:ext cx="568325" cy="339725"/>
            <a:chOff x="1344" y="672"/>
            <a:chExt cx="1008" cy="720"/>
          </a:xfrm>
        </p:grpSpPr>
        <p:sp>
          <p:nvSpPr>
            <p:cNvPr id="597083" name="Rectangle 91"/>
            <p:cNvSpPr>
              <a:spLocks noChangeArrowheads="1"/>
            </p:cNvSpPr>
            <p:nvPr/>
          </p:nvSpPr>
          <p:spPr bwMode="auto">
            <a:xfrm>
              <a:off x="1344" y="672"/>
              <a:ext cx="336" cy="144"/>
            </a:xfrm>
            <a:prstGeom prst="rect">
              <a:avLst/>
            </a:prstGeom>
            <a:solidFill>
              <a:schemeClr val="hlink"/>
            </a:solidFill>
            <a:ln w="12700">
              <a:solidFill>
                <a:schemeClr val="tx1"/>
              </a:solidFill>
              <a:miter lim="800000"/>
              <a:headEnd type="none" w="sm" len="sm"/>
              <a:tailEnd type="none" w="sm" len="sm"/>
            </a:ln>
            <a:effectLst/>
          </p:spPr>
          <p:txBody>
            <a:bodyPr wrap="none" lIns="85341" tIns="42670" rIns="85341" bIns="42670" anchor="ctr"/>
            <a:lstStyle/>
            <a:p>
              <a:pPr defTabSz="854075" eaLnBrk="0" latinLnBrk="0" hangingPunct="0"/>
              <a:endParaRPr kumimoji="0" lang="en-US" sz="1900" b="1">
                <a:effectLst>
                  <a:outerShdw blurRad="38100" dist="38100" dir="2700000" algn="tl">
                    <a:srgbClr val="FFFFFF"/>
                  </a:outerShdw>
                </a:effectLst>
                <a:latin typeface="Arial" pitchFamily="34" charset="0"/>
              </a:endParaRPr>
            </a:p>
          </p:txBody>
        </p:sp>
        <p:sp>
          <p:nvSpPr>
            <p:cNvPr id="597084" name="Line 92"/>
            <p:cNvSpPr>
              <a:spLocks noChangeShapeType="1"/>
            </p:cNvSpPr>
            <p:nvPr/>
          </p:nvSpPr>
          <p:spPr bwMode="auto">
            <a:xfrm>
              <a:off x="1680" y="744"/>
              <a:ext cx="336"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085" name="Rectangle 93"/>
            <p:cNvSpPr>
              <a:spLocks noChangeArrowheads="1"/>
            </p:cNvSpPr>
            <p:nvPr/>
          </p:nvSpPr>
          <p:spPr bwMode="auto">
            <a:xfrm>
              <a:off x="2016" y="672"/>
              <a:ext cx="336" cy="144"/>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086" name="Rectangle 94"/>
            <p:cNvSpPr>
              <a:spLocks noChangeArrowheads="1"/>
            </p:cNvSpPr>
            <p:nvPr/>
          </p:nvSpPr>
          <p:spPr bwMode="auto">
            <a:xfrm>
              <a:off x="2016" y="960"/>
              <a:ext cx="336" cy="144"/>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087" name="Rectangle 95"/>
            <p:cNvSpPr>
              <a:spLocks noChangeArrowheads="1"/>
            </p:cNvSpPr>
            <p:nvPr/>
          </p:nvSpPr>
          <p:spPr bwMode="auto">
            <a:xfrm>
              <a:off x="2016" y="1248"/>
              <a:ext cx="336" cy="144"/>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088" name="Line 96"/>
            <p:cNvSpPr>
              <a:spLocks noChangeShapeType="1"/>
            </p:cNvSpPr>
            <p:nvPr/>
          </p:nvSpPr>
          <p:spPr bwMode="auto">
            <a:xfrm>
              <a:off x="1824" y="744"/>
              <a:ext cx="0" cy="576"/>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089" name="Line 97"/>
            <p:cNvSpPr>
              <a:spLocks noChangeShapeType="1"/>
            </p:cNvSpPr>
            <p:nvPr/>
          </p:nvSpPr>
          <p:spPr bwMode="auto">
            <a:xfrm>
              <a:off x="1824" y="1314"/>
              <a:ext cx="192"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090" name="Line 98"/>
            <p:cNvSpPr>
              <a:spLocks noChangeShapeType="1"/>
            </p:cNvSpPr>
            <p:nvPr/>
          </p:nvSpPr>
          <p:spPr bwMode="auto">
            <a:xfrm>
              <a:off x="1824" y="1032"/>
              <a:ext cx="192" cy="0"/>
            </a:xfrm>
            <a:prstGeom prst="line">
              <a:avLst/>
            </a:prstGeom>
            <a:noFill/>
            <a:ln w="12700">
              <a:solidFill>
                <a:schemeClr val="tx1"/>
              </a:solidFill>
              <a:round/>
              <a:headEnd type="none" w="sm" len="sm"/>
              <a:tailEnd type="none" w="sm" len="sm"/>
            </a:ln>
            <a:effectLst/>
          </p:spPr>
          <p:txBody>
            <a:bodyPr wrap="none" anchor="ctr"/>
            <a:lstStyle/>
            <a:p>
              <a:endParaRPr lang="fr-FR"/>
            </a:p>
          </p:txBody>
        </p:sp>
      </p:grpSp>
      <p:sp>
        <p:nvSpPr>
          <p:cNvPr id="597092" name="Rectangle 100"/>
          <p:cNvSpPr>
            <a:spLocks noChangeArrowheads="1"/>
          </p:cNvSpPr>
          <p:nvPr/>
        </p:nvSpPr>
        <p:spPr bwMode="auto">
          <a:xfrm>
            <a:off x="1524000" y="2165350"/>
            <a:ext cx="1492250" cy="284163"/>
          </a:xfrm>
          <a:prstGeom prst="rect">
            <a:avLst/>
          </a:prstGeom>
          <a:noFill/>
          <a:ln w="9525">
            <a:noFill/>
            <a:miter lim="800000"/>
            <a:headEnd/>
            <a:tailEnd/>
          </a:ln>
          <a:effectLst/>
        </p:spPr>
        <p:txBody>
          <a:bodyPr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Legacy data</a:t>
            </a:r>
          </a:p>
        </p:txBody>
      </p:sp>
      <p:sp>
        <p:nvSpPr>
          <p:cNvPr id="597094" name="Rectangle 102"/>
          <p:cNvSpPr>
            <a:spLocks noChangeArrowheads="1"/>
          </p:cNvSpPr>
          <p:nvPr/>
        </p:nvSpPr>
        <p:spPr bwMode="auto">
          <a:xfrm>
            <a:off x="2038350" y="1536700"/>
            <a:ext cx="411163" cy="628650"/>
          </a:xfrm>
          <a:prstGeom prst="rect">
            <a:avLst/>
          </a:prstGeom>
          <a:solidFill>
            <a:schemeClr val="hlink"/>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endParaRPr lang="fr-FR"/>
          </a:p>
        </p:txBody>
      </p:sp>
      <p:sp>
        <p:nvSpPr>
          <p:cNvPr id="597095" name="Rectangle 103"/>
          <p:cNvSpPr>
            <a:spLocks noChangeArrowheads="1"/>
          </p:cNvSpPr>
          <p:nvPr/>
        </p:nvSpPr>
        <p:spPr bwMode="auto">
          <a:xfrm>
            <a:off x="2070100" y="1603375"/>
            <a:ext cx="347663" cy="19843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096" name="Oval 104"/>
          <p:cNvSpPr>
            <a:spLocks noChangeArrowheads="1"/>
          </p:cNvSpPr>
          <p:nvPr/>
        </p:nvSpPr>
        <p:spPr bwMode="auto">
          <a:xfrm>
            <a:off x="2101850" y="1636713"/>
            <a:ext cx="127000" cy="131762"/>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fr-FR"/>
          </a:p>
        </p:txBody>
      </p:sp>
      <p:sp>
        <p:nvSpPr>
          <p:cNvPr id="597097" name="Oval 105"/>
          <p:cNvSpPr>
            <a:spLocks noChangeArrowheads="1"/>
          </p:cNvSpPr>
          <p:nvPr/>
        </p:nvSpPr>
        <p:spPr bwMode="auto">
          <a:xfrm>
            <a:off x="2259013" y="1636713"/>
            <a:ext cx="127000" cy="131762"/>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fr-FR"/>
          </a:p>
        </p:txBody>
      </p:sp>
      <p:sp>
        <p:nvSpPr>
          <p:cNvPr id="597098" name="Line 106"/>
          <p:cNvSpPr>
            <a:spLocks noChangeShapeType="1"/>
          </p:cNvSpPr>
          <p:nvPr/>
        </p:nvSpPr>
        <p:spPr bwMode="auto">
          <a:xfrm>
            <a:off x="2228850" y="1668463"/>
            <a:ext cx="30163" cy="66675"/>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099" name="Rectangle 107"/>
          <p:cNvSpPr>
            <a:spLocks noChangeArrowheads="1"/>
          </p:cNvSpPr>
          <p:nvPr/>
        </p:nvSpPr>
        <p:spPr bwMode="auto">
          <a:xfrm>
            <a:off x="2070100" y="1835150"/>
            <a:ext cx="347663" cy="165100"/>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00" name="Rectangle 108"/>
          <p:cNvSpPr>
            <a:spLocks noChangeArrowheads="1"/>
          </p:cNvSpPr>
          <p:nvPr/>
        </p:nvSpPr>
        <p:spPr bwMode="auto">
          <a:xfrm>
            <a:off x="2070100" y="2033588"/>
            <a:ext cx="158750" cy="65087"/>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01" name="Line 109"/>
          <p:cNvSpPr>
            <a:spLocks noChangeShapeType="1"/>
          </p:cNvSpPr>
          <p:nvPr/>
        </p:nvSpPr>
        <p:spPr bwMode="auto">
          <a:xfrm>
            <a:off x="2197100" y="1835150"/>
            <a:ext cx="0" cy="1651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102" name="Line 110"/>
          <p:cNvSpPr>
            <a:spLocks noChangeShapeType="1"/>
          </p:cNvSpPr>
          <p:nvPr/>
        </p:nvSpPr>
        <p:spPr bwMode="auto">
          <a:xfrm>
            <a:off x="2290763" y="1835150"/>
            <a:ext cx="0" cy="1651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597103" name="Rectangle 111"/>
          <p:cNvSpPr>
            <a:spLocks noChangeArrowheads="1"/>
          </p:cNvSpPr>
          <p:nvPr/>
        </p:nvSpPr>
        <p:spPr bwMode="auto">
          <a:xfrm>
            <a:off x="2259013" y="2033588"/>
            <a:ext cx="158750" cy="65087"/>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05" name="Rectangle 113"/>
          <p:cNvSpPr>
            <a:spLocks noChangeArrowheads="1"/>
          </p:cNvSpPr>
          <p:nvPr/>
        </p:nvSpPr>
        <p:spPr bwMode="auto">
          <a:xfrm>
            <a:off x="6051550" y="3171825"/>
            <a:ext cx="1492250" cy="284163"/>
          </a:xfrm>
          <a:prstGeom prst="rect">
            <a:avLst/>
          </a:prstGeom>
          <a:noFill/>
          <a:ln w="9525">
            <a:noFill/>
            <a:miter lim="800000"/>
            <a:headEnd/>
            <a:tailEnd/>
          </a:ln>
          <a:effectLst/>
        </p:spPr>
        <p:txBody>
          <a:bodyPr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File system  </a:t>
            </a:r>
          </a:p>
        </p:txBody>
      </p:sp>
      <p:sp>
        <p:nvSpPr>
          <p:cNvPr id="597107" name="Rectangle 115"/>
          <p:cNvSpPr>
            <a:spLocks noChangeArrowheads="1"/>
          </p:cNvSpPr>
          <p:nvPr/>
        </p:nvSpPr>
        <p:spPr bwMode="auto">
          <a:xfrm>
            <a:off x="6308725" y="2649538"/>
            <a:ext cx="874713" cy="531812"/>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08" name="Rectangle 116"/>
          <p:cNvSpPr>
            <a:spLocks noChangeArrowheads="1"/>
          </p:cNvSpPr>
          <p:nvPr/>
        </p:nvSpPr>
        <p:spPr bwMode="auto">
          <a:xfrm>
            <a:off x="6646863" y="2722563"/>
            <a:ext cx="479425" cy="411162"/>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09" name="Rectangle 117"/>
          <p:cNvSpPr>
            <a:spLocks noChangeArrowheads="1"/>
          </p:cNvSpPr>
          <p:nvPr/>
        </p:nvSpPr>
        <p:spPr bwMode="auto">
          <a:xfrm>
            <a:off x="6337300" y="2722563"/>
            <a:ext cx="309563" cy="411162"/>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0" name="Rectangle 118"/>
          <p:cNvSpPr>
            <a:spLocks noChangeArrowheads="1"/>
          </p:cNvSpPr>
          <p:nvPr/>
        </p:nvSpPr>
        <p:spPr bwMode="auto">
          <a:xfrm>
            <a:off x="6392863" y="2794000"/>
            <a:ext cx="57150" cy="25400"/>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1" name="Rectangle 119"/>
          <p:cNvSpPr>
            <a:spLocks noChangeArrowheads="1"/>
          </p:cNvSpPr>
          <p:nvPr/>
        </p:nvSpPr>
        <p:spPr bwMode="auto">
          <a:xfrm>
            <a:off x="6478588" y="2843213"/>
            <a:ext cx="55562" cy="23812"/>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2" name="Rectangle 120"/>
          <p:cNvSpPr>
            <a:spLocks noChangeArrowheads="1"/>
          </p:cNvSpPr>
          <p:nvPr/>
        </p:nvSpPr>
        <p:spPr bwMode="auto">
          <a:xfrm>
            <a:off x="6478588" y="2890838"/>
            <a:ext cx="55562" cy="25400"/>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3" name="Rectangle 121"/>
          <p:cNvSpPr>
            <a:spLocks noChangeArrowheads="1"/>
          </p:cNvSpPr>
          <p:nvPr/>
        </p:nvSpPr>
        <p:spPr bwMode="auto">
          <a:xfrm>
            <a:off x="6478588" y="2940050"/>
            <a:ext cx="55562" cy="23813"/>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4" name="Rectangle 122"/>
          <p:cNvSpPr>
            <a:spLocks noChangeArrowheads="1"/>
          </p:cNvSpPr>
          <p:nvPr/>
        </p:nvSpPr>
        <p:spPr bwMode="auto">
          <a:xfrm>
            <a:off x="6392863" y="2987675"/>
            <a:ext cx="57150" cy="23813"/>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5" name="Rectangle 123"/>
          <p:cNvSpPr>
            <a:spLocks noChangeArrowheads="1"/>
          </p:cNvSpPr>
          <p:nvPr/>
        </p:nvSpPr>
        <p:spPr bwMode="auto">
          <a:xfrm>
            <a:off x="6478588" y="3084513"/>
            <a:ext cx="55562" cy="23812"/>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6" name="Rectangle 124"/>
          <p:cNvSpPr>
            <a:spLocks noChangeArrowheads="1"/>
          </p:cNvSpPr>
          <p:nvPr/>
        </p:nvSpPr>
        <p:spPr bwMode="auto">
          <a:xfrm>
            <a:off x="6392863" y="3036888"/>
            <a:ext cx="57150" cy="23812"/>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17" name="Line 125"/>
          <p:cNvSpPr>
            <a:spLocks noChangeShapeType="1"/>
          </p:cNvSpPr>
          <p:nvPr/>
        </p:nvSpPr>
        <p:spPr bwMode="auto">
          <a:xfrm>
            <a:off x="6421438" y="2819400"/>
            <a:ext cx="0" cy="168275"/>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18" name="Line 126"/>
          <p:cNvSpPr>
            <a:spLocks noChangeShapeType="1"/>
          </p:cNvSpPr>
          <p:nvPr/>
        </p:nvSpPr>
        <p:spPr bwMode="auto">
          <a:xfrm>
            <a:off x="6421438" y="3011488"/>
            <a:ext cx="0" cy="2540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19" name="Line 127"/>
          <p:cNvSpPr>
            <a:spLocks noChangeShapeType="1"/>
          </p:cNvSpPr>
          <p:nvPr/>
        </p:nvSpPr>
        <p:spPr bwMode="auto">
          <a:xfrm flipH="1">
            <a:off x="6421438" y="3060700"/>
            <a:ext cx="0" cy="73025"/>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20" name="Line 128"/>
          <p:cNvSpPr>
            <a:spLocks noChangeShapeType="1"/>
          </p:cNvSpPr>
          <p:nvPr/>
        </p:nvSpPr>
        <p:spPr bwMode="auto">
          <a:xfrm>
            <a:off x="6421438" y="2854325"/>
            <a:ext cx="57150"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21" name="Line 129"/>
          <p:cNvSpPr>
            <a:spLocks noChangeShapeType="1"/>
          </p:cNvSpPr>
          <p:nvPr/>
        </p:nvSpPr>
        <p:spPr bwMode="auto">
          <a:xfrm>
            <a:off x="6421438" y="2903538"/>
            <a:ext cx="57150"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22" name="Line 130"/>
          <p:cNvSpPr>
            <a:spLocks noChangeShapeType="1"/>
          </p:cNvSpPr>
          <p:nvPr/>
        </p:nvSpPr>
        <p:spPr bwMode="auto">
          <a:xfrm>
            <a:off x="6421438" y="2951163"/>
            <a:ext cx="57150"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23" name="Line 131"/>
          <p:cNvSpPr>
            <a:spLocks noChangeShapeType="1"/>
          </p:cNvSpPr>
          <p:nvPr/>
        </p:nvSpPr>
        <p:spPr bwMode="auto">
          <a:xfrm>
            <a:off x="6421438" y="3097213"/>
            <a:ext cx="57150" cy="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24" name="Rectangle 132"/>
          <p:cNvSpPr>
            <a:spLocks noChangeArrowheads="1"/>
          </p:cNvSpPr>
          <p:nvPr/>
        </p:nvSpPr>
        <p:spPr bwMode="auto">
          <a:xfrm>
            <a:off x="6365875" y="2746375"/>
            <a:ext cx="55563" cy="23813"/>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25" name="Line 133"/>
          <p:cNvSpPr>
            <a:spLocks noChangeShapeType="1"/>
          </p:cNvSpPr>
          <p:nvPr/>
        </p:nvSpPr>
        <p:spPr bwMode="auto">
          <a:xfrm>
            <a:off x="6392863" y="2794000"/>
            <a:ext cx="0" cy="25400"/>
          </a:xfrm>
          <a:prstGeom prst="line">
            <a:avLst/>
          </a:prstGeom>
          <a:noFill/>
          <a:ln w="12700">
            <a:solidFill>
              <a:schemeClr val="bg2"/>
            </a:solidFill>
            <a:round/>
            <a:headEnd type="none" w="sm" len="sm"/>
            <a:tailEnd type="none" w="sm" len="sm"/>
          </a:ln>
          <a:effectLst/>
        </p:spPr>
        <p:txBody>
          <a:bodyPr wrap="none" anchor="ctr"/>
          <a:lstStyle/>
          <a:p>
            <a:endParaRPr lang="fr-FR"/>
          </a:p>
        </p:txBody>
      </p:sp>
      <p:sp>
        <p:nvSpPr>
          <p:cNvPr id="597126" name="Rectangle 134"/>
          <p:cNvSpPr>
            <a:spLocks noChangeArrowheads="1"/>
          </p:cNvSpPr>
          <p:nvPr/>
        </p:nvSpPr>
        <p:spPr bwMode="auto">
          <a:xfrm>
            <a:off x="6675438" y="2673350"/>
            <a:ext cx="450850" cy="23813"/>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27" name="Rectangle 135"/>
          <p:cNvSpPr>
            <a:spLocks noChangeArrowheads="1"/>
          </p:cNvSpPr>
          <p:nvPr/>
        </p:nvSpPr>
        <p:spPr bwMode="auto">
          <a:xfrm>
            <a:off x="6365875" y="2673350"/>
            <a:ext cx="225425" cy="23813"/>
          </a:xfrm>
          <a:prstGeom prst="rect">
            <a:avLst/>
          </a:prstGeom>
          <a:solidFill>
            <a:schemeClr val="hlink"/>
          </a:solidFill>
          <a:ln w="12700">
            <a:solidFill>
              <a:schemeClr val="bg2"/>
            </a:solidFill>
            <a:miter lim="800000"/>
            <a:headEnd type="none" w="sm" len="sm"/>
            <a:tailEnd type="none" w="sm" len="sm"/>
          </a:ln>
          <a:effectLst/>
        </p:spPr>
        <p:txBody>
          <a:bodyPr wrap="none" anchor="ctr"/>
          <a:lstStyle/>
          <a:p>
            <a:endParaRPr lang="fr-FR"/>
          </a:p>
        </p:txBody>
      </p:sp>
      <p:sp>
        <p:nvSpPr>
          <p:cNvPr id="597128" name="Line 136"/>
          <p:cNvSpPr>
            <a:spLocks noChangeShapeType="1"/>
          </p:cNvSpPr>
          <p:nvPr/>
        </p:nvSpPr>
        <p:spPr bwMode="auto">
          <a:xfrm>
            <a:off x="6562725" y="2860675"/>
            <a:ext cx="57150" cy="635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29" name="Line 137"/>
          <p:cNvSpPr>
            <a:spLocks noChangeShapeType="1"/>
          </p:cNvSpPr>
          <p:nvPr/>
        </p:nvSpPr>
        <p:spPr bwMode="auto">
          <a:xfrm>
            <a:off x="6562725" y="2909888"/>
            <a:ext cx="57150" cy="635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0" name="Line 138"/>
          <p:cNvSpPr>
            <a:spLocks noChangeShapeType="1"/>
          </p:cNvSpPr>
          <p:nvPr/>
        </p:nvSpPr>
        <p:spPr bwMode="auto">
          <a:xfrm>
            <a:off x="6562725" y="2957513"/>
            <a:ext cx="57150" cy="635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1" name="Line 139"/>
          <p:cNvSpPr>
            <a:spLocks noChangeShapeType="1"/>
          </p:cNvSpPr>
          <p:nvPr/>
        </p:nvSpPr>
        <p:spPr bwMode="auto">
          <a:xfrm>
            <a:off x="6478588" y="3006725"/>
            <a:ext cx="55562" cy="4763"/>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2" name="Line 140"/>
          <p:cNvSpPr>
            <a:spLocks noChangeShapeType="1"/>
          </p:cNvSpPr>
          <p:nvPr/>
        </p:nvSpPr>
        <p:spPr bwMode="auto">
          <a:xfrm>
            <a:off x="6478588" y="3041650"/>
            <a:ext cx="55562" cy="635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3" name="Line 141"/>
          <p:cNvSpPr>
            <a:spLocks noChangeShapeType="1"/>
          </p:cNvSpPr>
          <p:nvPr/>
        </p:nvSpPr>
        <p:spPr bwMode="auto">
          <a:xfrm>
            <a:off x="6562725" y="3097213"/>
            <a:ext cx="57150" cy="635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4" name="Line 142"/>
          <p:cNvSpPr>
            <a:spLocks noChangeShapeType="1"/>
          </p:cNvSpPr>
          <p:nvPr/>
        </p:nvSpPr>
        <p:spPr bwMode="auto">
          <a:xfrm>
            <a:off x="6492875" y="2806700"/>
            <a:ext cx="55563" cy="635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5" name="Line 143"/>
          <p:cNvSpPr>
            <a:spLocks noChangeShapeType="1"/>
          </p:cNvSpPr>
          <p:nvPr/>
        </p:nvSpPr>
        <p:spPr bwMode="auto">
          <a:xfrm>
            <a:off x="6450013" y="2759075"/>
            <a:ext cx="55562" cy="4763"/>
          </a:xfrm>
          <a:prstGeom prst="line">
            <a:avLst/>
          </a:prstGeom>
          <a:noFill/>
          <a:ln w="38100">
            <a:solidFill>
              <a:schemeClr val="bg2"/>
            </a:solidFill>
            <a:round/>
            <a:headEnd type="none" w="sm" len="sm"/>
            <a:tailEnd type="none" w="sm" len="sm"/>
          </a:ln>
          <a:effectLst/>
        </p:spPr>
        <p:txBody>
          <a:bodyPr wrap="none" anchor="ctr"/>
          <a:lstStyle/>
          <a:p>
            <a:endParaRPr lang="fr-FR"/>
          </a:p>
        </p:txBody>
      </p:sp>
      <p:grpSp>
        <p:nvGrpSpPr>
          <p:cNvPr id="597136" name="Group 144"/>
          <p:cNvGrpSpPr>
            <a:grpSpLocks/>
          </p:cNvGrpSpPr>
          <p:nvPr/>
        </p:nvGrpSpPr>
        <p:grpSpPr bwMode="auto">
          <a:xfrm>
            <a:off x="6675438" y="2746375"/>
            <a:ext cx="282575" cy="23813"/>
            <a:chOff x="3792" y="2304"/>
            <a:chExt cx="480" cy="48"/>
          </a:xfrm>
        </p:grpSpPr>
        <p:sp>
          <p:nvSpPr>
            <p:cNvPr id="597137" name="Rectangle 145"/>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38" name="Line 146"/>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39" name="Line 147"/>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40" name="Line 148"/>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41" name="Group 149"/>
          <p:cNvGrpSpPr>
            <a:grpSpLocks/>
          </p:cNvGrpSpPr>
          <p:nvPr/>
        </p:nvGrpSpPr>
        <p:grpSpPr bwMode="auto">
          <a:xfrm>
            <a:off x="6675438" y="2794000"/>
            <a:ext cx="282575" cy="25400"/>
            <a:chOff x="3792" y="2304"/>
            <a:chExt cx="480" cy="48"/>
          </a:xfrm>
        </p:grpSpPr>
        <p:sp>
          <p:nvSpPr>
            <p:cNvPr id="597142" name="Rectangle 150"/>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43" name="Line 151"/>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44" name="Line 152"/>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45" name="Line 153"/>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46" name="Group 154"/>
          <p:cNvGrpSpPr>
            <a:grpSpLocks/>
          </p:cNvGrpSpPr>
          <p:nvPr/>
        </p:nvGrpSpPr>
        <p:grpSpPr bwMode="auto">
          <a:xfrm>
            <a:off x="6675438" y="2843213"/>
            <a:ext cx="282575" cy="23812"/>
            <a:chOff x="3792" y="2304"/>
            <a:chExt cx="480" cy="48"/>
          </a:xfrm>
        </p:grpSpPr>
        <p:sp>
          <p:nvSpPr>
            <p:cNvPr id="597147" name="Rectangle 155"/>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48" name="Line 156"/>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49" name="Line 157"/>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50" name="Line 158"/>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51" name="Group 159"/>
          <p:cNvGrpSpPr>
            <a:grpSpLocks/>
          </p:cNvGrpSpPr>
          <p:nvPr/>
        </p:nvGrpSpPr>
        <p:grpSpPr bwMode="auto">
          <a:xfrm>
            <a:off x="6675438" y="2890838"/>
            <a:ext cx="282575" cy="25400"/>
            <a:chOff x="3792" y="2304"/>
            <a:chExt cx="480" cy="48"/>
          </a:xfrm>
        </p:grpSpPr>
        <p:sp>
          <p:nvSpPr>
            <p:cNvPr id="597152" name="Rectangle 160"/>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53" name="Line 161"/>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54" name="Line 162"/>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55" name="Line 163"/>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56" name="Group 164"/>
          <p:cNvGrpSpPr>
            <a:grpSpLocks/>
          </p:cNvGrpSpPr>
          <p:nvPr/>
        </p:nvGrpSpPr>
        <p:grpSpPr bwMode="auto">
          <a:xfrm>
            <a:off x="6675438" y="2940050"/>
            <a:ext cx="282575" cy="23813"/>
            <a:chOff x="3792" y="2304"/>
            <a:chExt cx="480" cy="48"/>
          </a:xfrm>
        </p:grpSpPr>
        <p:sp>
          <p:nvSpPr>
            <p:cNvPr id="597157" name="Rectangle 165"/>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58" name="Line 166"/>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59" name="Line 167"/>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60" name="Line 168"/>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61" name="Group 169"/>
          <p:cNvGrpSpPr>
            <a:grpSpLocks/>
          </p:cNvGrpSpPr>
          <p:nvPr/>
        </p:nvGrpSpPr>
        <p:grpSpPr bwMode="auto">
          <a:xfrm>
            <a:off x="6675438" y="2987675"/>
            <a:ext cx="282575" cy="23813"/>
            <a:chOff x="3792" y="2304"/>
            <a:chExt cx="480" cy="48"/>
          </a:xfrm>
        </p:grpSpPr>
        <p:sp>
          <p:nvSpPr>
            <p:cNvPr id="597162" name="Rectangle 170"/>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63" name="Line 171"/>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64" name="Line 172"/>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65" name="Line 173"/>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66" name="Group 174"/>
          <p:cNvGrpSpPr>
            <a:grpSpLocks/>
          </p:cNvGrpSpPr>
          <p:nvPr/>
        </p:nvGrpSpPr>
        <p:grpSpPr bwMode="auto">
          <a:xfrm>
            <a:off x="6675438" y="3036888"/>
            <a:ext cx="282575" cy="23812"/>
            <a:chOff x="3792" y="2304"/>
            <a:chExt cx="480" cy="48"/>
          </a:xfrm>
        </p:grpSpPr>
        <p:sp>
          <p:nvSpPr>
            <p:cNvPr id="597167" name="Rectangle 175"/>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68" name="Line 176"/>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69" name="Line 177"/>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70" name="Line 178"/>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71" name="Group 179"/>
          <p:cNvGrpSpPr>
            <a:grpSpLocks/>
          </p:cNvGrpSpPr>
          <p:nvPr/>
        </p:nvGrpSpPr>
        <p:grpSpPr bwMode="auto">
          <a:xfrm>
            <a:off x="6675438" y="3084513"/>
            <a:ext cx="282575" cy="23812"/>
            <a:chOff x="3792" y="2304"/>
            <a:chExt cx="480" cy="48"/>
          </a:xfrm>
        </p:grpSpPr>
        <p:sp>
          <p:nvSpPr>
            <p:cNvPr id="597172" name="Rectangle 180"/>
            <p:cNvSpPr>
              <a:spLocks noChangeArrowheads="1"/>
            </p:cNvSpPr>
            <p:nvPr/>
          </p:nvSpPr>
          <p:spPr bwMode="auto">
            <a:xfrm>
              <a:off x="3792" y="2304"/>
              <a:ext cx="48" cy="48"/>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73" name="Line 181"/>
            <p:cNvSpPr>
              <a:spLocks noChangeShapeType="1"/>
            </p:cNvSpPr>
            <p:nvPr/>
          </p:nvSpPr>
          <p:spPr bwMode="auto">
            <a:xfrm>
              <a:off x="3888"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74" name="Line 182"/>
            <p:cNvSpPr>
              <a:spLocks noChangeShapeType="1"/>
            </p:cNvSpPr>
            <p:nvPr/>
          </p:nvSpPr>
          <p:spPr bwMode="auto">
            <a:xfrm>
              <a:off x="4032"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175" name="Line 183"/>
            <p:cNvSpPr>
              <a:spLocks noChangeShapeType="1"/>
            </p:cNvSpPr>
            <p:nvPr/>
          </p:nvSpPr>
          <p:spPr bwMode="auto">
            <a:xfrm>
              <a:off x="4176" y="2328"/>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sp>
        <p:nvSpPr>
          <p:cNvPr id="597177" name="Rectangle 185"/>
          <p:cNvSpPr>
            <a:spLocks noChangeArrowheads="1"/>
          </p:cNvSpPr>
          <p:nvPr/>
        </p:nvSpPr>
        <p:spPr bwMode="auto">
          <a:xfrm>
            <a:off x="3840163" y="4186238"/>
            <a:ext cx="1492250" cy="284162"/>
          </a:xfrm>
          <a:prstGeom prst="rect">
            <a:avLst/>
          </a:prstGeom>
          <a:noFill/>
          <a:ln w="9525">
            <a:noFill/>
            <a:miter lim="800000"/>
            <a:headEnd/>
            <a:tailEnd/>
          </a:ln>
          <a:effectLst/>
        </p:spPr>
        <p:txBody>
          <a:bodyPr lIns="85934" tIns="42967" rIns="85934" bIns="42967">
            <a:spAutoFit/>
          </a:bodyPr>
          <a:lstStyle/>
          <a:p>
            <a:pPr defTabSz="854075" eaLnBrk="0" latinLnBrk="0" hangingPunct="0"/>
            <a:r>
              <a:rPr kumimoji="0" lang="en-US" sz="1300" b="1">
                <a:solidFill>
                  <a:srgbClr val="003399"/>
                </a:solidFill>
                <a:effectLst>
                  <a:outerShdw blurRad="38100" dist="38100" dir="2700000" algn="tl">
                    <a:srgbClr val="000000"/>
                  </a:outerShdw>
                </a:effectLst>
                <a:latin typeface="Arial" pitchFamily="34" charset="0"/>
              </a:rPr>
              <a:t>Document store  </a:t>
            </a:r>
          </a:p>
        </p:txBody>
      </p:sp>
      <p:sp>
        <p:nvSpPr>
          <p:cNvPr id="597179" name="Rectangle 187"/>
          <p:cNvSpPr>
            <a:spLocks noChangeArrowheads="1"/>
          </p:cNvSpPr>
          <p:nvPr/>
        </p:nvSpPr>
        <p:spPr bwMode="auto">
          <a:xfrm>
            <a:off x="4148138" y="3471863"/>
            <a:ext cx="822325" cy="725487"/>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grpSp>
        <p:nvGrpSpPr>
          <p:cNvPr id="597180" name="Group 188"/>
          <p:cNvGrpSpPr>
            <a:grpSpLocks/>
          </p:cNvGrpSpPr>
          <p:nvPr/>
        </p:nvGrpSpPr>
        <p:grpSpPr bwMode="auto">
          <a:xfrm>
            <a:off x="4211638" y="3530600"/>
            <a:ext cx="315912" cy="608013"/>
            <a:chOff x="4272" y="672"/>
            <a:chExt cx="480" cy="1008"/>
          </a:xfrm>
        </p:grpSpPr>
        <p:sp>
          <p:nvSpPr>
            <p:cNvPr id="597181" name="Rectangle 189"/>
            <p:cNvSpPr>
              <a:spLocks noChangeArrowheads="1"/>
            </p:cNvSpPr>
            <p:nvPr/>
          </p:nvSpPr>
          <p:spPr bwMode="auto">
            <a:xfrm>
              <a:off x="4272" y="1200"/>
              <a:ext cx="480" cy="432"/>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82" name="Rectangle 190"/>
            <p:cNvSpPr>
              <a:spLocks noChangeArrowheads="1"/>
            </p:cNvSpPr>
            <p:nvPr/>
          </p:nvSpPr>
          <p:spPr bwMode="auto">
            <a:xfrm>
              <a:off x="4272" y="672"/>
              <a:ext cx="480" cy="432"/>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83" name="Rectangle 191"/>
            <p:cNvSpPr>
              <a:spLocks noChangeArrowheads="1"/>
            </p:cNvSpPr>
            <p:nvPr/>
          </p:nvSpPr>
          <p:spPr bwMode="auto">
            <a:xfrm>
              <a:off x="4320" y="912"/>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84" name="Line 192"/>
            <p:cNvSpPr>
              <a:spLocks noChangeShapeType="1"/>
            </p:cNvSpPr>
            <p:nvPr/>
          </p:nvSpPr>
          <p:spPr bwMode="auto">
            <a:xfrm>
              <a:off x="4344" y="1044"/>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nvGrpSpPr>
            <p:cNvPr id="597185" name="Group 193"/>
            <p:cNvGrpSpPr>
              <a:grpSpLocks/>
            </p:cNvGrpSpPr>
            <p:nvPr/>
          </p:nvGrpSpPr>
          <p:grpSpPr bwMode="auto">
            <a:xfrm>
              <a:off x="4320" y="1248"/>
              <a:ext cx="120" cy="144"/>
              <a:chOff x="3528" y="720"/>
              <a:chExt cx="120" cy="144"/>
            </a:xfrm>
          </p:grpSpPr>
          <p:sp>
            <p:nvSpPr>
              <p:cNvPr id="597186" name="Rectangle 194"/>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87" name="Line 195"/>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88" name="Group 196"/>
            <p:cNvGrpSpPr>
              <a:grpSpLocks/>
            </p:cNvGrpSpPr>
            <p:nvPr/>
          </p:nvGrpSpPr>
          <p:grpSpPr bwMode="auto">
            <a:xfrm>
              <a:off x="4560" y="1248"/>
              <a:ext cx="120" cy="144"/>
              <a:chOff x="3528" y="720"/>
              <a:chExt cx="120" cy="144"/>
            </a:xfrm>
          </p:grpSpPr>
          <p:sp>
            <p:nvSpPr>
              <p:cNvPr id="597189" name="Rectangle 197"/>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90" name="Line 198"/>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91" name="Group 199"/>
            <p:cNvGrpSpPr>
              <a:grpSpLocks/>
            </p:cNvGrpSpPr>
            <p:nvPr/>
          </p:nvGrpSpPr>
          <p:grpSpPr bwMode="auto">
            <a:xfrm>
              <a:off x="4320" y="720"/>
              <a:ext cx="120" cy="144"/>
              <a:chOff x="3528" y="720"/>
              <a:chExt cx="120" cy="144"/>
            </a:xfrm>
          </p:grpSpPr>
          <p:sp>
            <p:nvSpPr>
              <p:cNvPr id="597192" name="Rectangle 200"/>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93" name="Line 201"/>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94" name="Group 202"/>
            <p:cNvGrpSpPr>
              <a:grpSpLocks/>
            </p:cNvGrpSpPr>
            <p:nvPr/>
          </p:nvGrpSpPr>
          <p:grpSpPr bwMode="auto">
            <a:xfrm>
              <a:off x="4560" y="720"/>
              <a:ext cx="120" cy="144"/>
              <a:chOff x="3528" y="720"/>
              <a:chExt cx="120" cy="144"/>
            </a:xfrm>
          </p:grpSpPr>
          <p:sp>
            <p:nvSpPr>
              <p:cNvPr id="597195" name="Rectangle 203"/>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96" name="Line 204"/>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197" name="Group 205"/>
            <p:cNvGrpSpPr>
              <a:grpSpLocks/>
            </p:cNvGrpSpPr>
            <p:nvPr/>
          </p:nvGrpSpPr>
          <p:grpSpPr bwMode="auto">
            <a:xfrm>
              <a:off x="4560" y="912"/>
              <a:ext cx="120" cy="144"/>
              <a:chOff x="3528" y="720"/>
              <a:chExt cx="120" cy="144"/>
            </a:xfrm>
          </p:grpSpPr>
          <p:sp>
            <p:nvSpPr>
              <p:cNvPr id="597198" name="Rectangle 206"/>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199" name="Line 207"/>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00" name="Group 208"/>
            <p:cNvGrpSpPr>
              <a:grpSpLocks/>
            </p:cNvGrpSpPr>
            <p:nvPr/>
          </p:nvGrpSpPr>
          <p:grpSpPr bwMode="auto">
            <a:xfrm>
              <a:off x="4560" y="1440"/>
              <a:ext cx="120" cy="144"/>
              <a:chOff x="3528" y="720"/>
              <a:chExt cx="120" cy="144"/>
            </a:xfrm>
          </p:grpSpPr>
          <p:sp>
            <p:nvSpPr>
              <p:cNvPr id="597201" name="Rectangle 209"/>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02" name="Line 210"/>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sp>
          <p:nvSpPr>
            <p:cNvPr id="597203" name="Rectangle 211"/>
            <p:cNvSpPr>
              <a:spLocks noChangeArrowheads="1"/>
            </p:cNvSpPr>
            <p:nvPr/>
          </p:nvSpPr>
          <p:spPr bwMode="auto">
            <a:xfrm>
              <a:off x="4320" y="144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04" name="Line 212"/>
            <p:cNvSpPr>
              <a:spLocks noChangeShapeType="1"/>
            </p:cNvSpPr>
            <p:nvPr/>
          </p:nvSpPr>
          <p:spPr bwMode="auto">
            <a:xfrm>
              <a:off x="4344" y="157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205" name="Line 213"/>
            <p:cNvSpPr>
              <a:spLocks noChangeShapeType="1"/>
            </p:cNvSpPr>
            <p:nvPr/>
          </p:nvSpPr>
          <p:spPr bwMode="auto">
            <a:xfrm>
              <a:off x="4320" y="1680"/>
              <a:ext cx="384" cy="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206" name="Line 214"/>
            <p:cNvSpPr>
              <a:spLocks noChangeShapeType="1"/>
            </p:cNvSpPr>
            <p:nvPr/>
          </p:nvSpPr>
          <p:spPr bwMode="auto">
            <a:xfrm>
              <a:off x="4320" y="1152"/>
              <a:ext cx="384" cy="0"/>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07" name="Group 215"/>
          <p:cNvGrpSpPr>
            <a:grpSpLocks/>
          </p:cNvGrpSpPr>
          <p:nvPr/>
        </p:nvGrpSpPr>
        <p:grpSpPr bwMode="auto">
          <a:xfrm>
            <a:off x="4591050" y="3530600"/>
            <a:ext cx="315913" cy="608013"/>
            <a:chOff x="4272" y="672"/>
            <a:chExt cx="480" cy="1008"/>
          </a:xfrm>
        </p:grpSpPr>
        <p:sp>
          <p:nvSpPr>
            <p:cNvPr id="597208" name="Rectangle 216"/>
            <p:cNvSpPr>
              <a:spLocks noChangeArrowheads="1"/>
            </p:cNvSpPr>
            <p:nvPr/>
          </p:nvSpPr>
          <p:spPr bwMode="auto">
            <a:xfrm>
              <a:off x="4272" y="1200"/>
              <a:ext cx="480" cy="432"/>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09" name="Rectangle 217"/>
            <p:cNvSpPr>
              <a:spLocks noChangeArrowheads="1"/>
            </p:cNvSpPr>
            <p:nvPr/>
          </p:nvSpPr>
          <p:spPr bwMode="auto">
            <a:xfrm>
              <a:off x="4272" y="672"/>
              <a:ext cx="480" cy="432"/>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10" name="Rectangle 218"/>
            <p:cNvSpPr>
              <a:spLocks noChangeArrowheads="1"/>
            </p:cNvSpPr>
            <p:nvPr/>
          </p:nvSpPr>
          <p:spPr bwMode="auto">
            <a:xfrm>
              <a:off x="4320" y="912"/>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11" name="Line 219"/>
            <p:cNvSpPr>
              <a:spLocks noChangeShapeType="1"/>
            </p:cNvSpPr>
            <p:nvPr/>
          </p:nvSpPr>
          <p:spPr bwMode="auto">
            <a:xfrm>
              <a:off x="4344" y="1044"/>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nvGrpSpPr>
            <p:cNvPr id="597212" name="Group 220"/>
            <p:cNvGrpSpPr>
              <a:grpSpLocks/>
            </p:cNvGrpSpPr>
            <p:nvPr/>
          </p:nvGrpSpPr>
          <p:grpSpPr bwMode="auto">
            <a:xfrm>
              <a:off x="4320" y="1248"/>
              <a:ext cx="120" cy="144"/>
              <a:chOff x="3528" y="720"/>
              <a:chExt cx="120" cy="144"/>
            </a:xfrm>
          </p:grpSpPr>
          <p:sp>
            <p:nvSpPr>
              <p:cNvPr id="597213" name="Rectangle 221"/>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14" name="Line 222"/>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15" name="Group 223"/>
            <p:cNvGrpSpPr>
              <a:grpSpLocks/>
            </p:cNvGrpSpPr>
            <p:nvPr/>
          </p:nvGrpSpPr>
          <p:grpSpPr bwMode="auto">
            <a:xfrm>
              <a:off x="4560" y="1248"/>
              <a:ext cx="120" cy="144"/>
              <a:chOff x="3528" y="720"/>
              <a:chExt cx="120" cy="144"/>
            </a:xfrm>
          </p:grpSpPr>
          <p:sp>
            <p:nvSpPr>
              <p:cNvPr id="597216" name="Rectangle 224"/>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17" name="Line 225"/>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18" name="Group 226"/>
            <p:cNvGrpSpPr>
              <a:grpSpLocks/>
            </p:cNvGrpSpPr>
            <p:nvPr/>
          </p:nvGrpSpPr>
          <p:grpSpPr bwMode="auto">
            <a:xfrm>
              <a:off x="4320" y="720"/>
              <a:ext cx="120" cy="144"/>
              <a:chOff x="3528" y="720"/>
              <a:chExt cx="120" cy="144"/>
            </a:xfrm>
          </p:grpSpPr>
          <p:sp>
            <p:nvSpPr>
              <p:cNvPr id="597219" name="Rectangle 227"/>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20" name="Line 228"/>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21" name="Group 229"/>
            <p:cNvGrpSpPr>
              <a:grpSpLocks/>
            </p:cNvGrpSpPr>
            <p:nvPr/>
          </p:nvGrpSpPr>
          <p:grpSpPr bwMode="auto">
            <a:xfrm>
              <a:off x="4560" y="720"/>
              <a:ext cx="120" cy="144"/>
              <a:chOff x="3528" y="720"/>
              <a:chExt cx="120" cy="144"/>
            </a:xfrm>
          </p:grpSpPr>
          <p:sp>
            <p:nvSpPr>
              <p:cNvPr id="597222" name="Rectangle 230"/>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23" name="Line 231"/>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24" name="Group 232"/>
            <p:cNvGrpSpPr>
              <a:grpSpLocks/>
            </p:cNvGrpSpPr>
            <p:nvPr/>
          </p:nvGrpSpPr>
          <p:grpSpPr bwMode="auto">
            <a:xfrm>
              <a:off x="4560" y="912"/>
              <a:ext cx="120" cy="144"/>
              <a:chOff x="3528" y="720"/>
              <a:chExt cx="120" cy="144"/>
            </a:xfrm>
          </p:grpSpPr>
          <p:sp>
            <p:nvSpPr>
              <p:cNvPr id="597225" name="Rectangle 233"/>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26" name="Line 234"/>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grpSp>
          <p:nvGrpSpPr>
            <p:cNvPr id="597227" name="Group 235"/>
            <p:cNvGrpSpPr>
              <a:grpSpLocks/>
            </p:cNvGrpSpPr>
            <p:nvPr/>
          </p:nvGrpSpPr>
          <p:grpSpPr bwMode="auto">
            <a:xfrm>
              <a:off x="4560" y="1440"/>
              <a:ext cx="120" cy="144"/>
              <a:chOff x="3528" y="720"/>
              <a:chExt cx="120" cy="144"/>
            </a:xfrm>
          </p:grpSpPr>
          <p:sp>
            <p:nvSpPr>
              <p:cNvPr id="597228" name="Rectangle 236"/>
              <p:cNvSpPr>
                <a:spLocks noChangeArrowheads="1"/>
              </p:cNvSpPr>
              <p:nvPr/>
            </p:nvSpPr>
            <p:spPr bwMode="auto">
              <a:xfrm>
                <a:off x="3528" y="72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29" name="Line 237"/>
              <p:cNvSpPr>
                <a:spLocks noChangeShapeType="1"/>
              </p:cNvSpPr>
              <p:nvPr/>
            </p:nvSpPr>
            <p:spPr bwMode="auto">
              <a:xfrm>
                <a:off x="3552" y="85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grpSp>
        <p:sp>
          <p:nvSpPr>
            <p:cNvPr id="597230" name="Rectangle 238"/>
            <p:cNvSpPr>
              <a:spLocks noChangeArrowheads="1"/>
            </p:cNvSpPr>
            <p:nvPr/>
          </p:nvSpPr>
          <p:spPr bwMode="auto">
            <a:xfrm>
              <a:off x="4320" y="1440"/>
              <a:ext cx="120" cy="96"/>
            </a:xfrm>
            <a:prstGeom prst="rect">
              <a:avLst/>
            </a:prstGeom>
            <a:solidFill>
              <a:schemeClr val="hlink"/>
            </a:solidFill>
            <a:ln w="12700">
              <a:solidFill>
                <a:schemeClr val="tx1"/>
              </a:solidFill>
              <a:miter lim="800000"/>
              <a:headEnd type="none" w="sm" len="sm"/>
              <a:tailEnd type="none" w="sm" len="sm"/>
            </a:ln>
            <a:effectLst/>
          </p:spPr>
          <p:txBody>
            <a:bodyPr wrap="none" anchor="ctr"/>
            <a:lstStyle/>
            <a:p>
              <a:endParaRPr lang="fr-FR"/>
            </a:p>
          </p:txBody>
        </p:sp>
        <p:sp>
          <p:nvSpPr>
            <p:cNvPr id="597231" name="Line 239"/>
            <p:cNvSpPr>
              <a:spLocks noChangeShapeType="1"/>
            </p:cNvSpPr>
            <p:nvPr/>
          </p:nvSpPr>
          <p:spPr bwMode="auto">
            <a:xfrm>
              <a:off x="4344" y="1572"/>
              <a:ext cx="96" cy="12"/>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232" name="Line 240"/>
            <p:cNvSpPr>
              <a:spLocks noChangeShapeType="1"/>
            </p:cNvSpPr>
            <p:nvPr/>
          </p:nvSpPr>
          <p:spPr bwMode="auto">
            <a:xfrm>
              <a:off x="4320" y="1680"/>
              <a:ext cx="384" cy="0"/>
            </a:xfrm>
            <a:prstGeom prst="line">
              <a:avLst/>
            </a:prstGeom>
            <a:noFill/>
            <a:ln w="38100">
              <a:solidFill>
                <a:schemeClr val="bg2"/>
              </a:solidFill>
              <a:round/>
              <a:headEnd type="none" w="sm" len="sm"/>
              <a:tailEnd type="none" w="sm" len="sm"/>
            </a:ln>
            <a:effectLst/>
          </p:spPr>
          <p:txBody>
            <a:bodyPr wrap="none" anchor="ctr"/>
            <a:lstStyle/>
            <a:p>
              <a:endParaRPr lang="fr-FR"/>
            </a:p>
          </p:txBody>
        </p:sp>
        <p:sp>
          <p:nvSpPr>
            <p:cNvPr id="597233" name="Line 241"/>
            <p:cNvSpPr>
              <a:spLocks noChangeShapeType="1"/>
            </p:cNvSpPr>
            <p:nvPr/>
          </p:nvSpPr>
          <p:spPr bwMode="auto">
            <a:xfrm>
              <a:off x="4320" y="1152"/>
              <a:ext cx="384" cy="0"/>
            </a:xfrm>
            <a:prstGeom prst="line">
              <a:avLst/>
            </a:prstGeom>
            <a:noFill/>
            <a:ln w="38100">
              <a:solidFill>
                <a:schemeClr val="bg2"/>
              </a:solidFill>
              <a:round/>
              <a:headEnd type="none" w="sm" len="sm"/>
              <a:tailEnd type="none" w="sm" len="sm"/>
            </a:ln>
            <a:effectLst/>
          </p:spPr>
          <p:txBody>
            <a:bodyPr wrap="none" anchor="ctr"/>
            <a:lstStyle/>
            <a:p>
              <a:endParaRPr lang="fr-FR"/>
            </a:p>
          </p:txBody>
        </p:sp>
      </p:grpSp>
      <p:sp>
        <p:nvSpPr>
          <p:cNvPr id="597267" name="Oval 275"/>
          <p:cNvSpPr>
            <a:spLocks noChangeArrowheads="1"/>
          </p:cNvSpPr>
          <p:nvPr/>
        </p:nvSpPr>
        <p:spPr bwMode="auto">
          <a:xfrm>
            <a:off x="5640388" y="3133725"/>
            <a:ext cx="133350" cy="112713"/>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69" name="Line 277"/>
          <p:cNvSpPr>
            <a:spLocks noChangeShapeType="1"/>
          </p:cNvSpPr>
          <p:nvPr/>
        </p:nvSpPr>
        <p:spPr bwMode="auto">
          <a:xfrm>
            <a:off x="5721350" y="3246438"/>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71" name="Oval 279"/>
          <p:cNvSpPr>
            <a:spLocks noChangeArrowheads="1"/>
          </p:cNvSpPr>
          <p:nvPr/>
        </p:nvSpPr>
        <p:spPr bwMode="auto">
          <a:xfrm>
            <a:off x="6669088" y="2408238"/>
            <a:ext cx="133350" cy="112712"/>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73" name="Line 281"/>
          <p:cNvSpPr>
            <a:spLocks noChangeShapeType="1"/>
          </p:cNvSpPr>
          <p:nvPr/>
        </p:nvSpPr>
        <p:spPr bwMode="auto">
          <a:xfrm>
            <a:off x="6750050" y="2520950"/>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75" name="Oval 283"/>
          <p:cNvSpPr>
            <a:spLocks noChangeArrowheads="1"/>
          </p:cNvSpPr>
          <p:nvPr/>
        </p:nvSpPr>
        <p:spPr bwMode="auto">
          <a:xfrm>
            <a:off x="6669088" y="1392238"/>
            <a:ext cx="133350" cy="112712"/>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77" name="Line 285"/>
          <p:cNvSpPr>
            <a:spLocks noChangeShapeType="1"/>
          </p:cNvSpPr>
          <p:nvPr/>
        </p:nvSpPr>
        <p:spPr bwMode="auto">
          <a:xfrm>
            <a:off x="6750050" y="1504950"/>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79" name="Oval 287"/>
          <p:cNvSpPr>
            <a:spLocks noChangeArrowheads="1"/>
          </p:cNvSpPr>
          <p:nvPr/>
        </p:nvSpPr>
        <p:spPr bwMode="auto">
          <a:xfrm>
            <a:off x="2192338" y="2505075"/>
            <a:ext cx="133350" cy="112713"/>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81" name="Line 289"/>
          <p:cNvSpPr>
            <a:spLocks noChangeShapeType="1"/>
          </p:cNvSpPr>
          <p:nvPr/>
        </p:nvSpPr>
        <p:spPr bwMode="auto">
          <a:xfrm>
            <a:off x="2260600" y="2617788"/>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83" name="Oval 291"/>
          <p:cNvSpPr>
            <a:spLocks noChangeArrowheads="1"/>
          </p:cNvSpPr>
          <p:nvPr/>
        </p:nvSpPr>
        <p:spPr bwMode="auto">
          <a:xfrm>
            <a:off x="2192338" y="1295400"/>
            <a:ext cx="133350" cy="112713"/>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85" name="Line 293"/>
          <p:cNvSpPr>
            <a:spLocks noChangeShapeType="1"/>
          </p:cNvSpPr>
          <p:nvPr/>
        </p:nvSpPr>
        <p:spPr bwMode="auto">
          <a:xfrm>
            <a:off x="2260600" y="1408113"/>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87" name="Oval 295"/>
          <p:cNvSpPr>
            <a:spLocks noChangeArrowheads="1"/>
          </p:cNvSpPr>
          <p:nvPr/>
        </p:nvSpPr>
        <p:spPr bwMode="auto">
          <a:xfrm>
            <a:off x="3221038" y="1006475"/>
            <a:ext cx="133350" cy="112713"/>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89" name="Line 297"/>
          <p:cNvSpPr>
            <a:spLocks noChangeShapeType="1"/>
          </p:cNvSpPr>
          <p:nvPr/>
        </p:nvSpPr>
        <p:spPr bwMode="auto">
          <a:xfrm>
            <a:off x="3289300" y="1119188"/>
            <a:ext cx="0" cy="325437"/>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91" name="Oval 299"/>
          <p:cNvSpPr>
            <a:spLocks noChangeArrowheads="1"/>
          </p:cNvSpPr>
          <p:nvPr/>
        </p:nvSpPr>
        <p:spPr bwMode="auto">
          <a:xfrm>
            <a:off x="4559300" y="763588"/>
            <a:ext cx="133350" cy="112712"/>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93" name="Line 301"/>
          <p:cNvSpPr>
            <a:spLocks noChangeShapeType="1"/>
          </p:cNvSpPr>
          <p:nvPr/>
        </p:nvSpPr>
        <p:spPr bwMode="auto">
          <a:xfrm>
            <a:off x="4627563" y="876300"/>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95" name="Oval 303"/>
          <p:cNvSpPr>
            <a:spLocks noChangeArrowheads="1"/>
          </p:cNvSpPr>
          <p:nvPr/>
        </p:nvSpPr>
        <p:spPr bwMode="auto">
          <a:xfrm>
            <a:off x="5691188" y="957263"/>
            <a:ext cx="133350" cy="112712"/>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297" name="Line 305"/>
          <p:cNvSpPr>
            <a:spLocks noChangeShapeType="1"/>
          </p:cNvSpPr>
          <p:nvPr/>
        </p:nvSpPr>
        <p:spPr bwMode="auto">
          <a:xfrm>
            <a:off x="5759450" y="1069975"/>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299" name="Oval 307"/>
          <p:cNvSpPr>
            <a:spLocks noChangeArrowheads="1"/>
          </p:cNvSpPr>
          <p:nvPr/>
        </p:nvSpPr>
        <p:spPr bwMode="auto">
          <a:xfrm>
            <a:off x="4508500" y="3273425"/>
            <a:ext cx="133350" cy="112713"/>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301" name="Line 309"/>
          <p:cNvSpPr>
            <a:spLocks noChangeShapeType="1"/>
          </p:cNvSpPr>
          <p:nvPr/>
        </p:nvSpPr>
        <p:spPr bwMode="auto">
          <a:xfrm>
            <a:off x="4576763" y="3386138"/>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303" name="Oval 311"/>
          <p:cNvSpPr>
            <a:spLocks noChangeArrowheads="1"/>
          </p:cNvSpPr>
          <p:nvPr/>
        </p:nvSpPr>
        <p:spPr bwMode="auto">
          <a:xfrm>
            <a:off x="3324225" y="3133725"/>
            <a:ext cx="133350" cy="112713"/>
          </a:xfrm>
          <a:prstGeom prst="ellipse">
            <a:avLst/>
          </a:prstGeom>
          <a:solidFill>
            <a:schemeClr val="hlink"/>
          </a:solidFill>
          <a:ln w="12700">
            <a:solidFill>
              <a:schemeClr val="bg2"/>
            </a:solidFill>
            <a:round/>
            <a:headEnd/>
            <a:tailEnd/>
          </a:ln>
          <a:effectLst/>
        </p:spPr>
        <p:txBody>
          <a:bodyPr wrap="none" anchor="ctr"/>
          <a:lstStyle/>
          <a:p>
            <a:endParaRPr lang="fr-FR"/>
          </a:p>
        </p:txBody>
      </p:sp>
      <p:sp>
        <p:nvSpPr>
          <p:cNvPr id="597305" name="Line 313"/>
          <p:cNvSpPr>
            <a:spLocks noChangeShapeType="1"/>
          </p:cNvSpPr>
          <p:nvPr/>
        </p:nvSpPr>
        <p:spPr bwMode="auto">
          <a:xfrm>
            <a:off x="3392488" y="3246438"/>
            <a:ext cx="0" cy="327025"/>
          </a:xfrm>
          <a:prstGeom prst="line">
            <a:avLst/>
          </a:prstGeom>
          <a:noFill/>
          <a:ln w="19050">
            <a:solidFill>
              <a:schemeClr val="tx1"/>
            </a:solidFill>
            <a:round/>
            <a:headEnd type="none" w="sm" len="sm"/>
            <a:tailEnd type="none" w="sm" len="sm"/>
          </a:ln>
          <a:effectLst/>
        </p:spPr>
        <p:txBody>
          <a:bodyPr wrap="none" anchor="ctr"/>
          <a:lstStyle/>
          <a:p>
            <a:endParaRPr lang="fr-FR"/>
          </a:p>
        </p:txBody>
      </p:sp>
      <p:sp>
        <p:nvSpPr>
          <p:cNvPr id="597307" name="AutoShape 315"/>
          <p:cNvSpPr>
            <a:spLocks noChangeArrowheads="1"/>
          </p:cNvSpPr>
          <p:nvPr/>
        </p:nvSpPr>
        <p:spPr bwMode="auto">
          <a:xfrm>
            <a:off x="4405313" y="1052513"/>
            <a:ext cx="412750" cy="338137"/>
          </a:xfrm>
          <a:prstGeom prst="irregularSeal1">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08" name="AutoShape 316"/>
          <p:cNvSpPr>
            <a:spLocks noChangeArrowheads="1"/>
          </p:cNvSpPr>
          <p:nvPr/>
        </p:nvSpPr>
        <p:spPr bwMode="auto">
          <a:xfrm>
            <a:off x="2038350" y="1681163"/>
            <a:ext cx="411163" cy="338137"/>
          </a:xfrm>
          <a:prstGeom prst="irregularSeal1">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09" name="AutoShape 317"/>
          <p:cNvSpPr>
            <a:spLocks noChangeArrowheads="1"/>
          </p:cNvSpPr>
          <p:nvPr/>
        </p:nvSpPr>
        <p:spPr bwMode="auto">
          <a:xfrm>
            <a:off x="2038350" y="2890838"/>
            <a:ext cx="411163" cy="338137"/>
          </a:xfrm>
          <a:prstGeom prst="irregularSeal1">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0" name="AutoShape 318"/>
          <p:cNvSpPr>
            <a:spLocks noChangeArrowheads="1"/>
          </p:cNvSpPr>
          <p:nvPr/>
        </p:nvSpPr>
        <p:spPr bwMode="auto">
          <a:xfrm>
            <a:off x="3067050" y="1343025"/>
            <a:ext cx="412750" cy="338138"/>
          </a:xfrm>
          <a:prstGeom prst="irregularSeal1">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1" name="AutoShape 319"/>
          <p:cNvSpPr>
            <a:spLocks noChangeArrowheads="1"/>
          </p:cNvSpPr>
          <p:nvPr/>
        </p:nvSpPr>
        <p:spPr bwMode="auto">
          <a:xfrm>
            <a:off x="3170238" y="3471863"/>
            <a:ext cx="412750" cy="338137"/>
          </a:xfrm>
          <a:prstGeom prst="irregularSeal1">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2" name="AutoShape 320"/>
          <p:cNvSpPr>
            <a:spLocks noChangeArrowheads="1"/>
          </p:cNvSpPr>
          <p:nvPr/>
        </p:nvSpPr>
        <p:spPr bwMode="auto">
          <a:xfrm>
            <a:off x="5537200" y="1293813"/>
            <a:ext cx="412750" cy="290512"/>
          </a:xfrm>
          <a:prstGeom prst="irregularSeal2">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3" name="AutoShape 321"/>
          <p:cNvSpPr>
            <a:spLocks noChangeArrowheads="1"/>
          </p:cNvSpPr>
          <p:nvPr/>
        </p:nvSpPr>
        <p:spPr bwMode="auto">
          <a:xfrm>
            <a:off x="6567488" y="1730375"/>
            <a:ext cx="411162" cy="288925"/>
          </a:xfrm>
          <a:prstGeom prst="irregularSeal2">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4" name="AutoShape 322"/>
          <p:cNvSpPr>
            <a:spLocks noChangeArrowheads="1"/>
          </p:cNvSpPr>
          <p:nvPr/>
        </p:nvSpPr>
        <p:spPr bwMode="auto">
          <a:xfrm>
            <a:off x="6515100" y="2746375"/>
            <a:ext cx="412750" cy="288925"/>
          </a:xfrm>
          <a:prstGeom prst="irregularSeal2">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5" name="AutoShape 323"/>
          <p:cNvSpPr>
            <a:spLocks noChangeArrowheads="1"/>
          </p:cNvSpPr>
          <p:nvPr/>
        </p:nvSpPr>
        <p:spPr bwMode="auto">
          <a:xfrm>
            <a:off x="5537200" y="3422650"/>
            <a:ext cx="412750" cy="290513"/>
          </a:xfrm>
          <a:prstGeom prst="irregularSeal2">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sp>
        <p:nvSpPr>
          <p:cNvPr id="597316" name="AutoShape 324"/>
          <p:cNvSpPr>
            <a:spLocks noChangeArrowheads="1"/>
          </p:cNvSpPr>
          <p:nvPr/>
        </p:nvSpPr>
        <p:spPr bwMode="auto">
          <a:xfrm>
            <a:off x="4354513" y="3568700"/>
            <a:ext cx="463550" cy="338138"/>
          </a:xfrm>
          <a:prstGeom prst="irregularSeal2">
            <a:avLst/>
          </a:prstGeom>
          <a:solidFill>
            <a:srgbClr val="CCCC00"/>
          </a:solidFill>
          <a:ln w="12700">
            <a:solidFill>
              <a:schemeClr val="tx1"/>
            </a:solidFill>
            <a:miter lim="800000"/>
            <a:headEnd type="none" w="sm" len="sm"/>
            <a:tailEnd type="none" w="sm" len="sm"/>
          </a:ln>
          <a:effectLst/>
        </p:spPr>
        <p:txBody>
          <a:bodyPr wrap="none" anchor="ctr"/>
          <a:lstStyle/>
          <a:p>
            <a:endParaRPr lang="fr-FR"/>
          </a:p>
        </p:txBody>
      </p:sp>
      <p:pic>
        <p:nvPicPr>
          <p:cNvPr id="597318" name="Picture 326" descr="j0078627[1]"/>
          <p:cNvPicPr>
            <a:picLocks noChangeAspect="1" noChangeArrowheads="1"/>
          </p:cNvPicPr>
          <p:nvPr/>
        </p:nvPicPr>
        <p:blipFill>
          <a:blip r:embed="rId3" cstate="print"/>
          <a:srcRect/>
          <a:stretch>
            <a:fillRect/>
          </a:stretch>
        </p:blipFill>
        <p:spPr bwMode="auto">
          <a:xfrm>
            <a:off x="7467600" y="1828800"/>
            <a:ext cx="1362075" cy="1338263"/>
          </a:xfrm>
          <a:prstGeom prst="rect">
            <a:avLst/>
          </a:prstGeom>
          <a:noFill/>
          <a:ln w="9525">
            <a:noFill/>
            <a:miter lim="800000"/>
            <a:headEnd/>
            <a:tailEnd/>
          </a:ln>
        </p:spPr>
      </p:pic>
      <p:pic>
        <p:nvPicPr>
          <p:cNvPr id="597319" name="Picture 327" descr="j0292020"/>
          <p:cNvPicPr>
            <a:picLocks noChangeAspect="1" noChangeArrowheads="1"/>
          </p:cNvPicPr>
          <p:nvPr/>
        </p:nvPicPr>
        <p:blipFill>
          <a:blip r:embed="rId4" cstate="print"/>
          <a:srcRect/>
          <a:stretch>
            <a:fillRect/>
          </a:stretch>
        </p:blipFill>
        <p:spPr bwMode="auto">
          <a:xfrm>
            <a:off x="3886200" y="1828800"/>
            <a:ext cx="1676400" cy="1592263"/>
          </a:xfrm>
          <a:prstGeom prst="rect">
            <a:avLst/>
          </a:prstGeo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0"/>
          </p:nvPr>
        </p:nvSpPr>
        <p:spPr/>
        <p:txBody>
          <a:bodyPr/>
          <a:lstStyle/>
          <a:p>
            <a:fld id="{03C5E518-693C-4AB5-88C8-FD0D1EA7180D}" type="slidenum">
              <a:rPr lang="fr-FR"/>
              <a:pPr/>
              <a:t>194</a:t>
            </a:fld>
            <a:endParaRPr lang="fr-FR"/>
          </a:p>
        </p:txBody>
      </p:sp>
      <p:sp>
        <p:nvSpPr>
          <p:cNvPr id="372738" name="Rectangle 1026"/>
          <p:cNvSpPr>
            <a:spLocks noGrp="1" noChangeArrowheads="1"/>
          </p:cNvSpPr>
          <p:nvPr>
            <p:ph type="title"/>
          </p:nvPr>
        </p:nvSpPr>
        <p:spPr/>
        <p:txBody>
          <a:bodyPr/>
          <a:lstStyle/>
          <a:p>
            <a:r>
              <a:rPr lang="en-US"/>
              <a:t>XML &amp; Browsers</a:t>
            </a:r>
            <a:endParaRPr lang="fr-FR"/>
          </a:p>
        </p:txBody>
      </p:sp>
      <p:sp>
        <p:nvSpPr>
          <p:cNvPr id="372739" name="Rectangle 1027"/>
          <p:cNvSpPr>
            <a:spLocks noGrp="1" noChangeArrowheads="1"/>
          </p:cNvSpPr>
          <p:nvPr>
            <p:ph type="body" idx="1"/>
          </p:nvPr>
        </p:nvSpPr>
        <p:spPr/>
        <p:txBody>
          <a:bodyPr/>
          <a:lstStyle/>
          <a:p>
            <a:endParaRPr lang="fr-FR"/>
          </a:p>
        </p:txBody>
      </p:sp>
      <p:sp>
        <p:nvSpPr>
          <p:cNvPr id="372740" name="Rectangle 1028"/>
          <p:cNvSpPr>
            <a:spLocks noChangeArrowheads="1"/>
          </p:cNvSpPr>
          <p:nvPr/>
        </p:nvSpPr>
        <p:spPr bwMode="auto">
          <a:xfrm>
            <a:off x="914400" y="3019425"/>
            <a:ext cx="1981200" cy="16002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372741" name="Rectangle 1029"/>
          <p:cNvSpPr>
            <a:spLocks noChangeArrowheads="1"/>
          </p:cNvSpPr>
          <p:nvPr/>
        </p:nvSpPr>
        <p:spPr bwMode="auto">
          <a:xfrm>
            <a:off x="5410200" y="2943225"/>
            <a:ext cx="2743200" cy="16764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372742" name="Rectangle 1030"/>
          <p:cNvSpPr>
            <a:spLocks noChangeArrowheads="1"/>
          </p:cNvSpPr>
          <p:nvPr/>
        </p:nvSpPr>
        <p:spPr bwMode="auto">
          <a:xfrm>
            <a:off x="990600" y="3200400"/>
            <a:ext cx="2362200" cy="1190625"/>
          </a:xfrm>
          <a:prstGeom prst="rect">
            <a:avLst/>
          </a:prstGeom>
          <a:noFill/>
          <a:ln w="9525">
            <a:noFill/>
            <a:miter lim="800000"/>
            <a:headEnd/>
            <a:tailEnd/>
          </a:ln>
          <a:effectLst/>
        </p:spPr>
        <p:txBody>
          <a:bodyPr>
            <a:spAutoFit/>
          </a:bodyPr>
          <a:lstStyle/>
          <a:p>
            <a:pPr algn="l" eaLnBrk="0" latinLnBrk="0" hangingPunct="0"/>
            <a:r>
              <a:rPr kumimoji="0" lang="en-US" sz="3600" b="1">
                <a:solidFill>
                  <a:srgbClr val="0033CC"/>
                </a:solidFill>
                <a:effectLst>
                  <a:outerShdw blurRad="38100" dist="38100" dir="2700000" algn="tl">
                    <a:srgbClr val="000000"/>
                  </a:outerShdw>
                </a:effectLst>
              </a:rPr>
              <a:t>XML Browser</a:t>
            </a:r>
          </a:p>
        </p:txBody>
      </p:sp>
      <p:sp>
        <p:nvSpPr>
          <p:cNvPr id="372743" name="Rectangle 1031"/>
          <p:cNvSpPr>
            <a:spLocks noChangeArrowheads="1"/>
          </p:cNvSpPr>
          <p:nvPr/>
        </p:nvSpPr>
        <p:spPr bwMode="auto">
          <a:xfrm>
            <a:off x="5486400" y="3171825"/>
            <a:ext cx="2819400" cy="641350"/>
          </a:xfrm>
          <a:prstGeom prst="rect">
            <a:avLst/>
          </a:prstGeom>
          <a:noFill/>
          <a:ln w="9525">
            <a:noFill/>
            <a:miter lim="800000"/>
            <a:headEnd/>
            <a:tailEnd/>
          </a:ln>
          <a:effectLst/>
        </p:spPr>
        <p:txBody>
          <a:bodyPr>
            <a:spAutoFit/>
          </a:bodyPr>
          <a:lstStyle/>
          <a:p>
            <a:pPr algn="l" eaLnBrk="0" latinLnBrk="0" hangingPunct="0"/>
            <a:r>
              <a:rPr kumimoji="0" lang="en-US" sz="3600" b="1">
                <a:solidFill>
                  <a:srgbClr val="0033CC"/>
                </a:solidFill>
                <a:effectLst>
                  <a:outerShdw blurRad="38100" dist="38100" dir="2700000" algn="tl">
                    <a:srgbClr val="000000"/>
                  </a:outerShdw>
                </a:effectLst>
              </a:rPr>
              <a:t>Web Server</a:t>
            </a:r>
          </a:p>
        </p:txBody>
      </p:sp>
      <p:sp>
        <p:nvSpPr>
          <p:cNvPr id="372744" name="Line 1032"/>
          <p:cNvSpPr>
            <a:spLocks noChangeShapeType="1"/>
          </p:cNvSpPr>
          <p:nvPr/>
        </p:nvSpPr>
        <p:spPr bwMode="auto">
          <a:xfrm>
            <a:off x="2895600" y="3400425"/>
            <a:ext cx="2514600" cy="0"/>
          </a:xfrm>
          <a:prstGeom prst="line">
            <a:avLst/>
          </a:prstGeom>
          <a:noFill/>
          <a:ln w="38100">
            <a:solidFill>
              <a:schemeClr val="tx1"/>
            </a:solidFill>
            <a:round/>
            <a:headEnd type="triangle" w="med" len="med"/>
            <a:tailEnd/>
          </a:ln>
          <a:effectLst/>
        </p:spPr>
        <p:txBody>
          <a:bodyPr wrap="none" anchor="ctr"/>
          <a:lstStyle/>
          <a:p>
            <a:endParaRPr lang="fr-FR"/>
          </a:p>
        </p:txBody>
      </p:sp>
      <p:sp>
        <p:nvSpPr>
          <p:cNvPr id="372745" name="Text Box 1033"/>
          <p:cNvSpPr txBox="1">
            <a:spLocks noChangeArrowheads="1"/>
          </p:cNvSpPr>
          <p:nvPr/>
        </p:nvSpPr>
        <p:spPr bwMode="auto">
          <a:xfrm>
            <a:off x="3711575" y="4391025"/>
            <a:ext cx="1012825" cy="457200"/>
          </a:xfrm>
          <a:prstGeom prst="rect">
            <a:avLst/>
          </a:prstGeom>
          <a:noFill/>
          <a:ln w="9525">
            <a:noFill/>
            <a:miter lim="800000"/>
            <a:headEnd/>
            <a:tailEnd/>
          </a:ln>
          <a:effectLst/>
        </p:spPr>
        <p:txBody>
          <a:bodyPr wrap="none">
            <a:spAutoFit/>
          </a:bodyPr>
          <a:lstStyle/>
          <a:p>
            <a:pPr algn="l" eaLnBrk="0" latinLnBrk="0" hangingPunct="0"/>
            <a:r>
              <a:rPr kumimoji="0" lang="en-US" sz="2400" b="1">
                <a:effectLst>
                  <a:outerShdw blurRad="38100" dist="38100" dir="2700000" algn="tl">
                    <a:srgbClr val="FFFFFF"/>
                  </a:outerShdw>
                </a:effectLst>
              </a:rPr>
              <a:t>HTTP</a:t>
            </a:r>
          </a:p>
        </p:txBody>
      </p:sp>
      <p:sp>
        <p:nvSpPr>
          <p:cNvPr id="372746" name="Line 1034"/>
          <p:cNvSpPr>
            <a:spLocks noChangeShapeType="1"/>
          </p:cNvSpPr>
          <p:nvPr/>
        </p:nvSpPr>
        <p:spPr bwMode="auto">
          <a:xfrm>
            <a:off x="2895600" y="4391025"/>
            <a:ext cx="2514600" cy="0"/>
          </a:xfrm>
          <a:prstGeom prst="line">
            <a:avLst/>
          </a:prstGeom>
          <a:noFill/>
          <a:ln w="38100">
            <a:solidFill>
              <a:schemeClr val="tx1"/>
            </a:solidFill>
            <a:round/>
            <a:headEnd type="arrow" w="med" len="med"/>
            <a:tailEnd type="arrow" w="med" len="med"/>
          </a:ln>
          <a:effectLst/>
        </p:spPr>
        <p:txBody>
          <a:bodyPr wrap="none" anchor="ctr"/>
          <a:lstStyle/>
          <a:p>
            <a:endParaRPr lang="fr-FR"/>
          </a:p>
        </p:txBody>
      </p:sp>
      <p:sp>
        <p:nvSpPr>
          <p:cNvPr id="372747" name="Rectangle 1035"/>
          <p:cNvSpPr>
            <a:spLocks noChangeArrowheads="1"/>
          </p:cNvSpPr>
          <p:nvPr/>
        </p:nvSpPr>
        <p:spPr bwMode="auto">
          <a:xfrm>
            <a:off x="3200400" y="2867025"/>
            <a:ext cx="1978025" cy="457200"/>
          </a:xfrm>
          <a:prstGeom prst="rect">
            <a:avLst/>
          </a:prstGeom>
          <a:noFill/>
          <a:ln w="9525">
            <a:noFill/>
            <a:miter lim="800000"/>
            <a:headEnd/>
            <a:tailEnd/>
          </a:ln>
          <a:effectLst/>
        </p:spPr>
        <p:txBody>
          <a:bodyPr wrap="none">
            <a:spAutoFit/>
          </a:bodyPr>
          <a:lstStyle/>
          <a:p>
            <a:pPr algn="l" eaLnBrk="0" latinLnBrk="0" hangingPunct="0"/>
            <a:r>
              <a:rPr kumimoji="0" lang="en-US" sz="2400" b="1">
                <a:effectLst>
                  <a:outerShdw blurRad="38100" dist="38100" dir="2700000" algn="tl">
                    <a:srgbClr val="FFFFFF"/>
                  </a:outerShdw>
                </a:effectLst>
              </a:rPr>
              <a:t>HTML, XML</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2"/>
          <p:cNvSpPr>
            <a:spLocks noGrp="1"/>
          </p:cNvSpPr>
          <p:nvPr>
            <p:ph type="sldNum" sz="quarter" idx="10"/>
          </p:nvPr>
        </p:nvSpPr>
        <p:spPr/>
        <p:txBody>
          <a:bodyPr/>
          <a:lstStyle/>
          <a:p>
            <a:fld id="{7ECF986B-6796-436D-864D-C5CF49FED8D4}" type="slidenum">
              <a:rPr lang="fr-FR"/>
              <a:pPr/>
              <a:t>195</a:t>
            </a:fld>
            <a:endParaRPr lang="fr-FR"/>
          </a:p>
        </p:txBody>
      </p:sp>
      <p:sp>
        <p:nvSpPr>
          <p:cNvPr id="373762" name="Rectangle 2"/>
          <p:cNvSpPr>
            <a:spLocks noGrp="1" noChangeArrowheads="1"/>
          </p:cNvSpPr>
          <p:nvPr>
            <p:ph type="title"/>
          </p:nvPr>
        </p:nvSpPr>
        <p:spPr/>
        <p:txBody>
          <a:bodyPr/>
          <a:lstStyle/>
          <a:p>
            <a:r>
              <a:rPr lang="en-US"/>
              <a:t>XML Middleware</a:t>
            </a:r>
            <a:endParaRPr lang="fr-FR"/>
          </a:p>
        </p:txBody>
      </p:sp>
      <p:sp>
        <p:nvSpPr>
          <p:cNvPr id="373763" name="Rectangle 3"/>
          <p:cNvSpPr>
            <a:spLocks noChangeArrowheads="1"/>
          </p:cNvSpPr>
          <p:nvPr/>
        </p:nvSpPr>
        <p:spPr bwMode="auto">
          <a:xfrm>
            <a:off x="990600" y="3124200"/>
            <a:ext cx="1828800" cy="17526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373764" name="Rectangle 4"/>
          <p:cNvSpPr>
            <a:spLocks noChangeArrowheads="1"/>
          </p:cNvSpPr>
          <p:nvPr/>
        </p:nvSpPr>
        <p:spPr bwMode="auto">
          <a:xfrm>
            <a:off x="4114800" y="2209800"/>
            <a:ext cx="1295400" cy="12954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373765" name="Rectangle 5"/>
          <p:cNvSpPr>
            <a:spLocks noChangeArrowheads="1"/>
          </p:cNvSpPr>
          <p:nvPr/>
        </p:nvSpPr>
        <p:spPr bwMode="auto">
          <a:xfrm>
            <a:off x="6629400" y="3124200"/>
            <a:ext cx="1524000" cy="1752600"/>
          </a:xfrm>
          <a:prstGeom prst="rect">
            <a:avLst/>
          </a:prstGeom>
          <a:solidFill>
            <a:schemeClr val="accent1"/>
          </a:solidFill>
          <a:ln w="9525">
            <a:solidFill>
              <a:schemeClr val="tx1"/>
            </a:solidFill>
            <a:miter lim="800000"/>
            <a:headEnd/>
            <a:tailEnd/>
          </a:ln>
          <a:effectLst/>
        </p:spPr>
        <p:txBody>
          <a:bodyPr wrap="none" anchor="ctr"/>
          <a:lstStyle/>
          <a:p>
            <a:endParaRPr lang="fr-FR"/>
          </a:p>
        </p:txBody>
      </p:sp>
      <p:sp>
        <p:nvSpPr>
          <p:cNvPr id="373766" name="Line 6"/>
          <p:cNvSpPr>
            <a:spLocks noChangeShapeType="1"/>
          </p:cNvSpPr>
          <p:nvPr/>
        </p:nvSpPr>
        <p:spPr bwMode="auto">
          <a:xfrm flipH="1">
            <a:off x="2819400" y="4191000"/>
            <a:ext cx="3810000" cy="0"/>
          </a:xfrm>
          <a:prstGeom prst="line">
            <a:avLst/>
          </a:prstGeom>
          <a:noFill/>
          <a:ln w="38100">
            <a:solidFill>
              <a:schemeClr val="tx1"/>
            </a:solidFill>
            <a:round/>
            <a:headEnd/>
            <a:tailEnd type="triangle" w="med" len="med"/>
          </a:ln>
          <a:effectLst/>
        </p:spPr>
        <p:txBody>
          <a:bodyPr wrap="none" anchor="ctr"/>
          <a:lstStyle/>
          <a:p>
            <a:endParaRPr lang="fr-FR"/>
          </a:p>
        </p:txBody>
      </p:sp>
      <p:sp>
        <p:nvSpPr>
          <p:cNvPr id="373767" name="Line 7"/>
          <p:cNvSpPr>
            <a:spLocks noChangeShapeType="1"/>
          </p:cNvSpPr>
          <p:nvPr/>
        </p:nvSpPr>
        <p:spPr bwMode="auto">
          <a:xfrm flipH="1">
            <a:off x="2819400" y="3352800"/>
            <a:ext cx="1295400" cy="0"/>
          </a:xfrm>
          <a:prstGeom prst="line">
            <a:avLst/>
          </a:prstGeom>
          <a:noFill/>
          <a:ln w="38100">
            <a:solidFill>
              <a:schemeClr val="tx1"/>
            </a:solidFill>
            <a:round/>
            <a:headEnd/>
            <a:tailEnd type="triangle" w="med" len="med"/>
          </a:ln>
          <a:effectLst/>
        </p:spPr>
        <p:txBody>
          <a:bodyPr wrap="none" anchor="ctr"/>
          <a:lstStyle/>
          <a:p>
            <a:endParaRPr lang="fr-FR"/>
          </a:p>
        </p:txBody>
      </p:sp>
      <p:sp>
        <p:nvSpPr>
          <p:cNvPr id="373768" name="Line 8"/>
          <p:cNvSpPr>
            <a:spLocks noChangeShapeType="1"/>
          </p:cNvSpPr>
          <p:nvPr/>
        </p:nvSpPr>
        <p:spPr bwMode="auto">
          <a:xfrm>
            <a:off x="2819400" y="4724400"/>
            <a:ext cx="3810000" cy="0"/>
          </a:xfrm>
          <a:prstGeom prst="line">
            <a:avLst/>
          </a:prstGeom>
          <a:noFill/>
          <a:ln w="38100">
            <a:solidFill>
              <a:schemeClr val="tx1"/>
            </a:solidFill>
            <a:round/>
            <a:headEnd type="triangle" w="med" len="med"/>
            <a:tailEnd type="triangle" w="med" len="med"/>
          </a:ln>
          <a:effectLst/>
        </p:spPr>
        <p:txBody>
          <a:bodyPr wrap="none" anchor="ctr"/>
          <a:lstStyle/>
          <a:p>
            <a:endParaRPr lang="fr-FR"/>
          </a:p>
        </p:txBody>
      </p:sp>
      <p:sp>
        <p:nvSpPr>
          <p:cNvPr id="373769" name="Line 9"/>
          <p:cNvSpPr>
            <a:spLocks noChangeShapeType="1"/>
          </p:cNvSpPr>
          <p:nvPr/>
        </p:nvSpPr>
        <p:spPr bwMode="auto">
          <a:xfrm flipH="1">
            <a:off x="5410200" y="3352800"/>
            <a:ext cx="1219200" cy="0"/>
          </a:xfrm>
          <a:prstGeom prst="line">
            <a:avLst/>
          </a:prstGeom>
          <a:noFill/>
          <a:ln w="38100">
            <a:solidFill>
              <a:schemeClr val="tx1"/>
            </a:solidFill>
            <a:round/>
            <a:headEnd/>
            <a:tailEnd type="triangle" w="med" len="med"/>
          </a:ln>
          <a:effectLst/>
        </p:spPr>
        <p:txBody>
          <a:bodyPr wrap="none" anchor="ctr"/>
          <a:lstStyle/>
          <a:p>
            <a:endParaRPr lang="fr-FR"/>
          </a:p>
        </p:txBody>
      </p:sp>
      <p:sp>
        <p:nvSpPr>
          <p:cNvPr id="373770" name="Text Box 10"/>
          <p:cNvSpPr txBox="1">
            <a:spLocks noChangeArrowheads="1"/>
          </p:cNvSpPr>
          <p:nvPr/>
        </p:nvSpPr>
        <p:spPr bwMode="auto">
          <a:xfrm>
            <a:off x="1066800" y="3657600"/>
            <a:ext cx="2362200" cy="579438"/>
          </a:xfrm>
          <a:prstGeom prst="rect">
            <a:avLst/>
          </a:prstGeom>
          <a:noFill/>
          <a:ln w="9525">
            <a:noFill/>
            <a:miter lim="800000"/>
            <a:headEnd/>
            <a:tailEnd/>
          </a:ln>
          <a:effectLst/>
        </p:spPr>
        <p:txBody>
          <a:bodyPr>
            <a:spAutoFit/>
          </a:bodyPr>
          <a:lstStyle/>
          <a:p>
            <a:pPr algn="l" eaLnBrk="0" latinLnBrk="0" hangingPunct="0">
              <a:spcBef>
                <a:spcPct val="50000"/>
              </a:spcBef>
            </a:pPr>
            <a:r>
              <a:rPr kumimoji="0" lang="en-US" sz="3200" b="1">
                <a:solidFill>
                  <a:srgbClr val="0033CC"/>
                </a:solidFill>
              </a:rPr>
              <a:t>Browser</a:t>
            </a:r>
            <a:endParaRPr kumimoji="0" lang="en-US" sz="3600" b="1">
              <a:solidFill>
                <a:srgbClr val="0033CC"/>
              </a:solidFill>
              <a:effectLst>
                <a:outerShdw blurRad="38100" dist="38100" dir="2700000" algn="tl">
                  <a:srgbClr val="000000"/>
                </a:outerShdw>
              </a:effectLst>
            </a:endParaRPr>
          </a:p>
        </p:txBody>
      </p:sp>
      <p:sp>
        <p:nvSpPr>
          <p:cNvPr id="373771" name="Rectangle 11"/>
          <p:cNvSpPr>
            <a:spLocks noChangeArrowheads="1"/>
          </p:cNvSpPr>
          <p:nvPr/>
        </p:nvSpPr>
        <p:spPr bwMode="auto">
          <a:xfrm>
            <a:off x="6705600" y="3657600"/>
            <a:ext cx="1336675" cy="579438"/>
          </a:xfrm>
          <a:prstGeom prst="rect">
            <a:avLst/>
          </a:prstGeom>
          <a:noFill/>
          <a:ln w="9525">
            <a:noFill/>
            <a:miter lim="800000"/>
            <a:headEnd/>
            <a:tailEnd/>
          </a:ln>
          <a:effectLst/>
        </p:spPr>
        <p:txBody>
          <a:bodyPr wrap="none">
            <a:spAutoFit/>
          </a:bodyPr>
          <a:lstStyle/>
          <a:p>
            <a:pPr algn="l" eaLnBrk="0" latinLnBrk="0" hangingPunct="0"/>
            <a:r>
              <a:rPr kumimoji="0" lang="en-US" sz="3200" b="1">
                <a:solidFill>
                  <a:srgbClr val="0033CC"/>
                </a:solidFill>
              </a:rPr>
              <a:t>Server</a:t>
            </a:r>
          </a:p>
        </p:txBody>
      </p:sp>
      <p:sp>
        <p:nvSpPr>
          <p:cNvPr id="373772" name="Rectangle 12"/>
          <p:cNvSpPr>
            <a:spLocks noChangeArrowheads="1"/>
          </p:cNvSpPr>
          <p:nvPr/>
        </p:nvSpPr>
        <p:spPr bwMode="auto">
          <a:xfrm>
            <a:off x="1219200" y="5334000"/>
            <a:ext cx="1377950" cy="641350"/>
          </a:xfrm>
          <a:prstGeom prst="rect">
            <a:avLst/>
          </a:prstGeom>
          <a:noFill/>
          <a:ln w="9525">
            <a:noFill/>
            <a:miter lim="800000"/>
            <a:headEnd/>
            <a:tailEnd/>
          </a:ln>
          <a:effectLst/>
        </p:spPr>
        <p:txBody>
          <a:bodyPr wrap="none">
            <a:spAutoFit/>
          </a:bodyPr>
          <a:lstStyle/>
          <a:p>
            <a:pPr algn="l" eaLnBrk="0" latinLnBrk="0" hangingPunct="0"/>
            <a:r>
              <a:rPr kumimoji="0" lang="en-US" sz="3600" b="1">
                <a:solidFill>
                  <a:srgbClr val="0033CC"/>
                </a:solidFill>
                <a:effectLst>
                  <a:outerShdw blurRad="38100" dist="38100" dir="2700000" algn="tl">
                    <a:srgbClr val="000000"/>
                  </a:outerShdw>
                </a:effectLst>
              </a:rPr>
              <a:t>Client</a:t>
            </a:r>
          </a:p>
        </p:txBody>
      </p:sp>
      <p:sp>
        <p:nvSpPr>
          <p:cNvPr id="373773" name="Rectangle 13"/>
          <p:cNvSpPr>
            <a:spLocks noChangeArrowheads="1"/>
          </p:cNvSpPr>
          <p:nvPr/>
        </p:nvSpPr>
        <p:spPr bwMode="auto">
          <a:xfrm>
            <a:off x="3635375" y="1125538"/>
            <a:ext cx="2520950" cy="946150"/>
          </a:xfrm>
          <a:prstGeom prst="rect">
            <a:avLst/>
          </a:prstGeom>
          <a:noFill/>
          <a:ln w="9525">
            <a:noFill/>
            <a:miter lim="800000"/>
            <a:headEnd/>
            <a:tailEnd/>
          </a:ln>
          <a:effectLst/>
        </p:spPr>
        <p:txBody>
          <a:bodyPr>
            <a:spAutoFit/>
          </a:bodyPr>
          <a:lstStyle/>
          <a:p>
            <a:pPr eaLnBrk="0" latinLnBrk="0" hangingPunct="0"/>
            <a:r>
              <a:rPr kumimoji="0" lang="en-US" sz="2800" b="1">
                <a:solidFill>
                  <a:srgbClr val="0033CC"/>
                </a:solidFill>
                <a:effectLst>
                  <a:outerShdw blurRad="38100" dist="38100" dir="2700000" algn="tl">
                    <a:srgbClr val="000000"/>
                  </a:outerShdw>
                </a:effectLst>
              </a:rPr>
              <a:t>Server de présentation</a:t>
            </a:r>
          </a:p>
        </p:txBody>
      </p:sp>
      <p:sp>
        <p:nvSpPr>
          <p:cNvPr id="373774" name="Rectangle 14"/>
          <p:cNvSpPr>
            <a:spLocks noChangeArrowheads="1"/>
          </p:cNvSpPr>
          <p:nvPr/>
        </p:nvSpPr>
        <p:spPr bwMode="auto">
          <a:xfrm>
            <a:off x="3429000" y="5334000"/>
            <a:ext cx="2546350" cy="641350"/>
          </a:xfrm>
          <a:prstGeom prst="rect">
            <a:avLst/>
          </a:prstGeom>
          <a:noFill/>
          <a:ln w="9525">
            <a:noFill/>
            <a:miter lim="800000"/>
            <a:headEnd/>
            <a:tailEnd/>
          </a:ln>
          <a:effectLst/>
        </p:spPr>
        <p:txBody>
          <a:bodyPr wrap="none">
            <a:spAutoFit/>
          </a:bodyPr>
          <a:lstStyle/>
          <a:p>
            <a:pPr algn="l" eaLnBrk="0" latinLnBrk="0" hangingPunct="0"/>
            <a:r>
              <a:rPr kumimoji="0" lang="en-US" sz="3600" b="1">
                <a:solidFill>
                  <a:srgbClr val="0033CC"/>
                </a:solidFill>
                <a:effectLst>
                  <a:outerShdw blurRad="38100" dist="38100" dir="2700000" algn="tl">
                    <a:srgbClr val="000000"/>
                  </a:outerShdw>
                </a:effectLst>
              </a:rPr>
              <a:t>Middleware</a:t>
            </a:r>
          </a:p>
        </p:txBody>
      </p:sp>
      <p:sp>
        <p:nvSpPr>
          <p:cNvPr id="373775" name="Rectangle 15"/>
          <p:cNvSpPr>
            <a:spLocks noChangeArrowheads="1"/>
          </p:cNvSpPr>
          <p:nvPr/>
        </p:nvSpPr>
        <p:spPr bwMode="auto">
          <a:xfrm>
            <a:off x="914400" y="1949450"/>
            <a:ext cx="2063750" cy="641350"/>
          </a:xfrm>
          <a:prstGeom prst="rect">
            <a:avLst/>
          </a:prstGeom>
          <a:noFill/>
          <a:ln w="9525">
            <a:noFill/>
            <a:miter lim="800000"/>
            <a:headEnd/>
            <a:tailEnd/>
          </a:ln>
          <a:effectLst/>
        </p:spPr>
        <p:txBody>
          <a:bodyPr wrap="none">
            <a:spAutoFit/>
          </a:bodyPr>
          <a:lstStyle/>
          <a:p>
            <a:pPr algn="l" eaLnBrk="0" latinLnBrk="0" hangingPunct="0"/>
            <a:r>
              <a:rPr kumimoji="0" lang="en-US" sz="3600" b="1">
                <a:solidFill>
                  <a:srgbClr val="0033CC"/>
                </a:solidFill>
                <a:effectLst>
                  <a:outerShdw blurRad="38100" dist="38100" dir="2700000" algn="tl">
                    <a:srgbClr val="000000"/>
                  </a:outerShdw>
                </a:effectLst>
              </a:rPr>
              <a:t>Affichage</a:t>
            </a:r>
          </a:p>
        </p:txBody>
      </p:sp>
      <p:sp>
        <p:nvSpPr>
          <p:cNvPr id="373776" name="Rectangle 16"/>
          <p:cNvSpPr>
            <a:spLocks noChangeArrowheads="1"/>
          </p:cNvSpPr>
          <p:nvPr/>
        </p:nvSpPr>
        <p:spPr bwMode="auto">
          <a:xfrm>
            <a:off x="4114800" y="2286000"/>
            <a:ext cx="1371600" cy="1066800"/>
          </a:xfrm>
          <a:prstGeom prst="rect">
            <a:avLst/>
          </a:prstGeom>
          <a:noFill/>
          <a:ln w="9525">
            <a:noFill/>
            <a:miter lim="800000"/>
            <a:headEnd/>
            <a:tailEnd/>
          </a:ln>
          <a:effectLst/>
        </p:spPr>
        <p:txBody>
          <a:bodyPr>
            <a:spAutoFit/>
          </a:bodyPr>
          <a:lstStyle/>
          <a:p>
            <a:pPr algn="l" eaLnBrk="0" latinLnBrk="0" hangingPunct="0"/>
            <a:r>
              <a:rPr kumimoji="0" lang="en-US" sz="3200" b="1">
                <a:solidFill>
                  <a:srgbClr val="0033CC"/>
                </a:solidFill>
              </a:rPr>
              <a:t>XML Server</a:t>
            </a:r>
          </a:p>
        </p:txBody>
      </p:sp>
      <p:sp>
        <p:nvSpPr>
          <p:cNvPr id="373777" name="Rectangle 17"/>
          <p:cNvSpPr>
            <a:spLocks noChangeArrowheads="1"/>
          </p:cNvSpPr>
          <p:nvPr/>
        </p:nvSpPr>
        <p:spPr bwMode="auto">
          <a:xfrm>
            <a:off x="8243888" y="3716338"/>
            <a:ext cx="819150" cy="641350"/>
          </a:xfrm>
          <a:prstGeom prst="rect">
            <a:avLst/>
          </a:prstGeom>
          <a:noFill/>
          <a:ln w="9525">
            <a:noFill/>
            <a:miter lim="800000"/>
            <a:headEnd/>
            <a:tailEnd/>
          </a:ln>
          <a:effectLst/>
        </p:spPr>
        <p:txBody>
          <a:bodyPr wrap="none">
            <a:spAutoFit/>
          </a:bodyPr>
          <a:lstStyle/>
          <a:p>
            <a:pPr algn="l" eaLnBrk="0" latinLnBrk="0" hangingPunct="0"/>
            <a:r>
              <a:rPr kumimoji="0" lang="en-US" sz="3600" b="1">
                <a:solidFill>
                  <a:srgbClr val="0033CC"/>
                </a:solidFill>
                <a:effectLst>
                  <a:outerShdw blurRad="38100" dist="38100" dir="2700000" algn="tl">
                    <a:srgbClr val="000000"/>
                  </a:outerShdw>
                </a:effectLst>
              </a:rPr>
              <a:t>BD</a:t>
            </a:r>
          </a:p>
        </p:txBody>
      </p:sp>
      <p:sp>
        <p:nvSpPr>
          <p:cNvPr id="373778" name="Rectangle 18"/>
          <p:cNvSpPr>
            <a:spLocks noChangeArrowheads="1"/>
          </p:cNvSpPr>
          <p:nvPr/>
        </p:nvSpPr>
        <p:spPr bwMode="auto">
          <a:xfrm>
            <a:off x="6011863" y="2133600"/>
            <a:ext cx="2838450" cy="641350"/>
          </a:xfrm>
          <a:prstGeom prst="rect">
            <a:avLst/>
          </a:prstGeom>
          <a:noFill/>
          <a:ln w="9525">
            <a:noFill/>
            <a:miter lim="800000"/>
            <a:headEnd/>
            <a:tailEnd/>
          </a:ln>
          <a:effectLst/>
        </p:spPr>
        <p:txBody>
          <a:bodyPr wrap="none">
            <a:spAutoFit/>
          </a:bodyPr>
          <a:lstStyle/>
          <a:p>
            <a:pPr algn="l" eaLnBrk="0" latinLnBrk="0" hangingPunct="0"/>
            <a:r>
              <a:rPr kumimoji="0" lang="en-US" sz="3600" b="1">
                <a:solidFill>
                  <a:srgbClr val="0033CC"/>
                </a:solidFill>
                <a:effectLst>
                  <a:outerShdw blurRad="38100" dist="38100" dir="2700000" algn="tl">
                    <a:srgbClr val="000000"/>
                  </a:outerShdw>
                </a:effectLst>
              </a:rPr>
              <a:t>Règles métier</a:t>
            </a:r>
          </a:p>
        </p:txBody>
      </p:sp>
      <p:sp>
        <p:nvSpPr>
          <p:cNvPr id="373779" name="Rectangle 19"/>
          <p:cNvSpPr>
            <a:spLocks noChangeArrowheads="1"/>
          </p:cNvSpPr>
          <p:nvPr/>
        </p:nvSpPr>
        <p:spPr bwMode="auto">
          <a:xfrm>
            <a:off x="2971800" y="2819400"/>
            <a:ext cx="1114425" cy="457200"/>
          </a:xfrm>
          <a:prstGeom prst="rect">
            <a:avLst/>
          </a:prstGeom>
          <a:noFill/>
          <a:ln w="9525">
            <a:noFill/>
            <a:miter lim="800000"/>
            <a:headEnd/>
            <a:tailEnd/>
          </a:ln>
          <a:effectLst/>
        </p:spPr>
        <p:txBody>
          <a:bodyPr wrap="none">
            <a:spAutoFit/>
          </a:bodyPr>
          <a:lstStyle/>
          <a:p>
            <a:pPr algn="l" eaLnBrk="0" latinLnBrk="0" hangingPunct="0"/>
            <a:r>
              <a:rPr kumimoji="0" lang="en-US" sz="2400" b="1">
                <a:effectLst>
                  <a:outerShdw blurRad="38100" dist="38100" dir="2700000" algn="tl">
                    <a:srgbClr val="FFFFFF"/>
                  </a:outerShdw>
                </a:effectLst>
              </a:rPr>
              <a:t>HTML</a:t>
            </a:r>
          </a:p>
        </p:txBody>
      </p:sp>
      <p:sp>
        <p:nvSpPr>
          <p:cNvPr id="373780" name="Rectangle 20"/>
          <p:cNvSpPr>
            <a:spLocks noChangeArrowheads="1"/>
          </p:cNvSpPr>
          <p:nvPr/>
        </p:nvSpPr>
        <p:spPr bwMode="auto">
          <a:xfrm>
            <a:off x="5715000" y="2819400"/>
            <a:ext cx="895350" cy="457200"/>
          </a:xfrm>
          <a:prstGeom prst="rect">
            <a:avLst/>
          </a:prstGeom>
          <a:noFill/>
          <a:ln w="9525">
            <a:noFill/>
            <a:miter lim="800000"/>
            <a:headEnd/>
            <a:tailEnd/>
          </a:ln>
          <a:effectLst/>
        </p:spPr>
        <p:txBody>
          <a:bodyPr wrap="none">
            <a:spAutoFit/>
          </a:bodyPr>
          <a:lstStyle/>
          <a:p>
            <a:pPr algn="l" eaLnBrk="0" latinLnBrk="0" hangingPunct="0"/>
            <a:r>
              <a:rPr kumimoji="0" lang="en-US" sz="2400" b="1">
                <a:effectLst>
                  <a:outerShdw blurRad="38100" dist="38100" dir="2700000" algn="tl">
                    <a:srgbClr val="FFFFFF"/>
                  </a:outerShdw>
                </a:effectLst>
              </a:rPr>
              <a:t>XML</a:t>
            </a:r>
          </a:p>
        </p:txBody>
      </p:sp>
      <p:sp>
        <p:nvSpPr>
          <p:cNvPr id="373781" name="Rectangle 21"/>
          <p:cNvSpPr>
            <a:spLocks noChangeArrowheads="1"/>
          </p:cNvSpPr>
          <p:nvPr/>
        </p:nvSpPr>
        <p:spPr bwMode="auto">
          <a:xfrm>
            <a:off x="4038600" y="4724400"/>
            <a:ext cx="1012825" cy="457200"/>
          </a:xfrm>
          <a:prstGeom prst="rect">
            <a:avLst/>
          </a:prstGeom>
          <a:noFill/>
          <a:ln w="9525">
            <a:noFill/>
            <a:miter lim="800000"/>
            <a:headEnd/>
            <a:tailEnd/>
          </a:ln>
          <a:effectLst/>
        </p:spPr>
        <p:txBody>
          <a:bodyPr wrap="none">
            <a:spAutoFit/>
          </a:bodyPr>
          <a:lstStyle/>
          <a:p>
            <a:pPr algn="l" eaLnBrk="0" latinLnBrk="0" hangingPunct="0"/>
            <a:r>
              <a:rPr kumimoji="0" lang="en-US" sz="2400" b="1">
                <a:effectLst>
                  <a:outerShdw blurRad="38100" dist="38100" dir="2700000" algn="tl">
                    <a:srgbClr val="FFFFFF"/>
                  </a:outerShdw>
                </a:effectLst>
              </a:rPr>
              <a:t>HTTP</a:t>
            </a:r>
          </a:p>
        </p:txBody>
      </p:sp>
      <p:sp>
        <p:nvSpPr>
          <p:cNvPr id="373782" name="Rectangle 22"/>
          <p:cNvSpPr>
            <a:spLocks noChangeArrowheads="1"/>
          </p:cNvSpPr>
          <p:nvPr/>
        </p:nvSpPr>
        <p:spPr bwMode="auto">
          <a:xfrm>
            <a:off x="3048000" y="3733800"/>
            <a:ext cx="1114425" cy="457200"/>
          </a:xfrm>
          <a:prstGeom prst="rect">
            <a:avLst/>
          </a:prstGeom>
          <a:noFill/>
          <a:ln w="9525">
            <a:noFill/>
            <a:miter lim="800000"/>
            <a:headEnd/>
            <a:tailEnd/>
          </a:ln>
          <a:effectLst/>
        </p:spPr>
        <p:txBody>
          <a:bodyPr>
            <a:spAutoFit/>
          </a:bodyPr>
          <a:lstStyle/>
          <a:p>
            <a:pPr algn="l" eaLnBrk="0" latinLnBrk="0" hangingPunct="0"/>
            <a:r>
              <a:rPr kumimoji="0" lang="en-US" sz="2400" b="1">
                <a:effectLst>
                  <a:outerShdw blurRad="38100" dist="38100" dir="2700000" algn="tl">
                    <a:srgbClr val="FFFFFF"/>
                  </a:outerShdw>
                </a:effectLst>
              </a:rPr>
              <a:t>HTML</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6734123-8C3C-41DD-8050-BB26B1EF7231}" type="slidenum">
              <a:rPr lang="fr-FR"/>
              <a:pPr/>
              <a:t>196</a:t>
            </a:fld>
            <a:endParaRPr lang="fr-FR"/>
          </a:p>
        </p:txBody>
      </p:sp>
      <p:sp>
        <p:nvSpPr>
          <p:cNvPr id="301058" name="Rectangle 2"/>
          <p:cNvSpPr>
            <a:spLocks noGrp="1" noChangeArrowheads="1"/>
          </p:cNvSpPr>
          <p:nvPr>
            <p:ph type="title"/>
          </p:nvPr>
        </p:nvSpPr>
        <p:spPr/>
        <p:txBody>
          <a:bodyPr/>
          <a:lstStyle/>
          <a:p>
            <a:r>
              <a:rPr lang="fr-FR"/>
              <a:t>Interopérabilité XML</a:t>
            </a:r>
          </a:p>
        </p:txBody>
      </p:sp>
      <p:sp>
        <p:nvSpPr>
          <p:cNvPr id="301059" name="Rectangle 3"/>
          <p:cNvSpPr>
            <a:spLocks noGrp="1" noChangeArrowheads="1"/>
          </p:cNvSpPr>
          <p:nvPr>
            <p:ph type="body" idx="1"/>
          </p:nvPr>
        </p:nvSpPr>
        <p:spPr/>
        <p:txBody>
          <a:bodyPr/>
          <a:lstStyle/>
          <a:p>
            <a:r>
              <a:rPr lang="fr-FR"/>
              <a:t>Ainsi création de passerelles de données entre une application et le format XML</a:t>
            </a:r>
          </a:p>
          <a:p>
            <a:r>
              <a:rPr lang="fr-FR"/>
              <a:t>Permet aussi de filtrer et transformer des documents XML</a:t>
            </a:r>
          </a:p>
          <a:p>
            <a:endParaRPr lang="fr-FR"/>
          </a:p>
          <a:p>
            <a:r>
              <a:rPr lang="fr-FR" sz="3200" b="0">
                <a:solidFill>
                  <a:srgbClr val="0000FF"/>
                </a:solidFill>
                <a:latin typeface="Times New Roman" pitchFamily="18" charset="0"/>
              </a:rPr>
              <a:t>Solution d’interfaces  de progiciels 	d’application, de SGBD, de documents EDI, de Data Warehouse, ...</a:t>
            </a:r>
          </a:p>
          <a:p>
            <a:r>
              <a:rPr lang="en-US"/>
              <a:t>XML schema = validation du contenu</a:t>
            </a:r>
          </a:p>
          <a:p>
            <a:pPr lvl="1"/>
            <a:r>
              <a:rPr lang="en-US"/>
              <a:t>D’autres entreprises</a:t>
            </a:r>
          </a:p>
          <a:p>
            <a:pPr lvl="1"/>
            <a:r>
              <a:rPr lang="en-US"/>
              <a:t>D’autres sources</a:t>
            </a:r>
          </a:p>
          <a:p>
            <a:pPr lvl="1"/>
            <a:r>
              <a:rPr lang="en-US"/>
              <a:t>D’autres processus</a:t>
            </a:r>
          </a:p>
          <a:p>
            <a:pPr lvl="1"/>
            <a:r>
              <a:rPr lang="en-US" b="1">
                <a:solidFill>
                  <a:srgbClr val="003399"/>
                </a:solidFill>
              </a:rPr>
              <a:t>Tout contenu externe !</a:t>
            </a:r>
          </a:p>
          <a:p>
            <a:r>
              <a:rPr lang="en-US"/>
              <a:t>La validation de contenu devrait toujours être appliquée</a:t>
            </a:r>
            <a:endParaRPr lang="fr-F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3"/>
          <p:cNvSpPr>
            <a:spLocks noGrp="1"/>
          </p:cNvSpPr>
          <p:nvPr>
            <p:ph type="sldNum" sz="quarter" idx="10"/>
          </p:nvPr>
        </p:nvSpPr>
        <p:spPr/>
        <p:txBody>
          <a:bodyPr/>
          <a:lstStyle/>
          <a:p>
            <a:fld id="{9137B6F7-73E7-4F1C-8A20-4ACF70990018}" type="slidenum">
              <a:rPr lang="fr-FR"/>
              <a:pPr/>
              <a:t>197</a:t>
            </a:fld>
            <a:endParaRPr lang="fr-FR"/>
          </a:p>
        </p:txBody>
      </p:sp>
      <p:sp>
        <p:nvSpPr>
          <p:cNvPr id="375810" name="Rectangle 2"/>
          <p:cNvSpPr>
            <a:spLocks noGrp="1" noChangeArrowheads="1"/>
          </p:cNvSpPr>
          <p:nvPr>
            <p:ph type="title"/>
          </p:nvPr>
        </p:nvSpPr>
        <p:spPr/>
        <p:txBody>
          <a:bodyPr/>
          <a:lstStyle/>
          <a:p>
            <a:r>
              <a:rPr lang="fr-FR"/>
              <a:t>XML + XSL = standard web</a:t>
            </a:r>
          </a:p>
        </p:txBody>
      </p:sp>
      <p:sp>
        <p:nvSpPr>
          <p:cNvPr id="375811" name="Rectangle 3"/>
          <p:cNvSpPr>
            <a:spLocks noGrp="1" noChangeArrowheads="1"/>
          </p:cNvSpPr>
          <p:nvPr>
            <p:ph type="body" idx="1"/>
          </p:nvPr>
        </p:nvSpPr>
        <p:spPr/>
        <p:txBody>
          <a:bodyPr/>
          <a:lstStyle/>
          <a:p>
            <a:r>
              <a:rPr lang="en-US">
                <a:solidFill>
                  <a:schemeClr val="accent2"/>
                </a:solidFill>
              </a:rPr>
              <a:t>XML</a:t>
            </a:r>
            <a:r>
              <a:rPr lang="en-US"/>
              <a:t> pour la présentation et l’échange de données sur le WEB</a:t>
            </a:r>
            <a:endParaRPr lang="fr-FR"/>
          </a:p>
        </p:txBody>
      </p:sp>
      <p:sp>
        <p:nvSpPr>
          <p:cNvPr id="375812" name="Rectangle 4"/>
          <p:cNvSpPr>
            <a:spLocks noChangeArrowheads="1"/>
          </p:cNvSpPr>
          <p:nvPr/>
        </p:nvSpPr>
        <p:spPr bwMode="auto">
          <a:xfrm>
            <a:off x="838200" y="2133600"/>
            <a:ext cx="7848600" cy="1752600"/>
          </a:xfrm>
          <a:prstGeom prst="rect">
            <a:avLst/>
          </a:prstGeom>
          <a:noFill/>
          <a:ln w="9525">
            <a:noFill/>
            <a:miter lim="800000"/>
            <a:headEnd/>
            <a:tailEnd/>
          </a:ln>
        </p:spPr>
        <p:txBody>
          <a:bodyPr/>
          <a:lstStyle/>
          <a:p>
            <a:pPr marL="342900" indent="-342900" algn="l" latinLnBrk="0">
              <a:spcBef>
                <a:spcPct val="20000"/>
              </a:spcBef>
              <a:buSzPct val="150000"/>
              <a:buFont typeface="Wingdings" pitchFamily="2" charset="2"/>
              <a:buChar char="§"/>
            </a:pPr>
            <a:r>
              <a:rPr kumimoji="0" lang="en-US" sz="3600" b="1">
                <a:solidFill>
                  <a:schemeClr val="accent2"/>
                </a:solidFill>
                <a:latin typeface="Boulder" pitchFamily="2" charset="0"/>
              </a:rPr>
              <a:t>DB         </a:t>
            </a:r>
            <a:r>
              <a:rPr kumimoji="0" lang="en-US" sz="3600" b="1">
                <a:solidFill>
                  <a:schemeClr val="accent2"/>
                </a:solidFill>
                <a:effectLst>
                  <a:outerShdw blurRad="38100" dist="38100" dir="2700000" algn="tl">
                    <a:srgbClr val="000000"/>
                  </a:outerShdw>
                </a:effectLst>
                <a:latin typeface="Boulder" pitchFamily="2" charset="0"/>
              </a:rPr>
              <a:t>XML</a:t>
            </a:r>
          </a:p>
          <a:p>
            <a:pPr marL="342900" indent="-342900" algn="l" latinLnBrk="0">
              <a:spcBef>
                <a:spcPct val="20000"/>
              </a:spcBef>
              <a:buSzPct val="150000"/>
              <a:buFont typeface="Wingdings" pitchFamily="2" charset="2"/>
              <a:buChar char="§"/>
            </a:pPr>
            <a:endParaRPr kumimoji="0" lang="en-US" sz="3600" b="1">
              <a:solidFill>
                <a:schemeClr val="accent2"/>
              </a:solidFill>
              <a:latin typeface="Boulder" pitchFamily="2" charset="0"/>
            </a:endParaRPr>
          </a:p>
          <a:p>
            <a:pPr marL="342900" indent="-342900" algn="l" latinLnBrk="0">
              <a:spcBef>
                <a:spcPct val="20000"/>
              </a:spcBef>
              <a:buSzPct val="150000"/>
              <a:buFont typeface="Wingdings" pitchFamily="2" charset="2"/>
              <a:buChar char="§"/>
            </a:pPr>
            <a:r>
              <a:rPr kumimoji="0" lang="en-US" sz="3600" b="1">
                <a:solidFill>
                  <a:schemeClr val="accent2"/>
                </a:solidFill>
                <a:effectLst>
                  <a:outerShdw blurRad="38100" dist="38100" dir="2700000" algn="tl">
                    <a:srgbClr val="000000"/>
                  </a:outerShdw>
                </a:effectLst>
                <a:latin typeface="Boulder" pitchFamily="2" charset="0"/>
              </a:rPr>
              <a:t>XML</a:t>
            </a:r>
            <a:r>
              <a:rPr kumimoji="0" lang="en-US" sz="3600" b="1">
                <a:solidFill>
                  <a:schemeClr val="accent2"/>
                </a:solidFill>
                <a:latin typeface="Boulder" pitchFamily="2" charset="0"/>
              </a:rPr>
              <a:t>         XSL          HTML</a:t>
            </a:r>
            <a:endParaRPr kumimoji="0" lang="en-US" sz="2400" b="1">
              <a:latin typeface="Arial" pitchFamily="34" charset="0"/>
            </a:endParaRPr>
          </a:p>
        </p:txBody>
      </p:sp>
      <p:sp>
        <p:nvSpPr>
          <p:cNvPr id="375813" name="Line 5"/>
          <p:cNvSpPr>
            <a:spLocks noChangeShapeType="1"/>
          </p:cNvSpPr>
          <p:nvPr/>
        </p:nvSpPr>
        <p:spPr bwMode="auto">
          <a:xfrm>
            <a:off x="1905000" y="2514600"/>
            <a:ext cx="1219200" cy="0"/>
          </a:xfrm>
          <a:prstGeom prst="line">
            <a:avLst/>
          </a:prstGeom>
          <a:noFill/>
          <a:ln w="57150">
            <a:solidFill>
              <a:srgbClr val="0033CC"/>
            </a:solidFill>
            <a:round/>
            <a:headEnd type="triangle" w="med" len="med"/>
            <a:tailEnd type="triangle" w="med" len="med"/>
          </a:ln>
          <a:effectLst/>
        </p:spPr>
        <p:txBody>
          <a:bodyPr wrap="none" anchor="ctr"/>
          <a:lstStyle/>
          <a:p>
            <a:endParaRPr lang="fr-FR"/>
          </a:p>
        </p:txBody>
      </p:sp>
      <p:sp>
        <p:nvSpPr>
          <p:cNvPr id="375814" name="Line 6"/>
          <p:cNvSpPr>
            <a:spLocks noChangeShapeType="1"/>
          </p:cNvSpPr>
          <p:nvPr/>
        </p:nvSpPr>
        <p:spPr bwMode="auto">
          <a:xfrm>
            <a:off x="3471664" y="3733800"/>
            <a:ext cx="1219200" cy="0"/>
          </a:xfrm>
          <a:prstGeom prst="line">
            <a:avLst/>
          </a:prstGeom>
          <a:noFill/>
          <a:ln w="57150">
            <a:solidFill>
              <a:srgbClr val="0033CC"/>
            </a:solidFill>
            <a:round/>
            <a:headEnd/>
            <a:tailEnd type="triangle" w="med" len="med"/>
          </a:ln>
          <a:effectLst/>
        </p:spPr>
        <p:txBody>
          <a:bodyPr wrap="none" anchor="ctr"/>
          <a:lstStyle/>
          <a:p>
            <a:endParaRPr lang="fr-FR"/>
          </a:p>
        </p:txBody>
      </p:sp>
      <p:sp>
        <p:nvSpPr>
          <p:cNvPr id="375815" name="Line 7"/>
          <p:cNvSpPr>
            <a:spLocks noChangeShapeType="1"/>
          </p:cNvSpPr>
          <p:nvPr/>
        </p:nvSpPr>
        <p:spPr bwMode="auto">
          <a:xfrm>
            <a:off x="2133600" y="3733800"/>
            <a:ext cx="1219200" cy="0"/>
          </a:xfrm>
          <a:prstGeom prst="line">
            <a:avLst/>
          </a:prstGeom>
          <a:noFill/>
          <a:ln w="57150">
            <a:solidFill>
              <a:srgbClr val="0033CC"/>
            </a:solidFill>
            <a:round/>
            <a:headEnd/>
            <a:tailEnd type="triangle" w="med" len="med"/>
          </a:ln>
          <a:effectLst/>
        </p:spPr>
        <p:txBody>
          <a:bodyPr wrap="none" anchor="ctr"/>
          <a:lstStyle/>
          <a:p>
            <a:endParaRPr lang="fr-FR"/>
          </a:p>
        </p:txBody>
      </p:sp>
      <p:sp>
        <p:nvSpPr>
          <p:cNvPr id="375816" name="Rectangle 8"/>
          <p:cNvSpPr>
            <a:spLocks noChangeArrowheads="1"/>
          </p:cNvSpPr>
          <p:nvPr/>
        </p:nvSpPr>
        <p:spPr bwMode="auto">
          <a:xfrm>
            <a:off x="990600" y="4737100"/>
            <a:ext cx="3200400" cy="1190625"/>
          </a:xfrm>
          <a:prstGeom prst="rect">
            <a:avLst/>
          </a:prstGeom>
          <a:noFill/>
          <a:ln w="9525">
            <a:noFill/>
            <a:miter lim="800000"/>
            <a:headEnd/>
            <a:tailEnd/>
          </a:ln>
          <a:effectLst/>
        </p:spPr>
        <p:txBody>
          <a:bodyPr>
            <a:spAutoFit/>
          </a:bodyPr>
          <a:lstStyle/>
          <a:p>
            <a:pPr algn="l" eaLnBrk="0" latinLnBrk="0" hangingPunct="0"/>
            <a:r>
              <a:rPr kumimoji="0" lang="en-US" sz="3600" b="1">
                <a:solidFill>
                  <a:schemeClr val="accent2"/>
                </a:solidFill>
                <a:latin typeface="Boulder" pitchFamily="2" charset="0"/>
              </a:rPr>
              <a:t>Any WP </a:t>
            </a:r>
          </a:p>
          <a:p>
            <a:pPr algn="l" eaLnBrk="0" latinLnBrk="0" hangingPunct="0"/>
            <a:r>
              <a:rPr kumimoji="0" lang="en-US" sz="3600" b="1">
                <a:solidFill>
                  <a:schemeClr val="accent2"/>
                </a:solidFill>
                <a:latin typeface="Boulder" pitchFamily="2" charset="0"/>
              </a:rPr>
              <a:t>or App</a:t>
            </a:r>
            <a:endParaRPr kumimoji="0" lang="en-US" sz="3600">
              <a:solidFill>
                <a:schemeClr val="accent2"/>
              </a:solidFill>
              <a:latin typeface="Boulder" pitchFamily="2" charset="0"/>
            </a:endParaRPr>
          </a:p>
        </p:txBody>
      </p:sp>
      <p:sp>
        <p:nvSpPr>
          <p:cNvPr id="375817" name="Rectangle 9"/>
          <p:cNvSpPr>
            <a:spLocks noChangeArrowheads="1"/>
          </p:cNvSpPr>
          <p:nvPr/>
        </p:nvSpPr>
        <p:spPr bwMode="auto">
          <a:xfrm>
            <a:off x="4038600" y="5041900"/>
            <a:ext cx="1149350" cy="641350"/>
          </a:xfrm>
          <a:prstGeom prst="rect">
            <a:avLst/>
          </a:prstGeom>
          <a:noFill/>
          <a:ln w="9525">
            <a:noFill/>
            <a:miter lim="800000"/>
            <a:headEnd/>
            <a:tailEnd/>
          </a:ln>
          <a:effectLst/>
        </p:spPr>
        <p:txBody>
          <a:bodyPr wrap="none">
            <a:spAutoFit/>
          </a:bodyPr>
          <a:lstStyle/>
          <a:p>
            <a:pPr algn="l" eaLnBrk="0" latinLnBrk="0" hangingPunct="0"/>
            <a:r>
              <a:rPr kumimoji="0" lang="en-US" sz="3600" b="1">
                <a:solidFill>
                  <a:schemeClr val="accent2"/>
                </a:solidFill>
                <a:effectLst>
                  <a:outerShdw blurRad="38100" dist="38100" dir="2700000" algn="tl">
                    <a:srgbClr val="000000"/>
                  </a:outerShdw>
                </a:effectLst>
                <a:latin typeface="Boulder" pitchFamily="2" charset="0"/>
              </a:rPr>
              <a:t>XML</a:t>
            </a:r>
            <a:endParaRPr kumimoji="0" lang="en-US" sz="3600">
              <a:solidFill>
                <a:schemeClr val="accent2"/>
              </a:solidFill>
              <a:effectLst>
                <a:outerShdw blurRad="38100" dist="38100" dir="2700000" algn="tl">
                  <a:srgbClr val="000000"/>
                </a:outerShdw>
              </a:effectLst>
              <a:latin typeface="Boulder" pitchFamily="2" charset="0"/>
            </a:endParaRPr>
          </a:p>
        </p:txBody>
      </p:sp>
      <p:sp>
        <p:nvSpPr>
          <p:cNvPr id="375818" name="Rectangle 10"/>
          <p:cNvSpPr>
            <a:spLocks noChangeArrowheads="1"/>
          </p:cNvSpPr>
          <p:nvPr/>
        </p:nvSpPr>
        <p:spPr bwMode="auto">
          <a:xfrm>
            <a:off x="6524625" y="4813300"/>
            <a:ext cx="1857375" cy="1739900"/>
          </a:xfrm>
          <a:prstGeom prst="rect">
            <a:avLst/>
          </a:prstGeom>
          <a:noFill/>
          <a:ln w="9525">
            <a:noFill/>
            <a:miter lim="800000"/>
            <a:headEnd/>
            <a:tailEnd/>
          </a:ln>
          <a:effectLst/>
        </p:spPr>
        <p:txBody>
          <a:bodyPr>
            <a:spAutoFit/>
          </a:bodyPr>
          <a:lstStyle/>
          <a:p>
            <a:pPr algn="l" eaLnBrk="0" latinLnBrk="0" hangingPunct="0"/>
            <a:r>
              <a:rPr kumimoji="0" lang="en-US" sz="3600" b="1">
                <a:solidFill>
                  <a:schemeClr val="accent2"/>
                </a:solidFill>
                <a:latin typeface="Boulder" pitchFamily="2" charset="0"/>
              </a:rPr>
              <a:t>Any WP or App</a:t>
            </a:r>
            <a:endParaRPr kumimoji="0" lang="en-US" sz="3600">
              <a:solidFill>
                <a:schemeClr val="accent2"/>
              </a:solidFill>
              <a:latin typeface="Boulder" pitchFamily="2" charset="0"/>
            </a:endParaRPr>
          </a:p>
        </p:txBody>
      </p:sp>
      <p:sp>
        <p:nvSpPr>
          <p:cNvPr id="375819" name="Line 11"/>
          <p:cNvSpPr>
            <a:spLocks noChangeShapeType="1"/>
          </p:cNvSpPr>
          <p:nvPr/>
        </p:nvSpPr>
        <p:spPr bwMode="auto">
          <a:xfrm>
            <a:off x="2819400" y="5346700"/>
            <a:ext cx="1219200" cy="0"/>
          </a:xfrm>
          <a:prstGeom prst="line">
            <a:avLst/>
          </a:prstGeom>
          <a:noFill/>
          <a:ln w="57150">
            <a:solidFill>
              <a:srgbClr val="0033CC"/>
            </a:solidFill>
            <a:round/>
            <a:headEnd type="triangle" w="med" len="med"/>
            <a:tailEnd type="triangle" w="med" len="med"/>
          </a:ln>
          <a:effectLst/>
        </p:spPr>
        <p:txBody>
          <a:bodyPr wrap="none" anchor="ctr"/>
          <a:lstStyle/>
          <a:p>
            <a:endParaRPr lang="fr-FR"/>
          </a:p>
        </p:txBody>
      </p:sp>
      <p:sp>
        <p:nvSpPr>
          <p:cNvPr id="375820" name="Line 12"/>
          <p:cNvSpPr>
            <a:spLocks noChangeShapeType="1"/>
          </p:cNvSpPr>
          <p:nvPr/>
        </p:nvSpPr>
        <p:spPr bwMode="auto">
          <a:xfrm>
            <a:off x="5257800" y="5346700"/>
            <a:ext cx="1219200" cy="0"/>
          </a:xfrm>
          <a:prstGeom prst="line">
            <a:avLst/>
          </a:prstGeom>
          <a:noFill/>
          <a:ln w="57150">
            <a:solidFill>
              <a:srgbClr val="0033CC"/>
            </a:solidFill>
            <a:round/>
            <a:headEnd type="triangle" w="med" len="med"/>
            <a:tailEnd type="triangle" w="med" len="med"/>
          </a:ln>
          <a:effectLst/>
        </p:spPr>
        <p:txBody>
          <a:bodyPr wrap="none" anchor="ctr"/>
          <a:lstStyle/>
          <a:p>
            <a:endParaRPr lang="fr-FR"/>
          </a:p>
        </p:txBody>
      </p:sp>
      <p:sp>
        <p:nvSpPr>
          <p:cNvPr id="375821" name="Line 13"/>
          <p:cNvSpPr>
            <a:spLocks noChangeShapeType="1"/>
          </p:cNvSpPr>
          <p:nvPr/>
        </p:nvSpPr>
        <p:spPr bwMode="auto">
          <a:xfrm>
            <a:off x="3547864" y="3810000"/>
            <a:ext cx="1295400" cy="457200"/>
          </a:xfrm>
          <a:prstGeom prst="line">
            <a:avLst/>
          </a:prstGeom>
          <a:noFill/>
          <a:ln w="57150">
            <a:solidFill>
              <a:srgbClr val="0033CC"/>
            </a:solidFill>
            <a:round/>
            <a:headEnd/>
            <a:tailEnd type="triangle" w="med" len="med"/>
          </a:ln>
          <a:effectLst/>
        </p:spPr>
        <p:txBody>
          <a:bodyPr wrap="none" anchor="ctr"/>
          <a:lstStyle/>
          <a:p>
            <a:endParaRPr lang="fr-FR"/>
          </a:p>
        </p:txBody>
      </p:sp>
      <p:sp>
        <p:nvSpPr>
          <p:cNvPr id="375822" name="Line 14"/>
          <p:cNvSpPr>
            <a:spLocks noChangeShapeType="1"/>
          </p:cNvSpPr>
          <p:nvPr/>
        </p:nvSpPr>
        <p:spPr bwMode="auto">
          <a:xfrm flipV="1">
            <a:off x="3547864" y="3276600"/>
            <a:ext cx="1600200" cy="381000"/>
          </a:xfrm>
          <a:prstGeom prst="line">
            <a:avLst/>
          </a:prstGeom>
          <a:noFill/>
          <a:ln w="57150">
            <a:solidFill>
              <a:srgbClr val="0033CC"/>
            </a:solidFill>
            <a:round/>
            <a:headEnd/>
            <a:tailEnd type="triangle" w="med" len="med"/>
          </a:ln>
          <a:effectLst/>
        </p:spPr>
        <p:txBody>
          <a:bodyPr wrap="none" anchor="ctr"/>
          <a:lstStyle/>
          <a:p>
            <a:endParaRPr lang="fr-FR"/>
          </a:p>
        </p:txBody>
      </p:sp>
      <p:sp>
        <p:nvSpPr>
          <p:cNvPr id="375823" name="Rectangle 15"/>
          <p:cNvSpPr>
            <a:spLocks noChangeArrowheads="1"/>
          </p:cNvSpPr>
          <p:nvPr/>
        </p:nvSpPr>
        <p:spPr bwMode="auto">
          <a:xfrm>
            <a:off x="6100763" y="2971800"/>
            <a:ext cx="1730375" cy="641350"/>
          </a:xfrm>
          <a:prstGeom prst="rect">
            <a:avLst/>
          </a:prstGeom>
          <a:noFill/>
          <a:ln w="12700">
            <a:noFill/>
            <a:miter lim="800000"/>
            <a:headEnd/>
            <a:tailEnd/>
          </a:ln>
          <a:effectLst/>
        </p:spPr>
        <p:txBody>
          <a:bodyPr wrap="none" lIns="90000" tIns="46800" rIns="90000" bIns="46800">
            <a:spAutoFit/>
          </a:bodyPr>
          <a:lstStyle/>
          <a:p>
            <a:pPr latinLnBrk="0">
              <a:spcBef>
                <a:spcPct val="20000"/>
              </a:spcBef>
              <a:buSzPct val="150000"/>
              <a:buFont typeface="Wingdings" pitchFamily="2" charset="2"/>
              <a:buNone/>
            </a:pPr>
            <a:r>
              <a:rPr kumimoji="0" lang="en-US" sz="3600" b="1">
                <a:solidFill>
                  <a:schemeClr val="accent2"/>
                </a:solidFill>
                <a:latin typeface="Boulder" pitchFamily="2" charset="0"/>
              </a:rPr>
              <a:t>Any-ml</a:t>
            </a:r>
          </a:p>
        </p:txBody>
      </p:sp>
      <p:sp>
        <p:nvSpPr>
          <p:cNvPr id="375824" name="Rectangle 16"/>
          <p:cNvSpPr>
            <a:spLocks noChangeArrowheads="1"/>
          </p:cNvSpPr>
          <p:nvPr/>
        </p:nvSpPr>
        <p:spPr bwMode="auto">
          <a:xfrm>
            <a:off x="5603875" y="4011613"/>
            <a:ext cx="1273175" cy="641350"/>
          </a:xfrm>
          <a:prstGeom prst="rect">
            <a:avLst/>
          </a:prstGeom>
          <a:noFill/>
          <a:ln w="12700">
            <a:noFill/>
            <a:miter lim="800000"/>
            <a:headEnd/>
            <a:tailEnd/>
          </a:ln>
          <a:effectLst/>
        </p:spPr>
        <p:txBody>
          <a:bodyPr wrap="none" lIns="90000" tIns="46800" rIns="90000" bIns="46800">
            <a:spAutoFit/>
          </a:bodyPr>
          <a:lstStyle/>
          <a:p>
            <a:r>
              <a:rPr kumimoji="0" lang="en-US" sz="3600" b="1">
                <a:solidFill>
                  <a:schemeClr val="accent2"/>
                </a:solidFill>
                <a:latin typeface="Boulder" pitchFamily="2" charset="0"/>
              </a:rPr>
              <a:t>WML</a:t>
            </a:r>
            <a:endParaRPr kumimoji="0" lang="fr-FR" sz="3600" b="1">
              <a:solidFill>
                <a:schemeClr val="accent2"/>
              </a:solidFill>
              <a:latin typeface="Boulder" pitchFamily="2"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numéro de diapositive 1"/>
          <p:cNvSpPr>
            <a:spLocks noGrp="1"/>
          </p:cNvSpPr>
          <p:nvPr>
            <p:ph type="sldNum" sz="quarter" idx="10"/>
          </p:nvPr>
        </p:nvSpPr>
        <p:spPr/>
        <p:txBody>
          <a:bodyPr/>
          <a:lstStyle/>
          <a:p>
            <a:fld id="{F032C7F3-7F3C-4102-B2A3-61893C415C7E}" type="slidenum">
              <a:rPr lang="fr-FR"/>
              <a:pPr/>
              <a:t>198</a:t>
            </a:fld>
            <a:endParaRPr lang="fr-FR"/>
          </a:p>
        </p:txBody>
      </p:sp>
      <p:sp>
        <p:nvSpPr>
          <p:cNvPr id="736258" name="Cloud"/>
          <p:cNvSpPr>
            <a:spLocks noChangeAspect="1" noEditPoints="1" noChangeArrowheads="1"/>
          </p:cNvSpPr>
          <p:nvPr/>
        </p:nvSpPr>
        <p:spPr bwMode="auto">
          <a:xfrm>
            <a:off x="6443663" y="1484313"/>
            <a:ext cx="3176587" cy="31686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noFill/>
            <a:miter lim="800000"/>
            <a:headEnd/>
            <a:tailEnd/>
          </a:ln>
          <a:effectLst>
            <a:prstShdw prst="shdw17" dist="17961" dir="2700000">
              <a:srgbClr val="FFBE7D">
                <a:gamma/>
                <a:shade val="60000"/>
                <a:invGamma/>
              </a:srgbClr>
            </a:prstShdw>
          </a:effectLst>
        </p:spPr>
        <p:txBody>
          <a:bodyPr/>
          <a:lstStyle/>
          <a:p>
            <a:endParaRPr lang="fr-FR"/>
          </a:p>
        </p:txBody>
      </p:sp>
      <p:grpSp>
        <p:nvGrpSpPr>
          <p:cNvPr id="736259" name="Group 3"/>
          <p:cNvGrpSpPr>
            <a:grpSpLocks/>
          </p:cNvGrpSpPr>
          <p:nvPr/>
        </p:nvGrpSpPr>
        <p:grpSpPr bwMode="auto">
          <a:xfrm>
            <a:off x="3851275" y="184150"/>
            <a:ext cx="4176713" cy="2235200"/>
            <a:chOff x="2426" y="116"/>
            <a:chExt cx="2631" cy="1408"/>
          </a:xfrm>
        </p:grpSpPr>
        <p:pic>
          <p:nvPicPr>
            <p:cNvPr id="736260" name="Picture 4" descr="student"/>
            <p:cNvPicPr>
              <a:picLocks noChangeAspect="1" noChangeArrowheads="1"/>
            </p:cNvPicPr>
            <p:nvPr/>
          </p:nvPicPr>
          <p:blipFill>
            <a:blip r:embed="rId2" cstate="print"/>
            <a:srcRect/>
            <a:stretch>
              <a:fillRect/>
            </a:stretch>
          </p:blipFill>
          <p:spPr bwMode="auto">
            <a:xfrm>
              <a:off x="2426" y="490"/>
              <a:ext cx="2631" cy="672"/>
            </a:xfrm>
            <a:prstGeom prst="rect">
              <a:avLst/>
            </a:prstGeom>
            <a:noFill/>
            <a:ln w="28575">
              <a:solidFill>
                <a:schemeClr val="accent2"/>
              </a:solidFill>
              <a:miter lim="800000"/>
              <a:headEnd/>
              <a:tailEnd/>
            </a:ln>
          </p:spPr>
        </p:pic>
        <p:sp>
          <p:nvSpPr>
            <p:cNvPr id="736261" name="Text Box 5"/>
            <p:cNvSpPr txBox="1">
              <a:spLocks noChangeArrowheads="1"/>
            </p:cNvSpPr>
            <p:nvPr/>
          </p:nvSpPr>
          <p:spPr bwMode="auto">
            <a:xfrm>
              <a:off x="2608" y="116"/>
              <a:ext cx="1183" cy="366"/>
            </a:xfrm>
            <a:prstGeom prst="rect">
              <a:avLst/>
            </a:prstGeom>
            <a:noFill/>
            <a:ln w="9525">
              <a:noFill/>
              <a:miter lim="800000"/>
              <a:headEnd/>
              <a:tailEnd/>
            </a:ln>
            <a:effectLst/>
          </p:spPr>
          <p:txBody>
            <a:bodyPr>
              <a:spAutoFit/>
            </a:bodyPr>
            <a:lstStyle/>
            <a:p>
              <a:pPr algn="l" latinLnBrk="0">
                <a:spcBef>
                  <a:spcPct val="50000"/>
                </a:spcBef>
              </a:pPr>
              <a:r>
                <a:rPr kumimoji="0" lang="en-US" sz="1600">
                  <a:solidFill>
                    <a:srgbClr val="D71515"/>
                  </a:solidFill>
                  <a:latin typeface="Arial" pitchFamily="34" charset="0"/>
                </a:rPr>
                <a:t>Description des données (XSD)</a:t>
              </a:r>
            </a:p>
          </p:txBody>
        </p:sp>
        <p:sp>
          <p:nvSpPr>
            <p:cNvPr id="736262" name="AutoShape 6"/>
            <p:cNvSpPr>
              <a:spLocks noChangeArrowheads="1"/>
            </p:cNvSpPr>
            <p:nvPr/>
          </p:nvSpPr>
          <p:spPr bwMode="auto">
            <a:xfrm rot="6865317">
              <a:off x="3854" y="868"/>
              <a:ext cx="227" cy="816"/>
            </a:xfrm>
            <a:prstGeom prst="downArrow">
              <a:avLst>
                <a:gd name="adj1" fmla="val 50000"/>
                <a:gd name="adj2" fmla="val 89868"/>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fr-FR"/>
            </a:p>
          </p:txBody>
        </p:sp>
        <p:pic>
          <p:nvPicPr>
            <p:cNvPr id="736263" name="Picture 7" descr="AA002781"/>
            <p:cNvPicPr>
              <a:picLocks noChangeAspect="1" noChangeArrowheads="1"/>
            </p:cNvPicPr>
            <p:nvPr/>
          </p:nvPicPr>
          <p:blipFill>
            <a:blip r:embed="rId3" cstate="print"/>
            <a:srcRect/>
            <a:stretch>
              <a:fillRect/>
            </a:stretch>
          </p:blipFill>
          <p:spPr bwMode="auto">
            <a:xfrm rot="204541">
              <a:off x="3792" y="1117"/>
              <a:ext cx="540" cy="407"/>
            </a:xfrm>
            <a:prstGeom prst="rect">
              <a:avLst/>
            </a:prstGeom>
            <a:noFill/>
          </p:spPr>
        </p:pic>
      </p:grpSp>
      <p:sp>
        <p:nvSpPr>
          <p:cNvPr id="736264" name="Cloud"/>
          <p:cNvSpPr>
            <a:spLocks noChangeAspect="1" noEditPoints="1" noChangeArrowheads="1"/>
          </p:cNvSpPr>
          <p:nvPr/>
        </p:nvSpPr>
        <p:spPr bwMode="auto">
          <a:xfrm>
            <a:off x="-396875" y="2770188"/>
            <a:ext cx="3455988" cy="3179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noFill/>
            <a:miter lim="800000"/>
            <a:headEnd/>
            <a:tailEnd/>
          </a:ln>
          <a:effectLst>
            <a:prstShdw prst="shdw17" dist="17961" dir="2700000">
              <a:srgbClr val="FFBE7D">
                <a:gamma/>
                <a:shade val="60000"/>
                <a:invGamma/>
              </a:srgbClr>
            </a:prstShdw>
          </a:effectLst>
        </p:spPr>
        <p:txBody>
          <a:bodyPr/>
          <a:lstStyle/>
          <a:p>
            <a:endParaRPr lang="fr-FR"/>
          </a:p>
        </p:txBody>
      </p:sp>
      <p:pic>
        <p:nvPicPr>
          <p:cNvPr id="736265" name="Picture 9"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8243888" y="836613"/>
            <a:ext cx="681037" cy="898525"/>
          </a:xfrm>
          <a:prstGeom prst="rect">
            <a:avLst/>
          </a:prstGeom>
          <a:noFill/>
        </p:spPr>
      </p:pic>
      <p:pic>
        <p:nvPicPr>
          <p:cNvPr id="736266" name="Picture 10" descr="server"/>
          <p:cNvPicPr>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74613" y="5194300"/>
            <a:ext cx="681037" cy="898525"/>
          </a:xfrm>
          <a:prstGeom prst="rect">
            <a:avLst/>
          </a:prstGeom>
          <a:noFill/>
        </p:spPr>
      </p:pic>
      <p:grpSp>
        <p:nvGrpSpPr>
          <p:cNvPr id="736267" name="Group 11"/>
          <p:cNvGrpSpPr>
            <a:grpSpLocks/>
          </p:cNvGrpSpPr>
          <p:nvPr/>
        </p:nvGrpSpPr>
        <p:grpSpPr bwMode="auto">
          <a:xfrm>
            <a:off x="250825" y="3933825"/>
            <a:ext cx="914400" cy="457200"/>
            <a:chOff x="624" y="1536"/>
            <a:chExt cx="576" cy="288"/>
          </a:xfrm>
        </p:grpSpPr>
        <p:sp>
          <p:nvSpPr>
            <p:cNvPr id="736268" name="AutoShape 12"/>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6269" name="Line 13"/>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6270" name="Oval 14"/>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6271" name="Group 15"/>
          <p:cNvGrpSpPr>
            <a:grpSpLocks/>
          </p:cNvGrpSpPr>
          <p:nvPr/>
        </p:nvGrpSpPr>
        <p:grpSpPr bwMode="auto">
          <a:xfrm>
            <a:off x="395288" y="4581525"/>
            <a:ext cx="914400" cy="457200"/>
            <a:chOff x="624" y="1536"/>
            <a:chExt cx="576" cy="288"/>
          </a:xfrm>
        </p:grpSpPr>
        <p:sp>
          <p:nvSpPr>
            <p:cNvPr id="736272" name="AutoShape 16"/>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6273" name="Line 17"/>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6274" name="Oval 18"/>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6275" name="Group 19"/>
          <p:cNvGrpSpPr>
            <a:grpSpLocks/>
          </p:cNvGrpSpPr>
          <p:nvPr/>
        </p:nvGrpSpPr>
        <p:grpSpPr bwMode="auto">
          <a:xfrm flipH="1">
            <a:off x="7956550" y="2492375"/>
            <a:ext cx="914400" cy="385763"/>
            <a:chOff x="624" y="1536"/>
            <a:chExt cx="576" cy="288"/>
          </a:xfrm>
        </p:grpSpPr>
        <p:sp>
          <p:nvSpPr>
            <p:cNvPr id="736276" name="AutoShape 20"/>
            <p:cNvSpPr>
              <a:spLocks noChangeArrowheads="1"/>
            </p:cNvSpPr>
            <p:nvPr/>
          </p:nvSpPr>
          <p:spPr bwMode="auto">
            <a:xfrm flipH="1">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6277" name="Line 21"/>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6278" name="Oval 22"/>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6279" name="Group 23"/>
          <p:cNvGrpSpPr>
            <a:grpSpLocks/>
          </p:cNvGrpSpPr>
          <p:nvPr/>
        </p:nvGrpSpPr>
        <p:grpSpPr bwMode="auto">
          <a:xfrm flipH="1">
            <a:off x="8229600" y="3141663"/>
            <a:ext cx="914400" cy="385762"/>
            <a:chOff x="624" y="1536"/>
            <a:chExt cx="576" cy="288"/>
          </a:xfrm>
        </p:grpSpPr>
        <p:sp>
          <p:nvSpPr>
            <p:cNvPr id="736280" name="AutoShape 24"/>
            <p:cNvSpPr>
              <a:spLocks noChangeArrowheads="1"/>
            </p:cNvSpPr>
            <p:nvPr/>
          </p:nvSpPr>
          <p:spPr bwMode="auto">
            <a:xfrm flipH="1">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6281" name="Line 25"/>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6282" name="Oval 26"/>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sp>
        <p:nvSpPr>
          <p:cNvPr id="736283" name="Text Box 27"/>
          <p:cNvSpPr txBox="1">
            <a:spLocks noChangeArrowheads="1"/>
          </p:cNvSpPr>
          <p:nvPr/>
        </p:nvSpPr>
        <p:spPr bwMode="auto">
          <a:xfrm>
            <a:off x="179388" y="5949950"/>
            <a:ext cx="1677987" cy="822325"/>
          </a:xfrm>
          <a:prstGeom prst="rect">
            <a:avLst/>
          </a:prstGeom>
          <a:noFill/>
          <a:ln w="38100">
            <a:noFill/>
            <a:miter lim="800000"/>
            <a:headEnd/>
            <a:tailEnd/>
          </a:ln>
          <a:effectLst/>
        </p:spPr>
        <p:txBody>
          <a:bodyPr wrap="none">
            <a:spAutoFit/>
          </a:bodyPr>
          <a:lstStyle/>
          <a:p>
            <a:pPr algn="l" latinLnBrk="0"/>
            <a:r>
              <a:rPr kumimoji="0" lang="en-GB" sz="2400">
                <a:latin typeface="Arial" pitchFamily="34" charset="0"/>
              </a:rPr>
              <a:t>Application</a:t>
            </a:r>
          </a:p>
          <a:p>
            <a:pPr algn="l" latinLnBrk="0"/>
            <a:r>
              <a:rPr kumimoji="0" lang="en-GB" sz="2400">
                <a:latin typeface="Arial" pitchFamily="34" charset="0"/>
              </a:rPr>
              <a:t>Cliente</a:t>
            </a:r>
          </a:p>
        </p:txBody>
      </p:sp>
      <p:sp>
        <p:nvSpPr>
          <p:cNvPr id="736284" name="Text Box 28"/>
          <p:cNvSpPr txBox="1">
            <a:spLocks noChangeArrowheads="1"/>
          </p:cNvSpPr>
          <p:nvPr/>
        </p:nvSpPr>
        <p:spPr bwMode="auto">
          <a:xfrm>
            <a:off x="7466013" y="0"/>
            <a:ext cx="1677987" cy="822325"/>
          </a:xfrm>
          <a:prstGeom prst="rect">
            <a:avLst/>
          </a:prstGeom>
          <a:noFill/>
          <a:ln w="38100">
            <a:noFill/>
            <a:miter lim="800000"/>
            <a:headEnd/>
            <a:tailEnd/>
          </a:ln>
          <a:effectLst/>
        </p:spPr>
        <p:txBody>
          <a:bodyPr wrap="none">
            <a:spAutoFit/>
          </a:bodyPr>
          <a:lstStyle/>
          <a:p>
            <a:pPr algn="l" latinLnBrk="0"/>
            <a:r>
              <a:rPr kumimoji="0" lang="en-GB" sz="2400">
                <a:solidFill>
                  <a:srgbClr val="D71515"/>
                </a:solidFill>
                <a:latin typeface="Arial" pitchFamily="34" charset="0"/>
              </a:rPr>
              <a:t>Application</a:t>
            </a:r>
          </a:p>
          <a:p>
            <a:pPr algn="l" latinLnBrk="0"/>
            <a:r>
              <a:rPr kumimoji="0" lang="en-GB" sz="2400">
                <a:solidFill>
                  <a:srgbClr val="D71515"/>
                </a:solidFill>
                <a:latin typeface="Arial" pitchFamily="34" charset="0"/>
              </a:rPr>
              <a:t>Serveur</a:t>
            </a:r>
          </a:p>
        </p:txBody>
      </p:sp>
      <p:grpSp>
        <p:nvGrpSpPr>
          <p:cNvPr id="736285" name="Group 29"/>
          <p:cNvGrpSpPr>
            <a:grpSpLocks/>
          </p:cNvGrpSpPr>
          <p:nvPr/>
        </p:nvGrpSpPr>
        <p:grpSpPr bwMode="auto">
          <a:xfrm>
            <a:off x="971550" y="1052513"/>
            <a:ext cx="2879725" cy="2401887"/>
            <a:chOff x="612" y="663"/>
            <a:chExt cx="1814" cy="1513"/>
          </a:xfrm>
        </p:grpSpPr>
        <p:sp>
          <p:nvSpPr>
            <p:cNvPr id="736286" name="AutoShape 30"/>
            <p:cNvSpPr>
              <a:spLocks noChangeArrowheads="1"/>
            </p:cNvSpPr>
            <p:nvPr/>
          </p:nvSpPr>
          <p:spPr bwMode="auto">
            <a:xfrm>
              <a:off x="975" y="1208"/>
              <a:ext cx="227" cy="680"/>
            </a:xfrm>
            <a:prstGeom prst="downArrow">
              <a:avLst>
                <a:gd name="adj1" fmla="val 50000"/>
                <a:gd name="adj2" fmla="val 74890"/>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fr-FR"/>
            </a:p>
          </p:txBody>
        </p:sp>
        <p:sp>
          <p:nvSpPr>
            <p:cNvPr id="736287" name="Line 31"/>
            <p:cNvSpPr>
              <a:spLocks noChangeShapeType="1"/>
            </p:cNvSpPr>
            <p:nvPr/>
          </p:nvSpPr>
          <p:spPr bwMode="auto">
            <a:xfrm flipH="1">
              <a:off x="1519" y="1071"/>
              <a:ext cx="907" cy="0"/>
            </a:xfrm>
            <a:prstGeom prst="line">
              <a:avLst/>
            </a:prstGeom>
            <a:noFill/>
            <a:ln w="9525">
              <a:solidFill>
                <a:schemeClr val="tx1"/>
              </a:solidFill>
              <a:prstDash val="dash"/>
              <a:round/>
              <a:headEnd/>
              <a:tailEnd type="triangle" w="med" len="med"/>
            </a:ln>
            <a:effectLst/>
          </p:spPr>
          <p:txBody>
            <a:bodyPr/>
            <a:lstStyle/>
            <a:p>
              <a:endParaRPr lang="fr-FR"/>
            </a:p>
          </p:txBody>
        </p:sp>
        <p:sp>
          <p:nvSpPr>
            <p:cNvPr id="736288" name="AutoShape 32"/>
            <p:cNvSpPr>
              <a:spLocks noChangeArrowheads="1"/>
            </p:cNvSpPr>
            <p:nvPr/>
          </p:nvSpPr>
          <p:spPr bwMode="auto">
            <a:xfrm>
              <a:off x="612" y="663"/>
              <a:ext cx="907" cy="544"/>
            </a:xfrm>
            <a:prstGeom prst="foldedCorner">
              <a:avLst>
                <a:gd name="adj" fmla="val 12500"/>
              </a:avLst>
            </a:prstGeom>
            <a:noFill/>
            <a:ln w="28575">
              <a:solidFill>
                <a:schemeClr val="accent2"/>
              </a:solidFill>
              <a:prstDash val="dash"/>
              <a:round/>
              <a:headEnd/>
              <a:tailEnd/>
            </a:ln>
            <a:effectLst/>
          </p:spPr>
          <p:txBody>
            <a:bodyPr anchor="ctr"/>
            <a:lstStyle/>
            <a:p>
              <a:pPr latinLnBrk="0"/>
              <a:r>
                <a:rPr kumimoji="0" lang="fr-FR" sz="1600" b="1">
                  <a:solidFill>
                    <a:schemeClr val="accent2"/>
                  </a:solidFill>
                  <a:latin typeface="Arial" pitchFamily="34" charset="0"/>
                </a:rPr>
                <a:t>Description de student</a:t>
              </a:r>
            </a:p>
          </p:txBody>
        </p:sp>
        <p:pic>
          <p:nvPicPr>
            <p:cNvPr id="736289" name="Picture 33" descr="AA002781"/>
            <p:cNvPicPr>
              <a:picLocks noChangeAspect="1" noChangeArrowheads="1"/>
            </p:cNvPicPr>
            <p:nvPr/>
          </p:nvPicPr>
          <p:blipFill>
            <a:blip r:embed="rId3" cstate="print"/>
            <a:srcRect/>
            <a:stretch>
              <a:fillRect/>
            </a:stretch>
          </p:blipFill>
          <p:spPr bwMode="auto">
            <a:xfrm rot="204541">
              <a:off x="839" y="1254"/>
              <a:ext cx="540" cy="407"/>
            </a:xfrm>
            <a:prstGeom prst="rect">
              <a:avLst/>
            </a:prstGeom>
            <a:noFill/>
          </p:spPr>
        </p:pic>
        <p:grpSp>
          <p:nvGrpSpPr>
            <p:cNvPr id="736290" name="Group 34"/>
            <p:cNvGrpSpPr>
              <a:grpSpLocks/>
            </p:cNvGrpSpPr>
            <p:nvPr/>
          </p:nvGrpSpPr>
          <p:grpSpPr bwMode="auto">
            <a:xfrm>
              <a:off x="793" y="1888"/>
              <a:ext cx="757" cy="288"/>
              <a:chOff x="703" y="1979"/>
              <a:chExt cx="757" cy="288"/>
            </a:xfrm>
          </p:grpSpPr>
          <p:sp>
            <p:nvSpPr>
              <p:cNvPr id="736291" name="AutoShape 35"/>
              <p:cNvSpPr>
                <a:spLocks noChangeArrowheads="1"/>
              </p:cNvSpPr>
              <p:nvPr/>
            </p:nvSpPr>
            <p:spPr bwMode="auto">
              <a:xfrm>
                <a:off x="703" y="1979"/>
                <a:ext cx="613" cy="288"/>
              </a:xfrm>
              <a:prstGeom prst="roundRect">
                <a:avLst>
                  <a:gd name="adj" fmla="val 16667"/>
                </a:avLst>
              </a:prstGeom>
              <a:noFill/>
              <a:ln w="19050">
                <a:solidFill>
                  <a:schemeClr val="folHlink"/>
                </a:solidFill>
                <a:prstDash val="dash"/>
                <a:round/>
                <a:headEnd/>
                <a:tailEnd/>
              </a:ln>
              <a:effectLst/>
            </p:spPr>
            <p:txBody>
              <a:bodyPr wrap="none" anchor="ctr"/>
              <a:lstStyle/>
              <a:p>
                <a:pPr latinLnBrk="0"/>
                <a:r>
                  <a:rPr kumimoji="0" lang="fr-FR" sz="1600" b="1">
                    <a:solidFill>
                      <a:schemeClr val="folHlink"/>
                    </a:solidFill>
                    <a:effectLst>
                      <a:outerShdw blurRad="38100" dist="38100" dir="2700000" algn="tl">
                        <a:srgbClr val="000000"/>
                      </a:outerShdw>
                    </a:effectLst>
                    <a:latin typeface="Arial" pitchFamily="34" charset="0"/>
                  </a:rPr>
                  <a:t>classe</a:t>
                </a:r>
              </a:p>
              <a:p>
                <a:pPr latinLnBrk="0"/>
                <a:r>
                  <a:rPr kumimoji="0" lang="fr-FR" sz="1600" b="1">
                    <a:solidFill>
                      <a:schemeClr val="folHlink"/>
                    </a:solidFill>
                    <a:effectLst>
                      <a:outerShdw blurRad="38100" dist="38100" dir="2700000" algn="tl">
                        <a:srgbClr val="000000"/>
                      </a:outerShdw>
                    </a:effectLst>
                    <a:latin typeface="Arial" pitchFamily="34" charset="0"/>
                  </a:rPr>
                  <a:t>student</a:t>
                </a:r>
              </a:p>
            </p:txBody>
          </p:sp>
          <p:sp>
            <p:nvSpPr>
              <p:cNvPr id="736292" name="Line 36"/>
              <p:cNvSpPr>
                <a:spLocks noChangeShapeType="1"/>
              </p:cNvSpPr>
              <p:nvPr/>
            </p:nvSpPr>
            <p:spPr bwMode="auto">
              <a:xfrm>
                <a:off x="1316" y="2123"/>
                <a:ext cx="96" cy="0"/>
              </a:xfrm>
              <a:prstGeom prst="line">
                <a:avLst/>
              </a:prstGeom>
              <a:noFill/>
              <a:ln w="19050">
                <a:solidFill>
                  <a:schemeClr val="folHlink"/>
                </a:solidFill>
                <a:prstDash val="dash"/>
                <a:round/>
                <a:headEnd/>
                <a:tailEnd/>
              </a:ln>
              <a:effectLst/>
            </p:spPr>
            <p:txBody>
              <a:bodyPr/>
              <a:lstStyle/>
              <a:p>
                <a:endParaRPr lang="fr-FR"/>
              </a:p>
            </p:txBody>
          </p:sp>
          <p:sp>
            <p:nvSpPr>
              <p:cNvPr id="736293" name="Oval 37"/>
              <p:cNvSpPr>
                <a:spLocks noChangeArrowheads="1"/>
              </p:cNvSpPr>
              <p:nvPr/>
            </p:nvSpPr>
            <p:spPr bwMode="auto">
              <a:xfrm>
                <a:off x="1364" y="2075"/>
                <a:ext cx="96" cy="96"/>
              </a:xfrm>
              <a:prstGeom prst="ellipse">
                <a:avLst/>
              </a:prstGeom>
              <a:noFill/>
              <a:ln w="19050">
                <a:solidFill>
                  <a:schemeClr val="folHlink"/>
                </a:solidFill>
                <a:prstDash val="dash"/>
                <a:round/>
                <a:headEnd/>
                <a:tailEnd/>
              </a:ln>
              <a:effectLst/>
            </p:spPr>
            <p:txBody>
              <a:bodyPr wrap="none" anchor="ctr"/>
              <a:lstStyle/>
              <a:p>
                <a:endParaRPr lang="fr-FR"/>
              </a:p>
            </p:txBody>
          </p:sp>
        </p:grpSp>
      </p:grpSp>
      <p:grpSp>
        <p:nvGrpSpPr>
          <p:cNvPr id="736294" name="Group 38"/>
          <p:cNvGrpSpPr>
            <a:grpSpLocks/>
          </p:cNvGrpSpPr>
          <p:nvPr/>
        </p:nvGrpSpPr>
        <p:grpSpPr bwMode="auto">
          <a:xfrm>
            <a:off x="6516688" y="2205038"/>
            <a:ext cx="1368425" cy="647700"/>
            <a:chOff x="3243" y="2795"/>
            <a:chExt cx="862" cy="408"/>
          </a:xfrm>
        </p:grpSpPr>
        <p:sp>
          <p:nvSpPr>
            <p:cNvPr id="736295" name="AutoShape 39"/>
            <p:cNvSpPr>
              <a:spLocks noChangeArrowheads="1"/>
            </p:cNvSpPr>
            <p:nvPr/>
          </p:nvSpPr>
          <p:spPr bwMode="auto">
            <a:xfrm>
              <a:off x="3459" y="2795"/>
              <a:ext cx="646" cy="408"/>
            </a:xfrm>
            <a:prstGeom prst="roundRect">
              <a:avLst>
                <a:gd name="adj" fmla="val 16667"/>
              </a:avLst>
            </a:prstGeom>
            <a:solidFill>
              <a:schemeClr val="accent1"/>
            </a:solidFill>
            <a:ln w="28575">
              <a:solidFill>
                <a:schemeClr val="tx1"/>
              </a:solidFill>
              <a:prstDash val="dash"/>
              <a:round/>
              <a:headEnd/>
              <a:tailEnd/>
            </a:ln>
            <a:effectLst/>
          </p:spPr>
          <p:txBody>
            <a:bodyPr wrap="none" anchor="ctr"/>
            <a:lstStyle/>
            <a:p>
              <a:pPr latinLnBrk="0"/>
              <a:r>
                <a:rPr kumimoji="0" lang="fr-FR">
                  <a:latin typeface="Arial" pitchFamily="34" charset="0"/>
                </a:rPr>
                <a:t>Classe</a:t>
              </a:r>
            </a:p>
            <a:p>
              <a:pPr latinLnBrk="0"/>
              <a:r>
                <a:rPr kumimoji="0" lang="fr-FR">
                  <a:latin typeface="Arial" pitchFamily="34" charset="0"/>
                </a:rPr>
                <a:t>student</a:t>
              </a:r>
            </a:p>
          </p:txBody>
        </p:sp>
        <p:sp>
          <p:nvSpPr>
            <p:cNvPr id="736296" name="Line 40"/>
            <p:cNvSpPr>
              <a:spLocks noChangeShapeType="1"/>
            </p:cNvSpPr>
            <p:nvPr/>
          </p:nvSpPr>
          <p:spPr bwMode="auto">
            <a:xfrm flipH="1">
              <a:off x="3315" y="2999"/>
              <a:ext cx="144" cy="0"/>
            </a:xfrm>
            <a:prstGeom prst="line">
              <a:avLst/>
            </a:prstGeom>
            <a:noFill/>
            <a:ln w="28575">
              <a:solidFill>
                <a:schemeClr val="tx1"/>
              </a:solidFill>
              <a:prstDash val="dash"/>
              <a:round/>
              <a:headEnd/>
              <a:tailEnd/>
            </a:ln>
            <a:effectLst/>
          </p:spPr>
          <p:txBody>
            <a:bodyPr/>
            <a:lstStyle/>
            <a:p>
              <a:endParaRPr lang="fr-FR"/>
            </a:p>
          </p:txBody>
        </p:sp>
        <p:sp>
          <p:nvSpPr>
            <p:cNvPr id="736297" name="Oval 41"/>
            <p:cNvSpPr>
              <a:spLocks noChangeArrowheads="1"/>
            </p:cNvSpPr>
            <p:nvPr/>
          </p:nvSpPr>
          <p:spPr bwMode="auto">
            <a:xfrm flipH="1">
              <a:off x="3243" y="2931"/>
              <a:ext cx="144" cy="136"/>
            </a:xfrm>
            <a:prstGeom prst="ellipse">
              <a:avLst/>
            </a:prstGeom>
            <a:solidFill>
              <a:schemeClr val="accent1"/>
            </a:solidFill>
            <a:ln w="28575">
              <a:solidFill>
                <a:schemeClr val="tx1"/>
              </a:solidFill>
              <a:prstDash val="dash"/>
              <a:round/>
              <a:headEnd/>
              <a:tailEnd/>
            </a:ln>
            <a:effectLst/>
          </p:spPr>
          <p:txBody>
            <a:bodyPr wrap="none" anchor="ctr"/>
            <a:lstStyle/>
            <a:p>
              <a:endParaRPr lang="fr-FR"/>
            </a:p>
          </p:txBody>
        </p:sp>
      </p:grpSp>
      <p:grpSp>
        <p:nvGrpSpPr>
          <p:cNvPr id="736298" name="Group 42"/>
          <p:cNvGrpSpPr>
            <a:grpSpLocks/>
          </p:cNvGrpSpPr>
          <p:nvPr/>
        </p:nvGrpSpPr>
        <p:grpSpPr bwMode="auto">
          <a:xfrm>
            <a:off x="1827213" y="4659313"/>
            <a:ext cx="3752850" cy="1001712"/>
            <a:chOff x="1151" y="2935"/>
            <a:chExt cx="2364" cy="631"/>
          </a:xfrm>
        </p:grpSpPr>
        <p:sp>
          <p:nvSpPr>
            <p:cNvPr id="736299" name="Line 43"/>
            <p:cNvSpPr>
              <a:spLocks noChangeShapeType="1"/>
            </p:cNvSpPr>
            <p:nvPr/>
          </p:nvSpPr>
          <p:spPr bwMode="auto">
            <a:xfrm flipH="1">
              <a:off x="2653" y="3203"/>
              <a:ext cx="862" cy="0"/>
            </a:xfrm>
            <a:prstGeom prst="line">
              <a:avLst/>
            </a:prstGeom>
            <a:noFill/>
            <a:ln w="9525">
              <a:solidFill>
                <a:schemeClr val="tx1"/>
              </a:solidFill>
              <a:prstDash val="dash"/>
              <a:round/>
              <a:headEnd/>
              <a:tailEnd type="triangle" w="med" len="med"/>
            </a:ln>
            <a:effectLst/>
          </p:spPr>
          <p:txBody>
            <a:bodyPr/>
            <a:lstStyle/>
            <a:p>
              <a:endParaRPr lang="fr-FR"/>
            </a:p>
          </p:txBody>
        </p:sp>
        <p:sp>
          <p:nvSpPr>
            <p:cNvPr id="736300" name="AutoShape 44"/>
            <p:cNvSpPr>
              <a:spLocks noChangeArrowheads="1"/>
            </p:cNvSpPr>
            <p:nvPr/>
          </p:nvSpPr>
          <p:spPr bwMode="auto">
            <a:xfrm rot="6865317">
              <a:off x="1445" y="2682"/>
              <a:ext cx="227" cy="816"/>
            </a:xfrm>
            <a:prstGeom prst="downArrow">
              <a:avLst>
                <a:gd name="adj1" fmla="val 50000"/>
                <a:gd name="adj2" fmla="val 89868"/>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fr-FR"/>
            </a:p>
          </p:txBody>
        </p:sp>
        <p:sp>
          <p:nvSpPr>
            <p:cNvPr id="736301" name="AutoShape 45"/>
            <p:cNvSpPr>
              <a:spLocks noChangeArrowheads="1"/>
            </p:cNvSpPr>
            <p:nvPr/>
          </p:nvSpPr>
          <p:spPr bwMode="auto">
            <a:xfrm>
              <a:off x="1746" y="3022"/>
              <a:ext cx="907" cy="544"/>
            </a:xfrm>
            <a:prstGeom prst="foldedCorner">
              <a:avLst>
                <a:gd name="adj" fmla="val 12500"/>
              </a:avLst>
            </a:prstGeom>
            <a:solidFill>
              <a:schemeClr val="bg1"/>
            </a:solidFill>
            <a:ln w="28575">
              <a:solidFill>
                <a:schemeClr val="folHlink"/>
              </a:solidFill>
              <a:prstDash val="dash"/>
              <a:round/>
              <a:headEnd/>
              <a:tailEnd/>
            </a:ln>
            <a:effectLst/>
          </p:spPr>
          <p:txBody>
            <a:bodyPr anchor="ctr"/>
            <a:lstStyle/>
            <a:p>
              <a:pPr latinLnBrk="0"/>
              <a:r>
                <a:rPr kumimoji="0" lang="fr-FR" sz="1600" b="1">
                  <a:solidFill>
                    <a:schemeClr val="folHlink"/>
                  </a:solidFill>
                  <a:effectLst>
                    <a:outerShdw blurRad="38100" dist="38100" dir="2700000" algn="tl">
                      <a:srgbClr val="C0C0C0"/>
                    </a:outerShdw>
                  </a:effectLst>
                  <a:latin typeface="Arial" pitchFamily="34" charset="0"/>
                </a:rPr>
                <a:t>Données de student</a:t>
              </a:r>
            </a:p>
          </p:txBody>
        </p:sp>
        <p:pic>
          <p:nvPicPr>
            <p:cNvPr id="736302" name="Picture 46" descr="AA002781"/>
            <p:cNvPicPr>
              <a:picLocks noChangeAspect="1" noChangeArrowheads="1"/>
            </p:cNvPicPr>
            <p:nvPr/>
          </p:nvPicPr>
          <p:blipFill>
            <a:blip r:embed="rId5" cstate="print"/>
            <a:srcRect/>
            <a:stretch>
              <a:fillRect/>
            </a:stretch>
          </p:blipFill>
          <p:spPr bwMode="auto">
            <a:xfrm rot="1866137">
              <a:off x="1429" y="2935"/>
              <a:ext cx="407" cy="540"/>
            </a:xfrm>
            <a:prstGeom prst="rect">
              <a:avLst/>
            </a:prstGeom>
            <a:noFill/>
          </p:spPr>
        </p:pic>
      </p:grpSp>
      <p:grpSp>
        <p:nvGrpSpPr>
          <p:cNvPr id="736303" name="Group 47"/>
          <p:cNvGrpSpPr>
            <a:grpSpLocks/>
          </p:cNvGrpSpPr>
          <p:nvPr/>
        </p:nvGrpSpPr>
        <p:grpSpPr bwMode="auto">
          <a:xfrm>
            <a:off x="5651500" y="3357563"/>
            <a:ext cx="2771775" cy="2943225"/>
            <a:chOff x="3560" y="2115"/>
            <a:chExt cx="1746" cy="1854"/>
          </a:xfrm>
        </p:grpSpPr>
        <p:pic>
          <p:nvPicPr>
            <p:cNvPr id="736304" name="Picture 48" descr="student"/>
            <p:cNvPicPr>
              <a:picLocks noChangeAspect="1" noChangeArrowheads="1"/>
            </p:cNvPicPr>
            <p:nvPr/>
          </p:nvPicPr>
          <p:blipFill>
            <a:blip r:embed="rId6" cstate="print"/>
            <a:srcRect/>
            <a:stretch>
              <a:fillRect/>
            </a:stretch>
          </p:blipFill>
          <p:spPr bwMode="auto">
            <a:xfrm>
              <a:off x="3560" y="2659"/>
              <a:ext cx="1746" cy="738"/>
            </a:xfrm>
            <a:prstGeom prst="rect">
              <a:avLst/>
            </a:prstGeom>
            <a:noFill/>
            <a:ln w="38100">
              <a:solidFill>
                <a:schemeClr val="folHlink"/>
              </a:solidFill>
              <a:miter lim="800000"/>
              <a:headEnd/>
              <a:tailEnd/>
            </a:ln>
          </p:spPr>
        </p:pic>
        <p:sp>
          <p:nvSpPr>
            <p:cNvPr id="736305" name="AutoShape 49"/>
            <p:cNvSpPr>
              <a:spLocks noChangeArrowheads="1"/>
            </p:cNvSpPr>
            <p:nvPr/>
          </p:nvSpPr>
          <p:spPr bwMode="auto">
            <a:xfrm rot="1416209">
              <a:off x="4604" y="2115"/>
              <a:ext cx="227" cy="771"/>
            </a:xfrm>
            <a:prstGeom prst="downArrow">
              <a:avLst>
                <a:gd name="adj1" fmla="val 50000"/>
                <a:gd name="adj2" fmla="val 84912"/>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fr-FR"/>
            </a:p>
          </p:txBody>
        </p:sp>
        <p:pic>
          <p:nvPicPr>
            <p:cNvPr id="736306" name="Picture 50" descr="AA002781"/>
            <p:cNvPicPr>
              <a:picLocks noChangeAspect="1" noChangeArrowheads="1"/>
            </p:cNvPicPr>
            <p:nvPr/>
          </p:nvPicPr>
          <p:blipFill>
            <a:blip r:embed="rId3" cstate="print"/>
            <a:srcRect/>
            <a:stretch>
              <a:fillRect/>
            </a:stretch>
          </p:blipFill>
          <p:spPr bwMode="auto">
            <a:xfrm rot="204541">
              <a:off x="4468" y="2251"/>
              <a:ext cx="540" cy="407"/>
            </a:xfrm>
            <a:prstGeom prst="rect">
              <a:avLst/>
            </a:prstGeom>
            <a:noFill/>
          </p:spPr>
        </p:pic>
        <p:sp>
          <p:nvSpPr>
            <p:cNvPr id="736307" name="AutoShape 51"/>
            <p:cNvSpPr>
              <a:spLocks/>
            </p:cNvSpPr>
            <p:nvPr/>
          </p:nvSpPr>
          <p:spPr bwMode="auto">
            <a:xfrm>
              <a:off x="4652" y="3585"/>
              <a:ext cx="576" cy="384"/>
            </a:xfrm>
            <a:prstGeom prst="accentCallout2">
              <a:avLst>
                <a:gd name="adj1" fmla="val 18750"/>
                <a:gd name="adj2" fmla="val -8333"/>
                <a:gd name="adj3" fmla="val 18750"/>
                <a:gd name="adj4" fmla="val -35417"/>
                <a:gd name="adj5" fmla="val -75782"/>
                <a:gd name="adj6" fmla="val -63542"/>
              </a:avLst>
            </a:prstGeom>
            <a:noFill/>
            <a:ln w="9525">
              <a:solidFill>
                <a:schemeClr val="tx1"/>
              </a:solidFill>
              <a:miter lim="800000"/>
              <a:headEnd/>
              <a:tailEnd type="oval" w="med" len="med"/>
            </a:ln>
            <a:effectLst/>
          </p:spPr>
          <p:txBody>
            <a:bodyPr anchor="ctr"/>
            <a:lstStyle/>
            <a:p>
              <a:pPr algn="l" latinLnBrk="0"/>
              <a:r>
                <a:rPr kumimoji="0" lang="fr-FR">
                  <a:latin typeface="Arial" pitchFamily="34" charset="0"/>
                </a:rPr>
                <a:t>Texte !</a:t>
              </a:r>
            </a:p>
          </p:txBody>
        </p:sp>
      </p:grpSp>
      <p:grpSp>
        <p:nvGrpSpPr>
          <p:cNvPr id="736308" name="Group 52"/>
          <p:cNvGrpSpPr>
            <a:grpSpLocks/>
          </p:cNvGrpSpPr>
          <p:nvPr/>
        </p:nvGrpSpPr>
        <p:grpSpPr bwMode="auto">
          <a:xfrm>
            <a:off x="1354138" y="2954338"/>
            <a:ext cx="4802187" cy="1652587"/>
            <a:chOff x="853" y="1861"/>
            <a:chExt cx="3025" cy="1041"/>
          </a:xfrm>
        </p:grpSpPr>
        <p:grpSp>
          <p:nvGrpSpPr>
            <p:cNvPr id="736309" name="Group 53"/>
            <p:cNvGrpSpPr>
              <a:grpSpLocks/>
            </p:cNvGrpSpPr>
            <p:nvPr/>
          </p:nvGrpSpPr>
          <p:grpSpPr bwMode="auto">
            <a:xfrm>
              <a:off x="853" y="2523"/>
              <a:ext cx="1029" cy="379"/>
              <a:chOff x="2200" y="3550"/>
              <a:chExt cx="1029" cy="379"/>
            </a:xfrm>
          </p:grpSpPr>
          <p:sp>
            <p:nvSpPr>
              <p:cNvPr id="736310" name="AutoShape 54"/>
              <p:cNvSpPr>
                <a:spLocks noChangeArrowheads="1"/>
              </p:cNvSpPr>
              <p:nvPr/>
            </p:nvSpPr>
            <p:spPr bwMode="auto">
              <a:xfrm>
                <a:off x="2200" y="3550"/>
                <a:ext cx="885" cy="379"/>
              </a:xfrm>
              <a:prstGeom prst="roundRect">
                <a:avLst>
                  <a:gd name="adj" fmla="val 16667"/>
                </a:avLst>
              </a:prstGeom>
              <a:solidFill>
                <a:schemeClr val="folHlink"/>
              </a:solidFill>
              <a:ln w="9525">
                <a:noFill/>
                <a:round/>
                <a:headEnd/>
                <a:tailEnd/>
              </a:ln>
              <a:effectLst>
                <a:prstShdw prst="shdw17" dist="17961" dir="2700000">
                  <a:schemeClr val="folHlink">
                    <a:gamma/>
                    <a:shade val="60000"/>
                    <a:invGamma/>
                  </a:schemeClr>
                </a:prstShdw>
              </a:effectLst>
            </p:spPr>
            <p:txBody>
              <a:bodyPr wrap="none" anchor="ctr"/>
              <a:lstStyle/>
              <a:p>
                <a:pPr latinLnBrk="0"/>
                <a:r>
                  <a:rPr kumimoji="0" lang="fr-FR">
                    <a:latin typeface="Arial" pitchFamily="34" charset="0"/>
                  </a:rPr>
                  <a:t>instance</a:t>
                </a:r>
              </a:p>
              <a:p>
                <a:pPr latinLnBrk="0"/>
                <a:r>
                  <a:rPr kumimoji="0" lang="fr-FR">
                    <a:latin typeface="Arial" pitchFamily="34" charset="0"/>
                  </a:rPr>
                  <a:t>student</a:t>
                </a:r>
              </a:p>
            </p:txBody>
          </p:sp>
          <p:sp>
            <p:nvSpPr>
              <p:cNvPr id="736311" name="Line 55"/>
              <p:cNvSpPr>
                <a:spLocks noChangeShapeType="1"/>
              </p:cNvSpPr>
              <p:nvPr/>
            </p:nvSpPr>
            <p:spPr bwMode="auto">
              <a:xfrm>
                <a:off x="3085" y="3756"/>
                <a:ext cx="96" cy="0"/>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endParaRPr lang="fr-FR"/>
              </a:p>
            </p:txBody>
          </p:sp>
          <p:sp>
            <p:nvSpPr>
              <p:cNvPr id="736312" name="Oval 56"/>
              <p:cNvSpPr>
                <a:spLocks noChangeArrowheads="1"/>
              </p:cNvSpPr>
              <p:nvPr/>
            </p:nvSpPr>
            <p:spPr bwMode="auto">
              <a:xfrm>
                <a:off x="3133" y="3708"/>
                <a:ext cx="96" cy="96"/>
              </a:xfrm>
              <a:prstGeom prst="ellipse">
                <a:avLst/>
              </a:prstGeom>
              <a:solidFill>
                <a:schemeClr val="folHlink"/>
              </a:solidFill>
              <a:ln w="9525">
                <a:noFill/>
                <a:round/>
                <a:headEnd/>
                <a:tailEnd/>
              </a:ln>
              <a:effectLst>
                <a:prstShdw prst="shdw17" dist="17961" dir="2700000">
                  <a:schemeClr val="folHlink">
                    <a:gamma/>
                    <a:shade val="60000"/>
                    <a:invGamma/>
                  </a:schemeClr>
                </a:prstShdw>
              </a:effectLst>
            </p:spPr>
            <p:txBody>
              <a:bodyPr wrap="none" anchor="ctr"/>
              <a:lstStyle/>
              <a:p>
                <a:endParaRPr lang="fr-FR"/>
              </a:p>
            </p:txBody>
          </p:sp>
        </p:grpSp>
        <p:sp>
          <p:nvSpPr>
            <p:cNvPr id="736313" name="Line 57"/>
            <p:cNvSpPr>
              <a:spLocks noChangeShapeType="1"/>
            </p:cNvSpPr>
            <p:nvPr/>
          </p:nvSpPr>
          <p:spPr bwMode="auto">
            <a:xfrm>
              <a:off x="1202" y="2160"/>
              <a:ext cx="0" cy="363"/>
            </a:xfrm>
            <a:prstGeom prst="line">
              <a:avLst/>
            </a:prstGeom>
            <a:noFill/>
            <a:ln w="9525">
              <a:solidFill>
                <a:schemeClr val="folHlink"/>
              </a:solidFill>
              <a:prstDash val="dash"/>
              <a:round/>
              <a:headEnd/>
              <a:tailEnd type="triangle" w="med" len="med"/>
            </a:ln>
            <a:effectLst/>
          </p:spPr>
          <p:txBody>
            <a:bodyPr/>
            <a:lstStyle/>
            <a:p>
              <a:endParaRPr lang="fr-FR"/>
            </a:p>
          </p:txBody>
        </p:sp>
        <p:sp>
          <p:nvSpPr>
            <p:cNvPr id="736314" name="AutoShape 58"/>
            <p:cNvSpPr>
              <a:spLocks/>
            </p:cNvSpPr>
            <p:nvPr/>
          </p:nvSpPr>
          <p:spPr bwMode="auto">
            <a:xfrm>
              <a:off x="2461" y="1861"/>
              <a:ext cx="1417" cy="384"/>
            </a:xfrm>
            <a:prstGeom prst="accentCallout2">
              <a:avLst>
                <a:gd name="adj1" fmla="val 18750"/>
                <a:gd name="adj2" fmla="val -3389"/>
                <a:gd name="adj3" fmla="val 18750"/>
                <a:gd name="adj4" fmla="val -44389"/>
                <a:gd name="adj5" fmla="val 201824"/>
                <a:gd name="adj6" fmla="val -57162"/>
              </a:avLst>
            </a:prstGeom>
            <a:noFill/>
            <a:ln w="9525">
              <a:solidFill>
                <a:schemeClr val="tx1"/>
              </a:solidFill>
              <a:miter lim="800000"/>
              <a:headEnd/>
              <a:tailEnd type="oval" w="med" len="med"/>
            </a:ln>
            <a:effectLst/>
          </p:spPr>
          <p:txBody>
            <a:bodyPr anchor="ctr"/>
            <a:lstStyle/>
            <a:p>
              <a:pPr algn="l" latinLnBrk="0"/>
              <a:r>
                <a:rPr kumimoji="0" lang="fr-FR" sz="1600">
                  <a:latin typeface="Arial" pitchFamily="34" charset="0"/>
                </a:rPr>
                <a:t>Objet de type données</a:t>
              </a:r>
            </a:p>
            <a:p>
              <a:pPr algn="l" latinLnBrk="0"/>
              <a:r>
                <a:rPr kumimoji="0" lang="fr-FR" sz="1600">
                  <a:latin typeface="Arial" pitchFamily="34" charset="0"/>
                </a:rPr>
                <a:t>!= méthodes </a:t>
              </a:r>
            </a:p>
          </p:txBody>
        </p:sp>
      </p:grpSp>
      <p:grpSp>
        <p:nvGrpSpPr>
          <p:cNvPr id="736315" name="Group 59"/>
          <p:cNvGrpSpPr>
            <a:grpSpLocks/>
          </p:cNvGrpSpPr>
          <p:nvPr/>
        </p:nvGrpSpPr>
        <p:grpSpPr bwMode="auto">
          <a:xfrm>
            <a:off x="6659563" y="2924175"/>
            <a:ext cx="1368425" cy="647700"/>
            <a:chOff x="3243" y="2795"/>
            <a:chExt cx="862" cy="408"/>
          </a:xfrm>
        </p:grpSpPr>
        <p:sp>
          <p:nvSpPr>
            <p:cNvPr id="736316" name="AutoShape 60"/>
            <p:cNvSpPr>
              <a:spLocks noChangeArrowheads="1"/>
            </p:cNvSpPr>
            <p:nvPr/>
          </p:nvSpPr>
          <p:spPr bwMode="auto">
            <a:xfrm>
              <a:off x="3459" y="2795"/>
              <a:ext cx="646" cy="408"/>
            </a:xfrm>
            <a:prstGeom prst="roundRect">
              <a:avLst>
                <a:gd name="adj" fmla="val 16667"/>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latinLnBrk="0"/>
              <a:r>
                <a:rPr kumimoji="0" lang="fr-FR">
                  <a:latin typeface="Arial" pitchFamily="34" charset="0"/>
                </a:rPr>
                <a:t>instance</a:t>
              </a:r>
            </a:p>
            <a:p>
              <a:pPr latinLnBrk="0"/>
              <a:r>
                <a:rPr kumimoji="0" lang="fr-FR">
                  <a:latin typeface="Arial" pitchFamily="34" charset="0"/>
                </a:rPr>
                <a:t>student</a:t>
              </a:r>
            </a:p>
          </p:txBody>
        </p:sp>
        <p:sp>
          <p:nvSpPr>
            <p:cNvPr id="736317" name="Line 61"/>
            <p:cNvSpPr>
              <a:spLocks noChangeShapeType="1"/>
            </p:cNvSpPr>
            <p:nvPr/>
          </p:nvSpPr>
          <p:spPr bwMode="auto">
            <a:xfrm flipH="1">
              <a:off x="3315" y="2999"/>
              <a:ext cx="144" cy="0"/>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endParaRPr lang="fr-FR"/>
            </a:p>
          </p:txBody>
        </p:sp>
        <p:sp>
          <p:nvSpPr>
            <p:cNvPr id="736318" name="Oval 62"/>
            <p:cNvSpPr>
              <a:spLocks noChangeArrowheads="1"/>
            </p:cNvSpPr>
            <p:nvPr/>
          </p:nvSpPr>
          <p:spPr bwMode="auto">
            <a:xfrm flipH="1">
              <a:off x="3243" y="2931"/>
              <a:ext cx="144" cy="136"/>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36259"/>
                                        </p:tgtEl>
                                        <p:attrNameLst>
                                          <p:attrName>style.visibility</p:attrName>
                                        </p:attrNameLst>
                                      </p:cBhvr>
                                      <p:to>
                                        <p:strVal val="visible"/>
                                      </p:to>
                                    </p:set>
                                    <p:animEffect transition="in" filter="checkerboard(across)">
                                      <p:cBhvr>
                                        <p:cTn id="7" dur="500"/>
                                        <p:tgtEl>
                                          <p:spTgt spid="7362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36285"/>
                                        </p:tgtEl>
                                        <p:attrNameLst>
                                          <p:attrName>style.visibility</p:attrName>
                                        </p:attrNameLst>
                                      </p:cBhvr>
                                      <p:to>
                                        <p:strVal val="visible"/>
                                      </p:to>
                                    </p:set>
                                    <p:animEffect transition="in" filter="checkerboard(across)">
                                      <p:cBhvr>
                                        <p:cTn id="12" dur="500"/>
                                        <p:tgtEl>
                                          <p:spTgt spid="73628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36308"/>
                                        </p:tgtEl>
                                        <p:attrNameLst>
                                          <p:attrName>style.visibility</p:attrName>
                                        </p:attrNameLst>
                                      </p:cBhvr>
                                      <p:to>
                                        <p:strVal val="visible"/>
                                      </p:to>
                                    </p:set>
                                    <p:animEffect transition="in" filter="checkerboard(across)">
                                      <p:cBhvr>
                                        <p:cTn id="17" dur="500"/>
                                        <p:tgtEl>
                                          <p:spTgt spid="73630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36303"/>
                                        </p:tgtEl>
                                        <p:attrNameLst>
                                          <p:attrName>style.visibility</p:attrName>
                                        </p:attrNameLst>
                                      </p:cBhvr>
                                      <p:to>
                                        <p:strVal val="visible"/>
                                      </p:to>
                                    </p:set>
                                    <p:animEffect transition="in" filter="checkerboard(across)">
                                      <p:cBhvr>
                                        <p:cTn id="22" dur="500"/>
                                        <p:tgtEl>
                                          <p:spTgt spid="73630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36298"/>
                                        </p:tgtEl>
                                        <p:attrNameLst>
                                          <p:attrName>style.visibility</p:attrName>
                                        </p:attrNameLst>
                                      </p:cBhvr>
                                      <p:to>
                                        <p:strVal val="visible"/>
                                      </p:to>
                                    </p:set>
                                    <p:animEffect transition="in" filter="checkerboard(across)">
                                      <p:cBhvr>
                                        <p:cTn id="27" dur="500"/>
                                        <p:tgtEl>
                                          <p:spTgt spid="736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ctrTitle"/>
          </p:nvPr>
        </p:nvSpPr>
        <p:spPr>
          <a:xfrm>
            <a:off x="685800" y="2286000"/>
            <a:ext cx="7772400" cy="1143000"/>
          </a:xfrm>
        </p:spPr>
        <p:txBody>
          <a:bodyPr/>
          <a:lstStyle/>
          <a:p>
            <a:r>
              <a:rPr lang="fr-FR"/>
              <a:t>Le protocole SOAP</a:t>
            </a:r>
          </a:p>
        </p:txBody>
      </p:sp>
      <p:sp>
        <p:nvSpPr>
          <p:cNvPr id="479235"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C6EE0DFA-F650-4D39-99E8-87040FA1D3DD}" type="slidenum">
              <a:rPr lang="fr-FR"/>
              <a:pPr/>
              <a:t>2</a:t>
            </a:fld>
            <a:endParaRPr lang="fr-FR" dirty="0"/>
          </a:p>
        </p:txBody>
      </p:sp>
      <p:sp>
        <p:nvSpPr>
          <p:cNvPr id="436226" name="Rectangle 2"/>
          <p:cNvSpPr>
            <a:spLocks noGrp="1" noChangeArrowheads="1"/>
          </p:cNvSpPr>
          <p:nvPr>
            <p:ph type="title"/>
          </p:nvPr>
        </p:nvSpPr>
        <p:spPr/>
        <p:txBody>
          <a:bodyPr/>
          <a:lstStyle/>
          <a:p>
            <a:r>
              <a:rPr lang="fr-FR" dirty="0"/>
              <a:t>La problématique</a:t>
            </a:r>
          </a:p>
        </p:txBody>
      </p:sp>
      <p:sp>
        <p:nvSpPr>
          <p:cNvPr id="436227" name="Rectangle 3"/>
          <p:cNvSpPr>
            <a:spLocks noGrp="1" noChangeArrowheads="1"/>
          </p:cNvSpPr>
          <p:nvPr>
            <p:ph type="body" idx="1"/>
          </p:nvPr>
        </p:nvSpPr>
        <p:spPr/>
        <p:txBody>
          <a:bodyPr/>
          <a:lstStyle/>
          <a:p>
            <a:r>
              <a:rPr lang="fr-FR" dirty="0"/>
              <a:t>     Création de l’information : 20% du PNB </a:t>
            </a:r>
          </a:p>
          <a:p>
            <a:endParaRPr lang="fr-FR" dirty="0"/>
          </a:p>
          <a:p>
            <a:r>
              <a:rPr lang="fr-FR" dirty="0"/>
              <a:t>     90% de l’information sont des documents </a:t>
            </a:r>
          </a:p>
          <a:p>
            <a:endParaRPr lang="fr-FR" dirty="0"/>
          </a:p>
          <a:p>
            <a:r>
              <a:rPr lang="fr-FR" dirty="0"/>
              <a:t>     Traitement de texte et PAO traditionnels </a:t>
            </a:r>
          </a:p>
          <a:p>
            <a:endParaRPr lang="fr-FR" dirty="0"/>
          </a:p>
          <a:p>
            <a:pPr lvl="1"/>
            <a:r>
              <a:rPr lang="fr-FR" dirty="0"/>
              <a:t>          30% du temps sur le formatage </a:t>
            </a:r>
          </a:p>
          <a:p>
            <a:pPr lvl="1"/>
            <a:r>
              <a:rPr lang="fr-FR" dirty="0"/>
              <a:t>          30% du temps sur la recherche d’informations </a:t>
            </a:r>
          </a:p>
          <a:p>
            <a:endParaRPr lang="fr-FR" dirty="0"/>
          </a:p>
          <a:p>
            <a:r>
              <a:rPr lang="fr-FR" dirty="0"/>
              <a:t>     La technologie change tous les 18 mois </a:t>
            </a:r>
          </a:p>
          <a:p>
            <a:endParaRPr lang="fr-FR" dirty="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ctrTitle"/>
          </p:nvPr>
        </p:nvSpPr>
        <p:spPr>
          <a:xfrm>
            <a:off x="685800" y="2286000"/>
            <a:ext cx="7772400" cy="1143000"/>
          </a:xfrm>
        </p:spPr>
        <p:txBody>
          <a:bodyPr/>
          <a:lstStyle/>
          <a:p>
            <a:r>
              <a:rPr lang="fr-FR"/>
              <a:t>Le Document XML</a:t>
            </a:r>
          </a:p>
        </p:txBody>
      </p:sp>
      <p:sp>
        <p:nvSpPr>
          <p:cNvPr id="427011"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8907E11C-6BF6-4362-AAE6-0844F0D9C56C}" type="slidenum">
              <a:rPr lang="fr-FR"/>
              <a:pPr/>
              <a:t>200</a:t>
            </a:fld>
            <a:endParaRPr lang="fr-FR"/>
          </a:p>
        </p:txBody>
      </p:sp>
      <p:sp>
        <p:nvSpPr>
          <p:cNvPr id="491522" name="Rectangle 2"/>
          <p:cNvSpPr>
            <a:spLocks noGrp="1" noChangeArrowheads="1"/>
          </p:cNvSpPr>
          <p:nvPr>
            <p:ph type="title"/>
          </p:nvPr>
        </p:nvSpPr>
        <p:spPr/>
        <p:txBody>
          <a:bodyPr/>
          <a:lstStyle/>
          <a:p>
            <a:r>
              <a:rPr lang="fr-FR"/>
              <a:t>Interopérabilité : le constat</a:t>
            </a:r>
          </a:p>
        </p:txBody>
      </p:sp>
      <p:sp>
        <p:nvSpPr>
          <p:cNvPr id="491523" name="Rectangle 3"/>
          <p:cNvSpPr>
            <a:spLocks noGrp="1" noChangeArrowheads="1"/>
          </p:cNvSpPr>
          <p:nvPr>
            <p:ph type="body" idx="1"/>
          </p:nvPr>
        </p:nvSpPr>
        <p:spPr/>
        <p:txBody>
          <a:bodyPr/>
          <a:lstStyle/>
          <a:p>
            <a:r>
              <a:rPr lang="fr-FR" dirty="0"/>
              <a:t>Manque de standards </a:t>
            </a:r>
            <a:r>
              <a:rPr lang="fr-FR" dirty="0">
                <a:sym typeface="Wingdings 3" pitchFamily="18" charset="2"/>
              </a:rPr>
              <a:t> problème d’interopérabilité</a:t>
            </a:r>
          </a:p>
          <a:p>
            <a:pPr lvl="1"/>
            <a:r>
              <a:rPr lang="fr-FR" dirty="0"/>
              <a:t>DCOM </a:t>
            </a:r>
          </a:p>
          <a:p>
            <a:pPr lvl="1"/>
            <a:r>
              <a:rPr lang="fr-FR" dirty="0"/>
              <a:t>CORBA </a:t>
            </a:r>
          </a:p>
          <a:p>
            <a:pPr lvl="1"/>
            <a:r>
              <a:rPr lang="fr-FR" dirty="0"/>
              <a:t>JAVA - RMI</a:t>
            </a:r>
          </a:p>
          <a:p>
            <a:pPr lvl="1"/>
            <a:r>
              <a:rPr lang="fr-FR" dirty="0"/>
              <a:t>Être lié à un seul middleware ?</a:t>
            </a:r>
          </a:p>
          <a:p>
            <a:r>
              <a:rPr lang="fr-FR" dirty="0"/>
              <a:t>Problèmes de sécurité</a:t>
            </a:r>
          </a:p>
          <a:p>
            <a:pPr lvl="1"/>
            <a:r>
              <a:rPr lang="fr-FR" dirty="0"/>
              <a:t>Les firewalls n’autorisent que certains ports : HTTP, FTP</a:t>
            </a:r>
          </a:p>
          <a:p>
            <a:pPr lvl="1"/>
            <a:r>
              <a:rPr lang="fr-FR" dirty="0"/>
              <a:t>La plus part des middlewares assignent dynamiquement les ports</a:t>
            </a:r>
          </a:p>
          <a:p>
            <a:pPr lvl="1">
              <a:buFont typeface="Wingdings" pitchFamily="2" charset="2"/>
              <a:buNone/>
            </a:pPr>
            <a:r>
              <a:rPr lang="fr-FR" dirty="0">
                <a:sym typeface="Wingdings 3" pitchFamily="18" charset="2"/>
              </a:rPr>
              <a:t> Cela est un VRAI problème pour les applications internet</a:t>
            </a:r>
          </a:p>
          <a:p>
            <a:r>
              <a:rPr lang="fr-FR" dirty="0">
                <a:sym typeface="Wingdings 3" pitchFamily="18" charset="2"/>
              </a:rPr>
              <a:t>Solutions possible de communication sur HTTP</a:t>
            </a:r>
          </a:p>
          <a:p>
            <a:pPr lvl="1"/>
            <a:r>
              <a:rPr lang="fr-FR" dirty="0" err="1">
                <a:sym typeface="Wingdings 3" pitchFamily="18" charset="2"/>
              </a:rPr>
              <a:t>Remote</a:t>
            </a:r>
            <a:r>
              <a:rPr lang="fr-FR" dirty="0">
                <a:sym typeface="Wingdings 3" pitchFamily="18" charset="2"/>
              </a:rPr>
              <a:t> </a:t>
            </a:r>
            <a:r>
              <a:rPr lang="fr-FR" dirty="0" err="1">
                <a:sym typeface="Wingdings 3" pitchFamily="18" charset="2"/>
              </a:rPr>
              <a:t>Procedure</a:t>
            </a:r>
            <a:r>
              <a:rPr lang="fr-FR" dirty="0">
                <a:sym typeface="Wingdings 3" pitchFamily="18" charset="2"/>
              </a:rPr>
              <a:t> Call</a:t>
            </a:r>
          </a:p>
          <a:p>
            <a:pPr lvl="1"/>
            <a:r>
              <a:rPr lang="en-US" dirty="0"/>
              <a:t>http + </a:t>
            </a:r>
            <a:r>
              <a:rPr lang="en-US" dirty="0" err="1"/>
              <a:t>ascii</a:t>
            </a:r>
            <a:endParaRPr lang="en-US" dirty="0"/>
          </a:p>
          <a:p>
            <a:pPr lvl="2"/>
            <a:r>
              <a:rPr lang="en-US" dirty="0" err="1"/>
              <a:t>Producteur</a:t>
            </a:r>
            <a:r>
              <a:rPr lang="en-US" dirty="0"/>
              <a:t> et </a:t>
            </a:r>
            <a:r>
              <a:rPr lang="fr-FR" dirty="0">
                <a:sym typeface="Wingdings 3" pitchFamily="18" charset="2"/>
              </a:rPr>
              <a:t>consommateur </a:t>
            </a:r>
            <a:r>
              <a:rPr lang="en-US" dirty="0" err="1" smtClean="0"/>
              <a:t>sont</a:t>
            </a:r>
            <a:r>
              <a:rPr lang="en-US" dirty="0" smtClean="0"/>
              <a:t> </a:t>
            </a:r>
            <a:r>
              <a:rPr lang="en-US" dirty="0" err="1"/>
              <a:t>obligés</a:t>
            </a:r>
            <a:r>
              <a:rPr lang="en-US" dirty="0"/>
              <a:t> de se </a:t>
            </a:r>
            <a:r>
              <a:rPr lang="en-US" dirty="0" err="1"/>
              <a:t>connaître</a:t>
            </a:r>
            <a:endParaRPr lang="en-US" dirty="0"/>
          </a:p>
          <a:p>
            <a:pPr lvl="1">
              <a:buFont typeface="Wingdings" pitchFamily="2" charset="2"/>
              <a:buNone/>
            </a:pPr>
            <a:r>
              <a:rPr lang="fr-FR" dirty="0">
                <a:sym typeface="Wingdings 3" pitchFamily="18" charset="2"/>
              </a:rPr>
              <a:t> XML à la rescousse</a:t>
            </a:r>
          </a:p>
          <a:p>
            <a:pPr lvl="2"/>
            <a:r>
              <a:rPr lang="fr-FR" dirty="0">
                <a:sym typeface="Wingdings 3" pitchFamily="18" charset="2"/>
              </a:rPr>
              <a:t>XML +( DTD) XSD = se comprendre en utilisant les mêmes outils</a:t>
            </a:r>
          </a:p>
          <a:p>
            <a:pPr lvl="2"/>
            <a:r>
              <a:rPr lang="fr-FR" dirty="0">
                <a:sym typeface="Wingdings 3" pitchFamily="18" charset="2"/>
              </a:rPr>
              <a:t>Producteur et </a:t>
            </a:r>
            <a:r>
              <a:rPr lang="fr-FR" dirty="0" smtClean="0">
                <a:sym typeface="Wingdings 3" pitchFamily="18" charset="2"/>
              </a:rPr>
              <a:t>consommateur </a:t>
            </a:r>
            <a:r>
              <a:rPr lang="fr-FR" dirty="0">
                <a:sym typeface="Wingdings 3" pitchFamily="18" charset="2"/>
              </a:rPr>
              <a:t>peuvent être « étrangers »</a:t>
            </a:r>
            <a:endParaRPr lang="en-US" dirty="0"/>
          </a:p>
          <a:p>
            <a:pPr lvl="1"/>
            <a:r>
              <a:rPr lang="fr-FR" dirty="0">
                <a:sym typeface="Wingdings 3" pitchFamily="18" charset="2"/>
              </a:rPr>
              <a:t>XML-RPC puis SOAP</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946CE9B4-5920-4FB8-9BC6-F87FED581F35}" type="slidenum">
              <a:rPr lang="fr-FR"/>
              <a:pPr/>
              <a:t>201</a:t>
            </a:fld>
            <a:endParaRPr lang="fr-FR"/>
          </a:p>
        </p:txBody>
      </p:sp>
      <p:sp>
        <p:nvSpPr>
          <p:cNvPr id="552962" name="Rectangle 2"/>
          <p:cNvSpPr>
            <a:spLocks noGrp="1" noChangeArrowheads="1"/>
          </p:cNvSpPr>
          <p:nvPr>
            <p:ph type="title"/>
          </p:nvPr>
        </p:nvSpPr>
        <p:spPr/>
        <p:txBody>
          <a:bodyPr/>
          <a:lstStyle/>
          <a:p>
            <a:r>
              <a:rPr lang="fr-FR"/>
              <a:t>Pourquoi pas DCOM ou IIOP</a:t>
            </a:r>
          </a:p>
        </p:txBody>
      </p:sp>
      <p:sp>
        <p:nvSpPr>
          <p:cNvPr id="552963" name="Rectangle 3"/>
          <p:cNvSpPr>
            <a:spLocks noGrp="1" noChangeArrowheads="1"/>
          </p:cNvSpPr>
          <p:nvPr>
            <p:ph type="body" idx="1"/>
          </p:nvPr>
        </p:nvSpPr>
        <p:spPr/>
        <p:txBody>
          <a:bodyPr/>
          <a:lstStyle/>
          <a:p>
            <a:endParaRPr lang="fr-FR" sz="2200"/>
          </a:p>
          <a:p>
            <a:r>
              <a:rPr lang="fr-FR" sz="2200"/>
              <a:t>DCOM est très orienté connexion</a:t>
            </a:r>
          </a:p>
          <a:p>
            <a:pPr lvl="1"/>
            <a:r>
              <a:rPr lang="fr-FR" sz="1600"/>
              <a:t>Beaucoup de packets échangés pour créer/maintenir la sessions</a:t>
            </a:r>
          </a:p>
          <a:p>
            <a:r>
              <a:rPr lang="fr-FR" sz="2200"/>
              <a:t>DCOM n’est pas disponible sur toutes les plate formes</a:t>
            </a:r>
          </a:p>
          <a:p>
            <a:pPr lvl="1"/>
            <a:r>
              <a:rPr lang="fr-FR" sz="1600"/>
              <a:t>MacOS, NT3.51, Vanilla Win95 – JAMAIS</a:t>
            </a:r>
          </a:p>
          <a:p>
            <a:pPr lvl="1"/>
            <a:r>
              <a:rPr lang="fr-FR" sz="1600"/>
              <a:t>UNIX, MVS, VMS – $$$ pour porter le code NT</a:t>
            </a:r>
          </a:p>
          <a:p>
            <a:r>
              <a:rPr lang="fr-FR" sz="2200"/>
              <a:t>IIOP nécessite un $$$ ORB</a:t>
            </a:r>
          </a:p>
          <a:p>
            <a:r>
              <a:rPr lang="fr-FR" sz="2200"/>
              <a:t>DCOM/IIOP sont des protocoles sophistiqués qui nécessitent un runtime pour bien fonctionner</a:t>
            </a:r>
          </a:p>
          <a:p>
            <a:pPr lvl="1"/>
            <a:r>
              <a:rPr lang="fr-FR" sz="1600"/>
              <a:t>Dur de porter le développement sur d’autres plate-formes</a:t>
            </a:r>
          </a:p>
          <a:p>
            <a:r>
              <a:rPr lang="fr-FR" sz="2200"/>
              <a:t>La sécurité DCOM/IIOP nécessite un environnement administrés pour être fiable</a:t>
            </a:r>
          </a:p>
          <a:p>
            <a:r>
              <a:rPr lang="fr-FR" sz="2200"/>
              <a:t>DCOM/IIOP non utilisables au travers des firewalls</a:t>
            </a:r>
          </a:p>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fld id="{C74D4049-CBFD-46D3-A884-434183BD17E8}" type="slidenum">
              <a:rPr lang="fr-FR"/>
              <a:pPr/>
              <a:t>202</a:t>
            </a:fld>
            <a:endParaRPr lang="fr-FR"/>
          </a:p>
        </p:txBody>
      </p:sp>
      <p:sp>
        <p:nvSpPr>
          <p:cNvPr id="740354" name="Rectangle 2"/>
          <p:cNvSpPr>
            <a:spLocks noGrp="1" noChangeArrowheads="1"/>
          </p:cNvSpPr>
          <p:nvPr>
            <p:ph type="title"/>
          </p:nvPr>
        </p:nvSpPr>
        <p:spPr/>
        <p:txBody>
          <a:bodyPr/>
          <a:lstStyle/>
          <a:p>
            <a:r>
              <a:rPr lang="en-US"/>
              <a:t>Evolution vers les Web Services</a:t>
            </a:r>
            <a:endParaRPr lang="fr-FR"/>
          </a:p>
        </p:txBody>
      </p:sp>
      <p:pic>
        <p:nvPicPr>
          <p:cNvPr id="740355" name="Picture 3" descr="internet cloud smaller"/>
          <p:cNvPicPr>
            <a:picLocks noChangeAspect="1" noChangeArrowheads="1"/>
          </p:cNvPicPr>
          <p:nvPr/>
        </p:nvPicPr>
        <p:blipFill>
          <a:blip r:embed="rId2" cstate="screen"/>
          <a:srcRect/>
          <a:stretch>
            <a:fillRect/>
          </a:stretch>
        </p:blipFill>
        <p:spPr bwMode="auto">
          <a:xfrm>
            <a:off x="0" y="2722563"/>
            <a:ext cx="1682750" cy="1090612"/>
          </a:xfrm>
          <a:prstGeom prst="rect">
            <a:avLst/>
          </a:prstGeom>
          <a:noFill/>
        </p:spPr>
      </p:pic>
      <p:pic>
        <p:nvPicPr>
          <p:cNvPr id="740356" name="Picture 4" descr="MegaServices graphic darker"/>
          <p:cNvPicPr>
            <a:picLocks noChangeAspect="1" noChangeArrowheads="1"/>
          </p:cNvPicPr>
          <p:nvPr/>
        </p:nvPicPr>
        <p:blipFill>
          <a:blip r:embed="rId3" cstate="print"/>
          <a:srcRect/>
          <a:stretch>
            <a:fillRect/>
          </a:stretch>
        </p:blipFill>
        <p:spPr bwMode="auto">
          <a:xfrm>
            <a:off x="3314700" y="500063"/>
            <a:ext cx="6383338" cy="6196012"/>
          </a:xfrm>
          <a:prstGeom prst="rect">
            <a:avLst/>
          </a:prstGeom>
          <a:noFill/>
        </p:spPr>
      </p:pic>
      <p:sp>
        <p:nvSpPr>
          <p:cNvPr id="740357" name="Text Box 5"/>
          <p:cNvSpPr txBox="1">
            <a:spLocks noChangeArrowheads="1"/>
          </p:cNvSpPr>
          <p:nvPr/>
        </p:nvSpPr>
        <p:spPr bwMode="auto">
          <a:xfrm rot="-744722">
            <a:off x="6819900" y="1411288"/>
            <a:ext cx="1041400" cy="579437"/>
          </a:xfrm>
          <a:prstGeom prst="rect">
            <a:avLst/>
          </a:prstGeom>
          <a:noFill/>
          <a:ln w="12700">
            <a:noFill/>
            <a:miter lim="800000"/>
            <a:headEnd type="none" w="sm" len="sm"/>
            <a:tailEnd type="none" w="sm" len="sm"/>
          </a:ln>
          <a:effectLst/>
        </p:spPr>
        <p:txBody>
          <a:bodyPr wrap="none" anchorCtr="1">
            <a:spAutoFit/>
          </a:bodyPr>
          <a:lstStyle/>
          <a:p>
            <a:pPr algn="l" eaLnBrk="0" latinLnBrk="0" hangingPunct="0"/>
            <a:r>
              <a:rPr kumimoji="0" lang="en-US" sz="3200" b="1" i="1">
                <a:solidFill>
                  <a:srgbClr val="FFFBDE"/>
                </a:solidFill>
                <a:effectLst>
                  <a:outerShdw blurRad="38100" dist="38100" dir="2700000" algn="tl">
                    <a:srgbClr val="000000"/>
                  </a:outerShdw>
                </a:effectLst>
                <a:latin typeface="Arial" pitchFamily="34" charset="0"/>
              </a:rPr>
              <a:t>XML</a:t>
            </a:r>
          </a:p>
        </p:txBody>
      </p:sp>
      <p:sp>
        <p:nvSpPr>
          <p:cNvPr id="740358" name="Text Box 6"/>
          <p:cNvSpPr txBox="1">
            <a:spLocks noChangeArrowheads="1"/>
          </p:cNvSpPr>
          <p:nvPr/>
        </p:nvSpPr>
        <p:spPr bwMode="auto">
          <a:xfrm>
            <a:off x="5619750" y="3133725"/>
            <a:ext cx="3365500" cy="488950"/>
          </a:xfrm>
          <a:prstGeom prst="rect">
            <a:avLst/>
          </a:prstGeom>
          <a:noFill/>
          <a:ln w="12700">
            <a:noFill/>
            <a:miter lim="800000"/>
            <a:headEnd type="none" w="sm" len="sm"/>
            <a:tailEnd type="none" w="sm" len="sm"/>
          </a:ln>
          <a:effectLst/>
        </p:spPr>
        <p:txBody>
          <a:bodyPr>
            <a:spAutoFit/>
          </a:bodyPr>
          <a:lstStyle/>
          <a:p>
            <a:pPr eaLnBrk="0" latinLnBrk="0" hangingPunct="0">
              <a:spcBef>
                <a:spcPct val="50000"/>
              </a:spcBef>
            </a:pPr>
            <a:r>
              <a:rPr kumimoji="0" lang="en-US" sz="2600" b="1">
                <a:solidFill>
                  <a:srgbClr val="FFFBDE"/>
                </a:solidFill>
                <a:effectLst>
                  <a:outerShdw blurRad="38100" dist="38100" dir="2700000" algn="tl">
                    <a:srgbClr val="000000"/>
                  </a:outerShdw>
                </a:effectLst>
                <a:latin typeface="Arial" pitchFamily="34" charset="0"/>
              </a:rPr>
              <a:t>Programmability</a:t>
            </a:r>
          </a:p>
        </p:txBody>
      </p:sp>
      <p:sp>
        <p:nvSpPr>
          <p:cNvPr id="740359" name="Text Box 7"/>
          <p:cNvSpPr txBox="1">
            <a:spLocks noChangeArrowheads="1"/>
          </p:cNvSpPr>
          <p:nvPr/>
        </p:nvSpPr>
        <p:spPr bwMode="auto">
          <a:xfrm>
            <a:off x="1071563" y="3163888"/>
            <a:ext cx="2300287" cy="430212"/>
          </a:xfrm>
          <a:prstGeom prst="rect">
            <a:avLst/>
          </a:prstGeom>
          <a:noFill/>
          <a:ln w="12700">
            <a:noFill/>
            <a:miter lim="800000"/>
            <a:headEnd type="none" w="sm" len="sm"/>
            <a:tailEnd type="none" w="sm" len="sm"/>
          </a:ln>
          <a:effectLst/>
        </p:spPr>
        <p:txBody>
          <a:bodyPr anchorCtr="1">
            <a:spAutoFit/>
          </a:bodyPr>
          <a:lstStyle/>
          <a:p>
            <a:pPr eaLnBrk="0" latinLnBrk="0" hangingPunct="0">
              <a:lnSpc>
                <a:spcPct val="85000"/>
              </a:lnSpc>
            </a:pPr>
            <a:r>
              <a:rPr kumimoji="0" lang="en-US" sz="2600" b="1">
                <a:solidFill>
                  <a:schemeClr val="tx2"/>
                </a:solidFill>
                <a:effectLst>
                  <a:outerShdw blurRad="38100" dist="38100" dir="2700000" algn="tl">
                    <a:srgbClr val="FFFFFF"/>
                  </a:outerShdw>
                </a:effectLst>
                <a:latin typeface="Arial" pitchFamily="34" charset="0"/>
              </a:rPr>
              <a:t>Connectivity</a:t>
            </a:r>
          </a:p>
        </p:txBody>
      </p:sp>
      <p:sp>
        <p:nvSpPr>
          <p:cNvPr id="740360" name="Text Box 8"/>
          <p:cNvSpPr txBox="1">
            <a:spLocks noChangeArrowheads="1"/>
          </p:cNvSpPr>
          <p:nvPr/>
        </p:nvSpPr>
        <p:spPr bwMode="auto">
          <a:xfrm rot="-642719">
            <a:off x="4002088" y="2132013"/>
            <a:ext cx="1100137" cy="488950"/>
          </a:xfrm>
          <a:prstGeom prst="rect">
            <a:avLst/>
          </a:prstGeom>
          <a:noFill/>
          <a:ln w="12700">
            <a:noFill/>
            <a:miter lim="800000"/>
            <a:headEnd type="none" w="sm" len="sm"/>
            <a:tailEnd type="none" w="sm" len="sm"/>
          </a:ln>
          <a:effectLst/>
        </p:spPr>
        <p:txBody>
          <a:bodyPr wrap="none" anchorCtr="1">
            <a:spAutoFit/>
          </a:bodyPr>
          <a:lstStyle/>
          <a:p>
            <a:pPr algn="l" eaLnBrk="0" latinLnBrk="0" hangingPunct="0"/>
            <a:r>
              <a:rPr kumimoji="0" lang="en-US" sz="2600" b="1" i="1">
                <a:solidFill>
                  <a:srgbClr val="FFFBDE"/>
                </a:solidFill>
                <a:effectLst>
                  <a:outerShdw blurRad="38100" dist="38100" dir="2700000" algn="tl">
                    <a:srgbClr val="000000"/>
                  </a:outerShdw>
                </a:effectLst>
                <a:latin typeface="Arial" pitchFamily="34" charset="0"/>
              </a:rPr>
              <a:t>HTML</a:t>
            </a:r>
            <a:endParaRPr kumimoji="0" lang="en-US" sz="2800" b="1" i="1">
              <a:solidFill>
                <a:srgbClr val="FFFBDE"/>
              </a:solidFill>
              <a:effectLst>
                <a:outerShdw blurRad="38100" dist="38100" dir="2700000" algn="tl">
                  <a:srgbClr val="000000"/>
                </a:outerShdw>
              </a:effectLst>
              <a:latin typeface="Arial" pitchFamily="34" charset="0"/>
            </a:endParaRPr>
          </a:p>
        </p:txBody>
      </p:sp>
      <p:sp>
        <p:nvSpPr>
          <p:cNvPr id="740361" name="Text Box 9"/>
          <p:cNvSpPr txBox="1">
            <a:spLocks noChangeArrowheads="1"/>
          </p:cNvSpPr>
          <p:nvPr/>
        </p:nvSpPr>
        <p:spPr bwMode="auto">
          <a:xfrm>
            <a:off x="3152775" y="3133725"/>
            <a:ext cx="2701925" cy="488950"/>
          </a:xfrm>
          <a:prstGeom prst="rect">
            <a:avLst/>
          </a:prstGeom>
          <a:noFill/>
          <a:ln w="12700">
            <a:noFill/>
            <a:miter lim="800000"/>
            <a:headEnd type="none" w="sm" len="sm"/>
            <a:tailEnd type="none" w="sm" len="sm"/>
          </a:ln>
          <a:effectLst/>
        </p:spPr>
        <p:txBody>
          <a:bodyPr>
            <a:spAutoFit/>
          </a:bodyPr>
          <a:lstStyle/>
          <a:p>
            <a:pPr eaLnBrk="0" latinLnBrk="0" hangingPunct="0">
              <a:spcBef>
                <a:spcPct val="50000"/>
              </a:spcBef>
            </a:pPr>
            <a:r>
              <a:rPr kumimoji="0" lang="en-US" sz="2600" b="1">
                <a:solidFill>
                  <a:srgbClr val="FFFBDE"/>
                </a:solidFill>
                <a:effectLst>
                  <a:outerShdw blurRad="38100" dist="38100" dir="2700000" algn="tl">
                    <a:srgbClr val="000000"/>
                  </a:outerShdw>
                </a:effectLst>
                <a:latin typeface="Arial" pitchFamily="34" charset="0"/>
              </a:rPr>
              <a:t>Presentation</a:t>
            </a:r>
          </a:p>
        </p:txBody>
      </p:sp>
      <p:sp>
        <p:nvSpPr>
          <p:cNvPr id="740362" name="Rectangle 10"/>
          <p:cNvSpPr>
            <a:spLocks noChangeArrowheads="1"/>
          </p:cNvSpPr>
          <p:nvPr/>
        </p:nvSpPr>
        <p:spPr bwMode="auto">
          <a:xfrm rot="-767471">
            <a:off x="2268538" y="2654300"/>
            <a:ext cx="1003300" cy="396875"/>
          </a:xfrm>
          <a:prstGeom prst="rect">
            <a:avLst/>
          </a:prstGeom>
          <a:noFill/>
          <a:ln w="9525">
            <a:noFill/>
            <a:miter lim="800000"/>
            <a:headEnd/>
            <a:tailEnd/>
          </a:ln>
          <a:effectLst/>
        </p:spPr>
        <p:txBody>
          <a:bodyPr wrap="none">
            <a:spAutoFit/>
          </a:bodyPr>
          <a:lstStyle/>
          <a:p>
            <a:pPr algn="r" eaLnBrk="0" latinLnBrk="0" hangingPunct="0"/>
            <a:r>
              <a:rPr kumimoji="0" lang="en-US" sz="2000" b="1" i="1">
                <a:effectLst>
                  <a:outerShdw blurRad="38100" dist="38100" dir="2700000" algn="tl">
                    <a:srgbClr val="FFFFFF"/>
                  </a:outerShdw>
                </a:effectLst>
                <a:latin typeface="Arial" pitchFamily="34" charset="0"/>
              </a:rPr>
              <a:t>TCP/IP</a:t>
            </a:r>
          </a:p>
        </p:txBody>
      </p:sp>
      <p:grpSp>
        <p:nvGrpSpPr>
          <p:cNvPr id="740363" name="Group 11"/>
          <p:cNvGrpSpPr>
            <a:grpSpLocks/>
          </p:cNvGrpSpPr>
          <p:nvPr/>
        </p:nvGrpSpPr>
        <p:grpSpPr bwMode="auto">
          <a:xfrm>
            <a:off x="0" y="1524000"/>
            <a:ext cx="4514850" cy="3675063"/>
            <a:chOff x="0" y="1169"/>
            <a:chExt cx="2844" cy="2315"/>
          </a:xfrm>
        </p:grpSpPr>
        <p:grpSp>
          <p:nvGrpSpPr>
            <p:cNvPr id="740364" name="Group 12"/>
            <p:cNvGrpSpPr>
              <a:grpSpLocks/>
            </p:cNvGrpSpPr>
            <p:nvPr/>
          </p:nvGrpSpPr>
          <p:grpSpPr bwMode="auto">
            <a:xfrm>
              <a:off x="0" y="1169"/>
              <a:ext cx="2844" cy="2315"/>
              <a:chOff x="0" y="1169"/>
              <a:chExt cx="2844" cy="2315"/>
            </a:xfrm>
          </p:grpSpPr>
          <p:pic>
            <p:nvPicPr>
              <p:cNvPr id="740365" name="Picture 13"/>
              <p:cNvPicPr>
                <a:picLocks noChangeAspect="1" noChangeArrowheads="1"/>
              </p:cNvPicPr>
              <p:nvPr/>
            </p:nvPicPr>
            <p:blipFill>
              <a:blip r:embed="rId4" cstate="print"/>
              <a:srcRect/>
              <a:stretch>
                <a:fillRect/>
              </a:stretch>
            </p:blipFill>
            <p:spPr bwMode="auto">
              <a:xfrm>
                <a:off x="1020" y="2153"/>
                <a:ext cx="1081" cy="322"/>
              </a:xfrm>
              <a:prstGeom prst="rect">
                <a:avLst/>
              </a:prstGeom>
              <a:noFill/>
              <a:ln w="12700">
                <a:noFill/>
                <a:miter lim="800000"/>
                <a:headEnd type="none" w="sm" len="sm"/>
                <a:tailEnd type="none" w="sm" len="sm"/>
              </a:ln>
              <a:effectLst/>
            </p:spPr>
          </p:pic>
          <p:grpSp>
            <p:nvGrpSpPr>
              <p:cNvPr id="740366" name="Group 14"/>
              <p:cNvGrpSpPr>
                <a:grpSpLocks/>
              </p:cNvGrpSpPr>
              <p:nvPr/>
            </p:nvGrpSpPr>
            <p:grpSpPr bwMode="auto">
              <a:xfrm>
                <a:off x="0" y="1169"/>
                <a:ext cx="2844" cy="2315"/>
                <a:chOff x="0" y="1169"/>
                <a:chExt cx="2844" cy="2315"/>
              </a:xfrm>
            </p:grpSpPr>
            <p:pic>
              <p:nvPicPr>
                <p:cNvPr id="740367" name="Picture 15"/>
                <p:cNvPicPr>
                  <a:picLocks noChangeAspect="1" noChangeArrowheads="1"/>
                </p:cNvPicPr>
                <p:nvPr/>
              </p:nvPicPr>
              <p:blipFill>
                <a:blip r:embed="rId5" cstate="print"/>
                <a:srcRect/>
                <a:stretch>
                  <a:fillRect/>
                </a:stretch>
              </p:blipFill>
              <p:spPr bwMode="auto">
                <a:xfrm>
                  <a:off x="2" y="1169"/>
                  <a:ext cx="2842" cy="1221"/>
                </a:xfrm>
                <a:prstGeom prst="rect">
                  <a:avLst/>
                </a:prstGeom>
                <a:noFill/>
                <a:ln w="12700">
                  <a:noFill/>
                  <a:miter lim="800000"/>
                  <a:headEnd type="none" w="sm" len="sm"/>
                  <a:tailEnd type="none" w="sm" len="sm"/>
                </a:ln>
                <a:effectLst/>
              </p:spPr>
            </p:pic>
            <p:pic>
              <p:nvPicPr>
                <p:cNvPr id="740368" name="Picture 16"/>
                <p:cNvPicPr>
                  <a:picLocks noChangeAspect="1" noChangeArrowheads="1"/>
                </p:cNvPicPr>
                <p:nvPr/>
              </p:nvPicPr>
              <p:blipFill>
                <a:blip r:embed="rId6" cstate="print"/>
                <a:srcRect/>
                <a:stretch>
                  <a:fillRect/>
                </a:stretch>
              </p:blipFill>
              <p:spPr bwMode="auto">
                <a:xfrm>
                  <a:off x="0" y="2232"/>
                  <a:ext cx="2834" cy="1252"/>
                </a:xfrm>
                <a:prstGeom prst="rect">
                  <a:avLst/>
                </a:prstGeom>
                <a:noFill/>
                <a:ln w="12700">
                  <a:noFill/>
                  <a:miter lim="800000"/>
                  <a:headEnd type="none" w="sm" len="sm"/>
                  <a:tailEnd type="none" w="sm" len="sm"/>
                </a:ln>
                <a:effectLst/>
              </p:spPr>
            </p:pic>
          </p:grpSp>
        </p:grpSp>
        <p:sp>
          <p:nvSpPr>
            <p:cNvPr id="740369" name="Text Box 17"/>
            <p:cNvSpPr txBox="1">
              <a:spLocks noChangeArrowheads="1"/>
            </p:cNvSpPr>
            <p:nvPr/>
          </p:nvSpPr>
          <p:spPr bwMode="auto">
            <a:xfrm rot="-1244954">
              <a:off x="153" y="1830"/>
              <a:ext cx="1506" cy="246"/>
            </a:xfrm>
            <a:prstGeom prst="rect">
              <a:avLst/>
            </a:prstGeom>
            <a:noFill/>
            <a:ln w="12700">
              <a:noFill/>
              <a:miter lim="800000"/>
              <a:headEnd type="none" w="sm" len="sm"/>
              <a:tailEnd type="none" w="sm" len="sm"/>
            </a:ln>
            <a:effectLst/>
          </p:spPr>
          <p:txBody>
            <a:bodyPr anchorCtr="1">
              <a:spAutoFit/>
            </a:bodyPr>
            <a:lstStyle/>
            <a:p>
              <a:pPr algn="l" eaLnBrk="0" latinLnBrk="0" hangingPunct="0">
                <a:lnSpc>
                  <a:spcPct val="85000"/>
                </a:lnSpc>
              </a:pPr>
              <a:r>
                <a:rPr kumimoji="0" lang="en-US" sz="2300" b="1" i="1">
                  <a:solidFill>
                    <a:srgbClr val="FFFBDE"/>
                  </a:solidFill>
                  <a:effectLst>
                    <a:outerShdw blurRad="38100" dist="38100" dir="2700000" algn="tl">
                      <a:srgbClr val="000000"/>
                    </a:outerShdw>
                  </a:effectLst>
                  <a:latin typeface="Arial" pitchFamily="34" charset="0"/>
                </a:rPr>
                <a:t>Technologie</a:t>
              </a:r>
            </a:p>
          </p:txBody>
        </p:sp>
        <p:sp>
          <p:nvSpPr>
            <p:cNvPr id="740370" name="Text Box 18"/>
            <p:cNvSpPr txBox="1">
              <a:spLocks noChangeArrowheads="1"/>
            </p:cNvSpPr>
            <p:nvPr/>
          </p:nvSpPr>
          <p:spPr bwMode="auto">
            <a:xfrm rot="1289576">
              <a:off x="257" y="2512"/>
              <a:ext cx="1178" cy="246"/>
            </a:xfrm>
            <a:prstGeom prst="rect">
              <a:avLst/>
            </a:prstGeom>
            <a:noFill/>
            <a:ln w="12700">
              <a:noFill/>
              <a:miter lim="800000"/>
              <a:headEnd type="none" w="sm" len="sm"/>
              <a:tailEnd type="none" w="sm" len="sm"/>
            </a:ln>
            <a:effectLst/>
          </p:spPr>
          <p:txBody>
            <a:bodyPr anchorCtr="1">
              <a:spAutoFit/>
            </a:bodyPr>
            <a:lstStyle/>
            <a:p>
              <a:pPr algn="l" eaLnBrk="0" latinLnBrk="0" hangingPunct="0">
                <a:lnSpc>
                  <a:spcPct val="85000"/>
                </a:lnSpc>
              </a:pPr>
              <a:r>
                <a:rPr kumimoji="0" lang="en-US" sz="2300" b="1" i="1">
                  <a:solidFill>
                    <a:srgbClr val="FFFBDE"/>
                  </a:solidFill>
                  <a:effectLst>
                    <a:outerShdw blurRad="38100" dist="38100" dir="2700000" algn="tl">
                      <a:srgbClr val="000000"/>
                    </a:outerShdw>
                  </a:effectLst>
                  <a:latin typeface="Arial" pitchFamily="34" charset="0"/>
                </a:rPr>
                <a:t>Innovation</a:t>
              </a:r>
            </a:p>
          </p:txBody>
        </p:sp>
      </p:grpSp>
      <p:sp>
        <p:nvSpPr>
          <p:cNvPr id="740371" name="Text Box 19"/>
          <p:cNvSpPr txBox="1">
            <a:spLocks noChangeArrowheads="1"/>
          </p:cNvSpPr>
          <p:nvPr/>
        </p:nvSpPr>
        <p:spPr bwMode="auto">
          <a:xfrm rot="824774">
            <a:off x="731838" y="3668713"/>
            <a:ext cx="3178175" cy="336550"/>
          </a:xfrm>
          <a:prstGeom prst="rect">
            <a:avLst/>
          </a:prstGeom>
          <a:noFill/>
          <a:ln w="12700">
            <a:noFill/>
            <a:miter lim="800000"/>
            <a:headEnd type="none" w="sm" len="sm"/>
            <a:tailEnd type="none" w="sm" len="sm"/>
          </a:ln>
          <a:effectLst/>
        </p:spPr>
        <p:txBody>
          <a:bodyPr anchorCtr="1">
            <a:spAutoFit/>
          </a:bodyPr>
          <a:lstStyle/>
          <a:p>
            <a:pPr eaLnBrk="0" latinLnBrk="0" hangingPunct="0"/>
            <a:r>
              <a:rPr kumimoji="0" lang="en-US" sz="1400" b="1" i="1">
                <a:effectLst>
                  <a:outerShdw blurRad="38100" dist="38100" dir="2700000" algn="tl">
                    <a:srgbClr val="FFFFFF"/>
                  </a:outerShdw>
                </a:effectLst>
                <a:latin typeface="Arial" pitchFamily="34" charset="0"/>
              </a:rPr>
              <a:t>FTP,</a:t>
            </a:r>
            <a:r>
              <a:rPr kumimoji="0" lang="en-US" sz="1600" b="1" i="1">
                <a:effectLst>
                  <a:outerShdw blurRad="38100" dist="38100" dir="2700000" algn="tl">
                    <a:srgbClr val="FFFFFF"/>
                  </a:outerShdw>
                </a:effectLst>
                <a:latin typeface="Arial" pitchFamily="34" charset="0"/>
              </a:rPr>
              <a:t> </a:t>
            </a:r>
            <a:r>
              <a:rPr kumimoji="0" lang="en-US" sz="1500" b="1" i="1">
                <a:effectLst>
                  <a:outerShdw blurRad="38100" dist="38100" dir="2700000" algn="tl">
                    <a:srgbClr val="FFFFFF"/>
                  </a:outerShdw>
                </a:effectLst>
                <a:latin typeface="Arial" pitchFamily="34" charset="0"/>
              </a:rPr>
              <a:t>E</a:t>
            </a:r>
            <a:r>
              <a:rPr kumimoji="0" lang="en-US" sz="1600" b="1" i="1">
                <a:effectLst>
                  <a:outerShdw blurRad="38100" dist="38100" dir="2700000" algn="tl">
                    <a:srgbClr val="FFFFFF"/>
                  </a:outerShdw>
                </a:effectLst>
                <a:latin typeface="Arial" pitchFamily="34" charset="0"/>
              </a:rPr>
              <a:t>-mail, Gopher</a:t>
            </a:r>
          </a:p>
        </p:txBody>
      </p:sp>
      <p:sp>
        <p:nvSpPr>
          <p:cNvPr id="740372" name="Text Box 20"/>
          <p:cNvSpPr txBox="1">
            <a:spLocks noChangeArrowheads="1"/>
          </p:cNvSpPr>
          <p:nvPr/>
        </p:nvSpPr>
        <p:spPr bwMode="auto">
          <a:xfrm rot="722669">
            <a:off x="3608388" y="4156075"/>
            <a:ext cx="1809750" cy="457200"/>
          </a:xfrm>
          <a:prstGeom prst="rect">
            <a:avLst/>
          </a:prstGeom>
          <a:noFill/>
          <a:ln w="12700">
            <a:noFill/>
            <a:miter lim="800000"/>
            <a:headEnd type="none" w="sm" len="sm"/>
            <a:tailEnd type="none" w="sm" len="sm"/>
          </a:ln>
          <a:effectLst/>
        </p:spPr>
        <p:txBody>
          <a:bodyPr wrap="none" anchorCtr="1">
            <a:spAutoFit/>
          </a:bodyPr>
          <a:lstStyle/>
          <a:p>
            <a:pPr algn="l" eaLnBrk="0" latinLnBrk="0" hangingPunct="0"/>
            <a:r>
              <a:rPr kumimoji="0" lang="en-US" sz="2400" b="1" i="1">
                <a:solidFill>
                  <a:srgbClr val="FFFBDE"/>
                </a:solidFill>
                <a:effectLst>
                  <a:outerShdw blurRad="38100" dist="38100" dir="2700000" algn="tl">
                    <a:srgbClr val="000000"/>
                  </a:outerShdw>
                </a:effectLst>
                <a:latin typeface="Arial" pitchFamily="34" charset="0"/>
              </a:rPr>
              <a:t>Web Pages</a:t>
            </a:r>
          </a:p>
        </p:txBody>
      </p:sp>
      <p:sp>
        <p:nvSpPr>
          <p:cNvPr id="740373" name="Text Box 21"/>
          <p:cNvSpPr txBox="1">
            <a:spLocks noChangeArrowheads="1"/>
          </p:cNvSpPr>
          <p:nvPr/>
        </p:nvSpPr>
        <p:spPr bwMode="auto">
          <a:xfrm>
            <a:off x="4171950" y="5000625"/>
            <a:ext cx="1828800" cy="622300"/>
          </a:xfrm>
          <a:prstGeom prst="rect">
            <a:avLst/>
          </a:prstGeom>
          <a:noFill/>
          <a:ln w="12700">
            <a:noFill/>
            <a:miter lim="800000"/>
            <a:headEnd type="none" w="sm" len="sm"/>
            <a:tailEnd type="none" w="sm" len="sm"/>
          </a:ln>
          <a:effectLst/>
        </p:spPr>
        <p:txBody>
          <a:bodyPr lIns="0" tIns="0" rIns="0" bIns="0">
            <a:spAutoFit/>
          </a:bodyPr>
          <a:lstStyle/>
          <a:p>
            <a:pPr eaLnBrk="0" latinLnBrk="0" hangingPunct="0">
              <a:lnSpc>
                <a:spcPct val="85000"/>
              </a:lnSpc>
            </a:pPr>
            <a:r>
              <a:rPr kumimoji="0" lang="en-US" sz="2400" b="1">
                <a:solidFill>
                  <a:schemeClr val="tx2"/>
                </a:solidFill>
                <a:effectLst>
                  <a:outerShdw blurRad="38100" dist="38100" dir="2700000" algn="tl">
                    <a:srgbClr val="FFFFFF"/>
                  </a:outerShdw>
                </a:effectLst>
                <a:latin typeface="Arial" pitchFamily="34" charset="0"/>
              </a:rPr>
              <a:t>Browser </a:t>
            </a:r>
            <a:br>
              <a:rPr kumimoji="0" lang="en-US" sz="2400" b="1">
                <a:solidFill>
                  <a:schemeClr val="tx2"/>
                </a:solidFill>
                <a:effectLst>
                  <a:outerShdw blurRad="38100" dist="38100" dir="2700000" algn="tl">
                    <a:srgbClr val="FFFFFF"/>
                  </a:outerShdw>
                </a:effectLst>
                <a:latin typeface="Arial" pitchFamily="34" charset="0"/>
              </a:rPr>
            </a:br>
            <a:r>
              <a:rPr kumimoji="0" lang="en-US" sz="2400" b="1">
                <a:solidFill>
                  <a:schemeClr val="tx2"/>
                </a:solidFill>
                <a:effectLst>
                  <a:outerShdw blurRad="38100" dist="38100" dir="2700000" algn="tl">
                    <a:srgbClr val="FFFFFF"/>
                  </a:outerShdw>
                </a:effectLst>
                <a:latin typeface="Arial" pitchFamily="34" charset="0"/>
              </a:rPr>
              <a:t>le Web</a:t>
            </a:r>
          </a:p>
        </p:txBody>
      </p:sp>
      <p:sp>
        <p:nvSpPr>
          <p:cNvPr id="740374" name="Text Box 22"/>
          <p:cNvSpPr txBox="1">
            <a:spLocks noChangeArrowheads="1"/>
          </p:cNvSpPr>
          <p:nvPr/>
        </p:nvSpPr>
        <p:spPr bwMode="auto">
          <a:xfrm>
            <a:off x="6096000" y="5791200"/>
            <a:ext cx="1981200" cy="622300"/>
          </a:xfrm>
          <a:prstGeom prst="rect">
            <a:avLst/>
          </a:prstGeom>
          <a:noFill/>
          <a:ln w="12700">
            <a:noFill/>
            <a:miter lim="800000"/>
            <a:headEnd type="none" w="sm" len="sm"/>
            <a:tailEnd type="none" w="sm" len="sm"/>
          </a:ln>
          <a:effectLst/>
        </p:spPr>
        <p:txBody>
          <a:bodyPr lIns="0" tIns="0" rIns="0" bIns="0">
            <a:spAutoFit/>
          </a:bodyPr>
          <a:lstStyle/>
          <a:p>
            <a:pPr eaLnBrk="0" latinLnBrk="0" hangingPunct="0">
              <a:lnSpc>
                <a:spcPct val="85000"/>
              </a:lnSpc>
            </a:pPr>
            <a:r>
              <a:rPr kumimoji="0" lang="en-US" sz="2400" b="1">
                <a:solidFill>
                  <a:schemeClr val="tx2"/>
                </a:solidFill>
                <a:effectLst>
                  <a:outerShdw blurRad="38100" dist="38100" dir="2700000" algn="tl">
                    <a:srgbClr val="FFFFFF"/>
                  </a:outerShdw>
                </a:effectLst>
                <a:latin typeface="Arial" pitchFamily="34" charset="0"/>
              </a:rPr>
              <a:t>Programmer </a:t>
            </a:r>
            <a:br>
              <a:rPr kumimoji="0" lang="en-US" sz="2400" b="1">
                <a:solidFill>
                  <a:schemeClr val="tx2"/>
                </a:solidFill>
                <a:effectLst>
                  <a:outerShdw blurRad="38100" dist="38100" dir="2700000" algn="tl">
                    <a:srgbClr val="FFFFFF"/>
                  </a:outerShdw>
                </a:effectLst>
                <a:latin typeface="Arial" pitchFamily="34" charset="0"/>
              </a:rPr>
            </a:br>
            <a:r>
              <a:rPr kumimoji="0" lang="en-US" sz="2400" b="1">
                <a:solidFill>
                  <a:schemeClr val="tx2"/>
                </a:solidFill>
                <a:effectLst>
                  <a:outerShdw blurRad="38100" dist="38100" dir="2700000" algn="tl">
                    <a:srgbClr val="FFFFFF"/>
                  </a:outerShdw>
                </a:effectLst>
                <a:latin typeface="Arial" pitchFamily="34" charset="0"/>
              </a:rPr>
              <a:t>le Web</a:t>
            </a:r>
          </a:p>
        </p:txBody>
      </p:sp>
      <p:sp>
        <p:nvSpPr>
          <p:cNvPr id="740375" name="Text Box 23"/>
          <p:cNvSpPr txBox="1">
            <a:spLocks noChangeArrowheads="1"/>
          </p:cNvSpPr>
          <p:nvPr/>
        </p:nvSpPr>
        <p:spPr bwMode="auto">
          <a:xfrm rot="881853">
            <a:off x="6084888" y="4773613"/>
            <a:ext cx="2498725" cy="519112"/>
          </a:xfrm>
          <a:prstGeom prst="rect">
            <a:avLst/>
          </a:prstGeom>
          <a:noFill/>
          <a:ln w="12700">
            <a:noFill/>
            <a:miter lim="800000"/>
            <a:headEnd type="none" w="sm" len="sm"/>
            <a:tailEnd type="none" w="sm" len="sm"/>
          </a:ln>
          <a:effectLst/>
        </p:spPr>
        <p:txBody>
          <a:bodyPr wrap="none" anchorCtr="1">
            <a:spAutoFit/>
          </a:bodyPr>
          <a:lstStyle/>
          <a:p>
            <a:pPr algn="l" eaLnBrk="0" latinLnBrk="0" hangingPunct="0"/>
            <a:r>
              <a:rPr kumimoji="0" lang="en-US" sz="2800" b="1" i="1">
                <a:solidFill>
                  <a:srgbClr val="FFFBDE"/>
                </a:solidFill>
                <a:effectLst>
                  <a:outerShdw blurRad="38100" dist="38100" dir="2700000" algn="tl">
                    <a:srgbClr val="000000"/>
                  </a:outerShdw>
                </a:effectLst>
                <a:latin typeface="Arial" pitchFamily="34" charset="0"/>
              </a:rPr>
              <a:t>Web Services</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1FAF3DC-6DEE-482D-B562-D239CB577394}" type="slidenum">
              <a:rPr lang="fr-FR"/>
              <a:pPr/>
              <a:t>203</a:t>
            </a:fld>
            <a:endParaRPr lang="fr-FR"/>
          </a:p>
        </p:txBody>
      </p:sp>
      <p:sp>
        <p:nvSpPr>
          <p:cNvPr id="741378" name="Rectangle 2"/>
          <p:cNvSpPr>
            <a:spLocks noGrp="1" noChangeArrowheads="1"/>
          </p:cNvSpPr>
          <p:nvPr>
            <p:ph type="title"/>
          </p:nvPr>
        </p:nvSpPr>
        <p:spPr/>
        <p:txBody>
          <a:bodyPr/>
          <a:lstStyle/>
          <a:p>
            <a:r>
              <a:rPr lang="fr-FR"/>
              <a:t>Web services : définition</a:t>
            </a:r>
          </a:p>
        </p:txBody>
      </p:sp>
      <p:sp>
        <p:nvSpPr>
          <p:cNvPr id="741379" name="Rectangle 3"/>
          <p:cNvSpPr>
            <a:spLocks noGrp="1" noChangeArrowheads="1"/>
          </p:cNvSpPr>
          <p:nvPr>
            <p:ph type="body" idx="1"/>
          </p:nvPr>
        </p:nvSpPr>
        <p:spPr/>
        <p:txBody>
          <a:bodyPr/>
          <a:lstStyle/>
          <a:p>
            <a:r>
              <a:rPr lang="fr-FR" dirty="0"/>
              <a:t>Les Web Services sont à l’intersection de</a:t>
            </a:r>
          </a:p>
          <a:p>
            <a:pPr lvl="1"/>
            <a:r>
              <a:rPr lang="fr-FR" dirty="0"/>
              <a:t>La connectivité</a:t>
            </a:r>
          </a:p>
          <a:p>
            <a:pPr lvl="1"/>
            <a:r>
              <a:rPr lang="fr-FR" dirty="0" smtClean="0"/>
              <a:t>Le software</a:t>
            </a:r>
            <a:endParaRPr lang="fr-FR" dirty="0"/>
          </a:p>
          <a:p>
            <a:pPr lvl="1"/>
            <a:r>
              <a:rPr lang="fr-FR" dirty="0"/>
              <a:t>Les nouveaux business </a:t>
            </a:r>
            <a:r>
              <a:rPr lang="fr-FR" dirty="0" err="1"/>
              <a:t>models</a:t>
            </a:r>
            <a:endParaRPr lang="fr-FR" dirty="0"/>
          </a:p>
          <a:p>
            <a:r>
              <a:rPr lang="fr-FR" dirty="0"/>
              <a:t>Un moyen standard d’accéder à l’information indépendamment </a:t>
            </a:r>
          </a:p>
          <a:p>
            <a:pPr lvl="1"/>
            <a:r>
              <a:rPr lang="fr-FR" dirty="0"/>
              <a:t>Des </a:t>
            </a:r>
            <a:r>
              <a:rPr lang="fr-FR" dirty="0" smtClean="0"/>
              <a:t>plateformes</a:t>
            </a:r>
            <a:endParaRPr lang="fr-FR" dirty="0"/>
          </a:p>
          <a:p>
            <a:pPr lvl="1"/>
            <a:r>
              <a:rPr lang="fr-FR" dirty="0"/>
              <a:t>Des langages utilisés</a:t>
            </a:r>
          </a:p>
          <a:p>
            <a:pPr lvl="1"/>
            <a:r>
              <a:rPr lang="fr-FR" dirty="0"/>
              <a:t>De implémentation choisie</a:t>
            </a:r>
          </a:p>
          <a:p>
            <a:r>
              <a:rPr lang="fr-FR" dirty="0"/>
              <a:t>XML comme point d’intégration du WEB</a:t>
            </a:r>
          </a:p>
          <a:p>
            <a:r>
              <a:rPr lang="fr-FR" dirty="0"/>
              <a:t>Construit sur des langages, outils, OS, </a:t>
            </a:r>
            <a:r>
              <a:rPr lang="fr-FR" dirty="0" err="1"/>
              <a:t>API’s</a:t>
            </a:r>
            <a:r>
              <a:rPr lang="fr-FR" dirty="0"/>
              <a:t> courants</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Espace réservé du numéro de diapositive 2"/>
          <p:cNvSpPr>
            <a:spLocks noGrp="1"/>
          </p:cNvSpPr>
          <p:nvPr>
            <p:ph type="sldNum" sz="quarter" idx="10"/>
          </p:nvPr>
        </p:nvSpPr>
        <p:spPr/>
        <p:txBody>
          <a:bodyPr/>
          <a:lstStyle/>
          <a:p>
            <a:fld id="{F45106F2-DF61-4504-9113-1A8D46C5911D}" type="slidenum">
              <a:rPr lang="fr-FR"/>
              <a:pPr/>
              <a:t>204</a:t>
            </a:fld>
            <a:endParaRPr lang="fr-FR"/>
          </a:p>
        </p:txBody>
      </p:sp>
      <p:sp>
        <p:nvSpPr>
          <p:cNvPr id="742402" name="Rectangle 2"/>
          <p:cNvSpPr>
            <a:spLocks noGrp="1" noChangeArrowheads="1"/>
          </p:cNvSpPr>
          <p:nvPr>
            <p:ph type="title"/>
          </p:nvPr>
        </p:nvSpPr>
        <p:spPr/>
        <p:txBody>
          <a:bodyPr/>
          <a:lstStyle/>
          <a:p>
            <a:r>
              <a:rPr lang="fr-FR"/>
              <a:t>Les Web services</a:t>
            </a:r>
          </a:p>
        </p:txBody>
      </p:sp>
      <p:sp>
        <p:nvSpPr>
          <p:cNvPr id="742403" name="Oval 3"/>
          <p:cNvSpPr>
            <a:spLocks noChangeArrowheads="1"/>
          </p:cNvSpPr>
          <p:nvPr/>
        </p:nvSpPr>
        <p:spPr bwMode="auto">
          <a:xfrm>
            <a:off x="4718050" y="4867275"/>
            <a:ext cx="1905000" cy="619125"/>
          </a:xfrm>
          <a:prstGeom prst="ellipse">
            <a:avLst/>
          </a:prstGeom>
          <a:solidFill>
            <a:schemeClr val="accent2"/>
          </a:solidFill>
          <a:ln w="12700">
            <a:noFill/>
            <a:round/>
            <a:headEnd type="none" w="sm" len="sm"/>
            <a:tailEnd type="none" w="sm" len="sm"/>
          </a:ln>
          <a:effectLst/>
        </p:spPr>
        <p:txBody>
          <a:bodyPr anchor="ctr">
            <a:spAutoFit/>
          </a:bodyPr>
          <a:lstStyle/>
          <a:p>
            <a:endParaRPr lang="fr-FR"/>
          </a:p>
        </p:txBody>
      </p:sp>
      <p:pic>
        <p:nvPicPr>
          <p:cNvPr id="742404" name="Picture 4" descr="dell poweredge 6300"/>
          <p:cNvPicPr>
            <a:picLocks noChangeAspect="1" noChangeArrowheads="1"/>
          </p:cNvPicPr>
          <p:nvPr/>
        </p:nvPicPr>
        <p:blipFill>
          <a:blip r:embed="rId2" cstate="print"/>
          <a:srcRect/>
          <a:stretch>
            <a:fillRect/>
          </a:stretch>
        </p:blipFill>
        <p:spPr bwMode="auto">
          <a:xfrm>
            <a:off x="5241925" y="4495800"/>
            <a:ext cx="647700" cy="619125"/>
          </a:xfrm>
          <a:prstGeom prst="rect">
            <a:avLst/>
          </a:prstGeom>
          <a:noFill/>
        </p:spPr>
      </p:pic>
      <p:sp>
        <p:nvSpPr>
          <p:cNvPr id="742405" name="AutoShape 5"/>
          <p:cNvSpPr>
            <a:spLocks noChangeArrowheads="1"/>
          </p:cNvSpPr>
          <p:nvPr/>
        </p:nvSpPr>
        <p:spPr bwMode="auto">
          <a:xfrm>
            <a:off x="5765800" y="45815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06" name="AutoShape 6"/>
          <p:cNvSpPr>
            <a:spLocks noChangeArrowheads="1"/>
          </p:cNvSpPr>
          <p:nvPr/>
        </p:nvSpPr>
        <p:spPr bwMode="auto">
          <a:xfrm>
            <a:off x="5908675" y="46656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07" name="Text Box 7"/>
          <p:cNvSpPr txBox="1">
            <a:spLocks noChangeArrowheads="1"/>
          </p:cNvSpPr>
          <p:nvPr/>
        </p:nvSpPr>
        <p:spPr bwMode="auto">
          <a:xfrm>
            <a:off x="5561013" y="51879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742408" name="Text Box 8"/>
          <p:cNvSpPr txBox="1">
            <a:spLocks noChangeArrowheads="1"/>
          </p:cNvSpPr>
          <p:nvPr/>
        </p:nvSpPr>
        <p:spPr bwMode="auto">
          <a:xfrm>
            <a:off x="4768850" y="5080000"/>
            <a:ext cx="1341438" cy="396875"/>
          </a:xfrm>
          <a:prstGeom prst="rect">
            <a:avLst/>
          </a:prstGeom>
          <a:noFill/>
          <a:ln w="12700">
            <a:noFill/>
            <a:miter lim="800000"/>
            <a:headEnd type="none" w="sm" len="sm"/>
            <a:tailEnd type="none" w="sm" len="sm"/>
          </a:ln>
          <a:effectLst/>
        </p:spPr>
        <p:txBody>
          <a:bodyPr wrap="none">
            <a:spAutoFit/>
          </a:bodyPr>
          <a:lstStyle/>
          <a:p>
            <a:pPr eaLnBrk="0" latinLnBrk="0" hangingPunct="0"/>
            <a:r>
              <a:rPr kumimoji="0" lang="en-US" sz="2000" b="1">
                <a:solidFill>
                  <a:srgbClr val="FFFFFF"/>
                </a:solidFill>
                <a:effectLst>
                  <a:outerShdw blurRad="38100" dist="38100" dir="2700000" algn="tl">
                    <a:srgbClr val="000000"/>
                  </a:outerShdw>
                </a:effectLst>
                <a:latin typeface="Arial" pitchFamily="34" charset="0"/>
              </a:rPr>
              <a:t>Publisher</a:t>
            </a:r>
            <a:endParaRPr kumimoji="0" lang="en-US" b="1">
              <a:solidFill>
                <a:srgbClr val="FFFFFF"/>
              </a:solidFill>
              <a:effectLst>
                <a:outerShdw blurRad="38100" dist="38100" dir="2700000" algn="tl">
                  <a:srgbClr val="000000"/>
                </a:outerShdw>
              </a:effectLst>
              <a:latin typeface="Arial" pitchFamily="34" charset="0"/>
            </a:endParaRPr>
          </a:p>
        </p:txBody>
      </p:sp>
      <p:sp>
        <p:nvSpPr>
          <p:cNvPr id="742409" name="Oval 9"/>
          <p:cNvSpPr>
            <a:spLocks noChangeArrowheads="1"/>
          </p:cNvSpPr>
          <p:nvPr/>
        </p:nvSpPr>
        <p:spPr bwMode="auto">
          <a:xfrm>
            <a:off x="2051050" y="1971675"/>
            <a:ext cx="1905000" cy="619125"/>
          </a:xfrm>
          <a:prstGeom prst="ellipse">
            <a:avLst/>
          </a:prstGeom>
          <a:solidFill>
            <a:schemeClr val="accent2"/>
          </a:solidFill>
          <a:ln w="12700">
            <a:noFill/>
            <a:round/>
            <a:headEnd type="none" w="sm" len="sm"/>
            <a:tailEnd type="none" w="sm" len="sm"/>
          </a:ln>
          <a:effectLst/>
        </p:spPr>
        <p:txBody>
          <a:bodyPr anchor="ctr">
            <a:spAutoFit/>
          </a:bodyPr>
          <a:lstStyle/>
          <a:p>
            <a:endParaRPr lang="fr-FR"/>
          </a:p>
        </p:txBody>
      </p:sp>
      <p:pic>
        <p:nvPicPr>
          <p:cNvPr id="742410" name="Picture 10" descr="dell poweredge 6300"/>
          <p:cNvPicPr>
            <a:picLocks noChangeAspect="1" noChangeArrowheads="1"/>
          </p:cNvPicPr>
          <p:nvPr/>
        </p:nvPicPr>
        <p:blipFill>
          <a:blip r:embed="rId2" cstate="print"/>
          <a:srcRect/>
          <a:stretch>
            <a:fillRect/>
          </a:stretch>
        </p:blipFill>
        <p:spPr bwMode="auto">
          <a:xfrm>
            <a:off x="2574925" y="1600200"/>
            <a:ext cx="647700" cy="619125"/>
          </a:xfrm>
          <a:prstGeom prst="rect">
            <a:avLst/>
          </a:prstGeom>
          <a:noFill/>
        </p:spPr>
      </p:pic>
      <p:sp>
        <p:nvSpPr>
          <p:cNvPr id="742411" name="AutoShape 11"/>
          <p:cNvSpPr>
            <a:spLocks noChangeArrowheads="1"/>
          </p:cNvSpPr>
          <p:nvPr/>
        </p:nvSpPr>
        <p:spPr bwMode="auto">
          <a:xfrm>
            <a:off x="3098800" y="16859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12" name="AutoShape 12"/>
          <p:cNvSpPr>
            <a:spLocks noChangeArrowheads="1"/>
          </p:cNvSpPr>
          <p:nvPr/>
        </p:nvSpPr>
        <p:spPr bwMode="auto">
          <a:xfrm>
            <a:off x="3241675" y="17700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13" name="Text Box 13"/>
          <p:cNvSpPr txBox="1">
            <a:spLocks noChangeArrowheads="1"/>
          </p:cNvSpPr>
          <p:nvPr/>
        </p:nvSpPr>
        <p:spPr bwMode="auto">
          <a:xfrm>
            <a:off x="2894013" y="22923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742414" name="Text Box 14"/>
          <p:cNvSpPr txBox="1">
            <a:spLocks noChangeArrowheads="1"/>
          </p:cNvSpPr>
          <p:nvPr/>
        </p:nvSpPr>
        <p:spPr bwMode="auto">
          <a:xfrm>
            <a:off x="2187575" y="2184400"/>
            <a:ext cx="1173163" cy="396875"/>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US" sz="2000" b="1">
                <a:solidFill>
                  <a:srgbClr val="FFFFFF"/>
                </a:solidFill>
                <a:effectLst>
                  <a:outerShdw blurRad="38100" dist="38100" dir="2700000" algn="tl">
                    <a:srgbClr val="000000"/>
                  </a:outerShdw>
                </a:effectLst>
                <a:latin typeface="Arial" pitchFamily="34" charset="0"/>
              </a:rPr>
              <a:t>vendeur</a:t>
            </a:r>
          </a:p>
        </p:txBody>
      </p:sp>
      <p:sp>
        <p:nvSpPr>
          <p:cNvPr id="742415" name="Oval 15"/>
          <p:cNvSpPr>
            <a:spLocks noChangeArrowheads="1"/>
          </p:cNvSpPr>
          <p:nvPr/>
        </p:nvSpPr>
        <p:spPr bwMode="auto">
          <a:xfrm>
            <a:off x="3854450" y="2906713"/>
            <a:ext cx="1905000" cy="619125"/>
          </a:xfrm>
          <a:prstGeom prst="ellipse">
            <a:avLst/>
          </a:prstGeom>
          <a:solidFill>
            <a:schemeClr val="folHlink"/>
          </a:solidFill>
          <a:ln w="12700">
            <a:noFill/>
            <a:round/>
            <a:headEnd type="none" w="sm" len="sm"/>
            <a:tailEnd type="none" w="sm" len="sm"/>
          </a:ln>
          <a:effectLst/>
        </p:spPr>
        <p:txBody>
          <a:bodyPr anchor="ctr">
            <a:spAutoFit/>
          </a:bodyPr>
          <a:lstStyle/>
          <a:p>
            <a:endParaRPr lang="fr-FR"/>
          </a:p>
        </p:txBody>
      </p:sp>
      <p:sp>
        <p:nvSpPr>
          <p:cNvPr id="742416" name="Text Box 16"/>
          <p:cNvSpPr txBox="1">
            <a:spLocks noChangeArrowheads="1"/>
          </p:cNvSpPr>
          <p:nvPr/>
        </p:nvSpPr>
        <p:spPr bwMode="auto">
          <a:xfrm>
            <a:off x="4164013" y="2160588"/>
            <a:ext cx="184150" cy="366712"/>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pic>
        <p:nvPicPr>
          <p:cNvPr id="742417" name="Picture 17" descr="dell poweredge 6300"/>
          <p:cNvPicPr>
            <a:picLocks noChangeAspect="1" noChangeArrowheads="1"/>
          </p:cNvPicPr>
          <p:nvPr/>
        </p:nvPicPr>
        <p:blipFill>
          <a:blip r:embed="rId2" cstate="print"/>
          <a:srcRect/>
          <a:stretch>
            <a:fillRect/>
          </a:stretch>
        </p:blipFill>
        <p:spPr bwMode="auto">
          <a:xfrm>
            <a:off x="4303713" y="2895600"/>
            <a:ext cx="647700" cy="619125"/>
          </a:xfrm>
          <a:prstGeom prst="rect">
            <a:avLst/>
          </a:prstGeom>
          <a:noFill/>
        </p:spPr>
      </p:pic>
      <p:sp>
        <p:nvSpPr>
          <p:cNvPr id="742418" name="AutoShape 18"/>
          <p:cNvSpPr>
            <a:spLocks noChangeArrowheads="1"/>
          </p:cNvSpPr>
          <p:nvPr/>
        </p:nvSpPr>
        <p:spPr bwMode="auto">
          <a:xfrm>
            <a:off x="4935538" y="3086100"/>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19" name="Text Box 19"/>
          <p:cNvSpPr txBox="1">
            <a:spLocks noChangeArrowheads="1"/>
          </p:cNvSpPr>
          <p:nvPr/>
        </p:nvSpPr>
        <p:spPr bwMode="auto">
          <a:xfrm>
            <a:off x="3879850" y="3432175"/>
            <a:ext cx="1146175" cy="457200"/>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US" sz="1600" b="1">
                <a:effectLst>
                  <a:outerShdw blurRad="38100" dist="38100" dir="2700000" algn="tl">
                    <a:srgbClr val="FFFFFF"/>
                  </a:outerShdw>
                </a:effectLst>
                <a:latin typeface="Arial" pitchFamily="34" charset="0"/>
              </a:rPr>
              <a:t>BROKER</a:t>
            </a:r>
            <a:r>
              <a:rPr kumimoji="0" lang="en-US" sz="2400" b="1">
                <a:effectLst>
                  <a:outerShdw blurRad="38100" dist="38100" dir="2700000" algn="tl">
                    <a:srgbClr val="FFFFFF"/>
                  </a:outerShdw>
                </a:effectLst>
                <a:latin typeface="Arial" pitchFamily="34" charset="0"/>
              </a:rPr>
              <a:t> </a:t>
            </a:r>
          </a:p>
        </p:txBody>
      </p:sp>
      <p:sp>
        <p:nvSpPr>
          <p:cNvPr id="742420" name="Oval 20"/>
          <p:cNvSpPr>
            <a:spLocks noChangeArrowheads="1"/>
          </p:cNvSpPr>
          <p:nvPr/>
        </p:nvSpPr>
        <p:spPr bwMode="auto">
          <a:xfrm>
            <a:off x="5480050" y="1971675"/>
            <a:ext cx="1905000" cy="619125"/>
          </a:xfrm>
          <a:prstGeom prst="ellipse">
            <a:avLst/>
          </a:prstGeom>
          <a:solidFill>
            <a:schemeClr val="accent2"/>
          </a:solidFill>
          <a:ln w="12700">
            <a:noFill/>
            <a:round/>
            <a:headEnd type="none" w="sm" len="sm"/>
            <a:tailEnd type="none" w="sm" len="sm"/>
          </a:ln>
          <a:effectLst/>
        </p:spPr>
        <p:txBody>
          <a:bodyPr anchor="ctr">
            <a:spAutoFit/>
          </a:bodyPr>
          <a:lstStyle/>
          <a:p>
            <a:endParaRPr lang="fr-FR"/>
          </a:p>
        </p:txBody>
      </p:sp>
      <p:pic>
        <p:nvPicPr>
          <p:cNvPr id="742421" name="Picture 21" descr="dell poweredge 6300"/>
          <p:cNvPicPr>
            <a:picLocks noChangeAspect="1" noChangeArrowheads="1"/>
          </p:cNvPicPr>
          <p:nvPr/>
        </p:nvPicPr>
        <p:blipFill>
          <a:blip r:embed="rId2" cstate="print"/>
          <a:srcRect/>
          <a:stretch>
            <a:fillRect/>
          </a:stretch>
        </p:blipFill>
        <p:spPr bwMode="auto">
          <a:xfrm>
            <a:off x="6003925" y="1600200"/>
            <a:ext cx="647700" cy="619125"/>
          </a:xfrm>
          <a:prstGeom prst="rect">
            <a:avLst/>
          </a:prstGeom>
          <a:noFill/>
        </p:spPr>
      </p:pic>
      <p:sp>
        <p:nvSpPr>
          <p:cNvPr id="742422" name="AutoShape 22"/>
          <p:cNvSpPr>
            <a:spLocks noChangeArrowheads="1"/>
          </p:cNvSpPr>
          <p:nvPr/>
        </p:nvSpPr>
        <p:spPr bwMode="auto">
          <a:xfrm>
            <a:off x="6527800" y="16859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23" name="AutoShape 23"/>
          <p:cNvSpPr>
            <a:spLocks noChangeArrowheads="1"/>
          </p:cNvSpPr>
          <p:nvPr/>
        </p:nvSpPr>
        <p:spPr bwMode="auto">
          <a:xfrm>
            <a:off x="6670675" y="17700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24" name="Text Box 24"/>
          <p:cNvSpPr txBox="1">
            <a:spLocks noChangeArrowheads="1"/>
          </p:cNvSpPr>
          <p:nvPr/>
        </p:nvSpPr>
        <p:spPr bwMode="auto">
          <a:xfrm>
            <a:off x="6323013" y="22923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742425" name="Text Box 25"/>
          <p:cNvSpPr txBox="1">
            <a:spLocks noChangeArrowheads="1"/>
          </p:cNvSpPr>
          <p:nvPr/>
        </p:nvSpPr>
        <p:spPr bwMode="auto">
          <a:xfrm>
            <a:off x="5614988" y="2184400"/>
            <a:ext cx="1173162" cy="396875"/>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US" sz="2000" b="1">
                <a:solidFill>
                  <a:srgbClr val="FFFFFF"/>
                </a:solidFill>
                <a:effectLst>
                  <a:outerShdw blurRad="38100" dist="38100" dir="2700000" algn="tl">
                    <a:srgbClr val="000000"/>
                  </a:outerShdw>
                </a:effectLst>
                <a:latin typeface="Arial" pitchFamily="34" charset="0"/>
              </a:rPr>
              <a:t>vendeur</a:t>
            </a:r>
          </a:p>
        </p:txBody>
      </p:sp>
      <p:sp>
        <p:nvSpPr>
          <p:cNvPr id="742426" name="Oval 26"/>
          <p:cNvSpPr>
            <a:spLocks noChangeArrowheads="1"/>
          </p:cNvSpPr>
          <p:nvPr/>
        </p:nvSpPr>
        <p:spPr bwMode="auto">
          <a:xfrm>
            <a:off x="393700" y="3419475"/>
            <a:ext cx="1905000" cy="619125"/>
          </a:xfrm>
          <a:prstGeom prst="ellipse">
            <a:avLst/>
          </a:prstGeom>
          <a:solidFill>
            <a:schemeClr val="accent2"/>
          </a:solidFill>
          <a:ln w="12700">
            <a:noFill/>
            <a:round/>
            <a:headEnd type="none" w="sm" len="sm"/>
            <a:tailEnd type="none" w="sm" len="sm"/>
          </a:ln>
          <a:effectLst/>
        </p:spPr>
        <p:txBody>
          <a:bodyPr anchor="ctr">
            <a:spAutoFit/>
          </a:bodyPr>
          <a:lstStyle/>
          <a:p>
            <a:endParaRPr lang="fr-FR"/>
          </a:p>
        </p:txBody>
      </p:sp>
      <p:pic>
        <p:nvPicPr>
          <p:cNvPr id="742427" name="Picture 27" descr="dell poweredge 6300"/>
          <p:cNvPicPr>
            <a:picLocks noChangeAspect="1" noChangeArrowheads="1"/>
          </p:cNvPicPr>
          <p:nvPr/>
        </p:nvPicPr>
        <p:blipFill>
          <a:blip r:embed="rId2" cstate="print"/>
          <a:srcRect/>
          <a:stretch>
            <a:fillRect/>
          </a:stretch>
        </p:blipFill>
        <p:spPr bwMode="auto">
          <a:xfrm>
            <a:off x="917575" y="3048000"/>
            <a:ext cx="647700" cy="619125"/>
          </a:xfrm>
          <a:prstGeom prst="rect">
            <a:avLst/>
          </a:prstGeom>
          <a:noFill/>
        </p:spPr>
      </p:pic>
      <p:sp>
        <p:nvSpPr>
          <p:cNvPr id="742428" name="AutoShape 28"/>
          <p:cNvSpPr>
            <a:spLocks noChangeArrowheads="1"/>
          </p:cNvSpPr>
          <p:nvPr/>
        </p:nvSpPr>
        <p:spPr bwMode="auto">
          <a:xfrm>
            <a:off x="1441450" y="31337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29" name="AutoShape 29"/>
          <p:cNvSpPr>
            <a:spLocks noChangeArrowheads="1"/>
          </p:cNvSpPr>
          <p:nvPr/>
        </p:nvSpPr>
        <p:spPr bwMode="auto">
          <a:xfrm>
            <a:off x="1584325" y="32178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30" name="Text Box 30"/>
          <p:cNvSpPr txBox="1">
            <a:spLocks noChangeArrowheads="1"/>
          </p:cNvSpPr>
          <p:nvPr/>
        </p:nvSpPr>
        <p:spPr bwMode="auto">
          <a:xfrm>
            <a:off x="1236663" y="37401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742431" name="Text Box 31"/>
          <p:cNvSpPr txBox="1">
            <a:spLocks noChangeArrowheads="1"/>
          </p:cNvSpPr>
          <p:nvPr/>
        </p:nvSpPr>
        <p:spPr bwMode="auto">
          <a:xfrm>
            <a:off x="355600" y="3657600"/>
            <a:ext cx="1517650" cy="723900"/>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US" b="1">
                <a:solidFill>
                  <a:srgbClr val="FFFFFF"/>
                </a:solidFill>
                <a:effectLst>
                  <a:outerShdw blurRad="38100" dist="38100" dir="2700000" algn="tl">
                    <a:srgbClr val="000000"/>
                  </a:outerShdw>
                </a:effectLst>
                <a:latin typeface="Arial" pitchFamily="34" charset="0"/>
              </a:rPr>
              <a:t>Sytème de </a:t>
            </a:r>
          </a:p>
          <a:p>
            <a:pPr eaLnBrk="0" latinLnBrk="0" hangingPunct="0">
              <a:spcBef>
                <a:spcPct val="30000"/>
              </a:spcBef>
              <a:buClr>
                <a:schemeClr val="tx2"/>
              </a:buClr>
              <a:buSzPct val="75000"/>
              <a:buFont typeface="Wingdings" pitchFamily="2" charset="2"/>
              <a:buNone/>
            </a:pPr>
            <a:r>
              <a:rPr kumimoji="0" lang="en-US" b="1">
                <a:solidFill>
                  <a:srgbClr val="FFFFFF"/>
                </a:solidFill>
                <a:effectLst>
                  <a:outerShdw blurRad="38100" dist="38100" dir="2700000" algn="tl">
                    <a:srgbClr val="000000"/>
                  </a:outerShdw>
                </a:effectLst>
                <a:latin typeface="Arial" pitchFamily="34" charset="0"/>
              </a:rPr>
              <a:t>commandes</a:t>
            </a:r>
          </a:p>
        </p:txBody>
      </p:sp>
      <p:sp>
        <p:nvSpPr>
          <p:cNvPr id="742432" name="Rectangle 32"/>
          <p:cNvSpPr>
            <a:spLocks noChangeArrowheads="1"/>
          </p:cNvSpPr>
          <p:nvPr/>
        </p:nvSpPr>
        <p:spPr bwMode="auto">
          <a:xfrm>
            <a:off x="90488" y="4805363"/>
            <a:ext cx="184150" cy="396875"/>
          </a:xfrm>
          <a:prstGeom prst="rect">
            <a:avLst/>
          </a:prstGeom>
          <a:noFill/>
          <a:ln w="12700">
            <a:noFill/>
            <a:miter lim="800000"/>
            <a:headEnd type="none" w="sm" len="sm"/>
            <a:tailEnd type="none" w="sm" len="sm"/>
          </a:ln>
          <a:effectLst/>
        </p:spPr>
        <p:txBody>
          <a:bodyPr wrap="none">
            <a:spAutoFit/>
          </a:bodyPr>
          <a:lstStyle/>
          <a:p>
            <a:pPr algn="l" eaLnBrk="0" latinLnBrk="0" hangingPunct="0"/>
            <a:endParaRPr kumimoji="0" lang="en-AU" sz="2000" b="1">
              <a:effectLst>
                <a:outerShdw blurRad="38100" dist="38100" dir="2700000" algn="tl">
                  <a:srgbClr val="FFFFFF"/>
                </a:outerShdw>
              </a:effectLst>
              <a:latin typeface="Arial" pitchFamily="34" charset="0"/>
            </a:endParaRPr>
          </a:p>
        </p:txBody>
      </p:sp>
      <p:sp>
        <p:nvSpPr>
          <p:cNvPr id="742433" name="Oval 33"/>
          <p:cNvSpPr>
            <a:spLocks noChangeArrowheads="1"/>
          </p:cNvSpPr>
          <p:nvPr/>
        </p:nvSpPr>
        <p:spPr bwMode="auto">
          <a:xfrm>
            <a:off x="6788150" y="3495675"/>
            <a:ext cx="1905000" cy="619125"/>
          </a:xfrm>
          <a:prstGeom prst="ellipse">
            <a:avLst/>
          </a:prstGeom>
          <a:solidFill>
            <a:schemeClr val="accent2"/>
          </a:solidFill>
          <a:ln w="12700">
            <a:noFill/>
            <a:round/>
            <a:headEnd type="none" w="sm" len="sm"/>
            <a:tailEnd type="none" w="sm" len="sm"/>
          </a:ln>
          <a:effectLst/>
        </p:spPr>
        <p:txBody>
          <a:bodyPr anchor="ctr">
            <a:spAutoFit/>
          </a:bodyPr>
          <a:lstStyle/>
          <a:p>
            <a:endParaRPr lang="fr-FR"/>
          </a:p>
        </p:txBody>
      </p:sp>
      <p:pic>
        <p:nvPicPr>
          <p:cNvPr id="742434" name="Picture 34" descr="dell poweredge 6300"/>
          <p:cNvPicPr>
            <a:picLocks noChangeAspect="1" noChangeArrowheads="1"/>
          </p:cNvPicPr>
          <p:nvPr/>
        </p:nvPicPr>
        <p:blipFill>
          <a:blip r:embed="rId2" cstate="print"/>
          <a:srcRect/>
          <a:stretch>
            <a:fillRect/>
          </a:stretch>
        </p:blipFill>
        <p:spPr bwMode="auto">
          <a:xfrm>
            <a:off x="7312025" y="3124200"/>
            <a:ext cx="647700" cy="619125"/>
          </a:xfrm>
          <a:prstGeom prst="rect">
            <a:avLst/>
          </a:prstGeom>
          <a:noFill/>
        </p:spPr>
      </p:pic>
      <p:sp>
        <p:nvSpPr>
          <p:cNvPr id="742435" name="AutoShape 35"/>
          <p:cNvSpPr>
            <a:spLocks noChangeArrowheads="1"/>
          </p:cNvSpPr>
          <p:nvPr/>
        </p:nvSpPr>
        <p:spPr bwMode="auto">
          <a:xfrm>
            <a:off x="7835900" y="32099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36" name="AutoShape 36"/>
          <p:cNvSpPr>
            <a:spLocks noChangeArrowheads="1"/>
          </p:cNvSpPr>
          <p:nvPr/>
        </p:nvSpPr>
        <p:spPr bwMode="auto">
          <a:xfrm>
            <a:off x="7978775" y="32940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37" name="Text Box 37"/>
          <p:cNvSpPr txBox="1">
            <a:spLocks noChangeArrowheads="1"/>
          </p:cNvSpPr>
          <p:nvPr/>
        </p:nvSpPr>
        <p:spPr bwMode="auto">
          <a:xfrm>
            <a:off x="7631113" y="38163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742438" name="Text Box 38"/>
          <p:cNvSpPr txBox="1">
            <a:spLocks noChangeArrowheads="1"/>
          </p:cNvSpPr>
          <p:nvPr/>
        </p:nvSpPr>
        <p:spPr bwMode="auto">
          <a:xfrm>
            <a:off x="6953250" y="3733800"/>
            <a:ext cx="11112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US" b="1">
                <a:solidFill>
                  <a:srgbClr val="FFFFFF"/>
                </a:solidFill>
                <a:effectLst>
                  <a:outerShdw blurRad="38100" dist="38100" dir="2700000" algn="tl">
                    <a:srgbClr val="000000"/>
                  </a:outerShdw>
                </a:effectLst>
                <a:latin typeface="Arial" pitchFamily="34" charset="0"/>
              </a:rPr>
              <a:t>Contenu</a:t>
            </a:r>
          </a:p>
        </p:txBody>
      </p:sp>
      <p:sp>
        <p:nvSpPr>
          <p:cNvPr id="742439" name="Oval 39"/>
          <p:cNvSpPr>
            <a:spLocks noChangeArrowheads="1"/>
          </p:cNvSpPr>
          <p:nvPr/>
        </p:nvSpPr>
        <p:spPr bwMode="auto">
          <a:xfrm>
            <a:off x="2355850" y="4867275"/>
            <a:ext cx="1905000" cy="619125"/>
          </a:xfrm>
          <a:prstGeom prst="ellipse">
            <a:avLst/>
          </a:prstGeom>
          <a:solidFill>
            <a:schemeClr val="accent2"/>
          </a:solidFill>
          <a:ln w="12700">
            <a:noFill/>
            <a:round/>
            <a:headEnd type="none" w="sm" len="sm"/>
            <a:tailEnd type="none" w="sm" len="sm"/>
          </a:ln>
          <a:effectLst/>
        </p:spPr>
        <p:txBody>
          <a:bodyPr anchor="ctr">
            <a:spAutoFit/>
          </a:bodyPr>
          <a:lstStyle/>
          <a:p>
            <a:endParaRPr lang="fr-FR"/>
          </a:p>
        </p:txBody>
      </p:sp>
      <p:pic>
        <p:nvPicPr>
          <p:cNvPr id="742440" name="Picture 40" descr="dell poweredge 6300"/>
          <p:cNvPicPr>
            <a:picLocks noChangeAspect="1" noChangeArrowheads="1"/>
          </p:cNvPicPr>
          <p:nvPr/>
        </p:nvPicPr>
        <p:blipFill>
          <a:blip r:embed="rId2" cstate="print"/>
          <a:srcRect/>
          <a:stretch>
            <a:fillRect/>
          </a:stretch>
        </p:blipFill>
        <p:spPr bwMode="auto">
          <a:xfrm>
            <a:off x="2879725" y="4495800"/>
            <a:ext cx="647700" cy="619125"/>
          </a:xfrm>
          <a:prstGeom prst="rect">
            <a:avLst/>
          </a:prstGeom>
          <a:noFill/>
        </p:spPr>
      </p:pic>
      <p:sp>
        <p:nvSpPr>
          <p:cNvPr id="742441" name="AutoShape 41"/>
          <p:cNvSpPr>
            <a:spLocks noChangeArrowheads="1"/>
          </p:cNvSpPr>
          <p:nvPr/>
        </p:nvSpPr>
        <p:spPr bwMode="auto">
          <a:xfrm>
            <a:off x="3403600" y="45815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42" name="AutoShape 42"/>
          <p:cNvSpPr>
            <a:spLocks noChangeArrowheads="1"/>
          </p:cNvSpPr>
          <p:nvPr/>
        </p:nvSpPr>
        <p:spPr bwMode="auto">
          <a:xfrm>
            <a:off x="3546475" y="46656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742443" name="Text Box 43"/>
          <p:cNvSpPr txBox="1">
            <a:spLocks noChangeArrowheads="1"/>
          </p:cNvSpPr>
          <p:nvPr/>
        </p:nvSpPr>
        <p:spPr bwMode="auto">
          <a:xfrm>
            <a:off x="3198813" y="51879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742444" name="Text Box 44"/>
          <p:cNvSpPr txBox="1">
            <a:spLocks noChangeArrowheads="1"/>
          </p:cNvSpPr>
          <p:nvPr/>
        </p:nvSpPr>
        <p:spPr bwMode="auto">
          <a:xfrm>
            <a:off x="2406650" y="5080000"/>
            <a:ext cx="1341438" cy="396875"/>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US" sz="2000" b="1">
                <a:solidFill>
                  <a:srgbClr val="FFFFFF"/>
                </a:solidFill>
                <a:effectLst>
                  <a:outerShdw blurRad="38100" dist="38100" dir="2700000" algn="tl">
                    <a:srgbClr val="000000"/>
                  </a:outerShdw>
                </a:effectLst>
                <a:latin typeface="Arial" pitchFamily="34" charset="0"/>
              </a:rPr>
              <a:t>Publisher</a:t>
            </a:r>
          </a:p>
        </p:txBody>
      </p:sp>
      <p:cxnSp>
        <p:nvCxnSpPr>
          <p:cNvPr id="742445" name="AutoShape 45"/>
          <p:cNvCxnSpPr>
            <a:cxnSpLocks noChangeShapeType="1"/>
            <a:stCxn id="0" idx="1"/>
            <a:endCxn id="742409" idx="1"/>
          </p:cNvCxnSpPr>
          <p:nvPr/>
        </p:nvCxnSpPr>
        <p:spPr bwMode="auto">
          <a:xfrm rot="10800000" flipH="1">
            <a:off x="917575" y="2062163"/>
            <a:ext cx="1412875" cy="1295400"/>
          </a:xfrm>
          <a:prstGeom prst="curvedConnector4">
            <a:avLst>
              <a:gd name="adj1" fmla="val -16181"/>
              <a:gd name="adj2" fmla="val 124634"/>
            </a:avLst>
          </a:prstGeom>
          <a:noFill/>
          <a:ln w="9525">
            <a:solidFill>
              <a:schemeClr val="tx1"/>
            </a:solidFill>
            <a:prstDash val="lgDash"/>
            <a:round/>
            <a:headEnd type="oval" w="med" len="med"/>
            <a:tailEnd type="oval" w="med" len="med"/>
          </a:ln>
          <a:effectLst/>
        </p:spPr>
      </p:cxnSp>
      <p:grpSp>
        <p:nvGrpSpPr>
          <p:cNvPr id="742446" name="Group 46"/>
          <p:cNvGrpSpPr>
            <a:grpSpLocks/>
          </p:cNvGrpSpPr>
          <p:nvPr/>
        </p:nvGrpSpPr>
        <p:grpSpPr bwMode="auto">
          <a:xfrm>
            <a:off x="1120775" y="1685925"/>
            <a:ext cx="7572375" cy="3790950"/>
            <a:chOff x="706" y="1062"/>
            <a:chExt cx="4770" cy="2388"/>
          </a:xfrm>
        </p:grpSpPr>
        <p:grpSp>
          <p:nvGrpSpPr>
            <p:cNvPr id="742447" name="Group 47"/>
            <p:cNvGrpSpPr>
              <a:grpSpLocks/>
            </p:cNvGrpSpPr>
            <p:nvPr/>
          </p:nvGrpSpPr>
          <p:grpSpPr bwMode="auto">
            <a:xfrm>
              <a:off x="1208" y="1437"/>
              <a:ext cx="3068" cy="1697"/>
              <a:chOff x="1208" y="1437"/>
              <a:chExt cx="3068" cy="1697"/>
            </a:xfrm>
          </p:grpSpPr>
          <p:cxnSp>
            <p:nvCxnSpPr>
              <p:cNvPr id="742448" name="AutoShape 48"/>
              <p:cNvCxnSpPr>
                <a:cxnSpLocks noChangeShapeType="1"/>
              </p:cNvCxnSpPr>
              <p:nvPr/>
            </p:nvCxnSpPr>
            <p:spPr bwMode="auto">
              <a:xfrm flipV="1">
                <a:off x="3548" y="1632"/>
                <a:ext cx="523" cy="296"/>
              </a:xfrm>
              <a:prstGeom prst="curvedConnector2">
                <a:avLst/>
              </a:prstGeom>
              <a:noFill/>
              <a:ln w="9525">
                <a:solidFill>
                  <a:schemeClr val="tx1"/>
                </a:solidFill>
                <a:prstDash val="lgDash"/>
                <a:round/>
                <a:headEnd type="oval" w="med" len="med"/>
                <a:tailEnd type="oval" w="med" len="med"/>
              </a:ln>
              <a:effectLst/>
            </p:spPr>
          </p:cxnSp>
          <p:grpSp>
            <p:nvGrpSpPr>
              <p:cNvPr id="742449" name="Group 49"/>
              <p:cNvGrpSpPr>
                <a:grpSpLocks/>
              </p:cNvGrpSpPr>
              <p:nvPr/>
            </p:nvGrpSpPr>
            <p:grpSpPr bwMode="auto">
              <a:xfrm>
                <a:off x="1208" y="1437"/>
                <a:ext cx="3068" cy="1697"/>
                <a:chOff x="1208" y="1437"/>
                <a:chExt cx="3068" cy="1697"/>
              </a:xfrm>
            </p:grpSpPr>
            <p:grpSp>
              <p:nvGrpSpPr>
                <p:cNvPr id="742450" name="Group 50"/>
                <p:cNvGrpSpPr>
                  <a:grpSpLocks/>
                </p:cNvGrpSpPr>
                <p:nvPr/>
              </p:nvGrpSpPr>
              <p:grpSpPr bwMode="auto">
                <a:xfrm>
                  <a:off x="2444" y="2165"/>
                  <a:ext cx="1488" cy="969"/>
                  <a:chOff x="2444" y="2165"/>
                  <a:chExt cx="1488" cy="969"/>
                </a:xfrm>
              </p:grpSpPr>
              <p:cxnSp>
                <p:nvCxnSpPr>
                  <p:cNvPr id="742451" name="AutoShape 51"/>
                  <p:cNvCxnSpPr>
                    <a:cxnSpLocks noChangeShapeType="1"/>
                    <a:stCxn id="742474" idx="3"/>
                    <a:endCxn id="742406" idx="4"/>
                  </p:cNvCxnSpPr>
                  <p:nvPr/>
                </p:nvCxnSpPr>
                <p:spPr bwMode="auto">
                  <a:xfrm rot="16200000" flipH="1">
                    <a:off x="3188" y="2390"/>
                    <a:ext cx="969" cy="519"/>
                  </a:xfrm>
                  <a:prstGeom prst="curvedConnector4">
                    <a:avLst>
                      <a:gd name="adj1" fmla="val 39940"/>
                      <a:gd name="adj2" fmla="val 127745"/>
                    </a:avLst>
                  </a:prstGeom>
                  <a:noFill/>
                  <a:ln w="9525">
                    <a:solidFill>
                      <a:schemeClr val="tx1"/>
                    </a:solidFill>
                    <a:prstDash val="lgDash"/>
                    <a:round/>
                    <a:headEnd type="oval" w="lg" len="lg"/>
                    <a:tailEnd type="oval" w="lg" len="lg"/>
                  </a:ln>
                  <a:effectLst/>
                </p:spPr>
              </p:cxnSp>
              <p:cxnSp>
                <p:nvCxnSpPr>
                  <p:cNvPr id="742452" name="AutoShape 52"/>
                  <p:cNvCxnSpPr>
                    <a:cxnSpLocks noChangeShapeType="1"/>
                    <a:stCxn id="742474" idx="3"/>
                    <a:endCxn id="742442" idx="4"/>
                  </p:cNvCxnSpPr>
                  <p:nvPr/>
                </p:nvCxnSpPr>
                <p:spPr bwMode="auto">
                  <a:xfrm rot="5400000">
                    <a:off x="2444" y="2165"/>
                    <a:ext cx="969" cy="969"/>
                  </a:xfrm>
                  <a:prstGeom prst="curvedConnector2">
                    <a:avLst/>
                  </a:prstGeom>
                  <a:noFill/>
                  <a:ln w="9525">
                    <a:solidFill>
                      <a:schemeClr val="tx1"/>
                    </a:solidFill>
                    <a:prstDash val="lgDash"/>
                    <a:round/>
                    <a:headEnd type="oval" w="lg" len="lg"/>
                    <a:tailEnd type="oval" w="lg" len="lg"/>
                  </a:ln>
                  <a:effectLst/>
                </p:spPr>
              </p:cxnSp>
            </p:grpSp>
            <p:cxnSp>
              <p:nvCxnSpPr>
                <p:cNvPr id="742453" name="AutoShape 53"/>
                <p:cNvCxnSpPr>
                  <a:cxnSpLocks noChangeShapeType="1"/>
                  <a:stCxn id="742409" idx="6"/>
                </p:cNvCxnSpPr>
                <p:nvPr/>
              </p:nvCxnSpPr>
              <p:spPr bwMode="auto">
                <a:xfrm>
                  <a:off x="2492" y="1437"/>
                  <a:ext cx="1060" cy="502"/>
                </a:xfrm>
                <a:prstGeom prst="curvedConnector3">
                  <a:avLst>
                    <a:gd name="adj1" fmla="val 67736"/>
                  </a:avLst>
                </a:prstGeom>
                <a:noFill/>
                <a:ln w="9525">
                  <a:solidFill>
                    <a:schemeClr val="tx1"/>
                  </a:solidFill>
                  <a:prstDash val="lgDash"/>
                  <a:round/>
                  <a:headEnd type="oval" w="med" len="med"/>
                  <a:tailEnd type="oval" w="med" len="med"/>
                </a:ln>
                <a:effectLst/>
              </p:spPr>
            </p:cxnSp>
            <p:grpSp>
              <p:nvGrpSpPr>
                <p:cNvPr id="742454" name="Group 54"/>
                <p:cNvGrpSpPr>
                  <a:grpSpLocks/>
                </p:cNvGrpSpPr>
                <p:nvPr/>
              </p:nvGrpSpPr>
              <p:grpSpPr bwMode="auto">
                <a:xfrm>
                  <a:off x="1208" y="2026"/>
                  <a:ext cx="3068" cy="371"/>
                  <a:chOff x="1208" y="2026"/>
                  <a:chExt cx="3068" cy="371"/>
                </a:xfrm>
              </p:grpSpPr>
              <p:cxnSp>
                <p:nvCxnSpPr>
                  <p:cNvPr id="742455" name="AutoShape 55"/>
                  <p:cNvCxnSpPr>
                    <a:cxnSpLocks noChangeShapeType="1"/>
                    <a:stCxn id="742415" idx="2"/>
                    <a:endCxn id="742429" idx="4"/>
                  </p:cNvCxnSpPr>
                  <p:nvPr/>
                </p:nvCxnSpPr>
                <p:spPr bwMode="auto">
                  <a:xfrm rot="10800000" flipV="1">
                    <a:off x="1208" y="2026"/>
                    <a:ext cx="1220" cy="196"/>
                  </a:xfrm>
                  <a:prstGeom prst="curvedConnector3">
                    <a:avLst>
                      <a:gd name="adj1" fmla="val 50000"/>
                    </a:avLst>
                  </a:prstGeom>
                  <a:noFill/>
                  <a:ln w="9525">
                    <a:solidFill>
                      <a:schemeClr val="tx1"/>
                    </a:solidFill>
                    <a:prstDash val="lgDash"/>
                    <a:round/>
                    <a:headEnd type="oval" w="med" len="med"/>
                    <a:tailEnd type="oval" w="med" len="med"/>
                  </a:ln>
                  <a:effectLst/>
                </p:spPr>
              </p:cxnSp>
              <p:cxnSp>
                <p:nvCxnSpPr>
                  <p:cNvPr id="742456" name="AutoShape 56"/>
                  <p:cNvCxnSpPr>
                    <a:cxnSpLocks noChangeShapeType="1"/>
                    <a:stCxn id="742433" idx="2"/>
                    <a:endCxn id="742415" idx="6"/>
                  </p:cNvCxnSpPr>
                  <p:nvPr/>
                </p:nvCxnSpPr>
                <p:spPr bwMode="auto">
                  <a:xfrm rot="10800000">
                    <a:off x="3628" y="2026"/>
                    <a:ext cx="648" cy="371"/>
                  </a:xfrm>
                  <a:prstGeom prst="curvedConnector3">
                    <a:avLst>
                      <a:gd name="adj1" fmla="val 50000"/>
                    </a:avLst>
                  </a:prstGeom>
                  <a:noFill/>
                  <a:ln w="9525">
                    <a:solidFill>
                      <a:schemeClr val="tx1"/>
                    </a:solidFill>
                    <a:prstDash val="lgDash"/>
                    <a:round/>
                    <a:headEnd type="oval" w="med" len="med"/>
                    <a:tailEnd type="oval" w="med" len="med"/>
                  </a:ln>
                  <a:effectLst/>
                </p:spPr>
              </p:cxnSp>
            </p:grpSp>
          </p:grpSp>
        </p:grpSp>
        <p:cxnSp>
          <p:nvCxnSpPr>
            <p:cNvPr id="742457" name="AutoShape 57"/>
            <p:cNvCxnSpPr>
              <a:cxnSpLocks noChangeShapeType="1"/>
            </p:cNvCxnSpPr>
            <p:nvPr/>
          </p:nvCxnSpPr>
          <p:spPr bwMode="auto">
            <a:xfrm rot="16200000" flipH="1">
              <a:off x="734" y="2507"/>
              <a:ext cx="726" cy="782"/>
            </a:xfrm>
            <a:prstGeom prst="curvedConnector2">
              <a:avLst/>
            </a:prstGeom>
            <a:noFill/>
            <a:ln w="9525">
              <a:solidFill>
                <a:schemeClr val="tx1"/>
              </a:solidFill>
              <a:prstDash val="lgDash"/>
              <a:round/>
              <a:headEnd type="oval" w="med" len="med"/>
              <a:tailEnd type="oval" w="med" len="med"/>
            </a:ln>
            <a:effectLst/>
          </p:spPr>
        </p:cxnSp>
        <p:cxnSp>
          <p:nvCxnSpPr>
            <p:cNvPr id="742458" name="AutoShape 58"/>
            <p:cNvCxnSpPr>
              <a:cxnSpLocks noChangeShapeType="1"/>
              <a:stCxn id="742444" idx="3"/>
              <a:endCxn id="742408" idx="2"/>
            </p:cNvCxnSpPr>
            <p:nvPr/>
          </p:nvCxnSpPr>
          <p:spPr bwMode="auto">
            <a:xfrm>
              <a:off x="2361" y="3325"/>
              <a:ext cx="1066" cy="125"/>
            </a:xfrm>
            <a:prstGeom prst="curvedConnector4">
              <a:avLst>
                <a:gd name="adj1" fmla="val 30111"/>
                <a:gd name="adj2" fmla="val 215199"/>
              </a:avLst>
            </a:prstGeom>
            <a:noFill/>
            <a:ln w="9525">
              <a:solidFill>
                <a:schemeClr val="tx1"/>
              </a:solidFill>
              <a:prstDash val="lgDash"/>
              <a:round/>
              <a:headEnd type="oval" w="med" len="med"/>
              <a:tailEnd type="oval" w="med" len="med"/>
            </a:ln>
            <a:effectLst/>
          </p:spPr>
        </p:cxnSp>
        <p:cxnSp>
          <p:nvCxnSpPr>
            <p:cNvPr id="742459" name="AutoShape 59"/>
            <p:cNvCxnSpPr>
              <a:cxnSpLocks noChangeShapeType="1"/>
              <a:stCxn id="742403" idx="6"/>
              <a:endCxn id="742438" idx="3"/>
            </p:cNvCxnSpPr>
            <p:nvPr/>
          </p:nvCxnSpPr>
          <p:spPr bwMode="auto">
            <a:xfrm flipV="1">
              <a:off x="4172" y="2468"/>
              <a:ext cx="888" cy="793"/>
            </a:xfrm>
            <a:prstGeom prst="curvedConnector3">
              <a:avLst>
                <a:gd name="adj1" fmla="val 116218"/>
              </a:avLst>
            </a:prstGeom>
            <a:noFill/>
            <a:ln w="9525">
              <a:solidFill>
                <a:schemeClr val="tx1"/>
              </a:solidFill>
              <a:prstDash val="lgDash"/>
              <a:round/>
              <a:headEnd type="oval" w="med" len="med"/>
              <a:tailEnd type="oval" w="med" len="med"/>
            </a:ln>
            <a:effectLst/>
          </p:spPr>
        </p:cxnSp>
        <p:cxnSp>
          <p:nvCxnSpPr>
            <p:cNvPr id="742460" name="AutoShape 60"/>
            <p:cNvCxnSpPr>
              <a:cxnSpLocks noChangeShapeType="1"/>
              <a:stCxn id="742433" idx="6"/>
              <a:endCxn id="742420" idx="6"/>
            </p:cNvCxnSpPr>
            <p:nvPr/>
          </p:nvCxnSpPr>
          <p:spPr bwMode="auto">
            <a:xfrm flipH="1" flipV="1">
              <a:off x="4652" y="1437"/>
              <a:ext cx="824" cy="960"/>
            </a:xfrm>
            <a:prstGeom prst="curvedConnector3">
              <a:avLst>
                <a:gd name="adj1" fmla="val -17477"/>
              </a:avLst>
            </a:prstGeom>
            <a:noFill/>
            <a:ln w="9525">
              <a:solidFill>
                <a:schemeClr val="tx1"/>
              </a:solidFill>
              <a:prstDash val="lgDash"/>
              <a:round/>
              <a:headEnd type="oval" w="med" len="med"/>
              <a:tailEnd type="oval" w="med" len="med"/>
            </a:ln>
            <a:effectLst/>
          </p:spPr>
        </p:cxnSp>
        <p:cxnSp>
          <p:nvCxnSpPr>
            <p:cNvPr id="742461" name="AutoShape 61"/>
            <p:cNvCxnSpPr>
              <a:cxnSpLocks noChangeShapeType="1"/>
              <a:stCxn id="742412" idx="1"/>
              <a:endCxn id="742422" idx="1"/>
            </p:cNvCxnSpPr>
            <p:nvPr/>
          </p:nvCxnSpPr>
          <p:spPr bwMode="auto">
            <a:xfrm rot="16200000">
              <a:off x="3155" y="54"/>
              <a:ext cx="53" cy="2070"/>
            </a:xfrm>
            <a:prstGeom prst="curvedConnector3">
              <a:avLst>
                <a:gd name="adj1" fmla="val 371699"/>
              </a:avLst>
            </a:prstGeom>
            <a:noFill/>
            <a:ln w="9525">
              <a:solidFill>
                <a:schemeClr val="tx1"/>
              </a:solidFill>
              <a:prstDash val="lgDash"/>
              <a:round/>
              <a:headEnd type="oval" w="med" len="med"/>
              <a:tailEnd type="oval" w="med" len="med"/>
            </a:ln>
            <a:effectLst/>
          </p:spPr>
        </p:cxnSp>
      </p:grpSp>
      <p:grpSp>
        <p:nvGrpSpPr>
          <p:cNvPr id="742462" name="Group 62"/>
          <p:cNvGrpSpPr>
            <a:grpSpLocks/>
          </p:cNvGrpSpPr>
          <p:nvPr/>
        </p:nvGrpSpPr>
        <p:grpSpPr bwMode="auto">
          <a:xfrm>
            <a:off x="3581400" y="3810000"/>
            <a:ext cx="2057400" cy="685800"/>
            <a:chOff x="2160" y="2448"/>
            <a:chExt cx="1776" cy="432"/>
          </a:xfrm>
        </p:grpSpPr>
        <p:sp>
          <p:nvSpPr>
            <p:cNvPr id="742463" name="AutoShape 63"/>
            <p:cNvSpPr>
              <a:spLocks noChangeArrowheads="1"/>
            </p:cNvSpPr>
            <p:nvPr/>
          </p:nvSpPr>
          <p:spPr bwMode="auto">
            <a:xfrm>
              <a:off x="2160" y="2448"/>
              <a:ext cx="1776" cy="432"/>
            </a:xfrm>
            <a:prstGeom prst="wedgeRectCallout">
              <a:avLst>
                <a:gd name="adj1" fmla="val -35097"/>
                <a:gd name="adj2" fmla="val 110648"/>
              </a:avLst>
            </a:prstGeom>
            <a:solidFill>
              <a:schemeClr val="hlink"/>
            </a:solidFill>
            <a:ln w="9525">
              <a:solidFill>
                <a:schemeClr val="tx1"/>
              </a:solidFill>
              <a:miter lim="800000"/>
              <a:headEnd/>
              <a:tailEnd/>
            </a:ln>
            <a:effectLst/>
          </p:spPr>
          <p:txBody>
            <a:bodyPr/>
            <a:lstStyle/>
            <a:p>
              <a:pPr latinLnBrk="0"/>
              <a:endParaRPr kumimoji="0" lang="en-AU" sz="2400"/>
            </a:p>
          </p:txBody>
        </p:sp>
        <p:sp>
          <p:nvSpPr>
            <p:cNvPr id="742464" name="Text Box 64"/>
            <p:cNvSpPr txBox="1">
              <a:spLocks noChangeArrowheads="1"/>
            </p:cNvSpPr>
            <p:nvPr/>
          </p:nvSpPr>
          <p:spPr bwMode="auto">
            <a:xfrm>
              <a:off x="2206" y="2544"/>
              <a:ext cx="1730" cy="288"/>
            </a:xfrm>
            <a:prstGeom prst="rect">
              <a:avLst/>
            </a:prstGeom>
            <a:solidFill>
              <a:schemeClr val="hlink"/>
            </a:solidFill>
            <a:ln w="9525">
              <a:noFill/>
              <a:miter lim="800000"/>
              <a:headEnd/>
              <a:tailEnd/>
            </a:ln>
            <a:effectLst/>
          </p:spPr>
          <p:txBody>
            <a:bodyPr>
              <a:spAutoFit/>
            </a:bodyPr>
            <a:lstStyle/>
            <a:p>
              <a:pPr algn="l" latinLnBrk="0"/>
              <a:r>
                <a:rPr kumimoji="0" lang="en-US" sz="2400" b="1">
                  <a:solidFill>
                    <a:schemeClr val="bg2"/>
                  </a:solidFill>
                  <a:latin typeface="Arial" pitchFamily="34" charset="0"/>
                </a:rPr>
                <a:t>Web Service</a:t>
              </a:r>
            </a:p>
          </p:txBody>
        </p:sp>
      </p:grpSp>
      <p:grpSp>
        <p:nvGrpSpPr>
          <p:cNvPr id="742465" name="Group 65"/>
          <p:cNvGrpSpPr>
            <a:grpSpLocks/>
          </p:cNvGrpSpPr>
          <p:nvPr/>
        </p:nvGrpSpPr>
        <p:grpSpPr bwMode="auto">
          <a:xfrm>
            <a:off x="609600" y="5638800"/>
            <a:ext cx="2057400" cy="685800"/>
            <a:chOff x="0" y="3600"/>
            <a:chExt cx="1776" cy="432"/>
          </a:xfrm>
        </p:grpSpPr>
        <p:sp>
          <p:nvSpPr>
            <p:cNvPr id="742466" name="AutoShape 66"/>
            <p:cNvSpPr>
              <a:spLocks noChangeArrowheads="1"/>
            </p:cNvSpPr>
            <p:nvPr/>
          </p:nvSpPr>
          <p:spPr bwMode="auto">
            <a:xfrm rot="-10800000">
              <a:off x="0" y="3600"/>
              <a:ext cx="1776" cy="432"/>
            </a:xfrm>
            <a:prstGeom prst="wedgeRectCallout">
              <a:avLst>
                <a:gd name="adj1" fmla="val -35097"/>
                <a:gd name="adj2" fmla="val 110648"/>
              </a:avLst>
            </a:prstGeom>
            <a:solidFill>
              <a:schemeClr val="hlink"/>
            </a:solidFill>
            <a:ln w="9525">
              <a:solidFill>
                <a:schemeClr val="tx1"/>
              </a:solidFill>
              <a:miter lim="800000"/>
              <a:headEnd/>
              <a:tailEnd/>
            </a:ln>
            <a:effectLst/>
          </p:spPr>
          <p:txBody>
            <a:bodyPr rot="10800000"/>
            <a:lstStyle/>
            <a:p>
              <a:pPr latinLnBrk="0"/>
              <a:endParaRPr kumimoji="0" lang="en-AU" sz="2400"/>
            </a:p>
          </p:txBody>
        </p:sp>
        <p:sp>
          <p:nvSpPr>
            <p:cNvPr id="742467" name="Text Box 67"/>
            <p:cNvSpPr txBox="1">
              <a:spLocks noChangeArrowheads="1"/>
            </p:cNvSpPr>
            <p:nvPr/>
          </p:nvSpPr>
          <p:spPr bwMode="auto">
            <a:xfrm>
              <a:off x="0" y="3696"/>
              <a:ext cx="1730" cy="288"/>
            </a:xfrm>
            <a:prstGeom prst="rect">
              <a:avLst/>
            </a:prstGeom>
            <a:solidFill>
              <a:schemeClr val="hlink"/>
            </a:solidFill>
            <a:ln w="9525">
              <a:noFill/>
              <a:miter lim="800000"/>
              <a:headEnd/>
              <a:tailEnd/>
            </a:ln>
            <a:effectLst/>
          </p:spPr>
          <p:txBody>
            <a:bodyPr>
              <a:spAutoFit/>
            </a:bodyPr>
            <a:lstStyle/>
            <a:p>
              <a:pPr algn="l" latinLnBrk="0"/>
              <a:r>
                <a:rPr kumimoji="0" lang="en-US" sz="2400" b="1">
                  <a:solidFill>
                    <a:schemeClr val="bg2"/>
                  </a:solidFill>
                  <a:latin typeface="Arial" pitchFamily="34" charset="0"/>
                </a:rPr>
                <a:t>Web Service</a:t>
              </a:r>
            </a:p>
          </p:txBody>
        </p:sp>
      </p:grpSp>
      <p:grpSp>
        <p:nvGrpSpPr>
          <p:cNvPr id="742468" name="Group 68"/>
          <p:cNvGrpSpPr>
            <a:grpSpLocks/>
          </p:cNvGrpSpPr>
          <p:nvPr/>
        </p:nvGrpSpPr>
        <p:grpSpPr bwMode="auto">
          <a:xfrm>
            <a:off x="6477000" y="2743200"/>
            <a:ext cx="2133600" cy="685800"/>
            <a:chOff x="3312" y="1296"/>
            <a:chExt cx="1872" cy="432"/>
          </a:xfrm>
        </p:grpSpPr>
        <p:sp>
          <p:nvSpPr>
            <p:cNvPr id="742469" name="AutoShape 69"/>
            <p:cNvSpPr>
              <a:spLocks noChangeArrowheads="1"/>
            </p:cNvSpPr>
            <p:nvPr/>
          </p:nvSpPr>
          <p:spPr bwMode="auto">
            <a:xfrm>
              <a:off x="3312" y="1296"/>
              <a:ext cx="1872" cy="432"/>
            </a:xfrm>
            <a:prstGeom prst="wedgeRectCallout">
              <a:avLst>
                <a:gd name="adj1" fmla="val -35097"/>
                <a:gd name="adj2" fmla="val 110648"/>
              </a:avLst>
            </a:prstGeom>
            <a:solidFill>
              <a:schemeClr val="hlink"/>
            </a:solidFill>
            <a:ln w="9525">
              <a:solidFill>
                <a:schemeClr val="tx1"/>
              </a:solidFill>
              <a:miter lim="800000"/>
              <a:headEnd/>
              <a:tailEnd/>
            </a:ln>
            <a:effectLst/>
          </p:spPr>
          <p:txBody>
            <a:bodyPr/>
            <a:lstStyle/>
            <a:p>
              <a:pPr latinLnBrk="0"/>
              <a:endParaRPr kumimoji="0" lang="en-AU" sz="2400"/>
            </a:p>
          </p:txBody>
        </p:sp>
        <p:sp>
          <p:nvSpPr>
            <p:cNvPr id="742470" name="Text Box 70"/>
            <p:cNvSpPr txBox="1">
              <a:spLocks noChangeArrowheads="1"/>
            </p:cNvSpPr>
            <p:nvPr/>
          </p:nvSpPr>
          <p:spPr bwMode="auto">
            <a:xfrm>
              <a:off x="3360" y="1392"/>
              <a:ext cx="1824" cy="288"/>
            </a:xfrm>
            <a:prstGeom prst="rect">
              <a:avLst/>
            </a:prstGeom>
            <a:solidFill>
              <a:schemeClr val="hlink"/>
            </a:solidFill>
            <a:ln w="9525">
              <a:noFill/>
              <a:miter lim="800000"/>
              <a:headEnd/>
              <a:tailEnd/>
            </a:ln>
            <a:effectLst/>
          </p:spPr>
          <p:txBody>
            <a:bodyPr>
              <a:spAutoFit/>
            </a:bodyPr>
            <a:lstStyle/>
            <a:p>
              <a:pPr algn="l" latinLnBrk="0"/>
              <a:r>
                <a:rPr kumimoji="0" lang="en-US" sz="2400" b="1">
                  <a:solidFill>
                    <a:schemeClr val="bg2"/>
                  </a:solidFill>
                  <a:latin typeface="Arial" pitchFamily="34" charset="0"/>
                </a:rPr>
                <a:t>Web Service</a:t>
              </a:r>
            </a:p>
          </p:txBody>
        </p:sp>
      </p:grpSp>
      <p:grpSp>
        <p:nvGrpSpPr>
          <p:cNvPr id="742471" name="Group 71"/>
          <p:cNvGrpSpPr>
            <a:grpSpLocks/>
          </p:cNvGrpSpPr>
          <p:nvPr/>
        </p:nvGrpSpPr>
        <p:grpSpPr bwMode="auto">
          <a:xfrm>
            <a:off x="3657600" y="1143000"/>
            <a:ext cx="2057400" cy="685800"/>
            <a:chOff x="2112" y="1248"/>
            <a:chExt cx="1872" cy="432"/>
          </a:xfrm>
        </p:grpSpPr>
        <p:sp>
          <p:nvSpPr>
            <p:cNvPr id="742472" name="AutoShape 72"/>
            <p:cNvSpPr>
              <a:spLocks noChangeArrowheads="1"/>
            </p:cNvSpPr>
            <p:nvPr/>
          </p:nvSpPr>
          <p:spPr bwMode="auto">
            <a:xfrm>
              <a:off x="2112" y="1248"/>
              <a:ext cx="1872" cy="432"/>
            </a:xfrm>
            <a:prstGeom prst="wedgeRectCallout">
              <a:avLst>
                <a:gd name="adj1" fmla="val -35097"/>
                <a:gd name="adj2" fmla="val 110648"/>
              </a:avLst>
            </a:prstGeom>
            <a:solidFill>
              <a:schemeClr val="hlink"/>
            </a:solidFill>
            <a:ln w="9525">
              <a:solidFill>
                <a:schemeClr val="tx1"/>
              </a:solidFill>
              <a:miter lim="800000"/>
              <a:headEnd/>
              <a:tailEnd/>
            </a:ln>
            <a:effectLst/>
          </p:spPr>
          <p:txBody>
            <a:bodyPr/>
            <a:lstStyle/>
            <a:p>
              <a:pPr latinLnBrk="0"/>
              <a:endParaRPr kumimoji="0" lang="en-AU" sz="2400"/>
            </a:p>
          </p:txBody>
        </p:sp>
        <p:sp>
          <p:nvSpPr>
            <p:cNvPr id="742473" name="Text Box 73"/>
            <p:cNvSpPr txBox="1">
              <a:spLocks noChangeArrowheads="1"/>
            </p:cNvSpPr>
            <p:nvPr/>
          </p:nvSpPr>
          <p:spPr bwMode="auto">
            <a:xfrm>
              <a:off x="2160" y="1344"/>
              <a:ext cx="1824" cy="288"/>
            </a:xfrm>
            <a:prstGeom prst="rect">
              <a:avLst/>
            </a:prstGeom>
            <a:solidFill>
              <a:schemeClr val="hlink"/>
            </a:solidFill>
            <a:ln w="9525">
              <a:noFill/>
              <a:miter lim="800000"/>
              <a:headEnd/>
              <a:tailEnd/>
            </a:ln>
            <a:effectLst/>
          </p:spPr>
          <p:txBody>
            <a:bodyPr>
              <a:spAutoFit/>
            </a:bodyPr>
            <a:lstStyle/>
            <a:p>
              <a:pPr algn="l" latinLnBrk="0"/>
              <a:r>
                <a:rPr kumimoji="0" lang="en-US" sz="2400" b="1">
                  <a:solidFill>
                    <a:schemeClr val="bg2"/>
                  </a:solidFill>
                  <a:latin typeface="Arial" pitchFamily="34" charset="0"/>
                </a:rPr>
                <a:t>Web Service</a:t>
              </a:r>
            </a:p>
          </p:txBody>
        </p:sp>
      </p:grpSp>
      <p:sp>
        <p:nvSpPr>
          <p:cNvPr id="742474" name="AutoShape 74"/>
          <p:cNvSpPr>
            <a:spLocks noChangeArrowheads="1"/>
          </p:cNvSpPr>
          <p:nvPr/>
        </p:nvSpPr>
        <p:spPr bwMode="auto">
          <a:xfrm>
            <a:off x="5251450" y="2819400"/>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0"/>
          </p:nvPr>
        </p:nvSpPr>
        <p:spPr/>
        <p:txBody>
          <a:bodyPr/>
          <a:lstStyle/>
          <a:p>
            <a:fld id="{302E6DC5-572A-4DB8-A82F-43F00460E1BB}" type="slidenum">
              <a:rPr lang="fr-FR"/>
              <a:pPr/>
              <a:t>205</a:t>
            </a:fld>
            <a:endParaRPr lang="fr-FR"/>
          </a:p>
        </p:txBody>
      </p:sp>
      <p:sp>
        <p:nvSpPr>
          <p:cNvPr id="743426" name="Rectangle 2"/>
          <p:cNvSpPr>
            <a:spLocks noGrp="1" noChangeArrowheads="1"/>
          </p:cNvSpPr>
          <p:nvPr>
            <p:ph type="title"/>
          </p:nvPr>
        </p:nvSpPr>
        <p:spPr/>
        <p:txBody>
          <a:bodyPr/>
          <a:lstStyle/>
          <a:p>
            <a:r>
              <a:rPr lang="fr-FR"/>
              <a:t>Web services : le contexte</a:t>
            </a:r>
          </a:p>
        </p:txBody>
      </p:sp>
      <p:sp>
        <p:nvSpPr>
          <p:cNvPr id="743427" name="Rectangle 3"/>
          <p:cNvSpPr>
            <a:spLocks noGrp="1" noChangeArrowheads="1"/>
          </p:cNvSpPr>
          <p:nvPr>
            <p:ph type="body" idx="1"/>
          </p:nvPr>
        </p:nvSpPr>
        <p:spPr/>
        <p:txBody>
          <a:bodyPr/>
          <a:lstStyle/>
          <a:p>
            <a:pPr marL="457200" indent="-457200">
              <a:buFont typeface="Wingdings" pitchFamily="2" charset="2"/>
              <a:buAutoNum type="arabicPeriod"/>
            </a:pPr>
            <a:r>
              <a:rPr lang="fr-FR"/>
              <a:t>Comment découvrir un Web Service ?</a:t>
            </a:r>
          </a:p>
          <a:p>
            <a:pPr marL="800100" lvl="1" indent="-342900"/>
            <a:r>
              <a:rPr lang="en-US" b="1">
                <a:solidFill>
                  <a:schemeClr val="hlink"/>
                </a:solidFill>
                <a:effectLst>
                  <a:outerShdw blurRad="38100" dist="38100" dir="2700000" algn="tl">
                    <a:srgbClr val="000000"/>
                  </a:outerShdw>
                </a:effectLst>
                <a:cs typeface="Arial" pitchFamily="34" charset="0"/>
              </a:rPr>
              <a:t>UDDI</a:t>
            </a:r>
            <a:r>
              <a:rPr lang="en-US" b="1">
                <a:cs typeface="Times New Roman" pitchFamily="18" charset="0"/>
              </a:rPr>
              <a:t> </a:t>
            </a:r>
            <a:r>
              <a:rPr lang="en-US">
                <a:cs typeface="Arial" pitchFamily="34" charset="0"/>
              </a:rPr>
              <a:t>(Universal Description, Discovery and Integration)</a:t>
            </a:r>
          </a:p>
          <a:p>
            <a:pPr marL="800100" lvl="1" indent="-342900"/>
            <a:r>
              <a:rPr lang="fr-FR">
                <a:cs typeface="Times New Roman" pitchFamily="18" charset="0"/>
              </a:rPr>
              <a:t>Objectif = annuaire mondial permettant de retrouver des services web          (</a:t>
            </a:r>
            <a:r>
              <a:rPr lang="fr-FR" sz="1600" i="1">
                <a:cs typeface="Times New Roman" pitchFamily="18" charset="0"/>
                <a:sym typeface="Symbol" pitchFamily="18" charset="2"/>
              </a:rPr>
              <a:t></a:t>
            </a:r>
            <a:r>
              <a:rPr lang="fr-FR">
                <a:cs typeface="Times New Roman" pitchFamily="18" charset="0"/>
              </a:rPr>
              <a:t> pages jaunes)</a:t>
            </a:r>
            <a:endParaRPr lang="fr-FR">
              <a:cs typeface="Arial" pitchFamily="34" charset="0"/>
            </a:endParaRPr>
          </a:p>
          <a:p>
            <a:pPr marL="800100" lvl="1" indent="-342900"/>
            <a:r>
              <a:rPr lang="fr-FR">
                <a:cs typeface="Times New Roman" pitchFamily="18" charset="0"/>
              </a:rPr>
              <a:t>Besoin de catégories "métier" et critères communs de définition</a:t>
            </a:r>
          </a:p>
          <a:p>
            <a:pPr marL="800100" lvl="1" indent="-342900"/>
            <a:r>
              <a:rPr lang="fr-FR">
                <a:cs typeface="Times New Roman" pitchFamily="18" charset="0"/>
              </a:rPr>
              <a:t>Dans l’attente : et IBM= </a:t>
            </a:r>
            <a:r>
              <a:rPr lang="fr-FR" b="1">
                <a:latin typeface="Times New Roman" pitchFamily="18" charset="0"/>
                <a:cs typeface="Times New Roman" pitchFamily="18" charset="0"/>
              </a:rPr>
              <a:t>WS-Inspection,</a:t>
            </a:r>
            <a:r>
              <a:rPr lang="fr-FR">
                <a:cs typeface="Times New Roman" pitchFamily="18" charset="0"/>
              </a:rPr>
              <a:t> Microsoft= </a:t>
            </a:r>
            <a:r>
              <a:rPr lang="fr-FR" b="1">
                <a:cs typeface="Times New Roman" pitchFamily="18" charset="0"/>
              </a:rPr>
              <a:t>Disco</a:t>
            </a:r>
            <a:r>
              <a:rPr lang="fr-FR">
                <a:cs typeface="Times New Roman" pitchFamily="18" charset="0"/>
              </a:rPr>
              <a:t> </a:t>
            </a:r>
          </a:p>
          <a:p>
            <a:pPr marL="457200" indent="-457200">
              <a:buFont typeface="Wingdings" pitchFamily="2" charset="2"/>
              <a:buAutoNum type="arabicPeriod"/>
            </a:pPr>
            <a:r>
              <a:rPr lang="fr-FR"/>
              <a:t>Comment savoir ce qu’il fait ?</a:t>
            </a:r>
          </a:p>
          <a:p>
            <a:pPr marL="800100" lvl="1" indent="-342900"/>
            <a:r>
              <a:rPr lang="fr-FR" b="1">
                <a:solidFill>
                  <a:schemeClr val="hlink"/>
                </a:solidFill>
                <a:effectLst>
                  <a:outerShdw blurRad="38100" dist="38100" dir="2700000" algn="tl">
                    <a:srgbClr val="000000"/>
                  </a:outerShdw>
                </a:effectLst>
                <a:cs typeface="Arial" pitchFamily="34" charset="0"/>
              </a:rPr>
              <a:t>WSDL </a:t>
            </a:r>
            <a:r>
              <a:rPr lang="fr-FR">
                <a:cs typeface="Arial" pitchFamily="34" charset="0"/>
              </a:rPr>
              <a:t>(Web Service Definition Langage)</a:t>
            </a:r>
          </a:p>
          <a:p>
            <a:pPr marL="800100" lvl="1" indent="-342900"/>
            <a:r>
              <a:rPr lang="fr-FR">
                <a:cs typeface="Times New Roman" pitchFamily="18" charset="0"/>
              </a:rPr>
              <a:t>WSDL = format de représentation des interfaces de Service Web en XML</a:t>
            </a:r>
            <a:r>
              <a:rPr lang="fr-FR">
                <a:cs typeface="Arial" pitchFamily="34" charset="0"/>
              </a:rPr>
              <a:t> </a:t>
            </a:r>
            <a:r>
              <a:rPr lang="fr-FR">
                <a:solidFill>
                  <a:schemeClr val="hlink"/>
                </a:solidFill>
                <a:effectLst>
                  <a:outerShdw blurRad="38100" dist="38100" dir="2700000" algn="tl">
                    <a:srgbClr val="000000"/>
                  </a:outerShdw>
                </a:effectLst>
                <a:cs typeface="Arial" pitchFamily="34" charset="0"/>
              </a:rPr>
              <a:t> </a:t>
            </a:r>
          </a:p>
          <a:p>
            <a:pPr marL="800100" lvl="1" indent="-342900"/>
            <a:r>
              <a:rPr lang="fr-FR">
                <a:cs typeface="Times New Roman" pitchFamily="18" charset="0"/>
              </a:rPr>
              <a:t>Interface Client/Serveur </a:t>
            </a:r>
            <a:r>
              <a:rPr lang="fr-FR" sz="1600">
                <a:cs typeface="Times New Roman" pitchFamily="18" charset="0"/>
              </a:rPr>
              <a:t>(implémentation du service peut changer côté serveur)</a:t>
            </a:r>
          </a:p>
          <a:p>
            <a:pPr marL="800100" lvl="1" indent="-342900"/>
            <a:r>
              <a:rPr lang="fr-FR" sz="1600" i="1">
                <a:cs typeface="Times New Roman" pitchFamily="18" charset="0"/>
                <a:sym typeface="Symbol" pitchFamily="18" charset="2"/>
              </a:rPr>
              <a:t> IDL CORBA</a:t>
            </a:r>
            <a:endParaRPr lang="fr-FR" sz="1600" i="1">
              <a:cs typeface="Times New Roman" pitchFamily="18" charset="0"/>
            </a:endParaRPr>
          </a:p>
          <a:p>
            <a:pPr marL="457200" indent="-457200">
              <a:buFont typeface="Wingdings" pitchFamily="2" charset="2"/>
              <a:buAutoNum type="arabicPeriod"/>
            </a:pPr>
            <a:r>
              <a:rPr lang="fr-FR"/>
              <a:t>Comment le consommer ?</a:t>
            </a:r>
          </a:p>
          <a:p>
            <a:pPr marL="800100" lvl="1" indent="-342900"/>
            <a:r>
              <a:rPr lang="fr-FR" b="1">
                <a:solidFill>
                  <a:schemeClr val="hlink"/>
                </a:solidFill>
                <a:effectLst>
                  <a:outerShdw blurRad="38100" dist="38100" dir="2700000" algn="tl">
                    <a:srgbClr val="000000"/>
                  </a:outerShdw>
                </a:effectLst>
                <a:cs typeface="Arial" pitchFamily="34" charset="0"/>
              </a:rPr>
              <a:t>SOAP</a:t>
            </a:r>
            <a:r>
              <a:rPr lang="fr-FR"/>
              <a:t> (génération d’un proxy)</a:t>
            </a:r>
          </a:p>
        </p:txBody>
      </p:sp>
      <p:pic>
        <p:nvPicPr>
          <p:cNvPr id="743428" name="Picture 4" descr="internet cloud smaller"/>
          <p:cNvPicPr>
            <a:picLocks noChangeAspect="1" noChangeArrowheads="1"/>
          </p:cNvPicPr>
          <p:nvPr/>
        </p:nvPicPr>
        <p:blipFill>
          <a:blip r:embed="rId2" cstate="print"/>
          <a:srcRect/>
          <a:stretch>
            <a:fillRect/>
          </a:stretch>
        </p:blipFill>
        <p:spPr bwMode="auto">
          <a:xfrm>
            <a:off x="4343400" y="3246438"/>
            <a:ext cx="4800600" cy="3840162"/>
          </a:xfrm>
          <a:prstGeom prst="rect">
            <a:avLst/>
          </a:prstGeom>
          <a:noFill/>
        </p:spPr>
      </p:pic>
      <p:pic>
        <p:nvPicPr>
          <p:cNvPr id="743429" name="Picture 5" descr="dell poweredge 6300"/>
          <p:cNvPicPr>
            <a:picLocks noChangeAspect="1" noChangeArrowheads="1"/>
          </p:cNvPicPr>
          <p:nvPr/>
        </p:nvPicPr>
        <p:blipFill>
          <a:blip r:embed="rId3" cstate="print"/>
          <a:srcRect/>
          <a:stretch>
            <a:fillRect/>
          </a:stretch>
        </p:blipFill>
        <p:spPr bwMode="auto">
          <a:xfrm>
            <a:off x="6172200" y="4422775"/>
            <a:ext cx="685800" cy="655638"/>
          </a:xfrm>
          <a:prstGeom prst="rect">
            <a:avLst/>
          </a:prstGeom>
          <a:noFill/>
        </p:spPr>
      </p:pic>
      <p:sp>
        <p:nvSpPr>
          <p:cNvPr id="743430" name="AutoShape 6"/>
          <p:cNvSpPr>
            <a:spLocks/>
          </p:cNvSpPr>
          <p:nvPr/>
        </p:nvSpPr>
        <p:spPr bwMode="auto">
          <a:xfrm>
            <a:off x="7175500" y="4292600"/>
            <a:ext cx="869950" cy="304800"/>
          </a:xfrm>
          <a:prstGeom prst="accentCallout1">
            <a:avLst>
              <a:gd name="adj1" fmla="val 37500"/>
              <a:gd name="adj2" fmla="val -8759"/>
              <a:gd name="adj3" fmla="val 125000"/>
              <a:gd name="adj4" fmla="val -42338"/>
            </a:avLst>
          </a:prstGeom>
          <a:noFill/>
          <a:ln w="12700">
            <a:solidFill>
              <a:schemeClr val="accent2"/>
            </a:solidFill>
            <a:miter lim="800000"/>
            <a:headEnd/>
            <a:tailEnd type="oval" w="med" len="med"/>
          </a:ln>
          <a:effectLst/>
        </p:spPr>
        <p:txBody>
          <a:bodyPr lIns="90000" tIns="46800" rIns="90000" bIns="46800" anchor="ctr"/>
          <a:lstStyle/>
          <a:p>
            <a:pPr algn="l"/>
            <a:r>
              <a:rPr lang="fr-FR" sz="1200">
                <a:solidFill>
                  <a:schemeClr val="accent2"/>
                </a:solidFill>
                <a:latin typeface="Arial" pitchFamily="34" charset="0"/>
              </a:rPr>
              <a:t>Annuaire</a:t>
            </a:r>
          </a:p>
        </p:txBody>
      </p:sp>
      <p:pic>
        <p:nvPicPr>
          <p:cNvPr id="743431" name="Picture 7" descr="dell poweredge 6300"/>
          <p:cNvPicPr>
            <a:picLocks noChangeAspect="1" noChangeArrowheads="1"/>
          </p:cNvPicPr>
          <p:nvPr/>
        </p:nvPicPr>
        <p:blipFill>
          <a:blip r:embed="rId3" cstate="print"/>
          <a:srcRect/>
          <a:stretch>
            <a:fillRect/>
          </a:stretch>
        </p:blipFill>
        <p:spPr bwMode="auto">
          <a:xfrm>
            <a:off x="7086600" y="5410200"/>
            <a:ext cx="609600" cy="582613"/>
          </a:xfrm>
          <a:prstGeom prst="rect">
            <a:avLst/>
          </a:prstGeom>
          <a:noFill/>
        </p:spPr>
      </p:pic>
      <p:sp>
        <p:nvSpPr>
          <p:cNvPr id="743432" name="AutoShape 8"/>
          <p:cNvSpPr>
            <a:spLocks/>
          </p:cNvSpPr>
          <p:nvPr/>
        </p:nvSpPr>
        <p:spPr bwMode="auto">
          <a:xfrm>
            <a:off x="8081963" y="5926138"/>
            <a:ext cx="1062037" cy="304800"/>
          </a:xfrm>
          <a:prstGeom prst="accentCallout1">
            <a:avLst>
              <a:gd name="adj1" fmla="val 37500"/>
              <a:gd name="adj2" fmla="val -7176"/>
              <a:gd name="adj3" fmla="val -35417"/>
              <a:gd name="adj4" fmla="val -43500"/>
            </a:avLst>
          </a:prstGeom>
          <a:noFill/>
          <a:ln w="12700">
            <a:solidFill>
              <a:schemeClr val="accent2"/>
            </a:solidFill>
            <a:miter lim="800000"/>
            <a:headEnd/>
            <a:tailEnd type="oval" w="med" len="med"/>
          </a:ln>
          <a:effectLst/>
        </p:spPr>
        <p:txBody>
          <a:bodyPr lIns="90000" tIns="46800" rIns="90000" bIns="46800" anchor="ctr"/>
          <a:lstStyle/>
          <a:p>
            <a:pPr algn="l"/>
            <a:r>
              <a:rPr lang="fr-FR" sz="1200">
                <a:solidFill>
                  <a:schemeClr val="accent2"/>
                </a:solidFill>
                <a:latin typeface="Arial" pitchFamily="34" charset="0"/>
              </a:rPr>
              <a:t>Fournisseur de services</a:t>
            </a:r>
          </a:p>
        </p:txBody>
      </p:sp>
      <p:sp>
        <p:nvSpPr>
          <p:cNvPr id="743433" name="Line 9"/>
          <p:cNvSpPr>
            <a:spLocks noChangeShapeType="1"/>
          </p:cNvSpPr>
          <p:nvPr/>
        </p:nvSpPr>
        <p:spPr bwMode="auto">
          <a:xfrm flipH="1" flipV="1">
            <a:off x="6781800" y="5029200"/>
            <a:ext cx="381000" cy="45720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743434" name="Rectangle 10"/>
          <p:cNvSpPr>
            <a:spLocks noChangeArrowheads="1"/>
          </p:cNvSpPr>
          <p:nvPr/>
        </p:nvSpPr>
        <p:spPr bwMode="auto">
          <a:xfrm>
            <a:off x="7010400" y="5105400"/>
            <a:ext cx="757238" cy="244475"/>
          </a:xfrm>
          <a:prstGeom prst="rect">
            <a:avLst/>
          </a:prstGeom>
          <a:noFill/>
          <a:ln w="12700">
            <a:noFill/>
            <a:miter lim="800000"/>
            <a:headEnd/>
            <a:tailEnd/>
          </a:ln>
          <a:effectLst/>
        </p:spPr>
        <p:txBody>
          <a:bodyPr wrap="none" lIns="90000" tIns="46800" rIns="90000" bIns="46800">
            <a:spAutoFit/>
          </a:bodyPr>
          <a:lstStyle/>
          <a:p>
            <a:r>
              <a:rPr lang="fr-FR" sz="1000">
                <a:latin typeface="Arial" pitchFamily="34" charset="0"/>
              </a:rPr>
              <a:t>Enregistre</a:t>
            </a:r>
          </a:p>
        </p:txBody>
      </p:sp>
      <p:sp>
        <p:nvSpPr>
          <p:cNvPr id="743435" name="Line 11"/>
          <p:cNvSpPr>
            <a:spLocks noChangeShapeType="1"/>
          </p:cNvSpPr>
          <p:nvPr/>
        </p:nvSpPr>
        <p:spPr bwMode="auto">
          <a:xfrm flipV="1">
            <a:off x="3505200" y="4800600"/>
            <a:ext cx="2743200" cy="1371600"/>
          </a:xfrm>
          <a:prstGeom prst="line">
            <a:avLst/>
          </a:prstGeom>
          <a:noFill/>
          <a:ln w="12700">
            <a:solidFill>
              <a:schemeClr val="tx1"/>
            </a:solidFill>
            <a:round/>
            <a:headEnd type="triangle" w="med" len="med"/>
            <a:tailEnd/>
          </a:ln>
          <a:effectLst/>
        </p:spPr>
        <p:txBody>
          <a:bodyPr wrap="none" lIns="90000" tIns="46800" rIns="90000" bIns="46800" anchor="ctr"/>
          <a:lstStyle/>
          <a:p>
            <a:endParaRPr lang="fr-FR"/>
          </a:p>
        </p:txBody>
      </p:sp>
      <p:sp>
        <p:nvSpPr>
          <p:cNvPr id="743436" name="Oval 12"/>
          <p:cNvSpPr>
            <a:spLocks noChangeArrowheads="1"/>
          </p:cNvSpPr>
          <p:nvPr/>
        </p:nvSpPr>
        <p:spPr bwMode="auto">
          <a:xfrm>
            <a:off x="4648200" y="4876800"/>
            <a:ext cx="304800" cy="304800"/>
          </a:xfrm>
          <a:prstGeom prst="ellipse">
            <a:avLst/>
          </a:prstGeom>
          <a:solidFill>
            <a:schemeClr val="tx2"/>
          </a:solidFill>
          <a:ln w="12700">
            <a:solidFill>
              <a:schemeClr val="tx1"/>
            </a:solidFill>
            <a:round/>
            <a:headEnd/>
            <a:tailEnd/>
          </a:ln>
          <a:effectLst/>
        </p:spPr>
        <p:txBody>
          <a:bodyPr wrap="none" lIns="90000" tIns="46800" rIns="90000" bIns="46800" anchor="ctr"/>
          <a:lstStyle/>
          <a:p>
            <a:r>
              <a:rPr lang="fr-FR" sz="2000">
                <a:solidFill>
                  <a:schemeClr val="bg1"/>
                </a:solidFill>
              </a:rPr>
              <a:t>1</a:t>
            </a:r>
          </a:p>
        </p:txBody>
      </p:sp>
      <p:sp>
        <p:nvSpPr>
          <p:cNvPr id="743437" name="Oval 13"/>
          <p:cNvSpPr>
            <a:spLocks noChangeArrowheads="1"/>
          </p:cNvSpPr>
          <p:nvPr/>
        </p:nvSpPr>
        <p:spPr bwMode="auto">
          <a:xfrm>
            <a:off x="3505200" y="5638800"/>
            <a:ext cx="1030288" cy="523875"/>
          </a:xfrm>
          <a:prstGeom prst="ellipse">
            <a:avLst/>
          </a:prstGeom>
          <a:solidFill>
            <a:srgbClr val="FFFBDE"/>
          </a:solidFill>
          <a:ln w="12700">
            <a:noFill/>
            <a:round/>
            <a:headEnd/>
            <a:tailEnd/>
          </a:ln>
          <a:effectLst/>
        </p:spPr>
        <p:txBody>
          <a:bodyPr wrap="none" lIns="90000" tIns="46800" rIns="90000" bIns="46800">
            <a:spAutoFit/>
          </a:bodyPr>
          <a:lstStyle/>
          <a:p>
            <a:r>
              <a:rPr lang="fr-FR" sz="1000">
                <a:latin typeface="Arial" pitchFamily="34" charset="0"/>
              </a:rPr>
              <a:t>Référence</a:t>
            </a:r>
          </a:p>
          <a:p>
            <a:r>
              <a:rPr lang="fr-FR" sz="1000">
                <a:latin typeface="Arial" pitchFamily="34" charset="0"/>
              </a:rPr>
              <a:t>Du service</a:t>
            </a:r>
          </a:p>
        </p:txBody>
      </p:sp>
      <p:pic>
        <p:nvPicPr>
          <p:cNvPr id="743438" name="Picture 14" descr="dell poweredge 6300"/>
          <p:cNvPicPr>
            <a:picLocks noChangeAspect="1" noChangeArrowheads="1"/>
          </p:cNvPicPr>
          <p:nvPr/>
        </p:nvPicPr>
        <p:blipFill>
          <a:blip r:embed="rId3" cstate="print"/>
          <a:srcRect/>
          <a:stretch>
            <a:fillRect/>
          </a:stretch>
        </p:blipFill>
        <p:spPr bwMode="auto">
          <a:xfrm>
            <a:off x="2743200" y="5791200"/>
            <a:ext cx="762000" cy="728663"/>
          </a:xfrm>
          <a:prstGeom prst="rect">
            <a:avLst/>
          </a:prstGeom>
          <a:noFill/>
        </p:spPr>
      </p:pic>
      <p:sp>
        <p:nvSpPr>
          <p:cNvPr id="743439" name="AutoShape 15"/>
          <p:cNvSpPr>
            <a:spLocks/>
          </p:cNvSpPr>
          <p:nvPr/>
        </p:nvSpPr>
        <p:spPr bwMode="auto">
          <a:xfrm>
            <a:off x="685800" y="5551488"/>
            <a:ext cx="1219200" cy="609600"/>
          </a:xfrm>
          <a:prstGeom prst="accentCallout1">
            <a:avLst>
              <a:gd name="adj1" fmla="val 18750"/>
              <a:gd name="adj2" fmla="val 106250"/>
              <a:gd name="adj3" fmla="val 85940"/>
              <a:gd name="adj4" fmla="val 170833"/>
            </a:avLst>
          </a:prstGeom>
          <a:noFill/>
          <a:ln w="12700">
            <a:solidFill>
              <a:schemeClr val="accent2"/>
            </a:solidFill>
            <a:miter lim="800000"/>
            <a:headEnd/>
            <a:tailEnd type="oval" w="med" len="med"/>
          </a:ln>
          <a:effectLst/>
        </p:spPr>
        <p:txBody>
          <a:bodyPr lIns="90000" tIns="46800" rIns="90000" bIns="46800" anchor="ctr"/>
          <a:lstStyle/>
          <a:p>
            <a:r>
              <a:rPr lang="fr-FR" sz="1200">
                <a:solidFill>
                  <a:schemeClr val="accent2"/>
                </a:solidFill>
                <a:latin typeface="Arial" pitchFamily="34" charset="0"/>
              </a:rPr>
              <a:t>Intégrateur de services</a:t>
            </a:r>
          </a:p>
        </p:txBody>
      </p:sp>
      <p:sp>
        <p:nvSpPr>
          <p:cNvPr id="743440" name="Line 16"/>
          <p:cNvSpPr>
            <a:spLocks noChangeShapeType="1"/>
          </p:cNvSpPr>
          <p:nvPr/>
        </p:nvSpPr>
        <p:spPr bwMode="auto">
          <a:xfrm flipH="1">
            <a:off x="3352800" y="4572000"/>
            <a:ext cx="2819400" cy="1295400"/>
          </a:xfrm>
          <a:prstGeom prst="line">
            <a:avLst/>
          </a:prstGeom>
          <a:noFill/>
          <a:ln w="12700">
            <a:solidFill>
              <a:schemeClr val="tx1"/>
            </a:solidFill>
            <a:round/>
            <a:headEnd type="triangle" w="med" len="med"/>
            <a:tailEnd/>
          </a:ln>
          <a:effectLst/>
        </p:spPr>
        <p:txBody>
          <a:bodyPr wrap="none" lIns="90000" tIns="46800" rIns="90000" bIns="46800" anchor="ctr"/>
          <a:lstStyle/>
          <a:p>
            <a:endParaRPr lang="fr-FR"/>
          </a:p>
        </p:txBody>
      </p:sp>
      <p:sp>
        <p:nvSpPr>
          <p:cNvPr id="743441" name="Line 17"/>
          <p:cNvSpPr>
            <a:spLocks noChangeShapeType="1"/>
          </p:cNvSpPr>
          <p:nvPr/>
        </p:nvSpPr>
        <p:spPr bwMode="auto">
          <a:xfrm flipV="1">
            <a:off x="3505200" y="5715000"/>
            <a:ext cx="3581400" cy="533400"/>
          </a:xfrm>
          <a:prstGeom prst="line">
            <a:avLst/>
          </a:prstGeom>
          <a:noFill/>
          <a:ln w="12700">
            <a:solidFill>
              <a:schemeClr val="tx1"/>
            </a:solidFill>
            <a:round/>
            <a:headEnd type="triangle" w="med" len="med"/>
            <a:tailEnd type="triangle" w="med" len="med"/>
          </a:ln>
          <a:effectLst/>
        </p:spPr>
        <p:txBody>
          <a:bodyPr wrap="none" lIns="90000" tIns="46800" rIns="90000" bIns="46800" anchor="ctr"/>
          <a:lstStyle/>
          <a:p>
            <a:endParaRPr lang="fr-FR"/>
          </a:p>
        </p:txBody>
      </p:sp>
      <p:sp>
        <p:nvSpPr>
          <p:cNvPr id="743442" name="Line 18"/>
          <p:cNvSpPr>
            <a:spLocks noChangeShapeType="1"/>
          </p:cNvSpPr>
          <p:nvPr/>
        </p:nvSpPr>
        <p:spPr bwMode="auto">
          <a:xfrm flipV="1">
            <a:off x="3505200" y="5867400"/>
            <a:ext cx="3581400" cy="533400"/>
          </a:xfrm>
          <a:prstGeom prst="line">
            <a:avLst/>
          </a:prstGeom>
          <a:noFill/>
          <a:ln w="12700">
            <a:solidFill>
              <a:schemeClr val="tx1"/>
            </a:solidFill>
            <a:round/>
            <a:headEnd type="triangle" w="med" len="med"/>
            <a:tailEnd type="triangle" w="med" len="med"/>
          </a:ln>
          <a:effectLst/>
        </p:spPr>
        <p:txBody>
          <a:bodyPr wrap="none" lIns="90000" tIns="46800" rIns="90000" bIns="46800" anchor="ctr"/>
          <a:lstStyle/>
          <a:p>
            <a:endParaRPr lang="fr-FR"/>
          </a:p>
        </p:txBody>
      </p:sp>
      <p:sp>
        <p:nvSpPr>
          <p:cNvPr id="743443" name="Oval 19"/>
          <p:cNvSpPr>
            <a:spLocks noChangeArrowheads="1"/>
          </p:cNvSpPr>
          <p:nvPr/>
        </p:nvSpPr>
        <p:spPr bwMode="auto">
          <a:xfrm>
            <a:off x="5410200" y="5638800"/>
            <a:ext cx="304800" cy="304800"/>
          </a:xfrm>
          <a:prstGeom prst="ellipse">
            <a:avLst/>
          </a:prstGeom>
          <a:solidFill>
            <a:schemeClr val="tx2"/>
          </a:solidFill>
          <a:ln w="12700">
            <a:solidFill>
              <a:schemeClr val="tx1"/>
            </a:solidFill>
            <a:round/>
            <a:headEnd/>
            <a:tailEnd/>
          </a:ln>
          <a:effectLst/>
        </p:spPr>
        <p:txBody>
          <a:bodyPr wrap="none" lIns="90000" tIns="46800" rIns="90000" bIns="46800" anchor="ctr"/>
          <a:lstStyle/>
          <a:p>
            <a:r>
              <a:rPr lang="fr-FR" sz="2000">
                <a:solidFill>
                  <a:schemeClr val="bg1"/>
                </a:solidFill>
              </a:rPr>
              <a:t>2</a:t>
            </a:r>
          </a:p>
        </p:txBody>
      </p:sp>
      <p:sp>
        <p:nvSpPr>
          <p:cNvPr id="743444" name="Oval 20"/>
          <p:cNvSpPr>
            <a:spLocks noChangeArrowheads="1"/>
          </p:cNvSpPr>
          <p:nvPr/>
        </p:nvSpPr>
        <p:spPr bwMode="auto">
          <a:xfrm>
            <a:off x="5181600" y="6172200"/>
            <a:ext cx="304800" cy="304800"/>
          </a:xfrm>
          <a:prstGeom prst="ellipse">
            <a:avLst/>
          </a:prstGeom>
          <a:solidFill>
            <a:schemeClr val="tx2"/>
          </a:solidFill>
          <a:ln w="12700">
            <a:solidFill>
              <a:schemeClr val="tx1"/>
            </a:solidFill>
            <a:round/>
            <a:headEnd/>
            <a:tailEnd/>
          </a:ln>
          <a:effectLst/>
        </p:spPr>
        <p:txBody>
          <a:bodyPr wrap="none" lIns="90000" tIns="46800" rIns="90000" bIns="46800" anchor="ctr"/>
          <a:lstStyle/>
          <a:p>
            <a:r>
              <a:rPr lang="fr-FR" sz="2000">
                <a:solidFill>
                  <a:schemeClr val="bg1"/>
                </a:solidFill>
              </a:rPr>
              <a:t>3</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CC7B894D-3B53-448D-8137-BA94CF9D45CE}" type="slidenum">
              <a:rPr lang="fr-FR"/>
              <a:pPr/>
              <a:t>206</a:t>
            </a:fld>
            <a:endParaRPr lang="fr-FR"/>
          </a:p>
        </p:txBody>
      </p:sp>
      <p:sp>
        <p:nvSpPr>
          <p:cNvPr id="744450" name="Rectangle 2"/>
          <p:cNvSpPr>
            <a:spLocks noGrp="1" noChangeArrowheads="1"/>
          </p:cNvSpPr>
          <p:nvPr>
            <p:ph type="title"/>
          </p:nvPr>
        </p:nvSpPr>
        <p:spPr/>
        <p:txBody>
          <a:bodyPr/>
          <a:lstStyle/>
          <a:p>
            <a:r>
              <a:rPr lang="fr-FR"/>
              <a:t>Les Web services</a:t>
            </a:r>
          </a:p>
        </p:txBody>
      </p:sp>
      <p:sp>
        <p:nvSpPr>
          <p:cNvPr id="744451" name="Rectangle 3"/>
          <p:cNvSpPr>
            <a:spLocks noChangeArrowheads="1"/>
          </p:cNvSpPr>
          <p:nvPr/>
        </p:nvSpPr>
        <p:spPr bwMode="auto">
          <a:xfrm>
            <a:off x="1204913" y="1428750"/>
            <a:ext cx="9144000" cy="0"/>
          </a:xfrm>
          <a:prstGeom prst="rect">
            <a:avLst/>
          </a:prstGeom>
          <a:noFill/>
          <a:ln w="12700">
            <a:noFill/>
            <a:miter lim="800000"/>
            <a:headEnd/>
            <a:tailEnd/>
          </a:ln>
          <a:effectLst/>
        </p:spPr>
        <p:txBody>
          <a:bodyPr lIns="90000" tIns="46800" rIns="90000" bIns="46800">
            <a:spAutoFit/>
          </a:bodyPr>
          <a:lstStyle/>
          <a:p>
            <a:endParaRPr lang="fr-FR"/>
          </a:p>
        </p:txBody>
      </p:sp>
      <p:pic>
        <p:nvPicPr>
          <p:cNvPr id="744452" name="Picture 4" descr="http://www.dotnetguru.org/articles/webservices/images/WebSer2.jpg"/>
          <p:cNvPicPr>
            <a:picLocks noChangeAspect="1" noChangeArrowheads="1"/>
          </p:cNvPicPr>
          <p:nvPr/>
        </p:nvPicPr>
        <p:blipFill>
          <a:blip r:embed="rId2" r:link="rId3" cstate="print"/>
          <a:srcRect/>
          <a:stretch>
            <a:fillRect/>
          </a:stretch>
        </p:blipFill>
        <p:spPr bwMode="auto">
          <a:xfrm>
            <a:off x="228600" y="1044575"/>
            <a:ext cx="8763000" cy="5203825"/>
          </a:xfrm>
          <a:prstGeom prst="rect">
            <a:avLst/>
          </a:prstGeom>
          <a:noFill/>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space réservé du numéro de diapositive 1"/>
          <p:cNvSpPr>
            <a:spLocks noGrp="1"/>
          </p:cNvSpPr>
          <p:nvPr>
            <p:ph type="sldNum" sz="quarter" idx="10"/>
          </p:nvPr>
        </p:nvSpPr>
        <p:spPr/>
        <p:txBody>
          <a:bodyPr/>
          <a:lstStyle/>
          <a:p>
            <a:fld id="{D696E9AB-A414-44CD-B871-650DA6E5327E}" type="slidenum">
              <a:rPr lang="fr-FR"/>
              <a:pPr/>
              <a:t>207</a:t>
            </a:fld>
            <a:endParaRPr lang="fr-FR"/>
          </a:p>
        </p:txBody>
      </p:sp>
      <p:sp>
        <p:nvSpPr>
          <p:cNvPr id="738306" name="Cloud"/>
          <p:cNvSpPr>
            <a:spLocks noChangeAspect="1" noEditPoints="1" noChangeArrowheads="1"/>
          </p:cNvSpPr>
          <p:nvPr/>
        </p:nvSpPr>
        <p:spPr bwMode="auto">
          <a:xfrm>
            <a:off x="684213" y="2854325"/>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noFill/>
            <a:miter lim="800000"/>
            <a:headEnd/>
            <a:tailEnd/>
          </a:ln>
          <a:effectLst>
            <a:prstShdw prst="shdw17" dist="17961" dir="2700000">
              <a:srgbClr val="FFBE7D">
                <a:gamma/>
                <a:shade val="60000"/>
                <a:invGamma/>
              </a:srgbClr>
            </a:prstShdw>
          </a:effectLst>
        </p:spPr>
        <p:txBody>
          <a:bodyPr/>
          <a:lstStyle/>
          <a:p>
            <a:endParaRPr lang="fr-FR"/>
          </a:p>
        </p:txBody>
      </p:sp>
      <p:sp>
        <p:nvSpPr>
          <p:cNvPr id="738307" name="Cloud"/>
          <p:cNvSpPr>
            <a:spLocks noChangeAspect="1" noEditPoints="1" noChangeArrowheads="1"/>
          </p:cNvSpPr>
          <p:nvPr/>
        </p:nvSpPr>
        <p:spPr bwMode="auto">
          <a:xfrm>
            <a:off x="6400800" y="1341438"/>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noFill/>
            <a:miter lim="800000"/>
            <a:headEnd/>
            <a:tailEnd/>
          </a:ln>
          <a:effectLst>
            <a:prstShdw prst="shdw17" dist="17961" dir="2700000">
              <a:srgbClr val="FFBE7D">
                <a:gamma/>
                <a:shade val="60000"/>
                <a:invGamma/>
              </a:srgbClr>
            </a:prstShdw>
          </a:effectLst>
        </p:spPr>
        <p:txBody>
          <a:bodyPr/>
          <a:lstStyle/>
          <a:p>
            <a:endParaRPr lang="fr-FR"/>
          </a:p>
        </p:txBody>
      </p:sp>
      <p:pic>
        <p:nvPicPr>
          <p:cNvPr id="738308" name="Picture 4"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7308850" y="836613"/>
            <a:ext cx="681038" cy="898525"/>
          </a:xfrm>
          <a:prstGeom prst="rect">
            <a:avLst/>
          </a:prstGeom>
          <a:noFill/>
        </p:spPr>
      </p:pic>
      <p:pic>
        <p:nvPicPr>
          <p:cNvPr id="738309" name="Picture 5"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1835150" y="2349500"/>
            <a:ext cx="681038" cy="898525"/>
          </a:xfrm>
          <a:prstGeom prst="rect">
            <a:avLst/>
          </a:prstGeom>
          <a:noFill/>
        </p:spPr>
      </p:pic>
      <p:grpSp>
        <p:nvGrpSpPr>
          <p:cNvPr id="738310" name="Group 6"/>
          <p:cNvGrpSpPr>
            <a:grpSpLocks/>
          </p:cNvGrpSpPr>
          <p:nvPr/>
        </p:nvGrpSpPr>
        <p:grpSpPr bwMode="auto">
          <a:xfrm>
            <a:off x="1331913" y="3284538"/>
            <a:ext cx="914400" cy="457200"/>
            <a:chOff x="624" y="1536"/>
            <a:chExt cx="576" cy="288"/>
          </a:xfrm>
        </p:grpSpPr>
        <p:sp>
          <p:nvSpPr>
            <p:cNvPr id="738311" name="AutoShape 7"/>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8312" name="Line 8"/>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8313" name="Oval 9"/>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8314" name="Group 10"/>
          <p:cNvGrpSpPr>
            <a:grpSpLocks/>
          </p:cNvGrpSpPr>
          <p:nvPr/>
        </p:nvGrpSpPr>
        <p:grpSpPr bwMode="auto">
          <a:xfrm>
            <a:off x="1547813" y="3835400"/>
            <a:ext cx="914400" cy="457200"/>
            <a:chOff x="624" y="1536"/>
            <a:chExt cx="576" cy="288"/>
          </a:xfrm>
        </p:grpSpPr>
        <p:sp>
          <p:nvSpPr>
            <p:cNvPr id="738315" name="AutoShape 11"/>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8316" name="Line 12"/>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8317" name="Oval 13"/>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8318" name="Group 14"/>
          <p:cNvGrpSpPr>
            <a:grpSpLocks/>
          </p:cNvGrpSpPr>
          <p:nvPr/>
        </p:nvGrpSpPr>
        <p:grpSpPr bwMode="auto">
          <a:xfrm>
            <a:off x="3059113" y="3429000"/>
            <a:ext cx="914400" cy="457200"/>
            <a:chOff x="624" y="1536"/>
            <a:chExt cx="576" cy="288"/>
          </a:xfrm>
        </p:grpSpPr>
        <p:sp>
          <p:nvSpPr>
            <p:cNvPr id="738319" name="AutoShape 15"/>
            <p:cNvSpPr>
              <a:spLocks noChangeArrowheads="1"/>
            </p:cNvSpPr>
            <p:nvPr/>
          </p:nvSpPr>
          <p:spPr bwMode="auto">
            <a:xfrm>
              <a:off x="624" y="1536"/>
              <a:ext cx="432" cy="288"/>
            </a:xfrm>
            <a:prstGeom prst="roundRect">
              <a:avLst>
                <a:gd name="adj" fmla="val 16667"/>
              </a:avLst>
            </a:prstGeom>
            <a:solidFill>
              <a:schemeClr val="folHlink"/>
            </a:solidFill>
            <a:ln w="9525">
              <a:noFill/>
              <a:round/>
              <a:headEnd/>
              <a:tailEnd/>
            </a:ln>
            <a:effectLst>
              <a:prstShdw prst="shdw17" dist="17961" dir="2700000">
                <a:schemeClr val="folHlink">
                  <a:gamma/>
                  <a:shade val="60000"/>
                  <a:invGamma/>
                </a:schemeClr>
              </a:prstShdw>
            </a:effectLst>
          </p:spPr>
          <p:txBody>
            <a:bodyPr wrap="none" anchor="ctr"/>
            <a:lstStyle/>
            <a:p>
              <a:endParaRPr lang="fr-FR"/>
            </a:p>
          </p:txBody>
        </p:sp>
        <p:sp>
          <p:nvSpPr>
            <p:cNvPr id="738320" name="Line 16"/>
            <p:cNvSpPr>
              <a:spLocks noChangeShapeType="1"/>
            </p:cNvSpPr>
            <p:nvPr/>
          </p:nvSpPr>
          <p:spPr bwMode="auto">
            <a:xfrm>
              <a:off x="1056" y="1680"/>
              <a:ext cx="96" cy="0"/>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endParaRPr lang="fr-FR"/>
            </a:p>
          </p:txBody>
        </p:sp>
        <p:sp>
          <p:nvSpPr>
            <p:cNvPr id="738321" name="Oval 17"/>
            <p:cNvSpPr>
              <a:spLocks noChangeArrowheads="1"/>
            </p:cNvSpPr>
            <p:nvPr/>
          </p:nvSpPr>
          <p:spPr bwMode="auto">
            <a:xfrm>
              <a:off x="1104" y="1632"/>
              <a:ext cx="96" cy="96"/>
            </a:xfrm>
            <a:prstGeom prst="ellipse">
              <a:avLst/>
            </a:prstGeom>
            <a:solidFill>
              <a:schemeClr val="folHlink"/>
            </a:solidFill>
            <a:ln w="9525">
              <a:noFill/>
              <a:round/>
              <a:headEnd/>
              <a:tailEnd/>
            </a:ln>
            <a:effectLst>
              <a:prstShdw prst="shdw17" dist="17961" dir="2700000">
                <a:schemeClr val="folHlink">
                  <a:gamma/>
                  <a:shade val="60000"/>
                  <a:invGamma/>
                </a:schemeClr>
              </a:prstShdw>
            </a:effectLst>
          </p:spPr>
          <p:txBody>
            <a:bodyPr wrap="none" anchor="ctr"/>
            <a:lstStyle/>
            <a:p>
              <a:endParaRPr lang="fr-FR"/>
            </a:p>
          </p:txBody>
        </p:sp>
      </p:grpSp>
      <p:grpSp>
        <p:nvGrpSpPr>
          <p:cNvPr id="738322" name="Group 18"/>
          <p:cNvGrpSpPr>
            <a:grpSpLocks/>
          </p:cNvGrpSpPr>
          <p:nvPr/>
        </p:nvGrpSpPr>
        <p:grpSpPr bwMode="auto">
          <a:xfrm flipH="1">
            <a:off x="7451725" y="1773238"/>
            <a:ext cx="914400" cy="385762"/>
            <a:chOff x="624" y="1536"/>
            <a:chExt cx="576" cy="288"/>
          </a:xfrm>
        </p:grpSpPr>
        <p:sp>
          <p:nvSpPr>
            <p:cNvPr id="738323" name="AutoShape 19"/>
            <p:cNvSpPr>
              <a:spLocks noChangeArrowheads="1"/>
            </p:cNvSpPr>
            <p:nvPr/>
          </p:nvSpPr>
          <p:spPr bwMode="auto">
            <a:xfrm flipH="1">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8324" name="Line 20"/>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8325" name="Oval 21"/>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8326" name="Group 22"/>
          <p:cNvGrpSpPr>
            <a:grpSpLocks/>
          </p:cNvGrpSpPr>
          <p:nvPr/>
        </p:nvGrpSpPr>
        <p:grpSpPr bwMode="auto">
          <a:xfrm flipH="1">
            <a:off x="7402513" y="2322513"/>
            <a:ext cx="914400" cy="385762"/>
            <a:chOff x="624" y="1536"/>
            <a:chExt cx="576" cy="288"/>
          </a:xfrm>
        </p:grpSpPr>
        <p:sp>
          <p:nvSpPr>
            <p:cNvPr id="738327" name="AutoShape 23"/>
            <p:cNvSpPr>
              <a:spLocks noChangeArrowheads="1"/>
            </p:cNvSpPr>
            <p:nvPr/>
          </p:nvSpPr>
          <p:spPr bwMode="auto">
            <a:xfrm flipH="1">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38328" name="Line 24"/>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38329" name="Oval 25"/>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38330" name="Group 26"/>
          <p:cNvGrpSpPr>
            <a:grpSpLocks/>
          </p:cNvGrpSpPr>
          <p:nvPr/>
        </p:nvGrpSpPr>
        <p:grpSpPr bwMode="auto">
          <a:xfrm flipH="1">
            <a:off x="6156325" y="2492375"/>
            <a:ext cx="914400" cy="385763"/>
            <a:chOff x="624" y="1536"/>
            <a:chExt cx="576" cy="288"/>
          </a:xfrm>
        </p:grpSpPr>
        <p:sp>
          <p:nvSpPr>
            <p:cNvPr id="738331" name="AutoShape 27"/>
            <p:cNvSpPr>
              <a:spLocks noChangeArrowheads="1"/>
            </p:cNvSpPr>
            <p:nvPr/>
          </p:nvSpPr>
          <p:spPr bwMode="auto">
            <a:xfrm flipH="1">
              <a:off x="624" y="1536"/>
              <a:ext cx="432" cy="288"/>
            </a:xfrm>
            <a:prstGeom prst="roundRect">
              <a:avLst>
                <a:gd name="adj" fmla="val 16667"/>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endParaRPr lang="fr-FR"/>
            </a:p>
          </p:txBody>
        </p:sp>
        <p:sp>
          <p:nvSpPr>
            <p:cNvPr id="738332" name="Line 28"/>
            <p:cNvSpPr>
              <a:spLocks noChangeShapeType="1"/>
            </p:cNvSpPr>
            <p:nvPr/>
          </p:nvSpPr>
          <p:spPr bwMode="auto">
            <a:xfrm>
              <a:off x="1056" y="1680"/>
              <a:ext cx="96" cy="0"/>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endParaRPr lang="fr-FR"/>
            </a:p>
          </p:txBody>
        </p:sp>
        <p:sp>
          <p:nvSpPr>
            <p:cNvPr id="738333" name="Oval 29"/>
            <p:cNvSpPr>
              <a:spLocks noChangeArrowheads="1"/>
            </p:cNvSpPr>
            <p:nvPr/>
          </p:nvSpPr>
          <p:spPr bwMode="auto">
            <a:xfrm>
              <a:off x="1104" y="1632"/>
              <a:ext cx="96" cy="96"/>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endParaRPr lang="fr-FR"/>
            </a:p>
          </p:txBody>
        </p:sp>
      </p:grpSp>
      <p:sp>
        <p:nvSpPr>
          <p:cNvPr id="738334" name="AutoShape 30"/>
          <p:cNvSpPr>
            <a:spLocks noChangeArrowheads="1"/>
          </p:cNvSpPr>
          <p:nvPr/>
        </p:nvSpPr>
        <p:spPr bwMode="auto">
          <a:xfrm>
            <a:off x="6227763" y="1412875"/>
            <a:ext cx="576262" cy="503238"/>
          </a:xfrm>
          <a:prstGeom prst="foldedCorner">
            <a:avLst>
              <a:gd name="adj" fmla="val 12500"/>
            </a:avLst>
          </a:prstGeom>
          <a:solidFill>
            <a:schemeClr val="accent1"/>
          </a:solidFill>
          <a:ln w="9525">
            <a:solidFill>
              <a:schemeClr val="tx1"/>
            </a:solidFill>
            <a:round/>
            <a:headEnd/>
            <a:tailEnd/>
          </a:ln>
          <a:effectLst/>
        </p:spPr>
        <p:txBody>
          <a:bodyPr wrap="none" anchor="ctr"/>
          <a:lstStyle/>
          <a:p>
            <a:endParaRPr lang="fr-FR"/>
          </a:p>
        </p:txBody>
      </p:sp>
      <p:sp>
        <p:nvSpPr>
          <p:cNvPr id="738335" name="Text Box 31"/>
          <p:cNvSpPr txBox="1">
            <a:spLocks noChangeArrowheads="1"/>
          </p:cNvSpPr>
          <p:nvPr/>
        </p:nvSpPr>
        <p:spPr bwMode="auto">
          <a:xfrm>
            <a:off x="5292725" y="687388"/>
            <a:ext cx="1878013" cy="581025"/>
          </a:xfrm>
          <a:prstGeom prst="rect">
            <a:avLst/>
          </a:prstGeom>
          <a:noFill/>
          <a:ln w="9525">
            <a:noFill/>
            <a:miter lim="800000"/>
            <a:headEnd/>
            <a:tailEnd/>
          </a:ln>
          <a:effectLst/>
        </p:spPr>
        <p:txBody>
          <a:bodyPr>
            <a:spAutoFit/>
          </a:bodyPr>
          <a:lstStyle/>
          <a:p>
            <a:pPr algn="l" latinLnBrk="0">
              <a:spcBef>
                <a:spcPct val="50000"/>
              </a:spcBef>
            </a:pPr>
            <a:r>
              <a:rPr kumimoji="0" lang="en-US" sz="1600">
                <a:latin typeface="Arial" pitchFamily="34" charset="0"/>
              </a:rPr>
              <a:t>Description des services (WSDL)</a:t>
            </a:r>
          </a:p>
        </p:txBody>
      </p:sp>
      <p:sp>
        <p:nvSpPr>
          <p:cNvPr id="738336" name="Line 32"/>
          <p:cNvSpPr>
            <a:spLocks noChangeShapeType="1"/>
          </p:cNvSpPr>
          <p:nvPr/>
        </p:nvSpPr>
        <p:spPr bwMode="auto">
          <a:xfrm flipH="1">
            <a:off x="3276600" y="1701800"/>
            <a:ext cx="2951163" cy="0"/>
          </a:xfrm>
          <a:prstGeom prst="line">
            <a:avLst/>
          </a:prstGeom>
          <a:noFill/>
          <a:ln w="9525">
            <a:solidFill>
              <a:schemeClr val="tx1"/>
            </a:solidFill>
            <a:prstDash val="dash"/>
            <a:round/>
            <a:headEnd/>
            <a:tailEnd type="triangle" w="med" len="med"/>
          </a:ln>
          <a:effectLst/>
        </p:spPr>
        <p:txBody>
          <a:bodyPr/>
          <a:lstStyle/>
          <a:p>
            <a:endParaRPr lang="fr-FR"/>
          </a:p>
        </p:txBody>
      </p:sp>
      <p:sp>
        <p:nvSpPr>
          <p:cNvPr id="738337" name="AutoShape 33"/>
          <p:cNvSpPr>
            <a:spLocks noChangeArrowheads="1"/>
          </p:cNvSpPr>
          <p:nvPr/>
        </p:nvSpPr>
        <p:spPr bwMode="auto">
          <a:xfrm>
            <a:off x="2700338" y="1412875"/>
            <a:ext cx="576262" cy="503238"/>
          </a:xfrm>
          <a:prstGeom prst="foldedCorner">
            <a:avLst>
              <a:gd name="adj" fmla="val 12500"/>
            </a:avLst>
          </a:prstGeom>
          <a:solidFill>
            <a:schemeClr val="accent1"/>
          </a:solidFill>
          <a:ln w="9525">
            <a:solidFill>
              <a:schemeClr val="tx1"/>
            </a:solidFill>
            <a:prstDash val="dash"/>
            <a:round/>
            <a:headEnd/>
            <a:tailEnd/>
          </a:ln>
          <a:effectLst/>
        </p:spPr>
        <p:txBody>
          <a:bodyPr wrap="none" anchor="ctr"/>
          <a:lstStyle/>
          <a:p>
            <a:endParaRPr lang="fr-FR"/>
          </a:p>
        </p:txBody>
      </p:sp>
      <p:pic>
        <p:nvPicPr>
          <p:cNvPr id="738338" name="Picture 34" descr="AA002781"/>
          <p:cNvPicPr>
            <a:picLocks noChangeAspect="1" noChangeArrowheads="1"/>
          </p:cNvPicPr>
          <p:nvPr/>
        </p:nvPicPr>
        <p:blipFill>
          <a:blip r:embed="rId3" cstate="print"/>
          <a:srcRect/>
          <a:stretch>
            <a:fillRect/>
          </a:stretch>
        </p:blipFill>
        <p:spPr bwMode="auto">
          <a:xfrm>
            <a:off x="2630488" y="1989138"/>
            <a:ext cx="646112" cy="857250"/>
          </a:xfrm>
          <a:prstGeom prst="rect">
            <a:avLst/>
          </a:prstGeom>
          <a:noFill/>
        </p:spPr>
      </p:pic>
      <p:sp>
        <p:nvSpPr>
          <p:cNvPr id="738339" name="Line 35"/>
          <p:cNvSpPr>
            <a:spLocks noChangeShapeType="1"/>
          </p:cNvSpPr>
          <p:nvPr/>
        </p:nvSpPr>
        <p:spPr bwMode="auto">
          <a:xfrm>
            <a:off x="2987675" y="2708275"/>
            <a:ext cx="288925" cy="720725"/>
          </a:xfrm>
          <a:prstGeom prst="line">
            <a:avLst/>
          </a:prstGeom>
          <a:noFill/>
          <a:ln w="9525">
            <a:solidFill>
              <a:schemeClr val="tx1"/>
            </a:solidFill>
            <a:round/>
            <a:headEnd/>
            <a:tailEnd type="triangle" w="med" len="med"/>
          </a:ln>
          <a:effectLst/>
        </p:spPr>
        <p:txBody>
          <a:bodyPr/>
          <a:lstStyle/>
          <a:p>
            <a:endParaRPr lang="fr-FR"/>
          </a:p>
        </p:txBody>
      </p:sp>
      <p:sp>
        <p:nvSpPr>
          <p:cNvPr id="738340" name="Text Box 36"/>
          <p:cNvSpPr txBox="1">
            <a:spLocks noChangeArrowheads="1"/>
          </p:cNvSpPr>
          <p:nvPr/>
        </p:nvSpPr>
        <p:spPr bwMode="auto">
          <a:xfrm>
            <a:off x="755650" y="1557338"/>
            <a:ext cx="1677988" cy="822325"/>
          </a:xfrm>
          <a:prstGeom prst="rect">
            <a:avLst/>
          </a:prstGeom>
          <a:noFill/>
          <a:ln w="38100">
            <a:noFill/>
            <a:miter lim="800000"/>
            <a:headEnd/>
            <a:tailEnd/>
          </a:ln>
          <a:effectLst/>
        </p:spPr>
        <p:txBody>
          <a:bodyPr wrap="none">
            <a:spAutoFit/>
          </a:bodyPr>
          <a:lstStyle/>
          <a:p>
            <a:pPr algn="l" latinLnBrk="0"/>
            <a:r>
              <a:rPr kumimoji="0" lang="en-GB" sz="2400">
                <a:latin typeface="Arial" pitchFamily="34" charset="0"/>
              </a:rPr>
              <a:t>Application</a:t>
            </a:r>
          </a:p>
          <a:p>
            <a:pPr algn="l" latinLnBrk="0"/>
            <a:r>
              <a:rPr kumimoji="0" lang="en-GB" sz="2400">
                <a:latin typeface="Arial" pitchFamily="34" charset="0"/>
              </a:rPr>
              <a:t>Cliente</a:t>
            </a:r>
          </a:p>
        </p:txBody>
      </p:sp>
      <p:sp>
        <p:nvSpPr>
          <p:cNvPr id="738341" name="Text Box 37"/>
          <p:cNvSpPr txBox="1">
            <a:spLocks noChangeArrowheads="1"/>
          </p:cNvSpPr>
          <p:nvPr/>
        </p:nvSpPr>
        <p:spPr bwMode="auto">
          <a:xfrm>
            <a:off x="7092950" y="182563"/>
            <a:ext cx="1677988" cy="822325"/>
          </a:xfrm>
          <a:prstGeom prst="rect">
            <a:avLst/>
          </a:prstGeom>
          <a:noFill/>
          <a:ln w="38100">
            <a:noFill/>
            <a:miter lim="800000"/>
            <a:headEnd/>
            <a:tailEnd/>
          </a:ln>
          <a:effectLst/>
        </p:spPr>
        <p:txBody>
          <a:bodyPr wrap="none">
            <a:spAutoFit/>
          </a:bodyPr>
          <a:lstStyle/>
          <a:p>
            <a:pPr algn="l" latinLnBrk="0"/>
            <a:r>
              <a:rPr kumimoji="0" lang="en-GB" sz="2400">
                <a:latin typeface="Arial" pitchFamily="34" charset="0"/>
              </a:rPr>
              <a:t>Application</a:t>
            </a:r>
          </a:p>
          <a:p>
            <a:pPr algn="l" latinLnBrk="0"/>
            <a:r>
              <a:rPr kumimoji="0" lang="en-GB" sz="2400">
                <a:latin typeface="Arial" pitchFamily="34" charset="0"/>
              </a:rPr>
              <a:t>Server</a:t>
            </a:r>
          </a:p>
        </p:txBody>
      </p:sp>
      <p:sp>
        <p:nvSpPr>
          <p:cNvPr id="738342" name="Text Box 38"/>
          <p:cNvSpPr txBox="1">
            <a:spLocks noChangeArrowheads="1"/>
          </p:cNvSpPr>
          <p:nvPr/>
        </p:nvSpPr>
        <p:spPr bwMode="auto">
          <a:xfrm>
            <a:off x="6300788" y="2997200"/>
            <a:ext cx="1878012" cy="581025"/>
          </a:xfrm>
          <a:prstGeom prst="rect">
            <a:avLst/>
          </a:prstGeom>
          <a:noFill/>
          <a:ln w="9525">
            <a:noFill/>
            <a:miter lim="800000"/>
            <a:headEnd/>
            <a:tailEnd/>
          </a:ln>
          <a:effectLst/>
        </p:spPr>
        <p:txBody>
          <a:bodyPr>
            <a:spAutoFit/>
          </a:bodyPr>
          <a:lstStyle/>
          <a:p>
            <a:pPr algn="l" latinLnBrk="0">
              <a:spcBef>
                <a:spcPct val="50000"/>
              </a:spcBef>
            </a:pPr>
            <a:r>
              <a:rPr kumimoji="0" lang="en-US" sz="1600">
                <a:latin typeface="Arial" pitchFamily="34" charset="0"/>
              </a:rPr>
              <a:t>SOAP Server Listener</a:t>
            </a:r>
          </a:p>
        </p:txBody>
      </p:sp>
      <p:sp>
        <p:nvSpPr>
          <p:cNvPr id="738343" name="Text Box 39"/>
          <p:cNvSpPr txBox="1">
            <a:spLocks noChangeArrowheads="1"/>
          </p:cNvSpPr>
          <p:nvPr/>
        </p:nvSpPr>
        <p:spPr bwMode="auto">
          <a:xfrm>
            <a:off x="4356100" y="2276475"/>
            <a:ext cx="2592388" cy="304800"/>
          </a:xfrm>
          <a:prstGeom prst="rect">
            <a:avLst/>
          </a:prstGeom>
          <a:noFill/>
          <a:ln w="9525">
            <a:noFill/>
            <a:miter lim="800000"/>
            <a:headEnd/>
            <a:tailEnd/>
          </a:ln>
          <a:effectLst/>
        </p:spPr>
        <p:txBody>
          <a:bodyPr>
            <a:spAutoFit/>
          </a:bodyPr>
          <a:lstStyle/>
          <a:p>
            <a:pPr algn="l" latinLnBrk="0">
              <a:spcBef>
                <a:spcPct val="50000"/>
              </a:spcBef>
            </a:pPr>
            <a:r>
              <a:rPr kumimoji="0" lang="en-US" sz="1400" b="1">
                <a:solidFill>
                  <a:srgbClr val="FF0000"/>
                </a:solidFill>
                <a:latin typeface="Arial" pitchFamily="34" charset="0"/>
              </a:rPr>
              <a:t>getMeteo(int ZipCode)</a:t>
            </a:r>
          </a:p>
        </p:txBody>
      </p:sp>
      <p:sp>
        <p:nvSpPr>
          <p:cNvPr id="738344" name="Line 40"/>
          <p:cNvSpPr>
            <a:spLocks noChangeShapeType="1"/>
          </p:cNvSpPr>
          <p:nvPr/>
        </p:nvSpPr>
        <p:spPr bwMode="auto">
          <a:xfrm flipV="1">
            <a:off x="3924300" y="2708275"/>
            <a:ext cx="2232025" cy="936625"/>
          </a:xfrm>
          <a:prstGeom prst="line">
            <a:avLst/>
          </a:prstGeom>
          <a:noFill/>
          <a:ln w="9525">
            <a:solidFill>
              <a:srgbClr val="FF0000"/>
            </a:solidFill>
            <a:round/>
            <a:headEnd/>
            <a:tailEnd type="triangle" w="med" len="med"/>
          </a:ln>
          <a:effectLst/>
        </p:spPr>
        <p:txBody>
          <a:bodyPr/>
          <a:lstStyle/>
          <a:p>
            <a:endParaRPr lang="fr-FR"/>
          </a:p>
        </p:txBody>
      </p:sp>
      <p:grpSp>
        <p:nvGrpSpPr>
          <p:cNvPr id="738345" name="Group 41"/>
          <p:cNvGrpSpPr>
            <a:grpSpLocks/>
          </p:cNvGrpSpPr>
          <p:nvPr/>
        </p:nvGrpSpPr>
        <p:grpSpPr bwMode="auto">
          <a:xfrm>
            <a:off x="4500563" y="3141663"/>
            <a:ext cx="752475" cy="371475"/>
            <a:chOff x="2160" y="2592"/>
            <a:chExt cx="384" cy="192"/>
          </a:xfrm>
        </p:grpSpPr>
        <p:sp>
          <p:nvSpPr>
            <p:cNvPr id="738346" name="Rectangle 42"/>
            <p:cNvSpPr>
              <a:spLocks noChangeArrowheads="1"/>
            </p:cNvSpPr>
            <p:nvPr/>
          </p:nvSpPr>
          <p:spPr bwMode="invGray">
            <a:xfrm>
              <a:off x="2160" y="2592"/>
              <a:ext cx="384" cy="192"/>
            </a:xfrm>
            <a:prstGeom prst="rect">
              <a:avLst/>
            </a:prstGeom>
            <a:solidFill>
              <a:srgbClr val="0F6AF1"/>
            </a:solidFill>
            <a:ln w="28575">
              <a:solidFill>
                <a:schemeClr val="tx2"/>
              </a:solidFill>
              <a:miter lim="800000"/>
              <a:headEnd type="none" w="sm" len="sm"/>
              <a:tailEnd type="none" w="sm" len="sm"/>
            </a:ln>
            <a:effectLst/>
          </p:spPr>
          <p:txBody>
            <a:bodyPr wrap="none" anchor="ctr"/>
            <a:lstStyle/>
            <a:p>
              <a:endParaRPr lang="fr-FR"/>
            </a:p>
          </p:txBody>
        </p:sp>
        <p:sp>
          <p:nvSpPr>
            <p:cNvPr id="738347" name="Freeform 43"/>
            <p:cNvSpPr>
              <a:spLocks/>
            </p:cNvSpPr>
            <p:nvPr/>
          </p:nvSpPr>
          <p:spPr bwMode="invGray">
            <a:xfrm>
              <a:off x="2160" y="2592"/>
              <a:ext cx="384" cy="96"/>
            </a:xfrm>
            <a:custGeom>
              <a:avLst/>
              <a:gdLst/>
              <a:ahLst/>
              <a:cxnLst>
                <a:cxn ang="0">
                  <a:pos x="0" y="6"/>
                </a:cxn>
                <a:cxn ang="0">
                  <a:pos x="18" y="6"/>
                </a:cxn>
                <a:cxn ang="0">
                  <a:pos x="198" y="96"/>
                </a:cxn>
                <a:cxn ang="0">
                  <a:pos x="390" y="0"/>
                </a:cxn>
              </a:cxnLst>
              <a:rect l="0" t="0" r="r" b="b"/>
              <a:pathLst>
                <a:path w="390" h="96">
                  <a:moveTo>
                    <a:pt x="0" y="6"/>
                  </a:moveTo>
                  <a:cubicBezTo>
                    <a:pt x="6" y="6"/>
                    <a:pt x="12" y="6"/>
                    <a:pt x="18" y="6"/>
                  </a:cubicBezTo>
                  <a:lnTo>
                    <a:pt x="198" y="96"/>
                  </a:lnTo>
                  <a:lnTo>
                    <a:pt x="390" y="0"/>
                  </a:lnTo>
                </a:path>
              </a:pathLst>
            </a:custGeom>
            <a:solidFill>
              <a:srgbClr val="0F6AF1"/>
            </a:solidFill>
            <a:ln w="28575" cap="flat" cmpd="sng">
              <a:solidFill>
                <a:schemeClr val="tx2"/>
              </a:solidFill>
              <a:prstDash val="solid"/>
              <a:round/>
              <a:headEnd type="none" w="sm" len="sm"/>
              <a:tailEnd type="none" w="sm" len="sm"/>
            </a:ln>
            <a:effectLst/>
          </p:spPr>
          <p:txBody>
            <a:bodyPr/>
            <a:lstStyle/>
            <a:p>
              <a:endParaRPr lang="fr-FR"/>
            </a:p>
          </p:txBody>
        </p:sp>
      </p:grpSp>
      <p:sp>
        <p:nvSpPr>
          <p:cNvPr id="738348" name="Text Box 44"/>
          <p:cNvSpPr txBox="1">
            <a:spLocks noChangeArrowheads="1"/>
          </p:cNvSpPr>
          <p:nvPr/>
        </p:nvSpPr>
        <p:spPr bwMode="auto">
          <a:xfrm>
            <a:off x="4140200" y="3500438"/>
            <a:ext cx="1930400" cy="304800"/>
          </a:xfrm>
          <a:prstGeom prst="rect">
            <a:avLst/>
          </a:prstGeom>
          <a:noFill/>
          <a:ln w="9525">
            <a:noFill/>
            <a:miter lim="800000"/>
            <a:headEnd/>
            <a:tailEnd/>
          </a:ln>
          <a:effectLst/>
        </p:spPr>
        <p:txBody>
          <a:bodyPr>
            <a:spAutoFit/>
          </a:bodyPr>
          <a:lstStyle/>
          <a:p>
            <a:pPr latinLnBrk="0">
              <a:spcBef>
                <a:spcPct val="50000"/>
              </a:spcBef>
            </a:pPr>
            <a:r>
              <a:rPr kumimoji="0" lang="en-US" sz="1400">
                <a:latin typeface="Arial" pitchFamily="34" charset="0"/>
              </a:rPr>
              <a:t>XML</a:t>
            </a:r>
            <a:r>
              <a:rPr kumimoji="0" lang="en-GB" sz="1400">
                <a:latin typeface="Arial" pitchFamily="34" charset="0"/>
              </a:rPr>
              <a:t> Message</a:t>
            </a:r>
            <a:endParaRPr kumimoji="0" lang="en-US" sz="1400">
              <a:latin typeface="Arial" pitchFamily="34" charset="0"/>
            </a:endParaRPr>
          </a:p>
        </p:txBody>
      </p:sp>
      <p:sp>
        <p:nvSpPr>
          <p:cNvPr id="738349" name="Text Box 45"/>
          <p:cNvSpPr txBox="1">
            <a:spLocks noChangeArrowheads="1"/>
          </p:cNvSpPr>
          <p:nvPr/>
        </p:nvSpPr>
        <p:spPr bwMode="auto">
          <a:xfrm>
            <a:off x="827088" y="4724400"/>
            <a:ext cx="5832475" cy="1966913"/>
          </a:xfrm>
          <a:prstGeom prst="rect">
            <a:avLst/>
          </a:prstGeom>
          <a:noFill/>
          <a:ln w="9525">
            <a:noFill/>
            <a:miter lim="800000"/>
            <a:headEnd/>
            <a:tailEnd/>
          </a:ln>
          <a:effectLst/>
        </p:spPr>
        <p:txBody>
          <a:bodyPr>
            <a:spAutoFit/>
          </a:bodyPr>
          <a:lstStyle/>
          <a:p>
            <a:pPr algn="l" latinLnBrk="0">
              <a:spcBef>
                <a:spcPct val="50000"/>
              </a:spcBef>
            </a:pPr>
            <a:r>
              <a:rPr kumimoji="0" lang="en-US" sz="1200">
                <a:latin typeface="Arial" pitchFamily="34" charset="0"/>
              </a:rPr>
              <a:t>//code client</a:t>
            </a:r>
          </a:p>
          <a:p>
            <a:pPr algn="l" latinLnBrk="0">
              <a:spcBef>
                <a:spcPct val="50000"/>
              </a:spcBef>
            </a:pPr>
            <a:r>
              <a:rPr kumimoji="0" lang="en-US" sz="1200">
                <a:latin typeface="Arial" pitchFamily="34" charset="0"/>
              </a:rPr>
              <a:t>{</a:t>
            </a:r>
          </a:p>
          <a:p>
            <a:pPr algn="l" latinLnBrk="0">
              <a:spcBef>
                <a:spcPct val="50000"/>
              </a:spcBef>
            </a:pPr>
            <a:r>
              <a:rPr kumimoji="0" lang="en-US" sz="1200">
                <a:latin typeface="Arial" pitchFamily="34" charset="0"/>
              </a:rPr>
              <a:t>…</a:t>
            </a:r>
          </a:p>
          <a:p>
            <a:pPr algn="l" latinLnBrk="0">
              <a:spcBef>
                <a:spcPct val="50000"/>
              </a:spcBef>
            </a:pPr>
            <a:r>
              <a:rPr kumimoji="0" lang="en-US" sz="1200">
                <a:latin typeface="Arial" pitchFamily="34" charset="0"/>
              </a:rPr>
              <a:t>String MeteoToday;</a:t>
            </a:r>
          </a:p>
          <a:p>
            <a:pPr algn="l" latinLnBrk="0">
              <a:spcBef>
                <a:spcPct val="50000"/>
              </a:spcBef>
            </a:pPr>
            <a:r>
              <a:rPr kumimoji="0" lang="en-US" sz="1400">
                <a:latin typeface="Arial" pitchFamily="34" charset="0"/>
              </a:rPr>
              <a:t>MeteoToday=  </a:t>
            </a:r>
            <a:r>
              <a:rPr kumimoji="0" lang="en-US" sz="1200">
                <a:latin typeface="Arial" pitchFamily="34" charset="0"/>
              </a:rPr>
              <a:t>MeteoService.GetMeteo(1234);</a:t>
            </a:r>
          </a:p>
          <a:p>
            <a:pPr algn="l" latinLnBrk="0">
              <a:spcBef>
                <a:spcPct val="50000"/>
              </a:spcBef>
            </a:pPr>
            <a:r>
              <a:rPr kumimoji="0" lang="en-US" sz="1200">
                <a:latin typeface="Arial" pitchFamily="34" charset="0"/>
              </a:rPr>
              <a:t>…</a:t>
            </a:r>
          </a:p>
          <a:p>
            <a:pPr algn="l" latinLnBrk="0">
              <a:spcBef>
                <a:spcPct val="50000"/>
              </a:spcBef>
            </a:pPr>
            <a:r>
              <a:rPr kumimoji="0" lang="en-US" sz="1200">
                <a:latin typeface="Arial" pitchFamily="34" charset="0"/>
              </a:rPr>
              <a:t>}</a:t>
            </a:r>
          </a:p>
        </p:txBody>
      </p:sp>
      <p:sp>
        <p:nvSpPr>
          <p:cNvPr id="738350" name="Rectangle 46"/>
          <p:cNvSpPr>
            <a:spLocks noChangeArrowheads="1"/>
          </p:cNvSpPr>
          <p:nvPr/>
        </p:nvSpPr>
        <p:spPr bwMode="auto">
          <a:xfrm>
            <a:off x="3013075" y="3884613"/>
            <a:ext cx="1630363" cy="581025"/>
          </a:xfrm>
          <a:prstGeom prst="rect">
            <a:avLst/>
          </a:prstGeom>
          <a:noFill/>
          <a:ln w="9525">
            <a:noFill/>
            <a:miter lim="800000"/>
            <a:headEnd/>
            <a:tailEnd/>
          </a:ln>
          <a:effectLst/>
        </p:spPr>
        <p:txBody>
          <a:bodyPr wrap="none">
            <a:spAutoFit/>
          </a:bodyPr>
          <a:lstStyle/>
          <a:p>
            <a:pPr algn="l" latinLnBrk="0"/>
            <a:r>
              <a:rPr kumimoji="0" lang="en-US" sz="1600" b="1">
                <a:solidFill>
                  <a:srgbClr val="FF0000"/>
                </a:solidFill>
                <a:latin typeface="Arial" pitchFamily="34" charset="0"/>
              </a:rPr>
              <a:t>Classe Proxy</a:t>
            </a:r>
          </a:p>
          <a:p>
            <a:pPr algn="l" latinLnBrk="0"/>
            <a:r>
              <a:rPr kumimoji="0" lang="en-US" sz="1600" b="1">
                <a:solidFill>
                  <a:srgbClr val="FF0000"/>
                </a:solidFill>
                <a:latin typeface="Arial" pitchFamily="34" charset="0"/>
              </a:rPr>
              <a:t>::MeteoService</a:t>
            </a:r>
            <a:endParaRPr kumimoji="0" lang="fr-FR" sz="1600" b="1">
              <a:solidFill>
                <a:srgbClr val="FF0000"/>
              </a:solidFill>
              <a:latin typeface="Arial" pitchFamily="34" charset="0"/>
            </a:endParaRPr>
          </a:p>
        </p:txBody>
      </p:sp>
      <p:pic>
        <p:nvPicPr>
          <p:cNvPr id="738351" name="Picture 47" descr="AA002781"/>
          <p:cNvPicPr>
            <a:picLocks noChangeAspect="1" noChangeArrowheads="1"/>
          </p:cNvPicPr>
          <p:nvPr/>
        </p:nvPicPr>
        <p:blipFill>
          <a:blip r:embed="rId4" cstate="screen"/>
          <a:srcRect/>
          <a:stretch>
            <a:fillRect/>
          </a:stretch>
        </p:blipFill>
        <p:spPr bwMode="auto">
          <a:xfrm rot="-2222295">
            <a:off x="6300788" y="1916113"/>
            <a:ext cx="647700" cy="488950"/>
          </a:xfrm>
          <a:prstGeom prst="rect">
            <a:avLst/>
          </a:prstGeom>
          <a:noFill/>
        </p:spPr>
      </p:pic>
      <p:sp>
        <p:nvSpPr>
          <p:cNvPr id="738352" name="Line 48"/>
          <p:cNvSpPr>
            <a:spLocks noChangeShapeType="1"/>
          </p:cNvSpPr>
          <p:nvPr/>
        </p:nvSpPr>
        <p:spPr bwMode="auto">
          <a:xfrm flipH="1" flipV="1">
            <a:off x="6516688" y="1700213"/>
            <a:ext cx="142875" cy="720725"/>
          </a:xfrm>
          <a:prstGeom prst="line">
            <a:avLst/>
          </a:prstGeom>
          <a:noFill/>
          <a:ln w="9525">
            <a:solidFill>
              <a:schemeClr val="tx1"/>
            </a:solidFill>
            <a:round/>
            <a:headEnd/>
            <a:tailEnd type="triangle" w="med" len="med"/>
          </a:ln>
          <a:effectLst/>
        </p:spPr>
        <p:txBody>
          <a:bodyPr/>
          <a:lstStyle/>
          <a:p>
            <a:endParaRPr lang="fr-FR"/>
          </a:p>
        </p:txBody>
      </p:sp>
      <p:sp>
        <p:nvSpPr>
          <p:cNvPr id="738353" name="Rectangle 49"/>
          <p:cNvSpPr>
            <a:spLocks noChangeArrowheads="1"/>
          </p:cNvSpPr>
          <p:nvPr/>
        </p:nvSpPr>
        <p:spPr bwMode="auto">
          <a:xfrm>
            <a:off x="6227763" y="5235575"/>
            <a:ext cx="2543175" cy="646331"/>
          </a:xfrm>
          <a:prstGeom prst="rect">
            <a:avLst/>
          </a:prstGeom>
          <a:noFill/>
          <a:ln w="9525">
            <a:noFill/>
            <a:miter lim="800000"/>
            <a:headEnd/>
            <a:tailEnd/>
          </a:ln>
          <a:effectLst/>
        </p:spPr>
        <p:txBody>
          <a:bodyPr wrap="square">
            <a:spAutoFit/>
          </a:bodyPr>
          <a:lstStyle/>
          <a:p>
            <a:pPr algn="l" latinLnBrk="0"/>
            <a:r>
              <a:rPr kumimoji="0" lang="en-US" b="1" dirty="0">
                <a:solidFill>
                  <a:srgbClr val="FF0000"/>
                </a:solidFill>
                <a:effectLst>
                  <a:outerShdw blurRad="38100" dist="38100" dir="2700000" algn="tl">
                    <a:srgbClr val="000000"/>
                  </a:outerShdw>
                </a:effectLst>
                <a:latin typeface="Arial" pitchFamily="34" charset="0"/>
              </a:rPr>
              <a:t>On </a:t>
            </a:r>
            <a:r>
              <a:rPr kumimoji="0" lang="en-US" b="1" dirty="0" err="1">
                <a:solidFill>
                  <a:srgbClr val="FF0000"/>
                </a:solidFill>
                <a:effectLst>
                  <a:outerShdw blurRad="38100" dist="38100" dir="2700000" algn="tl">
                    <a:srgbClr val="000000"/>
                  </a:outerShdw>
                </a:effectLst>
                <a:latin typeface="Arial" pitchFamily="34" charset="0"/>
              </a:rPr>
              <a:t>n’a</a:t>
            </a:r>
            <a:r>
              <a:rPr kumimoji="0" lang="en-US" b="1" dirty="0">
                <a:solidFill>
                  <a:srgbClr val="FF0000"/>
                </a:solidFill>
                <a:effectLst>
                  <a:outerShdw blurRad="38100" dist="38100" dir="2700000" algn="tl">
                    <a:srgbClr val="000000"/>
                  </a:outerShdw>
                </a:effectLst>
                <a:latin typeface="Arial" pitchFamily="34" charset="0"/>
              </a:rPr>
              <a:t> pas les </a:t>
            </a:r>
            <a:r>
              <a:rPr kumimoji="0" lang="en-US" b="1" dirty="0" err="1">
                <a:solidFill>
                  <a:srgbClr val="FF0000"/>
                </a:solidFill>
                <a:effectLst>
                  <a:outerShdw blurRad="38100" dist="38100" dir="2700000" algn="tl">
                    <a:srgbClr val="000000"/>
                  </a:outerShdw>
                </a:effectLst>
                <a:latin typeface="Arial" pitchFamily="34" charset="0"/>
              </a:rPr>
              <a:t>méthodes</a:t>
            </a:r>
            <a:r>
              <a:rPr kumimoji="0" lang="en-US" b="1" dirty="0">
                <a:solidFill>
                  <a:srgbClr val="FF0000"/>
                </a:solidFill>
                <a:effectLst>
                  <a:outerShdw blurRad="38100" dist="38100" dir="2700000" algn="tl">
                    <a:srgbClr val="000000"/>
                  </a:outerShdw>
                </a:effectLst>
                <a:latin typeface="Arial" pitchFamily="34" charset="0"/>
              </a:rPr>
              <a:t> </a:t>
            </a:r>
            <a:r>
              <a:rPr kumimoji="0" lang="en-US" b="1" dirty="0" smtClean="0">
                <a:solidFill>
                  <a:srgbClr val="FF0000"/>
                </a:solidFill>
                <a:effectLst>
                  <a:outerShdw blurRad="38100" dist="38100" dir="2700000" algn="tl">
                    <a:srgbClr val="000000"/>
                  </a:outerShdw>
                </a:effectLst>
                <a:latin typeface="Arial" pitchFamily="34" charset="0"/>
              </a:rPr>
              <a:t>des </a:t>
            </a:r>
            <a:r>
              <a:rPr kumimoji="0" lang="en-US" b="1" dirty="0" err="1">
                <a:solidFill>
                  <a:srgbClr val="FF0000"/>
                </a:solidFill>
                <a:effectLst>
                  <a:outerShdw blurRad="38100" dist="38100" dir="2700000" algn="tl">
                    <a:srgbClr val="000000"/>
                  </a:outerShdw>
                </a:effectLst>
                <a:latin typeface="Arial" pitchFamily="34" charset="0"/>
              </a:rPr>
              <a:t>objets</a:t>
            </a:r>
            <a:endParaRPr kumimoji="0" lang="fr-FR" b="1" dirty="0">
              <a:solidFill>
                <a:srgbClr val="FF0000"/>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numéro de diapositive 2"/>
          <p:cNvSpPr>
            <a:spLocks noGrp="1"/>
          </p:cNvSpPr>
          <p:nvPr>
            <p:ph type="sldNum" sz="quarter" idx="10"/>
          </p:nvPr>
        </p:nvSpPr>
        <p:spPr/>
        <p:txBody>
          <a:bodyPr/>
          <a:lstStyle/>
          <a:p>
            <a:fld id="{F5B70E5F-6B81-4DDD-855E-8667BDE130C9}" type="slidenum">
              <a:rPr lang="fr-FR"/>
              <a:pPr/>
              <a:t>208</a:t>
            </a:fld>
            <a:endParaRPr lang="fr-FR"/>
          </a:p>
        </p:txBody>
      </p:sp>
      <p:sp>
        <p:nvSpPr>
          <p:cNvPr id="746498" name="Rectangle 2"/>
          <p:cNvSpPr>
            <a:spLocks noGrp="1" noChangeArrowheads="1"/>
          </p:cNvSpPr>
          <p:nvPr>
            <p:ph type="title"/>
          </p:nvPr>
        </p:nvSpPr>
        <p:spPr/>
        <p:txBody>
          <a:bodyPr/>
          <a:lstStyle/>
          <a:p>
            <a:r>
              <a:rPr lang="en-US"/>
              <a:t>SOAP Messaging</a:t>
            </a:r>
            <a:endParaRPr lang="fr-FR"/>
          </a:p>
        </p:txBody>
      </p:sp>
      <p:grpSp>
        <p:nvGrpSpPr>
          <p:cNvPr id="746499" name="Group 3"/>
          <p:cNvGrpSpPr>
            <a:grpSpLocks/>
          </p:cNvGrpSpPr>
          <p:nvPr/>
        </p:nvGrpSpPr>
        <p:grpSpPr bwMode="auto">
          <a:xfrm>
            <a:off x="4435475" y="2768600"/>
            <a:ext cx="752475" cy="371475"/>
            <a:chOff x="2160" y="2592"/>
            <a:chExt cx="384" cy="192"/>
          </a:xfrm>
        </p:grpSpPr>
        <p:sp>
          <p:nvSpPr>
            <p:cNvPr id="746500" name="Rectangle 4"/>
            <p:cNvSpPr>
              <a:spLocks noChangeArrowheads="1"/>
            </p:cNvSpPr>
            <p:nvPr/>
          </p:nvSpPr>
          <p:spPr bwMode="invGray">
            <a:xfrm>
              <a:off x="2160" y="2592"/>
              <a:ext cx="384" cy="192"/>
            </a:xfrm>
            <a:prstGeom prst="rect">
              <a:avLst/>
            </a:prstGeom>
            <a:solidFill>
              <a:srgbClr val="0F6AF1"/>
            </a:solidFill>
            <a:ln w="12700">
              <a:solidFill>
                <a:schemeClr val="bg2"/>
              </a:solidFill>
              <a:miter lim="800000"/>
              <a:headEnd type="none" w="sm" len="sm"/>
              <a:tailEnd type="none" w="sm" len="sm"/>
            </a:ln>
            <a:effectLst/>
          </p:spPr>
          <p:txBody>
            <a:bodyPr wrap="none" anchor="ctr"/>
            <a:lstStyle/>
            <a:p>
              <a:endParaRPr lang="fr-FR"/>
            </a:p>
          </p:txBody>
        </p:sp>
        <p:sp>
          <p:nvSpPr>
            <p:cNvPr id="746501" name="Freeform 5"/>
            <p:cNvSpPr>
              <a:spLocks/>
            </p:cNvSpPr>
            <p:nvPr/>
          </p:nvSpPr>
          <p:spPr bwMode="invGray">
            <a:xfrm>
              <a:off x="2160" y="2592"/>
              <a:ext cx="384" cy="96"/>
            </a:xfrm>
            <a:custGeom>
              <a:avLst/>
              <a:gdLst/>
              <a:ahLst/>
              <a:cxnLst>
                <a:cxn ang="0">
                  <a:pos x="0" y="6"/>
                </a:cxn>
                <a:cxn ang="0">
                  <a:pos x="18" y="6"/>
                </a:cxn>
                <a:cxn ang="0">
                  <a:pos x="198" y="96"/>
                </a:cxn>
                <a:cxn ang="0">
                  <a:pos x="390" y="0"/>
                </a:cxn>
              </a:cxnLst>
              <a:rect l="0" t="0" r="r" b="b"/>
              <a:pathLst>
                <a:path w="390" h="96">
                  <a:moveTo>
                    <a:pt x="0" y="6"/>
                  </a:moveTo>
                  <a:cubicBezTo>
                    <a:pt x="6" y="6"/>
                    <a:pt x="12" y="6"/>
                    <a:pt x="18" y="6"/>
                  </a:cubicBezTo>
                  <a:lnTo>
                    <a:pt x="198" y="96"/>
                  </a:lnTo>
                  <a:lnTo>
                    <a:pt x="390" y="0"/>
                  </a:lnTo>
                </a:path>
              </a:pathLst>
            </a:custGeom>
            <a:solidFill>
              <a:srgbClr val="0F6AF1"/>
            </a:solidFill>
            <a:ln w="12700" cap="flat" cmpd="sng">
              <a:solidFill>
                <a:schemeClr val="bg2"/>
              </a:solidFill>
              <a:prstDash val="solid"/>
              <a:round/>
              <a:headEnd type="none" w="sm" len="sm"/>
              <a:tailEnd type="none" w="sm" len="sm"/>
            </a:ln>
            <a:effectLst/>
          </p:spPr>
          <p:txBody>
            <a:bodyPr/>
            <a:lstStyle/>
            <a:p>
              <a:endParaRPr lang="fr-FR"/>
            </a:p>
          </p:txBody>
        </p:sp>
      </p:grpSp>
      <p:sp>
        <p:nvSpPr>
          <p:cNvPr id="746502" name="Rectangle 6"/>
          <p:cNvSpPr>
            <a:spLocks noChangeArrowheads="1"/>
          </p:cNvSpPr>
          <p:nvPr/>
        </p:nvSpPr>
        <p:spPr bwMode="auto">
          <a:xfrm>
            <a:off x="749300" y="2482850"/>
            <a:ext cx="2057400" cy="1524000"/>
          </a:xfrm>
          <a:prstGeom prst="rect">
            <a:avLst/>
          </a:prstGeom>
          <a:solidFill>
            <a:srgbClr val="DDDDDD"/>
          </a:solidFill>
          <a:ln w="9525">
            <a:solidFill>
              <a:schemeClr val="bg2"/>
            </a:solidFill>
            <a:miter lim="800000"/>
            <a:headEnd/>
            <a:tailEnd/>
          </a:ln>
          <a:effectLst/>
        </p:spPr>
        <p:txBody>
          <a:bodyPr wrap="none" anchor="ctr"/>
          <a:lstStyle/>
          <a:p>
            <a:pPr latinLnBrk="0"/>
            <a:endParaRPr kumimoji="0" lang="en-US" sz="2400">
              <a:latin typeface="Arial" pitchFamily="34" charset="0"/>
            </a:endParaRPr>
          </a:p>
        </p:txBody>
      </p:sp>
      <p:sp>
        <p:nvSpPr>
          <p:cNvPr id="746503" name="AutoShape 7"/>
          <p:cNvSpPr>
            <a:spLocks noChangeArrowheads="1"/>
          </p:cNvSpPr>
          <p:nvPr/>
        </p:nvSpPr>
        <p:spPr bwMode="auto">
          <a:xfrm rot="5400000">
            <a:off x="2806700" y="2863850"/>
            <a:ext cx="1066800" cy="762000"/>
          </a:xfrm>
          <a:prstGeom prst="triangle">
            <a:avLst>
              <a:gd name="adj" fmla="val 50000"/>
            </a:avLst>
          </a:prstGeom>
          <a:solidFill>
            <a:srgbClr val="DDDDDD"/>
          </a:solidFill>
          <a:ln w="9525">
            <a:solidFill>
              <a:schemeClr val="bg2"/>
            </a:solidFill>
            <a:miter lim="800000"/>
            <a:headEnd/>
            <a:tailEnd/>
          </a:ln>
          <a:effectLst/>
        </p:spPr>
        <p:txBody>
          <a:bodyPr wrap="none" anchor="ctr"/>
          <a:lstStyle/>
          <a:p>
            <a:endParaRPr lang="fr-FR"/>
          </a:p>
        </p:txBody>
      </p:sp>
      <p:sp>
        <p:nvSpPr>
          <p:cNvPr id="746504" name="AutoShape 8"/>
          <p:cNvSpPr>
            <a:spLocks noChangeArrowheads="1"/>
          </p:cNvSpPr>
          <p:nvPr/>
        </p:nvSpPr>
        <p:spPr bwMode="auto">
          <a:xfrm rot="16200000" flipH="1">
            <a:off x="5702300" y="2863850"/>
            <a:ext cx="1066800" cy="762000"/>
          </a:xfrm>
          <a:prstGeom prst="triangle">
            <a:avLst>
              <a:gd name="adj" fmla="val 50000"/>
            </a:avLst>
          </a:prstGeom>
          <a:solidFill>
            <a:srgbClr val="DDDDDD"/>
          </a:solidFill>
          <a:ln w="9525">
            <a:solidFill>
              <a:schemeClr val="bg2"/>
            </a:solidFill>
            <a:miter lim="800000"/>
            <a:headEnd/>
            <a:tailEnd/>
          </a:ln>
          <a:effectLst/>
        </p:spPr>
        <p:txBody>
          <a:bodyPr wrap="none" anchor="ctr"/>
          <a:lstStyle/>
          <a:p>
            <a:endParaRPr lang="fr-FR"/>
          </a:p>
        </p:txBody>
      </p:sp>
      <p:sp>
        <p:nvSpPr>
          <p:cNvPr id="746505" name="Rectangle 9"/>
          <p:cNvSpPr>
            <a:spLocks noChangeArrowheads="1"/>
          </p:cNvSpPr>
          <p:nvPr/>
        </p:nvSpPr>
        <p:spPr bwMode="auto">
          <a:xfrm>
            <a:off x="6769100" y="2482850"/>
            <a:ext cx="2057400" cy="1524000"/>
          </a:xfrm>
          <a:prstGeom prst="rect">
            <a:avLst/>
          </a:prstGeom>
          <a:solidFill>
            <a:srgbClr val="DDDDDD"/>
          </a:solidFill>
          <a:ln w="9525">
            <a:solidFill>
              <a:schemeClr val="bg2"/>
            </a:solidFill>
            <a:miter lim="800000"/>
            <a:headEnd/>
            <a:tailEnd/>
          </a:ln>
          <a:effectLst/>
        </p:spPr>
        <p:txBody>
          <a:bodyPr wrap="none" anchor="ctr"/>
          <a:lstStyle/>
          <a:p>
            <a:pPr latinLnBrk="0"/>
            <a:endParaRPr kumimoji="0" lang="en-US" sz="2400">
              <a:latin typeface="Arial" pitchFamily="34" charset="0"/>
            </a:endParaRPr>
          </a:p>
        </p:txBody>
      </p:sp>
      <p:sp>
        <p:nvSpPr>
          <p:cNvPr id="746506" name="Line 10"/>
          <p:cNvSpPr>
            <a:spLocks noChangeShapeType="1"/>
          </p:cNvSpPr>
          <p:nvPr/>
        </p:nvSpPr>
        <p:spPr bwMode="auto">
          <a:xfrm>
            <a:off x="3721100" y="3244850"/>
            <a:ext cx="2133600" cy="0"/>
          </a:xfrm>
          <a:prstGeom prst="line">
            <a:avLst/>
          </a:prstGeom>
          <a:noFill/>
          <a:ln w="9525">
            <a:solidFill>
              <a:schemeClr val="tx1"/>
            </a:solidFill>
            <a:round/>
            <a:headEnd/>
            <a:tailEnd/>
          </a:ln>
          <a:effectLst/>
        </p:spPr>
        <p:txBody>
          <a:bodyPr/>
          <a:lstStyle/>
          <a:p>
            <a:endParaRPr lang="fr-FR"/>
          </a:p>
        </p:txBody>
      </p:sp>
      <p:sp>
        <p:nvSpPr>
          <p:cNvPr id="746507" name="Text Box 11"/>
          <p:cNvSpPr txBox="1">
            <a:spLocks noChangeArrowheads="1"/>
          </p:cNvSpPr>
          <p:nvPr/>
        </p:nvSpPr>
        <p:spPr bwMode="auto">
          <a:xfrm>
            <a:off x="3890963" y="1873250"/>
            <a:ext cx="1930400" cy="822325"/>
          </a:xfrm>
          <a:prstGeom prst="rect">
            <a:avLst/>
          </a:prstGeom>
          <a:noFill/>
          <a:ln w="9525">
            <a:noFill/>
            <a:miter lim="800000"/>
            <a:headEnd/>
            <a:tailEnd/>
          </a:ln>
          <a:effectLst/>
        </p:spPr>
        <p:txBody>
          <a:bodyPr>
            <a:spAutoFit/>
          </a:bodyPr>
          <a:lstStyle/>
          <a:p>
            <a:pPr latinLnBrk="0">
              <a:spcBef>
                <a:spcPct val="50000"/>
              </a:spcBef>
            </a:pPr>
            <a:r>
              <a:rPr kumimoji="0" lang="en-US" sz="2400">
                <a:latin typeface="Arial" pitchFamily="34" charset="0"/>
              </a:rPr>
              <a:t>XML</a:t>
            </a:r>
            <a:r>
              <a:rPr kumimoji="0" lang="en-GB" sz="2400">
                <a:latin typeface="Arial" pitchFamily="34" charset="0"/>
              </a:rPr>
              <a:t> Message</a:t>
            </a:r>
            <a:endParaRPr kumimoji="0" lang="en-US" sz="2400">
              <a:latin typeface="Arial" pitchFamily="34" charset="0"/>
            </a:endParaRPr>
          </a:p>
        </p:txBody>
      </p:sp>
      <p:sp>
        <p:nvSpPr>
          <p:cNvPr id="746508" name="Line 12"/>
          <p:cNvSpPr>
            <a:spLocks noChangeShapeType="1"/>
          </p:cNvSpPr>
          <p:nvPr/>
        </p:nvSpPr>
        <p:spPr bwMode="auto">
          <a:xfrm rot="5400000">
            <a:off x="2220913" y="3992562"/>
            <a:ext cx="1276350" cy="758825"/>
          </a:xfrm>
          <a:prstGeom prst="line">
            <a:avLst/>
          </a:prstGeom>
          <a:noFill/>
          <a:ln w="38100">
            <a:solidFill>
              <a:schemeClr val="tx1"/>
            </a:solidFill>
            <a:round/>
            <a:headEnd type="triangle" w="med" len="med"/>
            <a:tailEnd/>
          </a:ln>
          <a:effectLst/>
        </p:spPr>
        <p:txBody>
          <a:bodyPr/>
          <a:lstStyle/>
          <a:p>
            <a:endParaRPr lang="fr-FR"/>
          </a:p>
        </p:txBody>
      </p:sp>
      <p:grpSp>
        <p:nvGrpSpPr>
          <p:cNvPr id="746509" name="Group 13"/>
          <p:cNvGrpSpPr>
            <a:grpSpLocks/>
          </p:cNvGrpSpPr>
          <p:nvPr/>
        </p:nvGrpSpPr>
        <p:grpSpPr bwMode="auto">
          <a:xfrm>
            <a:off x="1206500" y="2711450"/>
            <a:ext cx="914400" cy="457200"/>
            <a:chOff x="624" y="1536"/>
            <a:chExt cx="576" cy="288"/>
          </a:xfrm>
        </p:grpSpPr>
        <p:sp>
          <p:nvSpPr>
            <p:cNvPr id="746510" name="AutoShape 14"/>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46511" name="Line 15"/>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46512" name="Oval 16"/>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46513" name="Group 17"/>
          <p:cNvGrpSpPr>
            <a:grpSpLocks/>
          </p:cNvGrpSpPr>
          <p:nvPr/>
        </p:nvGrpSpPr>
        <p:grpSpPr bwMode="auto">
          <a:xfrm>
            <a:off x="1739900" y="3244850"/>
            <a:ext cx="914400" cy="457200"/>
            <a:chOff x="624" y="1536"/>
            <a:chExt cx="576" cy="288"/>
          </a:xfrm>
        </p:grpSpPr>
        <p:sp>
          <p:nvSpPr>
            <p:cNvPr id="746514" name="AutoShape 18"/>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46515" name="Line 19"/>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46516" name="Oval 20"/>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46517" name="Group 21"/>
          <p:cNvGrpSpPr>
            <a:grpSpLocks/>
          </p:cNvGrpSpPr>
          <p:nvPr/>
        </p:nvGrpSpPr>
        <p:grpSpPr bwMode="auto">
          <a:xfrm flipH="1">
            <a:off x="6997700" y="3168650"/>
            <a:ext cx="914400" cy="457200"/>
            <a:chOff x="624" y="1536"/>
            <a:chExt cx="576" cy="288"/>
          </a:xfrm>
        </p:grpSpPr>
        <p:sp>
          <p:nvSpPr>
            <p:cNvPr id="746518" name="AutoShape 22"/>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46519" name="Line 23"/>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46520" name="Oval 24"/>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grpSp>
        <p:nvGrpSpPr>
          <p:cNvPr id="746521" name="Group 25"/>
          <p:cNvGrpSpPr>
            <a:grpSpLocks/>
          </p:cNvGrpSpPr>
          <p:nvPr/>
        </p:nvGrpSpPr>
        <p:grpSpPr bwMode="auto">
          <a:xfrm flipH="1">
            <a:off x="7759700" y="2711450"/>
            <a:ext cx="914400" cy="457200"/>
            <a:chOff x="624" y="1536"/>
            <a:chExt cx="576" cy="288"/>
          </a:xfrm>
        </p:grpSpPr>
        <p:sp>
          <p:nvSpPr>
            <p:cNvPr id="746522" name="AutoShape 26"/>
            <p:cNvSpPr>
              <a:spLocks noChangeArrowheads="1"/>
            </p:cNvSpPr>
            <p:nvPr/>
          </p:nvSpPr>
          <p:spPr bwMode="auto">
            <a:xfrm>
              <a:off x="624" y="1536"/>
              <a:ext cx="432" cy="288"/>
            </a:xfrm>
            <a:prstGeom prst="roundRect">
              <a:avLst>
                <a:gd name="adj" fmla="val 16667"/>
              </a:avLst>
            </a:prstGeom>
            <a:solidFill>
              <a:srgbClr val="0F6AF1"/>
            </a:solidFill>
            <a:ln w="9525">
              <a:solidFill>
                <a:schemeClr val="bg2"/>
              </a:solidFill>
              <a:round/>
              <a:headEnd/>
              <a:tailEnd/>
            </a:ln>
            <a:effectLst/>
          </p:spPr>
          <p:txBody>
            <a:bodyPr wrap="none" anchor="ctr"/>
            <a:lstStyle/>
            <a:p>
              <a:endParaRPr lang="fr-FR"/>
            </a:p>
          </p:txBody>
        </p:sp>
        <p:sp>
          <p:nvSpPr>
            <p:cNvPr id="746523" name="Line 27"/>
            <p:cNvSpPr>
              <a:spLocks noChangeShapeType="1"/>
            </p:cNvSpPr>
            <p:nvPr/>
          </p:nvSpPr>
          <p:spPr bwMode="auto">
            <a:xfrm>
              <a:off x="1056" y="1680"/>
              <a:ext cx="96" cy="0"/>
            </a:xfrm>
            <a:prstGeom prst="line">
              <a:avLst/>
            </a:prstGeom>
            <a:noFill/>
            <a:ln w="9525">
              <a:solidFill>
                <a:schemeClr val="bg2"/>
              </a:solidFill>
              <a:round/>
              <a:headEnd/>
              <a:tailEnd/>
            </a:ln>
            <a:effectLst/>
          </p:spPr>
          <p:txBody>
            <a:bodyPr/>
            <a:lstStyle/>
            <a:p>
              <a:endParaRPr lang="fr-FR"/>
            </a:p>
          </p:txBody>
        </p:sp>
        <p:sp>
          <p:nvSpPr>
            <p:cNvPr id="746524" name="Oval 28"/>
            <p:cNvSpPr>
              <a:spLocks noChangeArrowheads="1"/>
            </p:cNvSpPr>
            <p:nvPr/>
          </p:nvSpPr>
          <p:spPr bwMode="auto">
            <a:xfrm>
              <a:off x="1104" y="1632"/>
              <a:ext cx="96" cy="96"/>
            </a:xfrm>
            <a:prstGeom prst="ellipse">
              <a:avLst/>
            </a:prstGeom>
            <a:solidFill>
              <a:srgbClr val="0F6AF1"/>
            </a:solidFill>
            <a:ln w="9525">
              <a:solidFill>
                <a:schemeClr val="bg2"/>
              </a:solidFill>
              <a:round/>
              <a:headEnd/>
              <a:tailEnd/>
            </a:ln>
            <a:effectLst/>
          </p:spPr>
          <p:txBody>
            <a:bodyPr wrap="none" anchor="ctr"/>
            <a:lstStyle/>
            <a:p>
              <a:endParaRPr lang="fr-FR"/>
            </a:p>
          </p:txBody>
        </p:sp>
      </p:grpSp>
      <p:sp>
        <p:nvSpPr>
          <p:cNvPr id="746525" name="Text Box 29"/>
          <p:cNvSpPr txBox="1">
            <a:spLocks noChangeArrowheads="1"/>
          </p:cNvSpPr>
          <p:nvPr/>
        </p:nvSpPr>
        <p:spPr bwMode="auto">
          <a:xfrm>
            <a:off x="1423988" y="5072063"/>
            <a:ext cx="2168525" cy="822325"/>
          </a:xfrm>
          <a:prstGeom prst="rect">
            <a:avLst/>
          </a:prstGeom>
          <a:noFill/>
          <a:ln w="9525">
            <a:noFill/>
            <a:miter lim="800000"/>
            <a:headEnd/>
            <a:tailEnd/>
          </a:ln>
          <a:effectLst/>
        </p:spPr>
        <p:txBody>
          <a:bodyPr>
            <a:spAutoFit/>
          </a:bodyPr>
          <a:lstStyle/>
          <a:p>
            <a:pPr algn="l" latinLnBrk="0">
              <a:spcBef>
                <a:spcPct val="50000"/>
              </a:spcBef>
            </a:pPr>
            <a:r>
              <a:rPr kumimoji="0" lang="en-US" sz="2400">
                <a:latin typeface="Arial" pitchFamily="34" charset="0"/>
              </a:rPr>
              <a:t>SOAP Client Proxy</a:t>
            </a:r>
          </a:p>
        </p:txBody>
      </p:sp>
      <p:sp>
        <p:nvSpPr>
          <p:cNvPr id="746526" name="Text Box 30"/>
          <p:cNvSpPr txBox="1">
            <a:spLocks noChangeArrowheads="1"/>
          </p:cNvSpPr>
          <p:nvPr/>
        </p:nvSpPr>
        <p:spPr bwMode="auto">
          <a:xfrm>
            <a:off x="1139825" y="1814513"/>
            <a:ext cx="1168400" cy="457200"/>
          </a:xfrm>
          <a:prstGeom prst="rect">
            <a:avLst/>
          </a:prstGeom>
          <a:noFill/>
          <a:ln w="38100">
            <a:noFill/>
            <a:miter lim="800000"/>
            <a:headEnd/>
            <a:tailEnd/>
          </a:ln>
          <a:effectLst/>
        </p:spPr>
        <p:txBody>
          <a:bodyPr wrap="none">
            <a:spAutoFit/>
          </a:bodyPr>
          <a:lstStyle/>
          <a:p>
            <a:pPr algn="l" latinLnBrk="0"/>
            <a:r>
              <a:rPr kumimoji="0" lang="en-GB" sz="2400">
                <a:latin typeface="Arial" pitchFamily="34" charset="0"/>
              </a:rPr>
              <a:t>“Client”</a:t>
            </a:r>
          </a:p>
        </p:txBody>
      </p:sp>
      <p:sp>
        <p:nvSpPr>
          <p:cNvPr id="746527" name="Text Box 31"/>
          <p:cNvSpPr txBox="1">
            <a:spLocks noChangeArrowheads="1"/>
          </p:cNvSpPr>
          <p:nvPr/>
        </p:nvSpPr>
        <p:spPr bwMode="auto">
          <a:xfrm>
            <a:off x="7199313" y="1865313"/>
            <a:ext cx="1285875" cy="457200"/>
          </a:xfrm>
          <a:prstGeom prst="rect">
            <a:avLst/>
          </a:prstGeom>
          <a:noFill/>
          <a:ln w="38100">
            <a:noFill/>
            <a:miter lim="800000"/>
            <a:headEnd/>
            <a:tailEnd/>
          </a:ln>
          <a:effectLst/>
        </p:spPr>
        <p:txBody>
          <a:bodyPr wrap="none">
            <a:spAutoFit/>
          </a:bodyPr>
          <a:lstStyle/>
          <a:p>
            <a:pPr algn="l" latinLnBrk="0"/>
            <a:r>
              <a:rPr kumimoji="0" lang="en-GB" sz="2400">
                <a:latin typeface="Arial" pitchFamily="34" charset="0"/>
              </a:rPr>
              <a:t>“Server”</a:t>
            </a:r>
          </a:p>
        </p:txBody>
      </p:sp>
      <p:sp>
        <p:nvSpPr>
          <p:cNvPr id="746528" name="Text Box 32"/>
          <p:cNvSpPr txBox="1">
            <a:spLocks noChangeArrowheads="1"/>
          </p:cNvSpPr>
          <p:nvPr/>
        </p:nvSpPr>
        <p:spPr bwMode="auto">
          <a:xfrm>
            <a:off x="6332538" y="4805363"/>
            <a:ext cx="1878012" cy="1187450"/>
          </a:xfrm>
          <a:prstGeom prst="rect">
            <a:avLst/>
          </a:prstGeom>
          <a:noFill/>
          <a:ln w="9525">
            <a:noFill/>
            <a:miter lim="800000"/>
            <a:headEnd/>
            <a:tailEnd/>
          </a:ln>
          <a:effectLst/>
        </p:spPr>
        <p:txBody>
          <a:bodyPr>
            <a:spAutoFit/>
          </a:bodyPr>
          <a:lstStyle/>
          <a:p>
            <a:pPr algn="l" latinLnBrk="0">
              <a:spcBef>
                <a:spcPct val="50000"/>
              </a:spcBef>
            </a:pPr>
            <a:r>
              <a:rPr kumimoji="0" lang="en-US" sz="2400">
                <a:latin typeface="Arial" pitchFamily="34" charset="0"/>
              </a:rPr>
              <a:t>SOAP Server Listener</a:t>
            </a:r>
          </a:p>
        </p:txBody>
      </p:sp>
      <p:sp>
        <p:nvSpPr>
          <p:cNvPr id="746529" name="Line 33"/>
          <p:cNvSpPr>
            <a:spLocks noChangeShapeType="1"/>
          </p:cNvSpPr>
          <p:nvPr/>
        </p:nvSpPr>
        <p:spPr bwMode="auto">
          <a:xfrm>
            <a:off x="6321425" y="3690938"/>
            <a:ext cx="325438" cy="1158875"/>
          </a:xfrm>
          <a:prstGeom prst="line">
            <a:avLst/>
          </a:prstGeom>
          <a:noFill/>
          <a:ln w="38100">
            <a:solidFill>
              <a:schemeClr val="tx1"/>
            </a:solidFill>
            <a:round/>
            <a:headEnd type="triangle" w="med" len="med"/>
            <a:tailEnd/>
          </a:ln>
          <a:effectLst/>
        </p:spPr>
        <p:txBody>
          <a:bodyPr/>
          <a:lstStyle/>
          <a:p>
            <a:endParaRPr lang="fr-FR"/>
          </a:p>
        </p:txBody>
      </p:sp>
      <p:sp>
        <p:nvSpPr>
          <p:cNvPr id="746530" name="Line 34"/>
          <p:cNvSpPr>
            <a:spLocks noChangeShapeType="1"/>
          </p:cNvSpPr>
          <p:nvPr/>
        </p:nvSpPr>
        <p:spPr bwMode="auto">
          <a:xfrm>
            <a:off x="6300788" y="1341438"/>
            <a:ext cx="863600" cy="1943100"/>
          </a:xfrm>
          <a:prstGeom prst="line">
            <a:avLst/>
          </a:prstGeom>
          <a:noFill/>
          <a:ln w="12700">
            <a:solidFill>
              <a:schemeClr val="tx1"/>
            </a:solidFill>
            <a:prstDash val="dash"/>
            <a:round/>
            <a:headEnd/>
            <a:tailEnd type="triangle" w="med" len="med"/>
          </a:ln>
          <a:effectLst/>
        </p:spPr>
        <p:txBody>
          <a:bodyPr wrap="none" lIns="90000" tIns="46800" rIns="90000" bIns="46800" anchor="ctr"/>
          <a:lstStyle/>
          <a:p>
            <a:endParaRPr lang="fr-FR"/>
          </a:p>
        </p:txBody>
      </p:sp>
      <p:sp>
        <p:nvSpPr>
          <p:cNvPr id="746531" name="Rectangle 35"/>
          <p:cNvSpPr>
            <a:spLocks noChangeArrowheads="1"/>
          </p:cNvSpPr>
          <p:nvPr/>
        </p:nvSpPr>
        <p:spPr bwMode="auto">
          <a:xfrm>
            <a:off x="4857750" y="1050925"/>
            <a:ext cx="2593975" cy="366713"/>
          </a:xfrm>
          <a:prstGeom prst="rect">
            <a:avLst/>
          </a:prstGeom>
          <a:noFill/>
          <a:ln w="12700">
            <a:noFill/>
            <a:miter lim="800000"/>
            <a:headEnd/>
            <a:tailEnd/>
          </a:ln>
          <a:effectLst/>
        </p:spPr>
        <p:txBody>
          <a:bodyPr wrap="none" lIns="90000" tIns="46800" rIns="90000" bIns="46800">
            <a:spAutoFit/>
          </a:bodyPr>
          <a:lstStyle/>
          <a:p>
            <a:r>
              <a:rPr kumimoji="0" lang="en-US">
                <a:latin typeface="Arial" pitchFamily="34" charset="0"/>
                <a:cs typeface="Arial" pitchFamily="34" charset="0"/>
              </a:rPr>
              <a:t>Composants, méthodes</a:t>
            </a:r>
            <a:endParaRPr kumimoji="0" lang="fr-FR">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
          <p:cNvSpPr>
            <a:spLocks noGrp="1"/>
          </p:cNvSpPr>
          <p:nvPr>
            <p:ph type="sldNum" sz="quarter" idx="10"/>
          </p:nvPr>
        </p:nvSpPr>
        <p:spPr/>
        <p:txBody>
          <a:bodyPr/>
          <a:lstStyle/>
          <a:p>
            <a:fld id="{FF7DA766-4F21-4ED9-ADD3-E4158B5127C5}" type="slidenum">
              <a:rPr lang="fr-FR"/>
              <a:pPr/>
              <a:t>209</a:t>
            </a:fld>
            <a:endParaRPr lang="fr-FR"/>
          </a:p>
        </p:txBody>
      </p:sp>
      <p:pic>
        <p:nvPicPr>
          <p:cNvPr id="739330" name="Picture 2" descr="wsdl"/>
          <p:cNvPicPr>
            <a:picLocks noChangeAspect="1" noChangeArrowheads="1"/>
          </p:cNvPicPr>
          <p:nvPr/>
        </p:nvPicPr>
        <p:blipFill>
          <a:blip r:embed="rId2" cstate="print"/>
          <a:srcRect/>
          <a:stretch>
            <a:fillRect/>
          </a:stretch>
        </p:blipFill>
        <p:spPr bwMode="auto">
          <a:xfrm>
            <a:off x="34925" y="36513"/>
            <a:ext cx="6156325" cy="4545012"/>
          </a:xfrm>
          <a:prstGeom prst="rect">
            <a:avLst/>
          </a:prstGeom>
          <a:noFill/>
        </p:spPr>
      </p:pic>
      <p:pic>
        <p:nvPicPr>
          <p:cNvPr id="739331" name="Picture 3" descr="soap"/>
          <p:cNvPicPr>
            <a:picLocks noChangeAspect="1" noChangeArrowheads="1"/>
          </p:cNvPicPr>
          <p:nvPr/>
        </p:nvPicPr>
        <p:blipFill>
          <a:blip r:embed="rId3" cstate="print"/>
          <a:srcRect/>
          <a:stretch>
            <a:fillRect/>
          </a:stretch>
        </p:blipFill>
        <p:spPr bwMode="auto">
          <a:xfrm>
            <a:off x="6162675" y="2933700"/>
            <a:ext cx="2981325" cy="3924300"/>
          </a:xfrm>
          <a:prstGeom prst="rect">
            <a:avLst/>
          </a:prstGeom>
          <a:noFill/>
        </p:spPr>
      </p:pic>
      <p:sp>
        <p:nvSpPr>
          <p:cNvPr id="739332" name="Text Box 4"/>
          <p:cNvSpPr txBox="1">
            <a:spLocks noChangeArrowheads="1"/>
          </p:cNvSpPr>
          <p:nvPr/>
        </p:nvSpPr>
        <p:spPr bwMode="auto">
          <a:xfrm>
            <a:off x="1187450" y="4797425"/>
            <a:ext cx="1065213" cy="457200"/>
          </a:xfrm>
          <a:prstGeom prst="rect">
            <a:avLst/>
          </a:prstGeom>
          <a:noFill/>
          <a:ln w="38100">
            <a:noFill/>
            <a:miter lim="800000"/>
            <a:headEnd/>
            <a:tailEnd/>
          </a:ln>
          <a:effectLst/>
        </p:spPr>
        <p:txBody>
          <a:bodyPr wrap="none">
            <a:spAutoFit/>
          </a:bodyPr>
          <a:lstStyle/>
          <a:p>
            <a:pPr algn="l" latinLnBrk="0"/>
            <a:r>
              <a:rPr kumimoji="0" lang="en-GB" sz="2400">
                <a:latin typeface="Arial" pitchFamily="34" charset="0"/>
              </a:rPr>
              <a:t>WSDL</a:t>
            </a:r>
          </a:p>
        </p:txBody>
      </p:sp>
      <p:sp>
        <p:nvSpPr>
          <p:cNvPr id="739333" name="Text Box 5"/>
          <p:cNvSpPr txBox="1">
            <a:spLocks noChangeArrowheads="1"/>
          </p:cNvSpPr>
          <p:nvPr/>
        </p:nvSpPr>
        <p:spPr bwMode="auto">
          <a:xfrm>
            <a:off x="6877050" y="1989138"/>
            <a:ext cx="1406525" cy="822325"/>
          </a:xfrm>
          <a:prstGeom prst="rect">
            <a:avLst/>
          </a:prstGeom>
          <a:noFill/>
          <a:ln w="38100">
            <a:noFill/>
            <a:miter lim="800000"/>
            <a:headEnd/>
            <a:tailEnd/>
          </a:ln>
          <a:effectLst/>
        </p:spPr>
        <p:txBody>
          <a:bodyPr wrap="none">
            <a:spAutoFit/>
          </a:bodyPr>
          <a:lstStyle/>
          <a:p>
            <a:pPr latinLnBrk="0"/>
            <a:r>
              <a:rPr kumimoji="0" lang="en-GB" sz="2400">
                <a:latin typeface="Arial" pitchFamily="34" charset="0"/>
              </a:rPr>
              <a:t>Réponse</a:t>
            </a:r>
          </a:p>
          <a:p>
            <a:pPr latinLnBrk="0"/>
            <a:r>
              <a:rPr kumimoji="0" lang="en-GB" sz="2400">
                <a:latin typeface="Arial" pitchFamily="34" charset="0"/>
              </a:rPr>
              <a:t>SOAP</a:t>
            </a:r>
          </a:p>
        </p:txBody>
      </p:sp>
      <p:sp>
        <p:nvSpPr>
          <p:cNvPr id="739334" name="Rectangle 6"/>
          <p:cNvSpPr>
            <a:spLocks noChangeArrowheads="1"/>
          </p:cNvSpPr>
          <p:nvPr/>
        </p:nvSpPr>
        <p:spPr bwMode="auto">
          <a:xfrm>
            <a:off x="114300" y="176213"/>
            <a:ext cx="2916238" cy="431800"/>
          </a:xfrm>
          <a:prstGeom prst="rect">
            <a:avLst/>
          </a:prstGeom>
          <a:noFill/>
          <a:ln w="19050">
            <a:solidFill>
              <a:schemeClr val="accent2"/>
            </a:solidFill>
            <a:prstDash val="dash"/>
            <a:miter lim="800000"/>
            <a:headEnd/>
            <a:tailEnd/>
          </a:ln>
          <a:effectLst/>
        </p:spPr>
        <p:txBody>
          <a:bodyPr wrap="none" anchor="ctr"/>
          <a:lstStyle/>
          <a:p>
            <a:endParaRPr lang="fr-FR"/>
          </a:p>
        </p:txBody>
      </p:sp>
      <p:sp>
        <p:nvSpPr>
          <p:cNvPr id="739335" name="Rectangle 7"/>
          <p:cNvSpPr>
            <a:spLocks noChangeArrowheads="1"/>
          </p:cNvSpPr>
          <p:nvPr/>
        </p:nvSpPr>
        <p:spPr bwMode="auto">
          <a:xfrm>
            <a:off x="95250" y="608013"/>
            <a:ext cx="4981575" cy="1165225"/>
          </a:xfrm>
          <a:prstGeom prst="rect">
            <a:avLst/>
          </a:prstGeom>
          <a:noFill/>
          <a:ln w="19050">
            <a:solidFill>
              <a:schemeClr val="accent2"/>
            </a:solidFill>
            <a:prstDash val="dash"/>
            <a:miter lim="800000"/>
            <a:headEnd/>
            <a:tailEnd/>
          </a:ln>
          <a:effectLst/>
        </p:spPr>
        <p:txBody>
          <a:bodyPr wrap="none" anchor="ctr"/>
          <a:lstStyle/>
          <a:p>
            <a:endParaRPr lang="fr-FR"/>
          </a:p>
        </p:txBody>
      </p:sp>
      <p:sp>
        <p:nvSpPr>
          <p:cNvPr id="739336" name="Rectangle 8"/>
          <p:cNvSpPr>
            <a:spLocks noChangeArrowheads="1"/>
          </p:cNvSpPr>
          <p:nvPr/>
        </p:nvSpPr>
        <p:spPr bwMode="auto">
          <a:xfrm>
            <a:off x="31750" y="1773238"/>
            <a:ext cx="6119813" cy="719137"/>
          </a:xfrm>
          <a:prstGeom prst="rect">
            <a:avLst/>
          </a:prstGeom>
          <a:noFill/>
          <a:ln w="19050">
            <a:solidFill>
              <a:schemeClr val="accent2"/>
            </a:solidFill>
            <a:prstDash val="dash"/>
            <a:miter lim="800000"/>
            <a:headEnd/>
            <a:tailEnd/>
          </a:ln>
          <a:effectLst/>
        </p:spPr>
        <p:txBody>
          <a:bodyPr wrap="none" anchor="ctr"/>
          <a:lstStyle/>
          <a:p>
            <a:endParaRPr lang="fr-FR"/>
          </a:p>
        </p:txBody>
      </p:sp>
      <p:sp>
        <p:nvSpPr>
          <p:cNvPr id="739337" name="Rectangle 9"/>
          <p:cNvSpPr>
            <a:spLocks noChangeArrowheads="1"/>
          </p:cNvSpPr>
          <p:nvPr/>
        </p:nvSpPr>
        <p:spPr bwMode="auto">
          <a:xfrm>
            <a:off x="34925" y="2493963"/>
            <a:ext cx="5761038" cy="755650"/>
          </a:xfrm>
          <a:prstGeom prst="rect">
            <a:avLst/>
          </a:prstGeom>
          <a:noFill/>
          <a:ln w="19050">
            <a:solidFill>
              <a:schemeClr val="accent2"/>
            </a:solidFill>
            <a:prstDash val="dash"/>
            <a:miter lim="800000"/>
            <a:headEnd/>
            <a:tailEnd/>
          </a:ln>
          <a:effectLst/>
        </p:spPr>
        <p:txBody>
          <a:bodyPr wrap="none" anchor="ctr"/>
          <a:lstStyle/>
          <a:p>
            <a:endParaRPr lang="fr-FR"/>
          </a:p>
        </p:txBody>
      </p:sp>
      <p:sp>
        <p:nvSpPr>
          <p:cNvPr id="739338" name="Rectangle 10"/>
          <p:cNvSpPr>
            <a:spLocks noChangeArrowheads="1"/>
          </p:cNvSpPr>
          <p:nvPr/>
        </p:nvSpPr>
        <p:spPr bwMode="auto">
          <a:xfrm>
            <a:off x="106363" y="3249613"/>
            <a:ext cx="5186362" cy="1331912"/>
          </a:xfrm>
          <a:prstGeom prst="rect">
            <a:avLst/>
          </a:prstGeom>
          <a:noFill/>
          <a:ln w="19050">
            <a:solidFill>
              <a:schemeClr val="accent2"/>
            </a:solidFill>
            <a:prstDash val="dash"/>
            <a:miter lim="800000"/>
            <a:headEnd/>
            <a:tailEnd/>
          </a:ln>
          <a:effectLst/>
        </p:spPr>
        <p:txBody>
          <a:bodyPr wrap="none" anchor="ctr"/>
          <a:lstStyle/>
          <a:p>
            <a:endParaRPr lang="fr-FR"/>
          </a:p>
        </p:txBody>
      </p:sp>
      <p:sp>
        <p:nvSpPr>
          <p:cNvPr id="739339" name="Line 11"/>
          <p:cNvSpPr>
            <a:spLocks noChangeShapeType="1"/>
          </p:cNvSpPr>
          <p:nvPr/>
        </p:nvSpPr>
        <p:spPr bwMode="auto">
          <a:xfrm>
            <a:off x="3779838" y="2205038"/>
            <a:ext cx="2592387" cy="792162"/>
          </a:xfrm>
          <a:prstGeom prst="line">
            <a:avLst/>
          </a:prstGeom>
          <a:noFill/>
          <a:ln w="9525">
            <a:solidFill>
              <a:schemeClr val="tx1"/>
            </a:solidFill>
            <a:round/>
            <a:headEnd/>
            <a:tailEnd type="triangle" w="med" len="med"/>
          </a:ln>
          <a:effectLst/>
        </p:spPr>
        <p:txBody>
          <a:bodyPr/>
          <a:lstStyle/>
          <a:p>
            <a:endParaRPr lang="fr-FR"/>
          </a:p>
        </p:txBody>
      </p:sp>
      <p:sp>
        <p:nvSpPr>
          <p:cNvPr id="739340" name="Line 12"/>
          <p:cNvSpPr>
            <a:spLocks noChangeShapeType="1"/>
          </p:cNvSpPr>
          <p:nvPr/>
        </p:nvSpPr>
        <p:spPr bwMode="auto">
          <a:xfrm>
            <a:off x="4140200" y="2924175"/>
            <a:ext cx="2376488" cy="1368425"/>
          </a:xfrm>
          <a:prstGeom prst="line">
            <a:avLst/>
          </a:prstGeom>
          <a:noFill/>
          <a:ln w="9525">
            <a:solidFill>
              <a:schemeClr val="tx1"/>
            </a:solidFill>
            <a:round/>
            <a:headEnd/>
            <a:tailEnd type="triangle" w="med" len="med"/>
          </a:ln>
          <a:effectLst/>
        </p:spPr>
        <p:txBody>
          <a:bodyPr/>
          <a:lstStyle/>
          <a:p>
            <a:endParaRPr lang="fr-FR"/>
          </a:p>
        </p:txBody>
      </p:sp>
      <p:sp>
        <p:nvSpPr>
          <p:cNvPr id="739341" name="Line 13"/>
          <p:cNvSpPr>
            <a:spLocks noChangeShapeType="1"/>
          </p:cNvSpPr>
          <p:nvPr/>
        </p:nvSpPr>
        <p:spPr bwMode="auto">
          <a:xfrm>
            <a:off x="4284663" y="3644900"/>
            <a:ext cx="2303462" cy="863600"/>
          </a:xfrm>
          <a:prstGeom prst="line">
            <a:avLst/>
          </a:prstGeom>
          <a:noFill/>
          <a:ln w="9525">
            <a:solidFill>
              <a:schemeClr val="tx1"/>
            </a:solidFill>
            <a:round/>
            <a:headEnd/>
            <a:tailEnd type="triangle" w="med" len="med"/>
          </a:ln>
          <a:effectLst/>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220B093D-84C1-4924-941A-96F37937B283}" type="slidenum">
              <a:rPr lang="fr-FR"/>
              <a:pPr/>
              <a:t>21</a:t>
            </a:fld>
            <a:endParaRPr lang="fr-FR"/>
          </a:p>
        </p:txBody>
      </p:sp>
      <p:sp>
        <p:nvSpPr>
          <p:cNvPr id="315394" name="Rectangle 2"/>
          <p:cNvSpPr>
            <a:spLocks noGrp="1" noChangeArrowheads="1"/>
          </p:cNvSpPr>
          <p:nvPr>
            <p:ph type="title"/>
          </p:nvPr>
        </p:nvSpPr>
        <p:spPr/>
        <p:txBody>
          <a:bodyPr/>
          <a:lstStyle/>
          <a:p>
            <a:r>
              <a:rPr lang="fr-FR"/>
              <a:t>Introduction</a:t>
            </a:r>
          </a:p>
        </p:txBody>
      </p:sp>
      <p:sp>
        <p:nvSpPr>
          <p:cNvPr id="315395" name="Rectangle 3"/>
          <p:cNvSpPr>
            <a:spLocks noGrp="1" noChangeArrowheads="1"/>
          </p:cNvSpPr>
          <p:nvPr>
            <p:ph type="body" idx="1"/>
          </p:nvPr>
        </p:nvSpPr>
        <p:spPr/>
        <p:txBody>
          <a:bodyPr/>
          <a:lstStyle/>
          <a:p>
            <a:r>
              <a:rPr lang="fr-FR" altLang="ko-KR" dirty="0">
                <a:ea typeface="굴림" pitchFamily="50" charset="-127"/>
              </a:rPr>
              <a:t>Qu’est ce que XML ?</a:t>
            </a:r>
          </a:p>
          <a:p>
            <a:pPr lvl="1"/>
            <a:r>
              <a:rPr lang="fr-FR" altLang="ko-KR" dirty="0" err="1">
                <a:ea typeface="굴림" pitchFamily="50" charset="-127"/>
              </a:rPr>
              <a:t>eXtensible</a:t>
            </a:r>
            <a:r>
              <a:rPr lang="fr-FR" altLang="ko-KR" dirty="0">
                <a:ea typeface="굴림" pitchFamily="50" charset="-127"/>
              </a:rPr>
              <a:t> </a:t>
            </a:r>
            <a:r>
              <a:rPr lang="fr-FR" altLang="ko-KR" dirty="0" err="1">
                <a:ea typeface="굴림" pitchFamily="50" charset="-127"/>
              </a:rPr>
              <a:t>Markup</a:t>
            </a:r>
            <a:r>
              <a:rPr lang="fr-FR" altLang="ko-KR" dirty="0">
                <a:ea typeface="굴림" pitchFamily="50" charset="-127"/>
              </a:rPr>
              <a:t> </a:t>
            </a:r>
            <a:r>
              <a:rPr lang="fr-FR" altLang="ko-KR" dirty="0" err="1">
                <a:ea typeface="굴림" pitchFamily="50" charset="-127"/>
              </a:rPr>
              <a:t>Language</a:t>
            </a:r>
            <a:r>
              <a:rPr lang="fr-FR" altLang="ko-KR" dirty="0">
                <a:ea typeface="굴림" pitchFamily="50" charset="-127"/>
              </a:rPr>
              <a:t> </a:t>
            </a:r>
          </a:p>
          <a:p>
            <a:pPr lvl="1"/>
            <a:r>
              <a:rPr lang="fr-FR" altLang="ko-KR" dirty="0">
                <a:ea typeface="굴림" pitchFamily="50" charset="-127"/>
              </a:rPr>
              <a:t>Initiative du W3C menée par Sun </a:t>
            </a:r>
          </a:p>
          <a:p>
            <a:pPr lvl="1"/>
            <a:r>
              <a:rPr lang="fr-FR" altLang="ko-KR" dirty="0">
                <a:ea typeface="굴림" pitchFamily="50" charset="-127"/>
              </a:rPr>
              <a:t>Doit définir l’évolution du Web</a:t>
            </a:r>
          </a:p>
          <a:p>
            <a:pPr lvl="1"/>
            <a:r>
              <a:rPr lang="fr-FR" altLang="ko-KR" dirty="0">
                <a:ea typeface="굴림" pitchFamily="50" charset="-127"/>
              </a:rPr>
              <a:t>Va au delà des limitations de HTML &amp; CSS </a:t>
            </a:r>
          </a:p>
          <a:p>
            <a:pPr lvl="1"/>
            <a:r>
              <a:rPr lang="fr-FR" altLang="ko-KR" dirty="0">
                <a:ea typeface="굴림" pitchFamily="50" charset="-127"/>
              </a:rPr>
              <a:t>Permettra de créer de nouvelles applications Web</a:t>
            </a:r>
          </a:p>
          <a:p>
            <a:pPr lvl="1"/>
            <a:endParaRPr lang="fr-FR" altLang="ko-KR" dirty="0">
              <a:ea typeface="굴림" pitchFamily="50" charset="-127"/>
            </a:endParaRPr>
          </a:p>
          <a:p>
            <a:r>
              <a:rPr lang="fr-FR" altLang="ko-KR" dirty="0">
                <a:ea typeface="굴림" pitchFamily="50" charset="-127"/>
              </a:rPr>
              <a:t>XML à ce jour …</a:t>
            </a:r>
          </a:p>
          <a:p>
            <a:pPr lvl="1"/>
            <a:r>
              <a:rPr lang="fr-FR" altLang="ko-KR" dirty="0">
                <a:ea typeface="굴림" pitchFamily="50" charset="-127"/>
              </a:rPr>
              <a:t>XML consiste à adapter les standards internationaux de publication existant pour une utilisation sur le Web. </a:t>
            </a:r>
          </a:p>
          <a:p>
            <a:pPr>
              <a:lnSpc>
                <a:spcPct val="40000"/>
              </a:lnSpc>
            </a:pPr>
            <a:endParaRPr lang="fr-FR" altLang="ko-KR" dirty="0">
              <a:ea typeface="굴림" pitchFamily="50" charset="-127"/>
            </a:endParaRPr>
          </a:p>
          <a:p>
            <a:pPr lvl="2"/>
            <a:r>
              <a:rPr lang="fr-FR" altLang="ko-KR" dirty="0">
                <a:ea typeface="굴림" pitchFamily="50" charset="-127"/>
              </a:rPr>
              <a:t> Part 1 (</a:t>
            </a:r>
            <a:r>
              <a:rPr lang="fr-FR" altLang="ko-KR" dirty="0" err="1">
                <a:ea typeface="굴림" pitchFamily="50" charset="-127"/>
              </a:rPr>
              <a:t>xml-lang</a:t>
            </a:r>
            <a:r>
              <a:rPr lang="fr-FR" altLang="ko-KR" dirty="0">
                <a:ea typeface="굴림" pitchFamily="50" charset="-127"/>
              </a:rPr>
              <a:t>): Sous ensemble de SGML (ISO 8879)</a:t>
            </a:r>
          </a:p>
          <a:p>
            <a:pPr lvl="2"/>
            <a:r>
              <a:rPr lang="fr-FR" altLang="ko-KR" dirty="0">
                <a:ea typeface="굴림" pitchFamily="50" charset="-127"/>
              </a:rPr>
              <a:t> Part 2 (</a:t>
            </a:r>
            <a:r>
              <a:rPr lang="fr-FR" altLang="ko-KR" dirty="0" err="1">
                <a:ea typeface="굴림" pitchFamily="50" charset="-127"/>
              </a:rPr>
              <a:t>xml-link</a:t>
            </a:r>
            <a:r>
              <a:rPr lang="fr-FR" altLang="ko-KR" dirty="0">
                <a:ea typeface="굴림" pitchFamily="50" charset="-127"/>
              </a:rPr>
              <a:t>): Mise en forme des mécanismes standard </a:t>
            </a:r>
            <a:r>
              <a:rPr lang="fr-FR" altLang="ko-KR" dirty="0" err="1">
                <a:ea typeface="굴림" pitchFamily="50" charset="-127"/>
              </a:rPr>
              <a:t>hypertext</a:t>
            </a:r>
            <a:r>
              <a:rPr lang="fr-FR" altLang="ko-KR" dirty="0">
                <a:ea typeface="굴림" pitchFamily="50" charset="-127"/>
              </a:rPr>
              <a:t> à partir de  </a:t>
            </a:r>
            <a:r>
              <a:rPr lang="fr-FR" altLang="ko-KR" dirty="0" err="1">
                <a:ea typeface="굴림" pitchFamily="50" charset="-127"/>
              </a:rPr>
              <a:t>HyTime</a:t>
            </a:r>
            <a:r>
              <a:rPr lang="fr-FR" altLang="ko-KR" dirty="0">
                <a:ea typeface="굴림" pitchFamily="50" charset="-127"/>
              </a:rPr>
              <a:t> (ISO/IEC 10744) et </a:t>
            </a:r>
            <a:r>
              <a:rPr lang="fr-FR" altLang="ko-KR" dirty="0" err="1">
                <a:ea typeface="굴림" pitchFamily="50" charset="-127"/>
              </a:rPr>
              <a:t>Text</a:t>
            </a:r>
            <a:r>
              <a:rPr lang="fr-FR" altLang="ko-KR" dirty="0">
                <a:ea typeface="굴림" pitchFamily="50" charset="-127"/>
              </a:rPr>
              <a:t> </a:t>
            </a:r>
            <a:r>
              <a:rPr lang="fr-FR" altLang="ko-KR" dirty="0" err="1">
                <a:ea typeface="굴림" pitchFamily="50" charset="-127"/>
              </a:rPr>
              <a:t>Encoding</a:t>
            </a:r>
            <a:r>
              <a:rPr lang="fr-FR" altLang="ko-KR" dirty="0">
                <a:ea typeface="굴림" pitchFamily="50" charset="-127"/>
              </a:rPr>
              <a:t> Initiative (TEI)’s Extended Pointer</a:t>
            </a:r>
          </a:p>
          <a:p>
            <a:pPr lvl="1">
              <a:lnSpc>
                <a:spcPct val="20000"/>
              </a:lnSpc>
            </a:pPr>
            <a:endParaRPr lang="fr-FR" altLang="ko-KR" dirty="0">
              <a:ea typeface="굴림" pitchFamily="50" charset="-127"/>
            </a:endParaRPr>
          </a:p>
          <a:p>
            <a:pPr lvl="2"/>
            <a:r>
              <a:rPr lang="fr-FR" altLang="ko-KR" dirty="0">
                <a:ea typeface="굴림" pitchFamily="50" charset="-127"/>
              </a:rPr>
              <a:t> Part 3 (</a:t>
            </a:r>
            <a:r>
              <a:rPr lang="fr-FR" altLang="ko-KR" dirty="0" err="1">
                <a:ea typeface="굴림" pitchFamily="50" charset="-127"/>
              </a:rPr>
              <a:t>xml</a:t>
            </a:r>
            <a:r>
              <a:rPr lang="fr-FR" altLang="ko-KR" dirty="0">
                <a:ea typeface="굴림" pitchFamily="50" charset="-127"/>
              </a:rPr>
              <a:t>-style): Mise en forme d’un standard de feuilles de styles pour toute information structurée, sous ensemble de DSSSL (ISO/IEC 10179) </a:t>
            </a:r>
          </a:p>
          <a:p>
            <a:pPr lvl="1"/>
            <a:endParaRPr lang="fr-FR"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5CCF4FE3-CA57-4854-8FE6-061D8A79B082}" type="slidenum">
              <a:rPr lang="fr-FR"/>
              <a:pPr/>
              <a:t>210</a:t>
            </a:fld>
            <a:endParaRPr lang="fr-FR"/>
          </a:p>
        </p:txBody>
      </p:sp>
      <p:sp>
        <p:nvSpPr>
          <p:cNvPr id="553986" name="Rectangle 2"/>
          <p:cNvSpPr>
            <a:spLocks noGrp="1" noChangeArrowheads="1"/>
          </p:cNvSpPr>
          <p:nvPr>
            <p:ph type="title"/>
          </p:nvPr>
        </p:nvSpPr>
        <p:spPr/>
        <p:txBody>
          <a:bodyPr/>
          <a:lstStyle/>
          <a:p>
            <a:r>
              <a:rPr lang="fr-FR"/>
              <a:t>HTTP : rappel</a:t>
            </a:r>
          </a:p>
        </p:txBody>
      </p:sp>
      <p:sp>
        <p:nvSpPr>
          <p:cNvPr id="553987" name="Rectangle 3"/>
          <p:cNvSpPr>
            <a:spLocks noGrp="1" noChangeArrowheads="1"/>
          </p:cNvSpPr>
          <p:nvPr>
            <p:ph type="body" idx="1"/>
          </p:nvPr>
        </p:nvSpPr>
        <p:spPr/>
        <p:txBody>
          <a:bodyPr/>
          <a:lstStyle/>
          <a:p>
            <a:r>
              <a:rPr lang="fr-FR" dirty="0"/>
              <a:t>HTTP est un protocole texte basé sur la question/réponse</a:t>
            </a:r>
          </a:p>
          <a:p>
            <a:r>
              <a:rPr lang="fr-FR" dirty="0"/>
              <a:t>La première ligne de la question (</a:t>
            </a:r>
            <a:r>
              <a:rPr lang="fr-FR" dirty="0" err="1"/>
              <a:t>request</a:t>
            </a:r>
            <a:r>
              <a:rPr lang="fr-FR" dirty="0"/>
              <a:t>) contient 3 </a:t>
            </a:r>
            <a:r>
              <a:rPr lang="fr-FR" dirty="0" smtClean="0"/>
              <a:t>éléments</a:t>
            </a:r>
            <a:endParaRPr lang="fr-FR" dirty="0"/>
          </a:p>
          <a:p>
            <a:pPr lvl="1"/>
            <a:r>
              <a:rPr lang="fr-FR" dirty="0" err="1"/>
              <a:t>Verb</a:t>
            </a:r>
            <a:r>
              <a:rPr lang="fr-FR" dirty="0"/>
              <a:t>: POST/GET/HEAD</a:t>
            </a:r>
          </a:p>
          <a:p>
            <a:pPr lvl="1"/>
            <a:r>
              <a:rPr lang="fr-FR" dirty="0"/>
              <a:t>URI: /default.htm</a:t>
            </a:r>
          </a:p>
          <a:p>
            <a:pPr lvl="1"/>
            <a:r>
              <a:rPr lang="fr-FR" dirty="0"/>
              <a:t>Protocol Version: HTTP/1.0 HTTP/1.1</a:t>
            </a:r>
          </a:p>
          <a:p>
            <a:r>
              <a:rPr lang="fr-FR" dirty="0"/>
              <a:t>La première ligne de la réponse (</a:t>
            </a:r>
            <a:r>
              <a:rPr lang="fr-FR" dirty="0" err="1"/>
              <a:t>response</a:t>
            </a:r>
            <a:r>
              <a:rPr lang="fr-FR" dirty="0"/>
              <a:t>) contient 2 éléments</a:t>
            </a:r>
          </a:p>
          <a:p>
            <a:pPr lvl="1"/>
            <a:r>
              <a:rPr lang="fr-FR" dirty="0" err="1"/>
              <a:t>Status</a:t>
            </a:r>
            <a:r>
              <a:rPr lang="fr-FR" dirty="0"/>
              <a:t> Code: 200. 402</a:t>
            </a:r>
          </a:p>
          <a:p>
            <a:pPr lvl="1"/>
            <a:r>
              <a:rPr lang="fr-FR" dirty="0" err="1"/>
              <a:t>Status</a:t>
            </a:r>
            <a:r>
              <a:rPr lang="fr-FR" dirty="0"/>
              <a:t> Phrase: OK, </a:t>
            </a:r>
            <a:r>
              <a:rPr lang="fr-FR" dirty="0" err="1"/>
              <a:t>Unauthorized</a:t>
            </a:r>
            <a:endParaRPr lang="fr-FR" dirty="0"/>
          </a:p>
          <a:p>
            <a:r>
              <a:rPr lang="fr-FR" dirty="0"/>
              <a:t>Les lignes suivantes contiennent d’autres header</a:t>
            </a:r>
          </a:p>
          <a:p>
            <a:r>
              <a:rPr lang="fr-FR" dirty="0"/>
              <a:t>Le contenu apparaît après </a:t>
            </a:r>
            <a:r>
              <a:rPr lang="fr-FR" dirty="0" smtClean="0"/>
              <a:t>une </a:t>
            </a:r>
            <a:r>
              <a:rPr lang="fr-FR" dirty="0"/>
              <a:t>ligne blanche</a:t>
            </a:r>
          </a:p>
          <a:p>
            <a:pPr lvl="1"/>
            <a:r>
              <a:rPr lang="fr-FR" dirty="0"/>
              <a:t>Seulement pour les réponse et les requêtes POST</a:t>
            </a:r>
          </a:p>
          <a:p>
            <a:endParaRPr lang="fr-FR"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fld id="{20C1CB3A-2FE1-4C47-B5E8-1EDBEE568B34}" type="slidenum">
              <a:rPr lang="fr-FR"/>
              <a:pPr/>
              <a:t>211</a:t>
            </a:fld>
            <a:endParaRPr lang="fr-FR"/>
          </a:p>
        </p:txBody>
      </p:sp>
      <p:sp>
        <p:nvSpPr>
          <p:cNvPr id="555010" name="Rectangle 2"/>
          <p:cNvSpPr>
            <a:spLocks noGrp="1" noChangeArrowheads="1"/>
          </p:cNvSpPr>
          <p:nvPr>
            <p:ph type="title"/>
          </p:nvPr>
        </p:nvSpPr>
        <p:spPr/>
        <p:txBody>
          <a:bodyPr/>
          <a:lstStyle/>
          <a:p>
            <a:r>
              <a:rPr lang="fr-FR"/>
              <a:t>HTTP : rappel (suite)</a:t>
            </a:r>
          </a:p>
        </p:txBody>
      </p:sp>
      <p:sp>
        <p:nvSpPr>
          <p:cNvPr id="555011" name="Rectangle 3"/>
          <p:cNvSpPr>
            <a:spLocks noChangeArrowheads="1"/>
          </p:cNvSpPr>
          <p:nvPr/>
        </p:nvSpPr>
        <p:spPr bwMode="blackWhite">
          <a:xfrm>
            <a:off x="381000" y="2133600"/>
            <a:ext cx="4038600" cy="381000"/>
          </a:xfrm>
          <a:prstGeom prst="rect">
            <a:avLst/>
          </a:prstGeom>
          <a:solidFill>
            <a:srgbClr val="CCCC00"/>
          </a:solidFill>
          <a:ln w="9525">
            <a:solidFill>
              <a:schemeClr val="tx1"/>
            </a:solidFill>
            <a:miter lim="800000"/>
            <a:headEnd/>
            <a:tailEnd/>
          </a:ln>
          <a:effectLst>
            <a:outerShdw dist="107763" dir="2700000" algn="ctr" rotWithShape="0">
              <a:schemeClr val="bg2"/>
            </a:outerShdw>
          </a:effectLst>
        </p:spPr>
        <p:txBody>
          <a:bodyPr wrap="none" lIns="91434" tIns="45717" rIns="91434" bIns="45717"/>
          <a:lstStyle/>
          <a:p>
            <a:pPr algn="l" eaLnBrk="0" latinLnBrk="0" hangingPunct="0"/>
            <a:r>
              <a:rPr kumimoji="0" lang="en-US" b="1">
                <a:solidFill>
                  <a:schemeClr val="tx2"/>
                </a:solidFill>
                <a:latin typeface="Verdana" pitchFamily="34" charset="0"/>
              </a:rPr>
              <a:t>GET</a:t>
            </a:r>
            <a:r>
              <a:rPr kumimoji="0" lang="en-US" b="1">
                <a:latin typeface="Verdana" pitchFamily="34" charset="0"/>
              </a:rPr>
              <a:t> /bar/foo.txt HTTP/1.1</a:t>
            </a:r>
          </a:p>
        </p:txBody>
      </p:sp>
      <p:sp>
        <p:nvSpPr>
          <p:cNvPr id="555012" name="Rectangle 4"/>
          <p:cNvSpPr>
            <a:spLocks noChangeArrowheads="1"/>
          </p:cNvSpPr>
          <p:nvPr/>
        </p:nvSpPr>
        <p:spPr bwMode="blackWhite">
          <a:xfrm>
            <a:off x="4724400" y="2133600"/>
            <a:ext cx="4038600" cy="1524000"/>
          </a:xfrm>
          <a:prstGeom prst="rect">
            <a:avLst/>
          </a:prstGeom>
          <a:solidFill>
            <a:srgbClr val="CCCC00"/>
          </a:solidFill>
          <a:ln w="9525">
            <a:solidFill>
              <a:schemeClr val="tx1"/>
            </a:solidFill>
            <a:miter lim="800000"/>
            <a:headEnd/>
            <a:tailEnd/>
          </a:ln>
          <a:effectLst>
            <a:outerShdw dist="107763" dir="2700000" algn="ctr" rotWithShape="0">
              <a:schemeClr val="bg2"/>
            </a:outerShdw>
          </a:effectLst>
        </p:spPr>
        <p:txBody>
          <a:bodyPr wrap="none" lIns="91434" tIns="45717" rIns="91434" bIns="45717"/>
          <a:lstStyle/>
          <a:p>
            <a:pPr algn="l" eaLnBrk="0" latinLnBrk="0" hangingPunct="0"/>
            <a:r>
              <a:rPr kumimoji="0" lang="en-US" b="1">
                <a:solidFill>
                  <a:schemeClr val="tx2"/>
                </a:solidFill>
                <a:latin typeface="Verdana" pitchFamily="34" charset="0"/>
              </a:rPr>
              <a:t>200 OK</a:t>
            </a:r>
          </a:p>
          <a:p>
            <a:pPr algn="l" eaLnBrk="0" latinLnBrk="0" hangingPunct="0"/>
            <a:r>
              <a:rPr kumimoji="0" lang="en-US" b="1">
                <a:latin typeface="Verdana" pitchFamily="34" charset="0"/>
              </a:rPr>
              <a:t>Content-Type: text/plain</a:t>
            </a:r>
          </a:p>
          <a:p>
            <a:pPr algn="l" eaLnBrk="0" latinLnBrk="0" hangingPunct="0"/>
            <a:r>
              <a:rPr kumimoji="0" lang="en-US" b="1">
                <a:latin typeface="Verdana" pitchFamily="34" charset="0"/>
              </a:rPr>
              <a:t>Content-Length: 12</a:t>
            </a:r>
          </a:p>
          <a:p>
            <a:pPr algn="l" eaLnBrk="0" latinLnBrk="0" hangingPunct="0"/>
            <a:endParaRPr kumimoji="0" lang="en-US" b="1">
              <a:latin typeface="Verdana" pitchFamily="34" charset="0"/>
            </a:endParaRPr>
          </a:p>
          <a:p>
            <a:pPr algn="l" eaLnBrk="0" latinLnBrk="0" hangingPunct="0"/>
            <a:r>
              <a:rPr kumimoji="0" lang="en-US" b="1">
                <a:latin typeface="Verdana" pitchFamily="34" charset="0"/>
              </a:rPr>
              <a:t>Hello, World</a:t>
            </a:r>
          </a:p>
        </p:txBody>
      </p:sp>
      <p:sp>
        <p:nvSpPr>
          <p:cNvPr id="555013" name="Rectangle 5"/>
          <p:cNvSpPr>
            <a:spLocks noChangeArrowheads="1"/>
          </p:cNvSpPr>
          <p:nvPr/>
        </p:nvSpPr>
        <p:spPr bwMode="blackWhite">
          <a:xfrm>
            <a:off x="381000" y="3581400"/>
            <a:ext cx="4038600" cy="1524000"/>
          </a:xfrm>
          <a:prstGeom prst="rect">
            <a:avLst/>
          </a:prstGeom>
          <a:solidFill>
            <a:srgbClr val="CCCC00"/>
          </a:solidFill>
          <a:ln w="9525">
            <a:solidFill>
              <a:schemeClr val="tx1"/>
            </a:solidFill>
            <a:miter lim="800000"/>
            <a:headEnd/>
            <a:tailEnd/>
          </a:ln>
          <a:effectLst>
            <a:outerShdw dist="107763" dir="2700000" algn="ctr" rotWithShape="0">
              <a:schemeClr val="bg2"/>
            </a:outerShdw>
          </a:effectLst>
        </p:spPr>
        <p:txBody>
          <a:bodyPr wrap="none" lIns="91434" tIns="45717" rIns="91434" bIns="45717"/>
          <a:lstStyle/>
          <a:p>
            <a:pPr algn="l" eaLnBrk="0" latinLnBrk="0" hangingPunct="0"/>
            <a:r>
              <a:rPr kumimoji="0" lang="en-US" b="1">
                <a:solidFill>
                  <a:schemeClr val="tx2"/>
                </a:solidFill>
                <a:latin typeface="Verdana" pitchFamily="34" charset="0"/>
              </a:rPr>
              <a:t>POST</a:t>
            </a:r>
            <a:r>
              <a:rPr kumimoji="0" lang="en-US" b="1">
                <a:latin typeface="Verdana" pitchFamily="34" charset="0"/>
              </a:rPr>
              <a:t> /bar/foo.cgi HTTP/1.1</a:t>
            </a:r>
          </a:p>
          <a:p>
            <a:pPr algn="l" eaLnBrk="0" latinLnBrk="0" hangingPunct="0"/>
            <a:r>
              <a:rPr kumimoji="0" lang="en-US" b="1">
                <a:latin typeface="Verdana" pitchFamily="34" charset="0"/>
              </a:rPr>
              <a:t>Content-Type: text/plain</a:t>
            </a:r>
          </a:p>
          <a:p>
            <a:pPr algn="l" eaLnBrk="0" latinLnBrk="0" hangingPunct="0"/>
            <a:r>
              <a:rPr kumimoji="0" lang="en-US" b="1">
                <a:latin typeface="Verdana" pitchFamily="34" charset="0"/>
              </a:rPr>
              <a:t>Content-Length: 13</a:t>
            </a:r>
          </a:p>
          <a:p>
            <a:pPr algn="l" eaLnBrk="0" latinLnBrk="0" hangingPunct="0"/>
            <a:endParaRPr kumimoji="0" lang="en-US" b="1">
              <a:latin typeface="Verdana" pitchFamily="34" charset="0"/>
            </a:endParaRPr>
          </a:p>
          <a:p>
            <a:pPr algn="l" eaLnBrk="0" latinLnBrk="0" hangingPunct="0"/>
            <a:r>
              <a:rPr kumimoji="0" lang="en-US" b="1">
                <a:latin typeface="Verdana" pitchFamily="34" charset="0"/>
              </a:rPr>
              <a:t>Goodbye, World</a:t>
            </a:r>
          </a:p>
        </p:txBody>
      </p:sp>
      <p:sp>
        <p:nvSpPr>
          <p:cNvPr id="555014" name="Text Box 6"/>
          <p:cNvSpPr txBox="1">
            <a:spLocks noChangeArrowheads="1"/>
          </p:cNvSpPr>
          <p:nvPr/>
        </p:nvSpPr>
        <p:spPr bwMode="blackWhite">
          <a:xfrm>
            <a:off x="1155700" y="1600200"/>
            <a:ext cx="2578100" cy="457200"/>
          </a:xfrm>
          <a:prstGeom prst="rect">
            <a:avLst/>
          </a:prstGeom>
          <a:noFill/>
          <a:ln w="9525">
            <a:noFill/>
            <a:miter lim="800000"/>
            <a:headEnd/>
            <a:tailEnd/>
          </a:ln>
          <a:effectLst/>
        </p:spPr>
        <p:txBody>
          <a:bodyPr wrap="none" lIns="91434" tIns="45717" rIns="91434" bIns="45717">
            <a:spAutoFit/>
          </a:bodyPr>
          <a:lstStyle/>
          <a:p>
            <a:pPr algn="l" eaLnBrk="0" latinLnBrk="0" hangingPunct="0"/>
            <a:r>
              <a:rPr kumimoji="0" lang="en-US" sz="2400" b="1">
                <a:latin typeface="Verdana" pitchFamily="34" charset="0"/>
              </a:rPr>
              <a:t>HTTP Request</a:t>
            </a:r>
          </a:p>
        </p:txBody>
      </p:sp>
      <p:sp>
        <p:nvSpPr>
          <p:cNvPr id="555015" name="Text Box 7"/>
          <p:cNvSpPr txBox="1">
            <a:spLocks noChangeArrowheads="1"/>
          </p:cNvSpPr>
          <p:nvPr/>
        </p:nvSpPr>
        <p:spPr bwMode="blackWhite">
          <a:xfrm>
            <a:off x="5105400" y="1600200"/>
            <a:ext cx="2830513" cy="457200"/>
          </a:xfrm>
          <a:prstGeom prst="rect">
            <a:avLst/>
          </a:prstGeom>
          <a:noFill/>
          <a:ln w="9525">
            <a:noFill/>
            <a:miter lim="800000"/>
            <a:headEnd/>
            <a:tailEnd/>
          </a:ln>
          <a:effectLst/>
        </p:spPr>
        <p:txBody>
          <a:bodyPr wrap="none" lIns="91434" tIns="45717" rIns="91434" bIns="45717">
            <a:spAutoFit/>
          </a:bodyPr>
          <a:lstStyle/>
          <a:p>
            <a:pPr algn="l" eaLnBrk="0" latinLnBrk="0" hangingPunct="0"/>
            <a:r>
              <a:rPr kumimoji="0" lang="en-US" sz="2400" b="1">
                <a:latin typeface="Verdana" pitchFamily="34" charset="0"/>
              </a:rPr>
              <a:t>HTTP Response</a:t>
            </a:r>
          </a:p>
        </p:txBody>
      </p:sp>
      <p:sp>
        <p:nvSpPr>
          <p:cNvPr id="555016" name="Text Box 8"/>
          <p:cNvSpPr txBox="1">
            <a:spLocks noChangeArrowheads="1"/>
          </p:cNvSpPr>
          <p:nvPr/>
        </p:nvSpPr>
        <p:spPr bwMode="blackWhite">
          <a:xfrm>
            <a:off x="2133600" y="2971800"/>
            <a:ext cx="611188" cy="457200"/>
          </a:xfrm>
          <a:prstGeom prst="rect">
            <a:avLst/>
          </a:prstGeom>
          <a:noFill/>
          <a:ln w="9525">
            <a:noFill/>
            <a:miter lim="800000"/>
            <a:headEnd/>
            <a:tailEnd/>
          </a:ln>
          <a:effectLst/>
        </p:spPr>
        <p:txBody>
          <a:bodyPr wrap="none" lIns="91434" tIns="45717" rIns="91434" bIns="45717">
            <a:spAutoFit/>
          </a:bodyPr>
          <a:lstStyle/>
          <a:p>
            <a:pPr algn="l" eaLnBrk="0" latinLnBrk="0" hangingPunct="0"/>
            <a:r>
              <a:rPr kumimoji="0" lang="en-US" sz="2400" b="1">
                <a:latin typeface="Verdana" pitchFamily="34" charset="0"/>
              </a:rPr>
              <a:t>ou</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Espace réservé du numéro de diapositive 1"/>
          <p:cNvSpPr>
            <a:spLocks noGrp="1"/>
          </p:cNvSpPr>
          <p:nvPr>
            <p:ph type="sldNum" sz="quarter" idx="10"/>
          </p:nvPr>
        </p:nvSpPr>
        <p:spPr/>
        <p:txBody>
          <a:bodyPr/>
          <a:lstStyle/>
          <a:p>
            <a:fld id="{52213789-BDD8-49F2-9A75-E0E3DB4B7912}" type="slidenum">
              <a:rPr lang="fr-FR"/>
              <a:pPr/>
              <a:t>212</a:t>
            </a:fld>
            <a:endParaRPr lang="fr-FR"/>
          </a:p>
        </p:txBody>
      </p:sp>
      <p:sp>
        <p:nvSpPr>
          <p:cNvPr id="482306" name="Rectangle 2"/>
          <p:cNvSpPr>
            <a:spLocks noChangeArrowheads="1"/>
          </p:cNvSpPr>
          <p:nvPr/>
        </p:nvSpPr>
        <p:spPr bwMode="auto">
          <a:xfrm>
            <a:off x="304800" y="76200"/>
            <a:ext cx="8534400" cy="519113"/>
          </a:xfrm>
          <a:prstGeom prst="rect">
            <a:avLst/>
          </a:prstGeom>
          <a:noFill/>
          <a:ln w="9525">
            <a:noFill/>
            <a:miter lim="800000"/>
            <a:headEnd/>
            <a:tailEnd/>
          </a:ln>
          <a:effectLst/>
        </p:spPr>
        <p:txBody>
          <a:bodyPr>
            <a:spAutoFit/>
          </a:bodyPr>
          <a:lstStyle/>
          <a:p>
            <a:pPr latinLnBrk="0"/>
            <a:r>
              <a:rPr kumimoji="0" lang="en-US" sz="2800">
                <a:solidFill>
                  <a:schemeClr val="bg1"/>
                </a:solidFill>
                <a:effectLst>
                  <a:outerShdw blurRad="38100" dist="38100" dir="2700000" algn="tl">
                    <a:srgbClr val="000000"/>
                  </a:outerShdw>
                </a:effectLst>
                <a:latin typeface="Arial" pitchFamily="34" charset="0"/>
              </a:rPr>
              <a:t>La notion de service</a:t>
            </a:r>
          </a:p>
        </p:txBody>
      </p:sp>
      <p:sp>
        <p:nvSpPr>
          <p:cNvPr id="482309" name="Line 5"/>
          <p:cNvSpPr>
            <a:spLocks noChangeShapeType="1"/>
          </p:cNvSpPr>
          <p:nvPr/>
        </p:nvSpPr>
        <p:spPr bwMode="auto">
          <a:xfrm flipH="1">
            <a:off x="2971800" y="2743200"/>
            <a:ext cx="304800" cy="533400"/>
          </a:xfrm>
          <a:prstGeom prst="line">
            <a:avLst/>
          </a:prstGeom>
          <a:noFill/>
          <a:ln w="38100">
            <a:solidFill>
              <a:schemeClr val="hlink"/>
            </a:solidFill>
            <a:round/>
            <a:headEnd type="none" w="sm" len="sm"/>
            <a:tailEnd type="none" w="sm" len="sm"/>
          </a:ln>
          <a:effectLst/>
        </p:spPr>
        <p:txBody>
          <a:bodyPr anchor="ctr">
            <a:spAutoFit/>
          </a:bodyPr>
          <a:lstStyle/>
          <a:p>
            <a:endParaRPr lang="fr-FR"/>
          </a:p>
        </p:txBody>
      </p:sp>
      <p:grpSp>
        <p:nvGrpSpPr>
          <p:cNvPr id="482311" name="Group 7"/>
          <p:cNvGrpSpPr>
            <a:grpSpLocks/>
          </p:cNvGrpSpPr>
          <p:nvPr/>
        </p:nvGrpSpPr>
        <p:grpSpPr bwMode="auto">
          <a:xfrm>
            <a:off x="1600200" y="2819400"/>
            <a:ext cx="1905000" cy="1058863"/>
            <a:chOff x="1008" y="1776"/>
            <a:chExt cx="1200" cy="667"/>
          </a:xfrm>
        </p:grpSpPr>
        <p:sp>
          <p:nvSpPr>
            <p:cNvPr id="482312" name="Oval 8"/>
            <p:cNvSpPr>
              <a:spLocks noChangeArrowheads="1"/>
            </p:cNvSpPr>
            <p:nvPr/>
          </p:nvSpPr>
          <p:spPr bwMode="auto">
            <a:xfrm>
              <a:off x="1008" y="2010"/>
              <a:ext cx="1200" cy="390"/>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tx1"/>
              </a:solidFill>
              <a:round/>
              <a:headEnd type="none" w="sm" len="sm"/>
              <a:tailEnd type="none" w="sm" len="sm"/>
            </a:ln>
            <a:effectLst/>
          </p:spPr>
          <p:txBody>
            <a:bodyPr anchor="ctr">
              <a:spAutoFit/>
            </a:bodyPr>
            <a:lstStyle/>
            <a:p>
              <a:endParaRPr lang="fr-FR"/>
            </a:p>
          </p:txBody>
        </p:sp>
        <p:pic>
          <p:nvPicPr>
            <p:cNvPr id="482313" name="Picture 9" descr="dell poweredge 6300"/>
            <p:cNvPicPr>
              <a:picLocks noChangeAspect="1" noChangeArrowheads="1"/>
            </p:cNvPicPr>
            <p:nvPr/>
          </p:nvPicPr>
          <p:blipFill>
            <a:blip r:embed="rId2" cstate="print"/>
            <a:srcRect/>
            <a:stretch>
              <a:fillRect/>
            </a:stretch>
          </p:blipFill>
          <p:spPr bwMode="auto">
            <a:xfrm>
              <a:off x="1338" y="1776"/>
              <a:ext cx="408" cy="390"/>
            </a:xfrm>
            <a:prstGeom prst="rect">
              <a:avLst/>
            </a:prstGeom>
            <a:noFill/>
          </p:spPr>
        </p:pic>
        <p:sp>
          <p:nvSpPr>
            <p:cNvPr id="482314" name="AutoShape 10"/>
            <p:cNvSpPr>
              <a:spLocks noChangeArrowheads="1"/>
            </p:cNvSpPr>
            <p:nvPr/>
          </p:nvSpPr>
          <p:spPr bwMode="auto">
            <a:xfrm>
              <a:off x="1668" y="1830"/>
              <a:ext cx="210" cy="389"/>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482315" name="AutoShape 11"/>
            <p:cNvSpPr>
              <a:spLocks noChangeArrowheads="1"/>
            </p:cNvSpPr>
            <p:nvPr/>
          </p:nvSpPr>
          <p:spPr bwMode="auto">
            <a:xfrm>
              <a:off x="1758" y="1883"/>
              <a:ext cx="210" cy="389"/>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482316" name="Text Box 12"/>
            <p:cNvSpPr txBox="1">
              <a:spLocks noChangeArrowheads="1"/>
            </p:cNvSpPr>
            <p:nvPr/>
          </p:nvSpPr>
          <p:spPr bwMode="auto">
            <a:xfrm>
              <a:off x="1539" y="2212"/>
              <a:ext cx="116" cy="231"/>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grpSp>
      <p:grpSp>
        <p:nvGrpSpPr>
          <p:cNvPr id="482317" name="Group 13"/>
          <p:cNvGrpSpPr>
            <a:grpSpLocks/>
          </p:cNvGrpSpPr>
          <p:nvPr/>
        </p:nvGrpSpPr>
        <p:grpSpPr bwMode="auto">
          <a:xfrm>
            <a:off x="1981200" y="3429000"/>
            <a:ext cx="1087438" cy="501650"/>
            <a:chOff x="1248" y="2160"/>
            <a:chExt cx="685" cy="316"/>
          </a:xfrm>
        </p:grpSpPr>
        <p:grpSp>
          <p:nvGrpSpPr>
            <p:cNvPr id="482318" name="Group 14"/>
            <p:cNvGrpSpPr>
              <a:grpSpLocks/>
            </p:cNvGrpSpPr>
            <p:nvPr/>
          </p:nvGrpSpPr>
          <p:grpSpPr bwMode="auto">
            <a:xfrm>
              <a:off x="1248" y="2160"/>
              <a:ext cx="566" cy="176"/>
              <a:chOff x="2640" y="2544"/>
              <a:chExt cx="912" cy="240"/>
            </a:xfrm>
          </p:grpSpPr>
          <p:sp>
            <p:nvSpPr>
              <p:cNvPr id="482319" name="Oval 15"/>
              <p:cNvSpPr>
                <a:spLocks noChangeArrowheads="1"/>
              </p:cNvSpPr>
              <p:nvPr/>
            </p:nvSpPr>
            <p:spPr bwMode="auto">
              <a:xfrm>
                <a:off x="2640" y="2640"/>
                <a:ext cx="48" cy="48"/>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round/>
                <a:headEnd type="none" w="sm" len="sm"/>
                <a:tailEnd type="none" w="sm" len="sm"/>
              </a:ln>
              <a:effectLst/>
            </p:spPr>
            <p:txBody>
              <a:bodyPr wrap="none" anchor="ctr">
                <a:spAutoFit/>
              </a:bodyPr>
              <a:lstStyle/>
              <a:p>
                <a:endParaRPr lang="fr-FR"/>
              </a:p>
            </p:txBody>
          </p:sp>
          <p:sp>
            <p:nvSpPr>
              <p:cNvPr id="482320" name="Line 16"/>
              <p:cNvSpPr>
                <a:spLocks noChangeShapeType="1"/>
              </p:cNvSpPr>
              <p:nvPr/>
            </p:nvSpPr>
            <p:spPr bwMode="auto">
              <a:xfrm>
                <a:off x="2688" y="2664"/>
                <a:ext cx="192" cy="0"/>
              </a:xfrm>
              <a:prstGeom prst="line">
                <a:avLst/>
              </a:prstGeom>
              <a:noFill/>
              <a:ln w="12700">
                <a:solidFill>
                  <a:schemeClr val="tx1"/>
                </a:solidFill>
                <a:round/>
                <a:headEnd type="none" w="sm" len="sm"/>
                <a:tailEnd type="none" w="sm" len="sm"/>
              </a:ln>
              <a:effectLst/>
            </p:spPr>
            <p:txBody>
              <a:bodyPr wrap="none" anchor="ctr">
                <a:spAutoFit/>
              </a:bodyPr>
              <a:lstStyle/>
              <a:p>
                <a:endParaRPr lang="fr-FR"/>
              </a:p>
            </p:txBody>
          </p:sp>
          <p:sp>
            <p:nvSpPr>
              <p:cNvPr id="482321" name="AutoShape 17"/>
              <p:cNvSpPr>
                <a:spLocks noChangeArrowheads="1"/>
              </p:cNvSpPr>
              <p:nvPr/>
            </p:nvSpPr>
            <p:spPr bwMode="auto">
              <a:xfrm>
                <a:off x="2832" y="2544"/>
                <a:ext cx="720" cy="240"/>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round/>
                <a:headEnd type="none" w="sm" len="sm"/>
                <a:tailEnd type="none" w="sm" len="sm"/>
              </a:ln>
              <a:effectLst/>
            </p:spPr>
            <p:txBody>
              <a:bodyPr wrap="none" anchor="ctr">
                <a:spAutoFit/>
              </a:bodyPr>
              <a:lstStyle/>
              <a:p>
                <a:endParaRPr lang="fr-FR"/>
              </a:p>
            </p:txBody>
          </p:sp>
        </p:grpSp>
        <p:grpSp>
          <p:nvGrpSpPr>
            <p:cNvPr id="482322" name="Group 18"/>
            <p:cNvGrpSpPr>
              <a:grpSpLocks/>
            </p:cNvGrpSpPr>
            <p:nvPr/>
          </p:nvGrpSpPr>
          <p:grpSpPr bwMode="auto">
            <a:xfrm>
              <a:off x="1308" y="2230"/>
              <a:ext cx="566" cy="176"/>
              <a:chOff x="2640" y="2544"/>
              <a:chExt cx="912" cy="240"/>
            </a:xfrm>
          </p:grpSpPr>
          <p:sp>
            <p:nvSpPr>
              <p:cNvPr id="482323" name="Oval 19"/>
              <p:cNvSpPr>
                <a:spLocks noChangeArrowheads="1"/>
              </p:cNvSpPr>
              <p:nvPr/>
            </p:nvSpPr>
            <p:spPr bwMode="auto">
              <a:xfrm>
                <a:off x="2640" y="2640"/>
                <a:ext cx="48" cy="48"/>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round/>
                <a:headEnd type="none" w="sm" len="sm"/>
                <a:tailEnd type="none" w="sm" len="sm"/>
              </a:ln>
              <a:effectLst/>
            </p:spPr>
            <p:txBody>
              <a:bodyPr wrap="none" anchor="ctr">
                <a:spAutoFit/>
              </a:bodyPr>
              <a:lstStyle/>
              <a:p>
                <a:endParaRPr lang="fr-FR"/>
              </a:p>
            </p:txBody>
          </p:sp>
          <p:sp>
            <p:nvSpPr>
              <p:cNvPr id="482324" name="Line 20"/>
              <p:cNvSpPr>
                <a:spLocks noChangeShapeType="1"/>
              </p:cNvSpPr>
              <p:nvPr/>
            </p:nvSpPr>
            <p:spPr bwMode="auto">
              <a:xfrm>
                <a:off x="2688" y="2664"/>
                <a:ext cx="192" cy="0"/>
              </a:xfrm>
              <a:prstGeom prst="line">
                <a:avLst/>
              </a:prstGeom>
              <a:noFill/>
              <a:ln w="12700">
                <a:solidFill>
                  <a:schemeClr val="tx1"/>
                </a:solidFill>
                <a:round/>
                <a:headEnd type="none" w="sm" len="sm"/>
                <a:tailEnd type="none" w="sm" len="sm"/>
              </a:ln>
              <a:effectLst/>
            </p:spPr>
            <p:txBody>
              <a:bodyPr wrap="none" anchor="ctr">
                <a:spAutoFit/>
              </a:bodyPr>
              <a:lstStyle/>
              <a:p>
                <a:endParaRPr lang="fr-FR"/>
              </a:p>
            </p:txBody>
          </p:sp>
          <p:sp>
            <p:nvSpPr>
              <p:cNvPr id="482325" name="AutoShape 21"/>
              <p:cNvSpPr>
                <a:spLocks noChangeArrowheads="1"/>
              </p:cNvSpPr>
              <p:nvPr/>
            </p:nvSpPr>
            <p:spPr bwMode="auto">
              <a:xfrm>
                <a:off x="2832" y="2544"/>
                <a:ext cx="720" cy="240"/>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round/>
                <a:headEnd type="none" w="sm" len="sm"/>
                <a:tailEnd type="none" w="sm" len="sm"/>
              </a:ln>
              <a:effectLst/>
            </p:spPr>
            <p:txBody>
              <a:bodyPr wrap="none" anchor="ctr">
                <a:spAutoFit/>
              </a:bodyPr>
              <a:lstStyle/>
              <a:p>
                <a:endParaRPr lang="fr-FR"/>
              </a:p>
            </p:txBody>
          </p:sp>
        </p:grpSp>
        <p:grpSp>
          <p:nvGrpSpPr>
            <p:cNvPr id="482326" name="Group 22"/>
            <p:cNvGrpSpPr>
              <a:grpSpLocks/>
            </p:cNvGrpSpPr>
            <p:nvPr/>
          </p:nvGrpSpPr>
          <p:grpSpPr bwMode="auto">
            <a:xfrm>
              <a:off x="1367" y="2301"/>
              <a:ext cx="566" cy="175"/>
              <a:chOff x="2640" y="2544"/>
              <a:chExt cx="912" cy="240"/>
            </a:xfrm>
          </p:grpSpPr>
          <p:sp>
            <p:nvSpPr>
              <p:cNvPr id="482327" name="Oval 23"/>
              <p:cNvSpPr>
                <a:spLocks noChangeArrowheads="1"/>
              </p:cNvSpPr>
              <p:nvPr/>
            </p:nvSpPr>
            <p:spPr bwMode="auto">
              <a:xfrm>
                <a:off x="2640" y="2640"/>
                <a:ext cx="48" cy="48"/>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round/>
                <a:headEnd type="none" w="sm" len="sm"/>
                <a:tailEnd type="none" w="sm" len="sm"/>
              </a:ln>
              <a:effectLst/>
            </p:spPr>
            <p:txBody>
              <a:bodyPr wrap="none" anchor="ctr">
                <a:spAutoFit/>
              </a:bodyPr>
              <a:lstStyle/>
              <a:p>
                <a:endParaRPr lang="fr-FR"/>
              </a:p>
            </p:txBody>
          </p:sp>
          <p:sp>
            <p:nvSpPr>
              <p:cNvPr id="482328" name="Line 24"/>
              <p:cNvSpPr>
                <a:spLocks noChangeShapeType="1"/>
              </p:cNvSpPr>
              <p:nvPr/>
            </p:nvSpPr>
            <p:spPr bwMode="auto">
              <a:xfrm>
                <a:off x="2688" y="2664"/>
                <a:ext cx="192" cy="0"/>
              </a:xfrm>
              <a:prstGeom prst="line">
                <a:avLst/>
              </a:prstGeom>
              <a:noFill/>
              <a:ln w="12700">
                <a:solidFill>
                  <a:schemeClr val="tx1"/>
                </a:solidFill>
                <a:round/>
                <a:headEnd type="none" w="sm" len="sm"/>
                <a:tailEnd type="none" w="sm" len="sm"/>
              </a:ln>
              <a:effectLst/>
            </p:spPr>
            <p:txBody>
              <a:bodyPr wrap="none" anchor="ctr">
                <a:spAutoFit/>
              </a:bodyPr>
              <a:lstStyle/>
              <a:p>
                <a:endParaRPr lang="fr-FR"/>
              </a:p>
            </p:txBody>
          </p:sp>
          <p:sp>
            <p:nvSpPr>
              <p:cNvPr id="482329" name="AutoShape 25"/>
              <p:cNvSpPr>
                <a:spLocks noChangeArrowheads="1"/>
              </p:cNvSpPr>
              <p:nvPr/>
            </p:nvSpPr>
            <p:spPr bwMode="auto">
              <a:xfrm>
                <a:off x="2832" y="2544"/>
                <a:ext cx="720" cy="240"/>
              </a:xfrm>
              <a:prstGeom prst="roundRect">
                <a:avLst>
                  <a:gd name="adj" fmla="val 16667"/>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round/>
                <a:headEnd type="none" w="sm" len="sm"/>
                <a:tailEnd type="none" w="sm" len="sm"/>
              </a:ln>
              <a:effectLst/>
            </p:spPr>
            <p:txBody>
              <a:bodyPr wrap="none" anchor="ctr">
                <a:spAutoFit/>
              </a:bodyPr>
              <a:lstStyle/>
              <a:p>
                <a:endParaRPr lang="fr-FR"/>
              </a:p>
            </p:txBody>
          </p:sp>
        </p:grpSp>
      </p:grpSp>
      <p:sp>
        <p:nvSpPr>
          <p:cNvPr id="482331" name="Oval 27"/>
          <p:cNvSpPr>
            <a:spLocks noChangeArrowheads="1"/>
          </p:cNvSpPr>
          <p:nvPr/>
        </p:nvSpPr>
        <p:spPr bwMode="auto">
          <a:xfrm>
            <a:off x="457200" y="2276475"/>
            <a:ext cx="1905000" cy="619125"/>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tx1"/>
            </a:solidFill>
            <a:round/>
            <a:headEnd type="none" w="sm" len="sm"/>
            <a:tailEnd type="none" w="sm" len="sm"/>
          </a:ln>
          <a:effectLst/>
        </p:spPr>
        <p:txBody>
          <a:bodyPr anchor="ctr">
            <a:spAutoFit/>
          </a:bodyPr>
          <a:lstStyle/>
          <a:p>
            <a:endParaRPr lang="fr-FR"/>
          </a:p>
        </p:txBody>
      </p:sp>
      <p:pic>
        <p:nvPicPr>
          <p:cNvPr id="482332" name="Picture 28" descr="dell poweredge 6300"/>
          <p:cNvPicPr>
            <a:picLocks noChangeAspect="1" noChangeArrowheads="1"/>
          </p:cNvPicPr>
          <p:nvPr/>
        </p:nvPicPr>
        <p:blipFill>
          <a:blip r:embed="rId2" cstate="print"/>
          <a:srcRect/>
          <a:stretch>
            <a:fillRect/>
          </a:stretch>
        </p:blipFill>
        <p:spPr bwMode="auto">
          <a:xfrm>
            <a:off x="981075" y="1905000"/>
            <a:ext cx="647700" cy="619125"/>
          </a:xfrm>
          <a:prstGeom prst="rect">
            <a:avLst/>
          </a:prstGeom>
          <a:noFill/>
        </p:spPr>
      </p:pic>
      <p:sp>
        <p:nvSpPr>
          <p:cNvPr id="482333" name="AutoShape 29"/>
          <p:cNvSpPr>
            <a:spLocks noChangeArrowheads="1"/>
          </p:cNvSpPr>
          <p:nvPr/>
        </p:nvSpPr>
        <p:spPr bwMode="auto">
          <a:xfrm>
            <a:off x="1504950" y="19907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482334" name="AutoShape 30"/>
          <p:cNvSpPr>
            <a:spLocks noChangeArrowheads="1"/>
          </p:cNvSpPr>
          <p:nvPr/>
        </p:nvSpPr>
        <p:spPr bwMode="auto">
          <a:xfrm>
            <a:off x="1647825" y="20748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482335" name="Text Box 31"/>
          <p:cNvSpPr txBox="1">
            <a:spLocks noChangeArrowheads="1"/>
          </p:cNvSpPr>
          <p:nvPr/>
        </p:nvSpPr>
        <p:spPr bwMode="auto">
          <a:xfrm>
            <a:off x="1300163" y="25971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482337" name="Oval 33"/>
          <p:cNvSpPr>
            <a:spLocks noChangeArrowheads="1"/>
          </p:cNvSpPr>
          <p:nvPr/>
        </p:nvSpPr>
        <p:spPr bwMode="auto">
          <a:xfrm>
            <a:off x="2514600" y="2200275"/>
            <a:ext cx="1905000" cy="619125"/>
          </a:xfrm>
          <a:prstGeom prst="ellipse">
            <a:avLst/>
          </a:prstGeom>
          <a:gradFill rotWithShape="0">
            <a:gsLst>
              <a:gs pos="0">
                <a:schemeClr val="hlink">
                  <a:gamma/>
                  <a:shade val="46275"/>
                  <a:invGamma/>
                </a:schemeClr>
              </a:gs>
              <a:gs pos="50000">
                <a:schemeClr val="hlink"/>
              </a:gs>
              <a:gs pos="100000">
                <a:schemeClr val="hlink">
                  <a:gamma/>
                  <a:shade val="46275"/>
                  <a:invGamma/>
                </a:schemeClr>
              </a:gs>
            </a:gsLst>
            <a:lin ang="2700000" scaled="1"/>
          </a:gradFill>
          <a:ln w="12700">
            <a:solidFill>
              <a:schemeClr val="tx1"/>
            </a:solidFill>
            <a:round/>
            <a:headEnd type="none" w="sm" len="sm"/>
            <a:tailEnd type="none" w="sm" len="sm"/>
          </a:ln>
          <a:effectLst/>
        </p:spPr>
        <p:txBody>
          <a:bodyPr anchor="ctr">
            <a:spAutoFit/>
          </a:bodyPr>
          <a:lstStyle/>
          <a:p>
            <a:endParaRPr lang="fr-FR"/>
          </a:p>
        </p:txBody>
      </p:sp>
      <p:pic>
        <p:nvPicPr>
          <p:cNvPr id="482338" name="Picture 34" descr="dell poweredge 6300"/>
          <p:cNvPicPr>
            <a:picLocks noChangeAspect="1" noChangeArrowheads="1"/>
          </p:cNvPicPr>
          <p:nvPr/>
        </p:nvPicPr>
        <p:blipFill>
          <a:blip r:embed="rId2" cstate="print"/>
          <a:srcRect/>
          <a:stretch>
            <a:fillRect/>
          </a:stretch>
        </p:blipFill>
        <p:spPr bwMode="auto">
          <a:xfrm>
            <a:off x="3038475" y="1828800"/>
            <a:ext cx="647700" cy="619125"/>
          </a:xfrm>
          <a:prstGeom prst="rect">
            <a:avLst/>
          </a:prstGeom>
          <a:noFill/>
        </p:spPr>
      </p:pic>
      <p:sp>
        <p:nvSpPr>
          <p:cNvPr id="482339" name="AutoShape 35"/>
          <p:cNvSpPr>
            <a:spLocks noChangeArrowheads="1"/>
          </p:cNvSpPr>
          <p:nvPr/>
        </p:nvSpPr>
        <p:spPr bwMode="auto">
          <a:xfrm>
            <a:off x="3562350" y="1914525"/>
            <a:ext cx="333375" cy="617538"/>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482340" name="AutoShape 36"/>
          <p:cNvSpPr>
            <a:spLocks noChangeArrowheads="1"/>
          </p:cNvSpPr>
          <p:nvPr/>
        </p:nvSpPr>
        <p:spPr bwMode="auto">
          <a:xfrm>
            <a:off x="3705225" y="1998663"/>
            <a:ext cx="333375" cy="617537"/>
          </a:xfrm>
          <a:prstGeom prst="can">
            <a:avLst>
              <a:gd name="adj" fmla="val 37271"/>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spcBef>
                <a:spcPct val="30000"/>
              </a:spcBef>
              <a:buClr>
                <a:schemeClr val="tx2"/>
              </a:buClr>
              <a:buSzPct val="75000"/>
              <a:buFont typeface="Wingdings" pitchFamily="2" charset="2"/>
              <a:buNone/>
            </a:pPr>
            <a:endParaRPr kumimoji="0" lang="en-AU" sz="2400">
              <a:latin typeface="Tahoma" pitchFamily="34" charset="0"/>
            </a:endParaRPr>
          </a:p>
        </p:txBody>
      </p:sp>
      <p:sp>
        <p:nvSpPr>
          <p:cNvPr id="482341" name="Text Box 37"/>
          <p:cNvSpPr txBox="1">
            <a:spLocks noChangeArrowheads="1"/>
          </p:cNvSpPr>
          <p:nvPr/>
        </p:nvSpPr>
        <p:spPr bwMode="auto">
          <a:xfrm>
            <a:off x="3357563" y="2520950"/>
            <a:ext cx="184150" cy="366713"/>
          </a:xfrm>
          <a:prstGeom prst="rect">
            <a:avLst/>
          </a:prstGeom>
          <a:noFill/>
          <a:ln w="12700">
            <a:noFill/>
            <a:miter lim="800000"/>
            <a:headEnd type="none" w="sm" len="sm"/>
            <a:tailEnd type="none" w="sm" len="sm"/>
          </a:ln>
          <a:effectLst/>
        </p:spPr>
        <p:txBody>
          <a:bodyPr wrap="none">
            <a:spAutoFit/>
          </a:bodyPr>
          <a:lstStyle/>
          <a:p>
            <a:pPr eaLnBrk="0" latinLnBrk="0" hangingPunct="0">
              <a:spcBef>
                <a:spcPct val="30000"/>
              </a:spcBef>
              <a:buClr>
                <a:schemeClr val="tx2"/>
              </a:buClr>
              <a:buSzPct val="75000"/>
              <a:buFont typeface="Wingdings" pitchFamily="2" charset="2"/>
              <a:buNone/>
            </a:pPr>
            <a:endParaRPr kumimoji="0" lang="en-AU" b="1">
              <a:solidFill>
                <a:schemeClr val="tx2"/>
              </a:solidFill>
              <a:effectLst>
                <a:outerShdw blurRad="38100" dist="38100" dir="2700000" algn="tl">
                  <a:srgbClr val="FFFFFF"/>
                </a:outerShdw>
              </a:effectLst>
              <a:latin typeface="Arial" pitchFamily="34" charset="0"/>
            </a:endParaRPr>
          </a:p>
        </p:txBody>
      </p:sp>
      <p:sp>
        <p:nvSpPr>
          <p:cNvPr id="482342" name="Text Box 38"/>
          <p:cNvSpPr txBox="1">
            <a:spLocks noChangeArrowheads="1"/>
          </p:cNvSpPr>
          <p:nvPr/>
        </p:nvSpPr>
        <p:spPr bwMode="auto">
          <a:xfrm>
            <a:off x="1181100" y="3432175"/>
            <a:ext cx="958850" cy="587375"/>
          </a:xfrm>
          <a:prstGeom prst="rect">
            <a:avLst/>
          </a:prstGeom>
          <a:noFill/>
          <a:ln w="12700">
            <a:noFill/>
            <a:miter lim="800000"/>
            <a:headEnd type="none" w="sm" len="sm"/>
            <a:tailEnd type="none" w="sm" len="sm"/>
          </a:ln>
          <a:effectLst/>
        </p:spPr>
        <p:txBody>
          <a:bodyPr wrap="none">
            <a:spAutoFit/>
          </a:bodyPr>
          <a:lstStyle/>
          <a:p>
            <a:pPr eaLnBrk="0" latinLnBrk="0" hangingPunct="0">
              <a:lnSpc>
                <a:spcPct val="90000"/>
              </a:lnSpc>
              <a:spcBef>
                <a:spcPct val="30000"/>
              </a:spcBef>
              <a:buClr>
                <a:schemeClr val="tx2"/>
              </a:buClr>
              <a:buSzPct val="75000"/>
              <a:buFont typeface="Wingdings" pitchFamily="2" charset="2"/>
              <a:buNone/>
            </a:pPr>
            <a:r>
              <a:rPr kumimoji="0" lang="en-US" b="1">
                <a:effectLst>
                  <a:outerShdw blurRad="38100" dist="38100" dir="2700000" algn="tl">
                    <a:srgbClr val="FFFFFF"/>
                  </a:outerShdw>
                </a:effectLst>
                <a:latin typeface="Arial" pitchFamily="34" charset="0"/>
              </a:rPr>
              <a:t>Online </a:t>
            </a:r>
            <a:br>
              <a:rPr kumimoji="0" lang="en-US" b="1">
                <a:effectLst>
                  <a:outerShdw blurRad="38100" dist="38100" dir="2700000" algn="tl">
                    <a:srgbClr val="FFFFFF"/>
                  </a:outerShdw>
                </a:effectLst>
                <a:latin typeface="Arial" pitchFamily="34" charset="0"/>
              </a:rPr>
            </a:br>
            <a:r>
              <a:rPr kumimoji="0" lang="en-US" b="1">
                <a:effectLst>
                  <a:outerShdw blurRad="38100" dist="38100" dir="2700000" algn="tl">
                    <a:srgbClr val="FFFFFF"/>
                  </a:outerShdw>
                </a:effectLst>
                <a:latin typeface="Arial" pitchFamily="34" charset="0"/>
              </a:rPr>
              <a:t>Sales</a:t>
            </a:r>
          </a:p>
        </p:txBody>
      </p:sp>
      <p:sp>
        <p:nvSpPr>
          <p:cNvPr id="482343" name="Text Box 39"/>
          <p:cNvSpPr txBox="1">
            <a:spLocks noChangeArrowheads="1"/>
          </p:cNvSpPr>
          <p:nvPr/>
        </p:nvSpPr>
        <p:spPr bwMode="auto">
          <a:xfrm>
            <a:off x="2660650" y="2460625"/>
            <a:ext cx="1149350" cy="339725"/>
          </a:xfrm>
          <a:prstGeom prst="rect">
            <a:avLst/>
          </a:prstGeom>
          <a:noFill/>
          <a:ln w="12700">
            <a:noFill/>
            <a:miter lim="800000"/>
            <a:headEnd type="none" w="sm" len="sm"/>
            <a:tailEnd type="none" w="sm" len="sm"/>
          </a:ln>
          <a:effectLst/>
        </p:spPr>
        <p:txBody>
          <a:bodyPr wrap="none">
            <a:spAutoFit/>
          </a:bodyPr>
          <a:lstStyle/>
          <a:p>
            <a:pPr eaLnBrk="0" latinLnBrk="0" hangingPunct="0">
              <a:lnSpc>
                <a:spcPct val="90000"/>
              </a:lnSpc>
              <a:spcBef>
                <a:spcPct val="30000"/>
              </a:spcBef>
              <a:buClr>
                <a:schemeClr val="tx2"/>
              </a:buClr>
              <a:buSzPct val="75000"/>
              <a:buFont typeface="Wingdings" pitchFamily="2" charset="2"/>
              <a:buNone/>
            </a:pPr>
            <a:r>
              <a:rPr kumimoji="0" lang="en-US" b="1">
                <a:effectLst>
                  <a:outerShdw blurRad="38100" dist="38100" dir="2700000" algn="tl">
                    <a:srgbClr val="FFFFFF"/>
                  </a:outerShdw>
                </a:effectLst>
                <a:latin typeface="Arial" pitchFamily="34" charset="0"/>
              </a:rPr>
              <a:t>Planning</a:t>
            </a:r>
          </a:p>
        </p:txBody>
      </p:sp>
      <p:sp>
        <p:nvSpPr>
          <p:cNvPr id="482344" name="Text Box 40"/>
          <p:cNvSpPr txBox="1">
            <a:spLocks noChangeArrowheads="1"/>
          </p:cNvSpPr>
          <p:nvPr/>
        </p:nvSpPr>
        <p:spPr bwMode="auto">
          <a:xfrm>
            <a:off x="742950" y="2551113"/>
            <a:ext cx="654050" cy="339725"/>
          </a:xfrm>
          <a:prstGeom prst="rect">
            <a:avLst/>
          </a:prstGeom>
          <a:noFill/>
          <a:ln w="12700">
            <a:noFill/>
            <a:miter lim="800000"/>
            <a:headEnd type="none" w="sm" len="sm"/>
            <a:tailEnd type="none" w="sm" len="sm"/>
          </a:ln>
          <a:effectLst/>
        </p:spPr>
        <p:txBody>
          <a:bodyPr wrap="none">
            <a:spAutoFit/>
          </a:bodyPr>
          <a:lstStyle/>
          <a:p>
            <a:pPr eaLnBrk="0" latinLnBrk="0" hangingPunct="0">
              <a:lnSpc>
                <a:spcPct val="90000"/>
              </a:lnSpc>
              <a:spcBef>
                <a:spcPct val="30000"/>
              </a:spcBef>
              <a:buClr>
                <a:schemeClr val="tx2"/>
              </a:buClr>
              <a:buSzPct val="75000"/>
              <a:buFont typeface="Wingdings" pitchFamily="2" charset="2"/>
              <a:buNone/>
            </a:pPr>
            <a:r>
              <a:rPr kumimoji="0" lang="en-US" b="1">
                <a:effectLst>
                  <a:outerShdw blurRad="38100" dist="38100" dir="2700000" algn="tl">
                    <a:srgbClr val="FFFFFF"/>
                  </a:outerShdw>
                </a:effectLst>
                <a:latin typeface="Arial" pitchFamily="34" charset="0"/>
              </a:rPr>
              <a:t>ERP</a:t>
            </a:r>
          </a:p>
        </p:txBody>
      </p:sp>
      <p:sp>
        <p:nvSpPr>
          <p:cNvPr id="482345" name="Line 41"/>
          <p:cNvSpPr>
            <a:spLocks noChangeShapeType="1"/>
          </p:cNvSpPr>
          <p:nvPr/>
        </p:nvSpPr>
        <p:spPr bwMode="auto">
          <a:xfrm>
            <a:off x="1752600" y="2819400"/>
            <a:ext cx="381000" cy="457200"/>
          </a:xfrm>
          <a:prstGeom prst="line">
            <a:avLst/>
          </a:prstGeom>
          <a:noFill/>
          <a:ln w="38100">
            <a:solidFill>
              <a:schemeClr val="hlink"/>
            </a:solidFill>
            <a:round/>
            <a:headEnd type="none" w="sm" len="sm"/>
            <a:tailEnd type="none" w="sm" len="sm"/>
          </a:ln>
          <a:effectLst/>
        </p:spPr>
        <p:txBody>
          <a:bodyPr wrap="none" anchor="ctr">
            <a:spAutoFit/>
          </a:bodyPr>
          <a:lstStyle/>
          <a:p>
            <a:endParaRPr lang="fr-FR"/>
          </a:p>
        </p:txBody>
      </p:sp>
      <p:sp>
        <p:nvSpPr>
          <p:cNvPr id="482347" name="Line 43"/>
          <p:cNvSpPr>
            <a:spLocks noChangeShapeType="1"/>
          </p:cNvSpPr>
          <p:nvPr/>
        </p:nvSpPr>
        <p:spPr bwMode="auto">
          <a:xfrm>
            <a:off x="381000" y="1981200"/>
            <a:ext cx="0" cy="2057400"/>
          </a:xfrm>
          <a:prstGeom prst="line">
            <a:avLst/>
          </a:prstGeom>
          <a:noFill/>
          <a:ln w="38100">
            <a:solidFill>
              <a:schemeClr val="tx1"/>
            </a:solidFill>
            <a:prstDash val="dash"/>
            <a:round/>
            <a:headEnd/>
            <a:tailEnd/>
          </a:ln>
          <a:effectLst/>
        </p:spPr>
        <p:txBody>
          <a:bodyPr/>
          <a:lstStyle/>
          <a:p>
            <a:endParaRPr lang="fr-FR"/>
          </a:p>
        </p:txBody>
      </p:sp>
      <p:sp>
        <p:nvSpPr>
          <p:cNvPr id="482348" name="Line 44"/>
          <p:cNvSpPr>
            <a:spLocks noChangeShapeType="1"/>
          </p:cNvSpPr>
          <p:nvPr/>
        </p:nvSpPr>
        <p:spPr bwMode="auto">
          <a:xfrm flipH="1">
            <a:off x="381000" y="4038600"/>
            <a:ext cx="4114800" cy="0"/>
          </a:xfrm>
          <a:prstGeom prst="line">
            <a:avLst/>
          </a:prstGeom>
          <a:noFill/>
          <a:ln w="38100">
            <a:solidFill>
              <a:schemeClr val="tx1"/>
            </a:solidFill>
            <a:prstDash val="dash"/>
            <a:round/>
            <a:headEnd/>
            <a:tailEnd/>
          </a:ln>
          <a:effectLst/>
        </p:spPr>
        <p:txBody>
          <a:bodyPr/>
          <a:lstStyle/>
          <a:p>
            <a:endParaRPr lang="fr-FR"/>
          </a:p>
        </p:txBody>
      </p:sp>
      <p:sp>
        <p:nvSpPr>
          <p:cNvPr id="482349" name="Line 45"/>
          <p:cNvSpPr>
            <a:spLocks noChangeShapeType="1"/>
          </p:cNvSpPr>
          <p:nvPr/>
        </p:nvSpPr>
        <p:spPr bwMode="auto">
          <a:xfrm>
            <a:off x="4495800" y="1981200"/>
            <a:ext cx="0" cy="2057400"/>
          </a:xfrm>
          <a:prstGeom prst="line">
            <a:avLst/>
          </a:prstGeom>
          <a:noFill/>
          <a:ln w="38100">
            <a:solidFill>
              <a:schemeClr val="tx1"/>
            </a:solidFill>
            <a:prstDash val="dash"/>
            <a:round/>
            <a:headEnd/>
            <a:tailEnd/>
          </a:ln>
          <a:effectLst/>
        </p:spPr>
        <p:txBody>
          <a:bodyPr/>
          <a:lstStyle/>
          <a:p>
            <a:endParaRPr lang="fr-FR"/>
          </a:p>
        </p:txBody>
      </p:sp>
      <p:sp>
        <p:nvSpPr>
          <p:cNvPr id="482351" name="Rectangle 47"/>
          <p:cNvSpPr>
            <a:spLocks noChangeArrowheads="1"/>
          </p:cNvSpPr>
          <p:nvPr/>
        </p:nvSpPr>
        <p:spPr bwMode="auto">
          <a:xfrm>
            <a:off x="1752600" y="4267200"/>
            <a:ext cx="990600" cy="457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miter lim="800000"/>
            <a:headEnd/>
            <a:tailEnd/>
          </a:ln>
          <a:effectLst/>
        </p:spPr>
        <p:txBody>
          <a:bodyPr wrap="none" anchor="ctr"/>
          <a:lstStyle/>
          <a:p>
            <a:pPr eaLnBrk="0" latinLnBrk="0" hangingPunct="0"/>
            <a:endParaRPr kumimoji="0" lang="en-AU" sz="1200" b="1">
              <a:solidFill>
                <a:schemeClr val="tx2"/>
              </a:solidFill>
              <a:effectLst>
                <a:outerShdw blurRad="38100" dist="38100" dir="2700000" algn="tl">
                  <a:srgbClr val="FFFFFF"/>
                </a:outerShdw>
              </a:effectLst>
              <a:latin typeface="Arial" pitchFamily="34" charset="0"/>
            </a:endParaRPr>
          </a:p>
        </p:txBody>
      </p:sp>
      <p:sp>
        <p:nvSpPr>
          <p:cNvPr id="482352" name="Rectangle 48"/>
          <p:cNvSpPr>
            <a:spLocks noChangeArrowheads="1"/>
          </p:cNvSpPr>
          <p:nvPr/>
        </p:nvSpPr>
        <p:spPr bwMode="auto">
          <a:xfrm>
            <a:off x="1600200" y="4114800"/>
            <a:ext cx="990600" cy="457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miter lim="800000"/>
            <a:headEnd/>
            <a:tailEnd/>
          </a:ln>
          <a:effectLst/>
        </p:spPr>
        <p:txBody>
          <a:bodyPr wrap="none" anchor="ctr"/>
          <a:lstStyle/>
          <a:p>
            <a:pPr eaLnBrk="0" latinLnBrk="0" hangingPunct="0"/>
            <a:r>
              <a:rPr kumimoji="0" lang="en-US" b="1">
                <a:solidFill>
                  <a:schemeClr val="hlink"/>
                </a:solidFill>
                <a:effectLst>
                  <a:outerShdw blurRad="38100" dist="38100" dir="2700000" algn="tl">
                    <a:srgbClr val="000000"/>
                  </a:outerShdw>
                </a:effectLst>
                <a:latin typeface="Arial" pitchFamily="34" charset="0"/>
              </a:rPr>
              <a:t>XML</a:t>
            </a:r>
            <a:endParaRPr kumimoji="0" lang="en-US" sz="1200" b="1">
              <a:solidFill>
                <a:schemeClr val="hlink"/>
              </a:solidFill>
              <a:effectLst>
                <a:outerShdw blurRad="38100" dist="38100" dir="2700000" algn="tl">
                  <a:srgbClr val="000000"/>
                </a:outerShdw>
              </a:effectLst>
              <a:latin typeface="Arial" pitchFamily="34" charset="0"/>
            </a:endParaRPr>
          </a:p>
        </p:txBody>
      </p:sp>
      <p:sp>
        <p:nvSpPr>
          <p:cNvPr id="482353" name="Text Box 49"/>
          <p:cNvSpPr txBox="1">
            <a:spLocks noChangeArrowheads="1"/>
          </p:cNvSpPr>
          <p:nvPr/>
        </p:nvSpPr>
        <p:spPr bwMode="auto">
          <a:xfrm>
            <a:off x="152400" y="4137025"/>
            <a:ext cx="1098550" cy="669925"/>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bg2"/>
                </a:solidFill>
                <a:effectLst>
                  <a:outerShdw blurRad="38100" dist="38100" dir="2700000" algn="tl">
                    <a:srgbClr val="000000"/>
                  </a:outerShdw>
                </a:effectLst>
                <a:latin typeface="Arial" pitchFamily="34" charset="0"/>
              </a:rPr>
              <a:t>Magasin</a:t>
            </a:r>
          </a:p>
          <a:p>
            <a:pPr algn="l" eaLnBrk="0" latinLnBrk="0" hangingPunct="0">
              <a:lnSpc>
                <a:spcPct val="90000"/>
              </a:lnSpc>
              <a:spcBef>
                <a:spcPct val="30000"/>
              </a:spcBef>
            </a:pPr>
            <a:r>
              <a:rPr kumimoji="0" lang="en-US" b="1">
                <a:solidFill>
                  <a:schemeClr val="bg2"/>
                </a:solidFill>
                <a:effectLst>
                  <a:outerShdw blurRad="38100" dist="38100" dir="2700000" algn="tl">
                    <a:srgbClr val="000000"/>
                  </a:outerShdw>
                </a:effectLst>
                <a:latin typeface="Arial" pitchFamily="34" charset="0"/>
              </a:rPr>
              <a:t>En ligne</a:t>
            </a:r>
          </a:p>
        </p:txBody>
      </p:sp>
      <p:pic>
        <p:nvPicPr>
          <p:cNvPr id="482355" name="Picture 51" descr="ideal cpu Web"/>
          <p:cNvPicPr>
            <a:picLocks noChangeAspect="1" noChangeArrowheads="1"/>
          </p:cNvPicPr>
          <p:nvPr/>
        </p:nvPicPr>
        <p:blipFill>
          <a:blip r:embed="rId3" cstate="screen"/>
          <a:srcRect/>
          <a:stretch>
            <a:fillRect/>
          </a:stretch>
        </p:blipFill>
        <p:spPr bwMode="auto">
          <a:xfrm>
            <a:off x="620713" y="5302250"/>
            <a:ext cx="520700" cy="555625"/>
          </a:xfrm>
          <a:prstGeom prst="rect">
            <a:avLst/>
          </a:prstGeom>
          <a:noFill/>
          <a:effectLst>
            <a:outerShdw dist="35921" dir="2700000" algn="ctr" rotWithShape="0">
              <a:srgbClr val="808080"/>
            </a:outerShdw>
          </a:effectLst>
        </p:spPr>
      </p:pic>
      <p:sp>
        <p:nvSpPr>
          <p:cNvPr id="482356" name="Arc 52"/>
          <p:cNvSpPr>
            <a:spLocks/>
          </p:cNvSpPr>
          <p:nvPr/>
        </p:nvSpPr>
        <p:spPr bwMode="auto">
          <a:xfrm flipV="1">
            <a:off x="1219200" y="4876800"/>
            <a:ext cx="762000" cy="690563"/>
          </a:xfrm>
          <a:custGeom>
            <a:avLst/>
            <a:gdLst>
              <a:gd name="G0" fmla="+- 0 0 0"/>
              <a:gd name="G1" fmla="+- 21592 0 0"/>
              <a:gd name="G2" fmla="+- 21600 0 0"/>
              <a:gd name="T0" fmla="*/ 592 w 21600"/>
              <a:gd name="T1" fmla="*/ 0 h 21592"/>
              <a:gd name="T2" fmla="*/ 21600 w 21600"/>
              <a:gd name="T3" fmla="*/ 21592 h 21592"/>
              <a:gd name="T4" fmla="*/ 0 w 21600"/>
              <a:gd name="T5" fmla="*/ 21592 h 21592"/>
            </a:gdLst>
            <a:ahLst/>
            <a:cxnLst>
              <a:cxn ang="0">
                <a:pos x="T0" y="T1"/>
              </a:cxn>
              <a:cxn ang="0">
                <a:pos x="T2" y="T3"/>
              </a:cxn>
              <a:cxn ang="0">
                <a:pos x="T4" y="T5"/>
              </a:cxn>
            </a:cxnLst>
            <a:rect l="0" t="0" r="r" b="b"/>
            <a:pathLst>
              <a:path w="21600" h="21592" fill="none" extrusionOk="0">
                <a:moveTo>
                  <a:pt x="591" y="0"/>
                </a:moveTo>
                <a:cubicBezTo>
                  <a:pt x="12286" y="320"/>
                  <a:pt x="21600" y="9893"/>
                  <a:pt x="21600" y="21592"/>
                </a:cubicBezTo>
              </a:path>
              <a:path w="21600" h="21592" stroke="0" extrusionOk="0">
                <a:moveTo>
                  <a:pt x="591" y="0"/>
                </a:moveTo>
                <a:cubicBezTo>
                  <a:pt x="12286" y="320"/>
                  <a:pt x="21600" y="9893"/>
                  <a:pt x="21600" y="21592"/>
                </a:cubicBezTo>
                <a:lnTo>
                  <a:pt x="0" y="21592"/>
                </a:lnTo>
                <a:close/>
              </a:path>
            </a:pathLst>
          </a:custGeom>
          <a:noFill/>
          <a:ln w="38100">
            <a:solidFill>
              <a:schemeClr val="tx1"/>
            </a:solidFill>
            <a:round/>
            <a:headEnd type="arrow" w="med" len="med"/>
            <a:tailEnd type="arrow" w="med" len="med"/>
          </a:ln>
          <a:effectLst/>
        </p:spPr>
        <p:txBody>
          <a:bodyPr wrap="none" anchor="ctr"/>
          <a:lstStyle/>
          <a:p>
            <a:endParaRPr lang="fr-FR"/>
          </a:p>
        </p:txBody>
      </p:sp>
      <p:sp>
        <p:nvSpPr>
          <p:cNvPr id="482357" name="Text Box 53"/>
          <p:cNvSpPr txBox="1">
            <a:spLocks noChangeArrowheads="1"/>
          </p:cNvSpPr>
          <p:nvPr/>
        </p:nvSpPr>
        <p:spPr bwMode="auto">
          <a:xfrm>
            <a:off x="457200" y="5842000"/>
            <a:ext cx="184150" cy="366713"/>
          </a:xfrm>
          <a:prstGeom prst="rect">
            <a:avLst/>
          </a:prstGeom>
          <a:noFill/>
          <a:ln w="9525">
            <a:noFill/>
            <a:miter lim="800000"/>
            <a:headEnd/>
            <a:tailEnd/>
          </a:ln>
          <a:effectLst/>
        </p:spPr>
        <p:txBody>
          <a:bodyPr wrap="none">
            <a:spAutoFit/>
          </a:bodyPr>
          <a:lstStyle/>
          <a:p>
            <a:pPr algn="l" eaLnBrk="0" latinLnBrk="0" hangingPunct="0"/>
            <a:endParaRPr kumimoji="0" lang="en-AU" b="1" i="1">
              <a:solidFill>
                <a:schemeClr val="tx2"/>
              </a:solidFill>
              <a:effectLst>
                <a:outerShdw blurRad="38100" dist="38100" dir="2700000" algn="tl">
                  <a:srgbClr val="FFFFFF"/>
                </a:outerShdw>
              </a:effectLst>
              <a:latin typeface="Arial" pitchFamily="34" charset="0"/>
            </a:endParaRPr>
          </a:p>
        </p:txBody>
      </p:sp>
      <p:pic>
        <p:nvPicPr>
          <p:cNvPr id="482359" name="Picture 55"/>
          <p:cNvPicPr>
            <a:picLocks noChangeAspect="1" noChangeArrowheads="1"/>
          </p:cNvPicPr>
          <p:nvPr/>
        </p:nvPicPr>
        <p:blipFill>
          <a:blip r:embed="rId4" cstate="screen"/>
          <a:srcRect/>
          <a:stretch>
            <a:fillRect/>
          </a:stretch>
        </p:blipFill>
        <p:spPr bwMode="auto">
          <a:xfrm>
            <a:off x="1582738" y="5637213"/>
            <a:ext cx="622300" cy="441325"/>
          </a:xfrm>
          <a:prstGeom prst="rect">
            <a:avLst/>
          </a:prstGeom>
          <a:noFill/>
          <a:ln w="9525">
            <a:noFill/>
            <a:miter lim="800000"/>
            <a:headEnd/>
            <a:tailEnd/>
          </a:ln>
          <a:effectLst>
            <a:outerShdw dist="35921" dir="2700000" algn="ctr" rotWithShape="0">
              <a:schemeClr val="bg2"/>
            </a:outerShdw>
          </a:effectLst>
        </p:spPr>
      </p:pic>
      <p:sp>
        <p:nvSpPr>
          <p:cNvPr id="482360" name="Text Box 56"/>
          <p:cNvSpPr txBox="1">
            <a:spLocks noChangeArrowheads="1"/>
          </p:cNvSpPr>
          <p:nvPr/>
        </p:nvSpPr>
        <p:spPr bwMode="auto">
          <a:xfrm>
            <a:off x="1371600" y="6088063"/>
            <a:ext cx="184150" cy="366712"/>
          </a:xfrm>
          <a:prstGeom prst="rect">
            <a:avLst/>
          </a:prstGeom>
          <a:noFill/>
          <a:ln w="9525">
            <a:noFill/>
            <a:miter lim="800000"/>
            <a:headEnd/>
            <a:tailEnd/>
          </a:ln>
          <a:effectLst/>
        </p:spPr>
        <p:txBody>
          <a:bodyPr wrap="none">
            <a:spAutoFit/>
          </a:bodyPr>
          <a:lstStyle/>
          <a:p>
            <a:pPr algn="l" eaLnBrk="0" latinLnBrk="0" hangingPunct="0"/>
            <a:endParaRPr kumimoji="0" lang="en-AU" b="1" i="1">
              <a:solidFill>
                <a:schemeClr val="tx2"/>
              </a:solidFill>
              <a:effectLst>
                <a:outerShdw blurRad="38100" dist="38100" dir="2700000" algn="tl">
                  <a:srgbClr val="FFFFFF"/>
                </a:outerShdw>
              </a:effectLst>
              <a:latin typeface="Arial" pitchFamily="34" charset="0"/>
            </a:endParaRPr>
          </a:p>
        </p:txBody>
      </p:sp>
      <p:sp>
        <p:nvSpPr>
          <p:cNvPr id="482361" name="Arc 57"/>
          <p:cNvSpPr>
            <a:spLocks/>
          </p:cNvSpPr>
          <p:nvPr/>
        </p:nvSpPr>
        <p:spPr bwMode="auto">
          <a:xfrm flipV="1">
            <a:off x="1582738" y="4800600"/>
            <a:ext cx="674687" cy="787400"/>
          </a:xfrm>
          <a:custGeom>
            <a:avLst/>
            <a:gdLst>
              <a:gd name="G0" fmla="+- 0 0 0"/>
              <a:gd name="G1" fmla="+- 16498 0 0"/>
              <a:gd name="G2" fmla="+- 21600 0 0"/>
              <a:gd name="T0" fmla="*/ 13942 w 21600"/>
              <a:gd name="T1" fmla="*/ 0 h 16498"/>
              <a:gd name="T2" fmla="*/ 21600 w 21600"/>
              <a:gd name="T3" fmla="*/ 16498 h 16498"/>
              <a:gd name="T4" fmla="*/ 0 w 21600"/>
              <a:gd name="T5" fmla="*/ 16498 h 16498"/>
            </a:gdLst>
            <a:ahLst/>
            <a:cxnLst>
              <a:cxn ang="0">
                <a:pos x="T0" y="T1"/>
              </a:cxn>
              <a:cxn ang="0">
                <a:pos x="T2" y="T3"/>
              </a:cxn>
              <a:cxn ang="0">
                <a:pos x="T4" y="T5"/>
              </a:cxn>
            </a:cxnLst>
            <a:rect l="0" t="0" r="r" b="b"/>
            <a:pathLst>
              <a:path w="21600" h="16498" fill="none" extrusionOk="0">
                <a:moveTo>
                  <a:pt x="13941" y="0"/>
                </a:moveTo>
                <a:cubicBezTo>
                  <a:pt x="18798" y="4104"/>
                  <a:pt x="21600" y="10139"/>
                  <a:pt x="21600" y="16498"/>
                </a:cubicBezTo>
              </a:path>
              <a:path w="21600" h="16498" stroke="0" extrusionOk="0">
                <a:moveTo>
                  <a:pt x="13941" y="0"/>
                </a:moveTo>
                <a:cubicBezTo>
                  <a:pt x="18798" y="4104"/>
                  <a:pt x="21600" y="10139"/>
                  <a:pt x="21600" y="16498"/>
                </a:cubicBezTo>
                <a:lnTo>
                  <a:pt x="0" y="16498"/>
                </a:lnTo>
                <a:close/>
              </a:path>
            </a:pathLst>
          </a:custGeom>
          <a:noFill/>
          <a:ln w="38100">
            <a:solidFill>
              <a:schemeClr val="tx1"/>
            </a:solidFill>
            <a:round/>
            <a:headEnd type="arrow" w="med" len="med"/>
            <a:tailEnd type="arrow" w="med" len="med"/>
          </a:ln>
          <a:effectLst/>
        </p:spPr>
        <p:txBody>
          <a:bodyPr wrap="none" anchor="ctr"/>
          <a:lstStyle/>
          <a:p>
            <a:endParaRPr lang="fr-FR"/>
          </a:p>
        </p:txBody>
      </p:sp>
      <p:sp>
        <p:nvSpPr>
          <p:cNvPr id="482362" name="Rectangle 58"/>
          <p:cNvSpPr>
            <a:spLocks noChangeArrowheads="1"/>
          </p:cNvSpPr>
          <p:nvPr/>
        </p:nvSpPr>
        <p:spPr bwMode="auto">
          <a:xfrm>
            <a:off x="755650" y="6132513"/>
            <a:ext cx="946150" cy="339725"/>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bg2"/>
                </a:solidFill>
                <a:effectLst>
                  <a:outerShdw blurRad="38100" dist="38100" dir="2700000" algn="tl">
                    <a:srgbClr val="000000"/>
                  </a:outerShdw>
                </a:effectLst>
                <a:latin typeface="Arial" pitchFamily="34" charset="0"/>
              </a:rPr>
              <a:t>Clients</a:t>
            </a:r>
          </a:p>
        </p:txBody>
      </p:sp>
      <p:grpSp>
        <p:nvGrpSpPr>
          <p:cNvPr id="482366" name="Group 62"/>
          <p:cNvGrpSpPr>
            <a:grpSpLocks/>
          </p:cNvGrpSpPr>
          <p:nvPr/>
        </p:nvGrpSpPr>
        <p:grpSpPr bwMode="auto">
          <a:xfrm flipV="1">
            <a:off x="7011988" y="1239838"/>
            <a:ext cx="1981200" cy="1489075"/>
            <a:chOff x="288" y="2208"/>
            <a:chExt cx="2112" cy="1248"/>
          </a:xfrm>
        </p:grpSpPr>
        <p:sp>
          <p:nvSpPr>
            <p:cNvPr id="482367" name="Line 63"/>
            <p:cNvSpPr>
              <a:spLocks noChangeShapeType="1"/>
            </p:cNvSpPr>
            <p:nvPr/>
          </p:nvSpPr>
          <p:spPr bwMode="auto">
            <a:xfrm>
              <a:off x="288" y="2208"/>
              <a:ext cx="0" cy="1248"/>
            </a:xfrm>
            <a:prstGeom prst="line">
              <a:avLst/>
            </a:prstGeom>
            <a:noFill/>
            <a:ln w="38100">
              <a:solidFill>
                <a:schemeClr val="tx1"/>
              </a:solidFill>
              <a:prstDash val="dash"/>
              <a:round/>
              <a:headEnd/>
              <a:tailEnd/>
            </a:ln>
            <a:effectLst/>
          </p:spPr>
          <p:txBody>
            <a:bodyPr/>
            <a:lstStyle/>
            <a:p>
              <a:endParaRPr lang="fr-FR"/>
            </a:p>
          </p:txBody>
        </p:sp>
        <p:sp>
          <p:nvSpPr>
            <p:cNvPr id="482368" name="Line 64"/>
            <p:cNvSpPr>
              <a:spLocks noChangeShapeType="1"/>
            </p:cNvSpPr>
            <p:nvPr/>
          </p:nvSpPr>
          <p:spPr bwMode="auto">
            <a:xfrm flipH="1">
              <a:off x="288" y="3456"/>
              <a:ext cx="2112" cy="0"/>
            </a:xfrm>
            <a:prstGeom prst="line">
              <a:avLst/>
            </a:prstGeom>
            <a:noFill/>
            <a:ln w="38100">
              <a:solidFill>
                <a:schemeClr val="tx1"/>
              </a:solidFill>
              <a:prstDash val="dash"/>
              <a:round/>
              <a:headEnd/>
              <a:tailEnd/>
            </a:ln>
            <a:effectLst/>
          </p:spPr>
          <p:txBody>
            <a:bodyPr/>
            <a:lstStyle/>
            <a:p>
              <a:endParaRPr lang="fr-FR"/>
            </a:p>
          </p:txBody>
        </p:sp>
        <p:sp>
          <p:nvSpPr>
            <p:cNvPr id="482369" name="Line 65"/>
            <p:cNvSpPr>
              <a:spLocks noChangeShapeType="1"/>
            </p:cNvSpPr>
            <p:nvPr/>
          </p:nvSpPr>
          <p:spPr bwMode="auto">
            <a:xfrm>
              <a:off x="2400" y="2208"/>
              <a:ext cx="0" cy="1248"/>
            </a:xfrm>
            <a:prstGeom prst="line">
              <a:avLst/>
            </a:prstGeom>
            <a:noFill/>
            <a:ln w="38100">
              <a:solidFill>
                <a:schemeClr val="tx1"/>
              </a:solidFill>
              <a:prstDash val="dash"/>
              <a:round/>
              <a:headEnd/>
              <a:tailEnd/>
            </a:ln>
            <a:effectLst/>
          </p:spPr>
          <p:txBody>
            <a:bodyPr/>
            <a:lstStyle/>
            <a:p>
              <a:endParaRPr lang="fr-FR"/>
            </a:p>
          </p:txBody>
        </p:sp>
      </p:grpSp>
      <p:sp>
        <p:nvSpPr>
          <p:cNvPr id="482370" name="Rectangle 66"/>
          <p:cNvSpPr>
            <a:spLocks noChangeArrowheads="1"/>
          </p:cNvSpPr>
          <p:nvPr/>
        </p:nvSpPr>
        <p:spPr bwMode="auto">
          <a:xfrm>
            <a:off x="7143750" y="936625"/>
            <a:ext cx="1733550" cy="339725"/>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bg2"/>
                </a:solidFill>
                <a:effectLst>
                  <a:outerShdw blurRad="38100" dist="38100" dir="2700000" algn="tl">
                    <a:srgbClr val="000000"/>
                  </a:outerShdw>
                </a:effectLst>
                <a:latin typeface="Arial" pitchFamily="34" charset="0"/>
              </a:rPr>
              <a:t>Fournisseur A</a:t>
            </a:r>
          </a:p>
        </p:txBody>
      </p:sp>
      <p:grpSp>
        <p:nvGrpSpPr>
          <p:cNvPr id="482371" name="Group 67"/>
          <p:cNvGrpSpPr>
            <a:grpSpLocks/>
          </p:cNvGrpSpPr>
          <p:nvPr/>
        </p:nvGrpSpPr>
        <p:grpSpPr bwMode="auto">
          <a:xfrm>
            <a:off x="7143750" y="1443038"/>
            <a:ext cx="1651000" cy="976312"/>
            <a:chOff x="4500" y="909"/>
            <a:chExt cx="1040" cy="615"/>
          </a:xfrm>
        </p:grpSpPr>
        <p:sp>
          <p:nvSpPr>
            <p:cNvPr id="482372" name="Oval 68"/>
            <p:cNvSpPr>
              <a:spLocks noChangeArrowheads="1"/>
            </p:cNvSpPr>
            <p:nvPr/>
          </p:nvSpPr>
          <p:spPr bwMode="auto">
            <a:xfrm>
              <a:off x="4500" y="1117"/>
              <a:ext cx="1040" cy="346"/>
            </a:xfrm>
            <a:prstGeom prst="ellipse">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noFill/>
              <a:round/>
              <a:headEnd type="none" w="sm" len="sm"/>
              <a:tailEnd type="none" w="sm" len="sm"/>
            </a:ln>
            <a:effectLst/>
          </p:spPr>
          <p:txBody>
            <a:bodyPr anchor="ctr">
              <a:spAutoFit/>
            </a:bodyPr>
            <a:lstStyle/>
            <a:p>
              <a:endParaRPr lang="fr-FR"/>
            </a:p>
          </p:txBody>
        </p:sp>
        <p:pic>
          <p:nvPicPr>
            <p:cNvPr id="482373" name="Picture 69" descr="dell poweredge 6300"/>
            <p:cNvPicPr>
              <a:picLocks noChangeAspect="1" noChangeArrowheads="1"/>
            </p:cNvPicPr>
            <p:nvPr/>
          </p:nvPicPr>
          <p:blipFill>
            <a:blip r:embed="rId2" cstate="print"/>
            <a:srcRect/>
            <a:stretch>
              <a:fillRect/>
            </a:stretch>
          </p:blipFill>
          <p:spPr bwMode="auto">
            <a:xfrm>
              <a:off x="4786" y="909"/>
              <a:ext cx="354" cy="346"/>
            </a:xfrm>
            <a:prstGeom prst="rect">
              <a:avLst/>
            </a:prstGeom>
            <a:noFill/>
            <a:ln w="9525">
              <a:noFill/>
              <a:miter lim="800000"/>
              <a:headEnd/>
              <a:tailEnd/>
            </a:ln>
          </p:spPr>
        </p:pic>
        <p:sp>
          <p:nvSpPr>
            <p:cNvPr id="482374" name="AutoShape 70"/>
            <p:cNvSpPr>
              <a:spLocks noChangeArrowheads="1"/>
            </p:cNvSpPr>
            <p:nvPr/>
          </p:nvSpPr>
          <p:spPr bwMode="auto">
            <a:xfrm>
              <a:off x="5072" y="951"/>
              <a:ext cx="182" cy="355"/>
            </a:xfrm>
            <a:prstGeom prst="can">
              <a:avLst>
                <a:gd name="adj" fmla="val 39246"/>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lnSpc>
                  <a:spcPct val="90000"/>
                </a:lnSpc>
                <a:spcBef>
                  <a:spcPct val="30000"/>
                </a:spcBef>
                <a:buClr>
                  <a:schemeClr val="tx2"/>
                </a:buClr>
                <a:buSzPct val="75000"/>
                <a:buFont typeface="Wingdings" pitchFamily="2" charset="2"/>
                <a:buNone/>
              </a:pPr>
              <a:endParaRPr kumimoji="0" lang="en-AU" sz="2400">
                <a:solidFill>
                  <a:schemeClr val="hlink"/>
                </a:solidFill>
                <a:latin typeface="Tahoma" pitchFamily="34" charset="0"/>
              </a:endParaRPr>
            </a:p>
          </p:txBody>
        </p:sp>
        <p:sp>
          <p:nvSpPr>
            <p:cNvPr id="482375" name="AutoShape 71"/>
            <p:cNvSpPr>
              <a:spLocks noChangeArrowheads="1"/>
            </p:cNvSpPr>
            <p:nvPr/>
          </p:nvSpPr>
          <p:spPr bwMode="auto">
            <a:xfrm>
              <a:off x="5150" y="998"/>
              <a:ext cx="182" cy="355"/>
            </a:xfrm>
            <a:prstGeom prst="can">
              <a:avLst>
                <a:gd name="adj" fmla="val 39246"/>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lnSpc>
                  <a:spcPct val="90000"/>
                </a:lnSpc>
                <a:spcBef>
                  <a:spcPct val="30000"/>
                </a:spcBef>
                <a:buClr>
                  <a:schemeClr val="tx2"/>
                </a:buClr>
                <a:buSzPct val="75000"/>
                <a:buFont typeface="Wingdings" pitchFamily="2" charset="2"/>
                <a:buNone/>
              </a:pPr>
              <a:endParaRPr kumimoji="0" lang="en-AU" sz="2400">
                <a:solidFill>
                  <a:schemeClr val="hlink"/>
                </a:solidFill>
                <a:latin typeface="Tahoma" pitchFamily="34" charset="0"/>
              </a:endParaRPr>
            </a:p>
          </p:txBody>
        </p:sp>
        <p:sp>
          <p:nvSpPr>
            <p:cNvPr id="482376" name="Text Box 72"/>
            <p:cNvSpPr txBox="1">
              <a:spLocks noChangeArrowheads="1"/>
            </p:cNvSpPr>
            <p:nvPr/>
          </p:nvSpPr>
          <p:spPr bwMode="auto">
            <a:xfrm>
              <a:off x="4952" y="1310"/>
              <a:ext cx="116" cy="214"/>
            </a:xfrm>
            <a:prstGeom prst="rect">
              <a:avLst/>
            </a:prstGeom>
            <a:noFill/>
            <a:ln w="12700">
              <a:noFill/>
              <a:miter lim="800000"/>
              <a:headEnd type="none" w="sm" len="sm"/>
              <a:tailEnd type="none" w="sm" len="sm"/>
            </a:ln>
            <a:effectLst/>
          </p:spPr>
          <p:txBody>
            <a:bodyPr wrap="none">
              <a:spAutoFit/>
            </a:bodyPr>
            <a:lstStyle/>
            <a:p>
              <a:pPr eaLnBrk="0" latinLnBrk="0" hangingPunct="0">
                <a:lnSpc>
                  <a:spcPct val="90000"/>
                </a:lnSpc>
                <a:spcBef>
                  <a:spcPct val="30000"/>
                </a:spcBef>
                <a:buClr>
                  <a:schemeClr val="tx2"/>
                </a:buClr>
                <a:buSzPct val="75000"/>
                <a:buFont typeface="Wingdings" pitchFamily="2" charset="2"/>
                <a:buNone/>
              </a:pPr>
              <a:endParaRPr kumimoji="0" lang="en-AU" b="1">
                <a:solidFill>
                  <a:schemeClr val="hlink"/>
                </a:solidFill>
                <a:latin typeface="Arial" pitchFamily="34" charset="0"/>
              </a:endParaRPr>
            </a:p>
          </p:txBody>
        </p:sp>
        <p:sp>
          <p:nvSpPr>
            <p:cNvPr id="482377" name="Rectangle 73"/>
            <p:cNvSpPr>
              <a:spLocks noChangeArrowheads="1"/>
            </p:cNvSpPr>
            <p:nvPr/>
          </p:nvSpPr>
          <p:spPr bwMode="auto">
            <a:xfrm>
              <a:off x="4661" y="1240"/>
              <a:ext cx="412" cy="214"/>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hlink"/>
                  </a:solidFill>
                  <a:latin typeface="Arial" pitchFamily="34" charset="0"/>
                </a:rPr>
                <a:t>SAP</a:t>
              </a:r>
            </a:p>
          </p:txBody>
        </p:sp>
      </p:grpSp>
      <p:grpSp>
        <p:nvGrpSpPr>
          <p:cNvPr id="482379" name="Group 75"/>
          <p:cNvGrpSpPr>
            <a:grpSpLocks/>
          </p:cNvGrpSpPr>
          <p:nvPr/>
        </p:nvGrpSpPr>
        <p:grpSpPr bwMode="auto">
          <a:xfrm flipV="1">
            <a:off x="6248400" y="5202238"/>
            <a:ext cx="1981200" cy="1489075"/>
            <a:chOff x="288" y="2208"/>
            <a:chExt cx="2112" cy="1248"/>
          </a:xfrm>
        </p:grpSpPr>
        <p:sp>
          <p:nvSpPr>
            <p:cNvPr id="482380" name="Line 76"/>
            <p:cNvSpPr>
              <a:spLocks noChangeShapeType="1"/>
            </p:cNvSpPr>
            <p:nvPr/>
          </p:nvSpPr>
          <p:spPr bwMode="auto">
            <a:xfrm>
              <a:off x="288" y="2208"/>
              <a:ext cx="0" cy="1248"/>
            </a:xfrm>
            <a:prstGeom prst="line">
              <a:avLst/>
            </a:prstGeom>
            <a:noFill/>
            <a:ln w="38100">
              <a:solidFill>
                <a:schemeClr val="tx1"/>
              </a:solidFill>
              <a:prstDash val="dash"/>
              <a:round/>
              <a:headEnd/>
              <a:tailEnd/>
            </a:ln>
            <a:effectLst/>
          </p:spPr>
          <p:txBody>
            <a:bodyPr/>
            <a:lstStyle/>
            <a:p>
              <a:endParaRPr lang="fr-FR"/>
            </a:p>
          </p:txBody>
        </p:sp>
        <p:sp>
          <p:nvSpPr>
            <p:cNvPr id="482381" name="Line 77"/>
            <p:cNvSpPr>
              <a:spLocks noChangeShapeType="1"/>
            </p:cNvSpPr>
            <p:nvPr/>
          </p:nvSpPr>
          <p:spPr bwMode="auto">
            <a:xfrm flipH="1">
              <a:off x="288" y="3456"/>
              <a:ext cx="2112" cy="0"/>
            </a:xfrm>
            <a:prstGeom prst="line">
              <a:avLst/>
            </a:prstGeom>
            <a:noFill/>
            <a:ln w="38100">
              <a:solidFill>
                <a:schemeClr val="tx1"/>
              </a:solidFill>
              <a:prstDash val="dash"/>
              <a:round/>
              <a:headEnd/>
              <a:tailEnd/>
            </a:ln>
            <a:effectLst/>
          </p:spPr>
          <p:txBody>
            <a:bodyPr/>
            <a:lstStyle/>
            <a:p>
              <a:endParaRPr lang="fr-FR"/>
            </a:p>
          </p:txBody>
        </p:sp>
        <p:sp>
          <p:nvSpPr>
            <p:cNvPr id="482382" name="Line 78"/>
            <p:cNvSpPr>
              <a:spLocks noChangeShapeType="1"/>
            </p:cNvSpPr>
            <p:nvPr/>
          </p:nvSpPr>
          <p:spPr bwMode="auto">
            <a:xfrm>
              <a:off x="2400" y="2208"/>
              <a:ext cx="0" cy="1248"/>
            </a:xfrm>
            <a:prstGeom prst="line">
              <a:avLst/>
            </a:prstGeom>
            <a:noFill/>
            <a:ln w="38100">
              <a:solidFill>
                <a:schemeClr val="tx1"/>
              </a:solidFill>
              <a:prstDash val="dash"/>
              <a:round/>
              <a:headEnd/>
              <a:tailEnd/>
            </a:ln>
            <a:effectLst/>
          </p:spPr>
          <p:txBody>
            <a:bodyPr/>
            <a:lstStyle/>
            <a:p>
              <a:endParaRPr lang="fr-FR"/>
            </a:p>
          </p:txBody>
        </p:sp>
      </p:grpSp>
      <p:sp>
        <p:nvSpPr>
          <p:cNvPr id="482383" name="Rectangle 79"/>
          <p:cNvSpPr>
            <a:spLocks noChangeArrowheads="1"/>
          </p:cNvSpPr>
          <p:nvPr/>
        </p:nvSpPr>
        <p:spPr bwMode="auto">
          <a:xfrm>
            <a:off x="6380163" y="4899025"/>
            <a:ext cx="1733550" cy="339725"/>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bg2"/>
                </a:solidFill>
                <a:effectLst>
                  <a:outerShdw blurRad="38100" dist="38100" dir="2700000" algn="tl">
                    <a:srgbClr val="000000"/>
                  </a:outerShdw>
                </a:effectLst>
                <a:latin typeface="Arial" pitchFamily="34" charset="0"/>
              </a:rPr>
              <a:t>Fournisseur C</a:t>
            </a:r>
          </a:p>
        </p:txBody>
      </p:sp>
      <p:grpSp>
        <p:nvGrpSpPr>
          <p:cNvPr id="482384" name="Group 80"/>
          <p:cNvGrpSpPr>
            <a:grpSpLocks/>
          </p:cNvGrpSpPr>
          <p:nvPr/>
        </p:nvGrpSpPr>
        <p:grpSpPr bwMode="auto">
          <a:xfrm>
            <a:off x="6380163" y="5405438"/>
            <a:ext cx="1651000" cy="976312"/>
            <a:chOff x="4019" y="3405"/>
            <a:chExt cx="1040" cy="615"/>
          </a:xfrm>
        </p:grpSpPr>
        <p:sp>
          <p:nvSpPr>
            <p:cNvPr id="482385" name="Oval 81"/>
            <p:cNvSpPr>
              <a:spLocks noChangeArrowheads="1"/>
            </p:cNvSpPr>
            <p:nvPr/>
          </p:nvSpPr>
          <p:spPr bwMode="auto">
            <a:xfrm>
              <a:off x="4019" y="3613"/>
              <a:ext cx="1040" cy="346"/>
            </a:xfrm>
            <a:prstGeom prst="ellipse">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noFill/>
              <a:round/>
              <a:headEnd type="none" w="sm" len="sm"/>
              <a:tailEnd type="none" w="sm" len="sm"/>
            </a:ln>
            <a:effectLst/>
          </p:spPr>
          <p:txBody>
            <a:bodyPr anchor="ctr">
              <a:spAutoFit/>
            </a:bodyPr>
            <a:lstStyle/>
            <a:p>
              <a:endParaRPr lang="fr-FR"/>
            </a:p>
          </p:txBody>
        </p:sp>
        <p:pic>
          <p:nvPicPr>
            <p:cNvPr id="482386" name="Picture 82" descr="dell poweredge 6300"/>
            <p:cNvPicPr>
              <a:picLocks noChangeAspect="1" noChangeArrowheads="1"/>
            </p:cNvPicPr>
            <p:nvPr/>
          </p:nvPicPr>
          <p:blipFill>
            <a:blip r:embed="rId2" cstate="print"/>
            <a:srcRect/>
            <a:stretch>
              <a:fillRect/>
            </a:stretch>
          </p:blipFill>
          <p:spPr bwMode="auto">
            <a:xfrm>
              <a:off x="4305" y="3405"/>
              <a:ext cx="354" cy="346"/>
            </a:xfrm>
            <a:prstGeom prst="rect">
              <a:avLst/>
            </a:prstGeom>
            <a:noFill/>
            <a:ln w="9525">
              <a:noFill/>
              <a:miter lim="800000"/>
              <a:headEnd/>
              <a:tailEnd/>
            </a:ln>
          </p:spPr>
        </p:pic>
        <p:sp>
          <p:nvSpPr>
            <p:cNvPr id="482387" name="AutoShape 83"/>
            <p:cNvSpPr>
              <a:spLocks noChangeArrowheads="1"/>
            </p:cNvSpPr>
            <p:nvPr/>
          </p:nvSpPr>
          <p:spPr bwMode="auto">
            <a:xfrm>
              <a:off x="4591" y="3447"/>
              <a:ext cx="182" cy="355"/>
            </a:xfrm>
            <a:prstGeom prst="can">
              <a:avLst>
                <a:gd name="adj" fmla="val 39246"/>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lnSpc>
                  <a:spcPct val="90000"/>
                </a:lnSpc>
                <a:spcBef>
                  <a:spcPct val="30000"/>
                </a:spcBef>
                <a:buClr>
                  <a:schemeClr val="tx2"/>
                </a:buClr>
                <a:buSzPct val="75000"/>
                <a:buFont typeface="Wingdings" pitchFamily="2" charset="2"/>
                <a:buNone/>
              </a:pPr>
              <a:endParaRPr kumimoji="0" lang="en-AU" sz="2400">
                <a:solidFill>
                  <a:schemeClr val="hlink"/>
                </a:solidFill>
                <a:latin typeface="Tahoma" pitchFamily="34" charset="0"/>
              </a:endParaRPr>
            </a:p>
          </p:txBody>
        </p:sp>
        <p:sp>
          <p:nvSpPr>
            <p:cNvPr id="482388" name="AutoShape 84"/>
            <p:cNvSpPr>
              <a:spLocks noChangeArrowheads="1"/>
            </p:cNvSpPr>
            <p:nvPr/>
          </p:nvSpPr>
          <p:spPr bwMode="auto">
            <a:xfrm>
              <a:off x="4669" y="3494"/>
              <a:ext cx="182" cy="355"/>
            </a:xfrm>
            <a:prstGeom prst="can">
              <a:avLst>
                <a:gd name="adj" fmla="val 39246"/>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lnSpc>
                  <a:spcPct val="90000"/>
                </a:lnSpc>
                <a:spcBef>
                  <a:spcPct val="30000"/>
                </a:spcBef>
                <a:buClr>
                  <a:schemeClr val="tx2"/>
                </a:buClr>
                <a:buSzPct val="75000"/>
                <a:buFont typeface="Wingdings" pitchFamily="2" charset="2"/>
                <a:buNone/>
              </a:pPr>
              <a:endParaRPr kumimoji="0" lang="en-AU" sz="2400">
                <a:solidFill>
                  <a:schemeClr val="hlink"/>
                </a:solidFill>
                <a:latin typeface="Tahoma" pitchFamily="34" charset="0"/>
              </a:endParaRPr>
            </a:p>
          </p:txBody>
        </p:sp>
        <p:sp>
          <p:nvSpPr>
            <p:cNvPr id="482389" name="Text Box 85"/>
            <p:cNvSpPr txBox="1">
              <a:spLocks noChangeArrowheads="1"/>
            </p:cNvSpPr>
            <p:nvPr/>
          </p:nvSpPr>
          <p:spPr bwMode="auto">
            <a:xfrm>
              <a:off x="4471" y="3806"/>
              <a:ext cx="116" cy="214"/>
            </a:xfrm>
            <a:prstGeom prst="rect">
              <a:avLst/>
            </a:prstGeom>
            <a:noFill/>
            <a:ln w="12700">
              <a:noFill/>
              <a:miter lim="800000"/>
              <a:headEnd type="none" w="sm" len="sm"/>
              <a:tailEnd type="none" w="sm" len="sm"/>
            </a:ln>
            <a:effectLst/>
          </p:spPr>
          <p:txBody>
            <a:bodyPr wrap="none">
              <a:spAutoFit/>
            </a:bodyPr>
            <a:lstStyle/>
            <a:p>
              <a:pPr eaLnBrk="0" latinLnBrk="0" hangingPunct="0">
                <a:lnSpc>
                  <a:spcPct val="90000"/>
                </a:lnSpc>
                <a:spcBef>
                  <a:spcPct val="30000"/>
                </a:spcBef>
                <a:buClr>
                  <a:schemeClr val="tx2"/>
                </a:buClr>
                <a:buSzPct val="75000"/>
                <a:buFont typeface="Wingdings" pitchFamily="2" charset="2"/>
                <a:buNone/>
              </a:pPr>
              <a:endParaRPr kumimoji="0" lang="en-AU" b="1">
                <a:solidFill>
                  <a:schemeClr val="hlink"/>
                </a:solidFill>
                <a:latin typeface="Arial" pitchFamily="34" charset="0"/>
              </a:endParaRPr>
            </a:p>
          </p:txBody>
        </p:sp>
        <p:sp>
          <p:nvSpPr>
            <p:cNvPr id="482390" name="Rectangle 86"/>
            <p:cNvSpPr>
              <a:spLocks noChangeArrowheads="1"/>
            </p:cNvSpPr>
            <p:nvPr/>
          </p:nvSpPr>
          <p:spPr bwMode="auto">
            <a:xfrm>
              <a:off x="4102" y="3724"/>
              <a:ext cx="540" cy="214"/>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hlink"/>
                  </a:solidFill>
                  <a:latin typeface="Arial" pitchFamily="34" charset="0"/>
                </a:rPr>
                <a:t>Siebel</a:t>
              </a:r>
            </a:p>
          </p:txBody>
        </p:sp>
      </p:grpSp>
      <p:grpSp>
        <p:nvGrpSpPr>
          <p:cNvPr id="482392" name="Group 88"/>
          <p:cNvGrpSpPr>
            <a:grpSpLocks/>
          </p:cNvGrpSpPr>
          <p:nvPr/>
        </p:nvGrpSpPr>
        <p:grpSpPr bwMode="auto">
          <a:xfrm flipV="1">
            <a:off x="6705600" y="3221038"/>
            <a:ext cx="1981200" cy="1489075"/>
            <a:chOff x="288" y="2208"/>
            <a:chExt cx="2112" cy="1248"/>
          </a:xfrm>
        </p:grpSpPr>
        <p:sp>
          <p:nvSpPr>
            <p:cNvPr id="482393" name="Line 89"/>
            <p:cNvSpPr>
              <a:spLocks noChangeShapeType="1"/>
            </p:cNvSpPr>
            <p:nvPr/>
          </p:nvSpPr>
          <p:spPr bwMode="auto">
            <a:xfrm>
              <a:off x="288" y="2208"/>
              <a:ext cx="0" cy="1248"/>
            </a:xfrm>
            <a:prstGeom prst="line">
              <a:avLst/>
            </a:prstGeom>
            <a:noFill/>
            <a:ln w="38100">
              <a:solidFill>
                <a:schemeClr val="tx1"/>
              </a:solidFill>
              <a:prstDash val="dash"/>
              <a:round/>
              <a:headEnd/>
              <a:tailEnd/>
            </a:ln>
            <a:effectLst/>
          </p:spPr>
          <p:txBody>
            <a:bodyPr/>
            <a:lstStyle/>
            <a:p>
              <a:endParaRPr lang="fr-FR"/>
            </a:p>
          </p:txBody>
        </p:sp>
        <p:sp>
          <p:nvSpPr>
            <p:cNvPr id="482394" name="Line 90"/>
            <p:cNvSpPr>
              <a:spLocks noChangeShapeType="1"/>
            </p:cNvSpPr>
            <p:nvPr/>
          </p:nvSpPr>
          <p:spPr bwMode="auto">
            <a:xfrm flipH="1">
              <a:off x="288" y="3456"/>
              <a:ext cx="2112" cy="0"/>
            </a:xfrm>
            <a:prstGeom prst="line">
              <a:avLst/>
            </a:prstGeom>
            <a:noFill/>
            <a:ln w="38100">
              <a:solidFill>
                <a:schemeClr val="tx1"/>
              </a:solidFill>
              <a:prstDash val="dash"/>
              <a:round/>
              <a:headEnd/>
              <a:tailEnd/>
            </a:ln>
            <a:effectLst/>
          </p:spPr>
          <p:txBody>
            <a:bodyPr/>
            <a:lstStyle/>
            <a:p>
              <a:endParaRPr lang="fr-FR"/>
            </a:p>
          </p:txBody>
        </p:sp>
        <p:sp>
          <p:nvSpPr>
            <p:cNvPr id="482395" name="Line 91"/>
            <p:cNvSpPr>
              <a:spLocks noChangeShapeType="1"/>
            </p:cNvSpPr>
            <p:nvPr/>
          </p:nvSpPr>
          <p:spPr bwMode="auto">
            <a:xfrm>
              <a:off x="2400" y="2208"/>
              <a:ext cx="0" cy="1248"/>
            </a:xfrm>
            <a:prstGeom prst="line">
              <a:avLst/>
            </a:prstGeom>
            <a:noFill/>
            <a:ln w="38100">
              <a:solidFill>
                <a:schemeClr val="tx1"/>
              </a:solidFill>
              <a:prstDash val="dash"/>
              <a:round/>
              <a:headEnd/>
              <a:tailEnd/>
            </a:ln>
            <a:effectLst/>
          </p:spPr>
          <p:txBody>
            <a:bodyPr/>
            <a:lstStyle/>
            <a:p>
              <a:endParaRPr lang="fr-FR"/>
            </a:p>
          </p:txBody>
        </p:sp>
      </p:grpSp>
      <p:sp>
        <p:nvSpPr>
          <p:cNvPr id="482396" name="Rectangle 92"/>
          <p:cNvSpPr>
            <a:spLocks noChangeArrowheads="1"/>
          </p:cNvSpPr>
          <p:nvPr/>
        </p:nvSpPr>
        <p:spPr bwMode="auto">
          <a:xfrm>
            <a:off x="6837363" y="2917825"/>
            <a:ext cx="1733550" cy="339725"/>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bg2"/>
                </a:solidFill>
                <a:effectLst>
                  <a:outerShdw blurRad="38100" dist="38100" dir="2700000" algn="tl">
                    <a:srgbClr val="000000"/>
                  </a:outerShdw>
                </a:effectLst>
                <a:latin typeface="Arial" pitchFamily="34" charset="0"/>
              </a:rPr>
              <a:t>Fournisseur B</a:t>
            </a:r>
          </a:p>
        </p:txBody>
      </p:sp>
      <p:grpSp>
        <p:nvGrpSpPr>
          <p:cNvPr id="482397" name="Group 93"/>
          <p:cNvGrpSpPr>
            <a:grpSpLocks/>
          </p:cNvGrpSpPr>
          <p:nvPr/>
        </p:nvGrpSpPr>
        <p:grpSpPr bwMode="auto">
          <a:xfrm>
            <a:off x="6837363" y="3424238"/>
            <a:ext cx="1651000" cy="976312"/>
            <a:chOff x="4307" y="2157"/>
            <a:chExt cx="1040" cy="615"/>
          </a:xfrm>
        </p:grpSpPr>
        <p:sp>
          <p:nvSpPr>
            <p:cNvPr id="482398" name="Oval 94"/>
            <p:cNvSpPr>
              <a:spLocks noChangeArrowheads="1"/>
            </p:cNvSpPr>
            <p:nvPr/>
          </p:nvSpPr>
          <p:spPr bwMode="auto">
            <a:xfrm>
              <a:off x="4307" y="2365"/>
              <a:ext cx="1040" cy="346"/>
            </a:xfrm>
            <a:prstGeom prst="ellipse">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12700">
              <a:noFill/>
              <a:round/>
              <a:headEnd type="none" w="sm" len="sm"/>
              <a:tailEnd type="none" w="sm" len="sm"/>
            </a:ln>
            <a:effectLst/>
          </p:spPr>
          <p:txBody>
            <a:bodyPr anchor="ctr">
              <a:spAutoFit/>
            </a:bodyPr>
            <a:lstStyle/>
            <a:p>
              <a:endParaRPr lang="fr-FR"/>
            </a:p>
          </p:txBody>
        </p:sp>
        <p:pic>
          <p:nvPicPr>
            <p:cNvPr id="482399" name="Picture 95" descr="dell poweredge 6300"/>
            <p:cNvPicPr>
              <a:picLocks noChangeAspect="1" noChangeArrowheads="1"/>
            </p:cNvPicPr>
            <p:nvPr/>
          </p:nvPicPr>
          <p:blipFill>
            <a:blip r:embed="rId2" cstate="print"/>
            <a:srcRect/>
            <a:stretch>
              <a:fillRect/>
            </a:stretch>
          </p:blipFill>
          <p:spPr bwMode="auto">
            <a:xfrm>
              <a:off x="4593" y="2157"/>
              <a:ext cx="354" cy="346"/>
            </a:xfrm>
            <a:prstGeom prst="rect">
              <a:avLst/>
            </a:prstGeom>
            <a:noFill/>
            <a:ln w="9525">
              <a:noFill/>
              <a:miter lim="800000"/>
              <a:headEnd/>
              <a:tailEnd/>
            </a:ln>
          </p:spPr>
        </p:pic>
        <p:sp>
          <p:nvSpPr>
            <p:cNvPr id="482400" name="AutoShape 96"/>
            <p:cNvSpPr>
              <a:spLocks noChangeArrowheads="1"/>
            </p:cNvSpPr>
            <p:nvPr/>
          </p:nvSpPr>
          <p:spPr bwMode="auto">
            <a:xfrm>
              <a:off x="4879" y="2199"/>
              <a:ext cx="182" cy="355"/>
            </a:xfrm>
            <a:prstGeom prst="can">
              <a:avLst>
                <a:gd name="adj" fmla="val 39246"/>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lnSpc>
                  <a:spcPct val="90000"/>
                </a:lnSpc>
                <a:spcBef>
                  <a:spcPct val="30000"/>
                </a:spcBef>
                <a:buClr>
                  <a:schemeClr val="tx2"/>
                </a:buClr>
                <a:buSzPct val="75000"/>
                <a:buFont typeface="Wingdings" pitchFamily="2" charset="2"/>
                <a:buNone/>
              </a:pPr>
              <a:endParaRPr kumimoji="0" lang="en-AU" sz="2400">
                <a:solidFill>
                  <a:schemeClr val="hlink"/>
                </a:solidFill>
                <a:latin typeface="Tahoma" pitchFamily="34" charset="0"/>
              </a:endParaRPr>
            </a:p>
          </p:txBody>
        </p:sp>
        <p:sp>
          <p:nvSpPr>
            <p:cNvPr id="482401" name="AutoShape 97"/>
            <p:cNvSpPr>
              <a:spLocks noChangeArrowheads="1"/>
            </p:cNvSpPr>
            <p:nvPr/>
          </p:nvSpPr>
          <p:spPr bwMode="auto">
            <a:xfrm>
              <a:off x="4957" y="2246"/>
              <a:ext cx="182" cy="355"/>
            </a:xfrm>
            <a:prstGeom prst="can">
              <a:avLst>
                <a:gd name="adj" fmla="val 39246"/>
              </a:avLst>
            </a:prstGeom>
            <a:gradFill rotWithShape="0">
              <a:gsLst>
                <a:gs pos="0">
                  <a:srgbClr val="292929">
                    <a:gamma/>
                    <a:shade val="36078"/>
                    <a:invGamma/>
                  </a:srgbClr>
                </a:gs>
                <a:gs pos="50000">
                  <a:srgbClr val="292929"/>
                </a:gs>
                <a:gs pos="100000">
                  <a:srgbClr val="292929">
                    <a:gamma/>
                    <a:shade val="36078"/>
                    <a:invGamma/>
                  </a:srgbClr>
                </a:gs>
              </a:gsLst>
              <a:lin ang="5400000" scaled="1"/>
            </a:gradFill>
            <a:ln w="12700">
              <a:noFill/>
              <a:round/>
              <a:headEnd type="none" w="sm" len="sm"/>
              <a:tailEnd type="none" w="sm" len="sm"/>
            </a:ln>
            <a:effectLst/>
          </p:spPr>
          <p:txBody>
            <a:bodyPr anchor="ctr">
              <a:spAutoFit/>
            </a:bodyPr>
            <a:lstStyle/>
            <a:p>
              <a:pPr eaLnBrk="0" latinLnBrk="0" hangingPunct="0">
                <a:lnSpc>
                  <a:spcPct val="90000"/>
                </a:lnSpc>
                <a:spcBef>
                  <a:spcPct val="30000"/>
                </a:spcBef>
                <a:buClr>
                  <a:schemeClr val="tx2"/>
                </a:buClr>
                <a:buSzPct val="75000"/>
                <a:buFont typeface="Wingdings" pitchFamily="2" charset="2"/>
                <a:buNone/>
              </a:pPr>
              <a:endParaRPr kumimoji="0" lang="en-AU" sz="2400">
                <a:solidFill>
                  <a:schemeClr val="hlink"/>
                </a:solidFill>
                <a:latin typeface="Tahoma" pitchFamily="34" charset="0"/>
              </a:endParaRPr>
            </a:p>
          </p:txBody>
        </p:sp>
        <p:sp>
          <p:nvSpPr>
            <p:cNvPr id="482402" name="Text Box 98"/>
            <p:cNvSpPr txBox="1">
              <a:spLocks noChangeArrowheads="1"/>
            </p:cNvSpPr>
            <p:nvPr/>
          </p:nvSpPr>
          <p:spPr bwMode="auto">
            <a:xfrm>
              <a:off x="4759" y="2558"/>
              <a:ext cx="116" cy="214"/>
            </a:xfrm>
            <a:prstGeom prst="rect">
              <a:avLst/>
            </a:prstGeom>
            <a:noFill/>
            <a:ln w="12700">
              <a:noFill/>
              <a:miter lim="800000"/>
              <a:headEnd type="none" w="sm" len="sm"/>
              <a:tailEnd type="none" w="sm" len="sm"/>
            </a:ln>
            <a:effectLst/>
          </p:spPr>
          <p:txBody>
            <a:bodyPr wrap="none">
              <a:spAutoFit/>
            </a:bodyPr>
            <a:lstStyle/>
            <a:p>
              <a:pPr eaLnBrk="0" latinLnBrk="0" hangingPunct="0">
                <a:lnSpc>
                  <a:spcPct val="90000"/>
                </a:lnSpc>
                <a:spcBef>
                  <a:spcPct val="30000"/>
                </a:spcBef>
                <a:buClr>
                  <a:schemeClr val="tx2"/>
                </a:buClr>
                <a:buSzPct val="75000"/>
                <a:buFont typeface="Wingdings" pitchFamily="2" charset="2"/>
                <a:buNone/>
              </a:pPr>
              <a:endParaRPr kumimoji="0" lang="en-AU" b="1">
                <a:solidFill>
                  <a:schemeClr val="hlink"/>
                </a:solidFill>
                <a:latin typeface="Arial" pitchFamily="34" charset="0"/>
              </a:endParaRPr>
            </a:p>
          </p:txBody>
        </p:sp>
        <p:sp>
          <p:nvSpPr>
            <p:cNvPr id="482403" name="Rectangle 99"/>
            <p:cNvSpPr>
              <a:spLocks noChangeArrowheads="1"/>
            </p:cNvSpPr>
            <p:nvPr/>
          </p:nvSpPr>
          <p:spPr bwMode="auto">
            <a:xfrm>
              <a:off x="4378" y="2470"/>
              <a:ext cx="940" cy="214"/>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b="1">
                  <a:solidFill>
                    <a:schemeClr val="hlink"/>
                  </a:solidFill>
                  <a:latin typeface="Arial" pitchFamily="34" charset="0"/>
                </a:rPr>
                <a:t>JD Edwards</a:t>
              </a:r>
            </a:p>
          </p:txBody>
        </p:sp>
      </p:grpSp>
      <p:sp>
        <p:nvSpPr>
          <p:cNvPr id="482405" name="Arc 101"/>
          <p:cNvSpPr>
            <a:spLocks/>
          </p:cNvSpPr>
          <p:nvPr/>
        </p:nvSpPr>
        <p:spPr bwMode="auto">
          <a:xfrm>
            <a:off x="4343400" y="3810000"/>
            <a:ext cx="2286000" cy="2316163"/>
          </a:xfrm>
          <a:custGeom>
            <a:avLst/>
            <a:gdLst>
              <a:gd name="G0" fmla="+- 0 0 0"/>
              <a:gd name="G1" fmla="+- 16935 0 0"/>
              <a:gd name="G2" fmla="+- 21600 0 0"/>
              <a:gd name="T0" fmla="*/ 13408 w 19586"/>
              <a:gd name="T1" fmla="*/ 0 h 16935"/>
              <a:gd name="T2" fmla="*/ 19586 w 19586"/>
              <a:gd name="T3" fmla="*/ 7828 h 16935"/>
              <a:gd name="T4" fmla="*/ 0 w 19586"/>
              <a:gd name="T5" fmla="*/ 16935 h 16935"/>
            </a:gdLst>
            <a:ahLst/>
            <a:cxnLst>
              <a:cxn ang="0">
                <a:pos x="T0" y="T1"/>
              </a:cxn>
              <a:cxn ang="0">
                <a:pos x="T2" y="T3"/>
              </a:cxn>
              <a:cxn ang="0">
                <a:pos x="T4" y="T5"/>
              </a:cxn>
            </a:cxnLst>
            <a:rect l="0" t="0" r="r" b="b"/>
            <a:pathLst>
              <a:path w="19586" h="16935" fill="none" extrusionOk="0">
                <a:moveTo>
                  <a:pt x="13407" y="0"/>
                </a:moveTo>
                <a:cubicBezTo>
                  <a:pt x="16049" y="2091"/>
                  <a:pt x="18165" y="4772"/>
                  <a:pt x="19586" y="7827"/>
                </a:cubicBezTo>
              </a:path>
              <a:path w="19586" h="16935" stroke="0" extrusionOk="0">
                <a:moveTo>
                  <a:pt x="13407" y="0"/>
                </a:moveTo>
                <a:cubicBezTo>
                  <a:pt x="16049" y="2091"/>
                  <a:pt x="18165" y="4772"/>
                  <a:pt x="19586" y="7827"/>
                </a:cubicBezTo>
                <a:lnTo>
                  <a:pt x="0" y="16935"/>
                </a:lnTo>
                <a:close/>
              </a:path>
            </a:pathLst>
          </a:custGeom>
          <a:noFill/>
          <a:ln w="38100">
            <a:solidFill>
              <a:schemeClr val="tx1"/>
            </a:solidFill>
            <a:round/>
            <a:headEnd type="arrow" w="med" len="med"/>
            <a:tailEnd type="arrow" w="med" len="med"/>
          </a:ln>
          <a:effectLst/>
        </p:spPr>
        <p:txBody>
          <a:bodyPr wrap="none" anchor="ctr"/>
          <a:lstStyle/>
          <a:p>
            <a:endParaRPr lang="fr-FR"/>
          </a:p>
        </p:txBody>
      </p:sp>
      <p:sp>
        <p:nvSpPr>
          <p:cNvPr id="482406" name="Arc 102"/>
          <p:cNvSpPr>
            <a:spLocks/>
          </p:cNvSpPr>
          <p:nvPr/>
        </p:nvSpPr>
        <p:spPr bwMode="auto">
          <a:xfrm flipV="1">
            <a:off x="4495800" y="1295400"/>
            <a:ext cx="2286000" cy="2316163"/>
          </a:xfrm>
          <a:custGeom>
            <a:avLst/>
            <a:gdLst>
              <a:gd name="G0" fmla="+- 0 0 0"/>
              <a:gd name="G1" fmla="+- 16935 0 0"/>
              <a:gd name="G2" fmla="+- 21600 0 0"/>
              <a:gd name="T0" fmla="*/ 13408 w 19586"/>
              <a:gd name="T1" fmla="*/ 0 h 16935"/>
              <a:gd name="T2" fmla="*/ 19586 w 19586"/>
              <a:gd name="T3" fmla="*/ 7828 h 16935"/>
              <a:gd name="T4" fmla="*/ 0 w 19586"/>
              <a:gd name="T5" fmla="*/ 16935 h 16935"/>
            </a:gdLst>
            <a:ahLst/>
            <a:cxnLst>
              <a:cxn ang="0">
                <a:pos x="T0" y="T1"/>
              </a:cxn>
              <a:cxn ang="0">
                <a:pos x="T2" y="T3"/>
              </a:cxn>
              <a:cxn ang="0">
                <a:pos x="T4" y="T5"/>
              </a:cxn>
            </a:cxnLst>
            <a:rect l="0" t="0" r="r" b="b"/>
            <a:pathLst>
              <a:path w="19586" h="16935" fill="none" extrusionOk="0">
                <a:moveTo>
                  <a:pt x="13407" y="0"/>
                </a:moveTo>
                <a:cubicBezTo>
                  <a:pt x="16049" y="2091"/>
                  <a:pt x="18165" y="4772"/>
                  <a:pt x="19586" y="7827"/>
                </a:cubicBezTo>
              </a:path>
              <a:path w="19586" h="16935" stroke="0" extrusionOk="0">
                <a:moveTo>
                  <a:pt x="13407" y="0"/>
                </a:moveTo>
                <a:cubicBezTo>
                  <a:pt x="16049" y="2091"/>
                  <a:pt x="18165" y="4772"/>
                  <a:pt x="19586" y="7827"/>
                </a:cubicBezTo>
                <a:lnTo>
                  <a:pt x="0" y="16935"/>
                </a:lnTo>
                <a:close/>
              </a:path>
            </a:pathLst>
          </a:custGeom>
          <a:noFill/>
          <a:ln w="38100">
            <a:solidFill>
              <a:schemeClr val="tx1"/>
            </a:solidFill>
            <a:round/>
            <a:headEnd type="arrow" w="med" len="med"/>
            <a:tailEnd type="arrow" w="med" len="med"/>
          </a:ln>
          <a:effectLst/>
        </p:spPr>
        <p:txBody>
          <a:bodyPr wrap="none" anchor="ctr"/>
          <a:lstStyle/>
          <a:p>
            <a:endParaRPr lang="fr-FR"/>
          </a:p>
        </p:txBody>
      </p:sp>
      <p:sp>
        <p:nvSpPr>
          <p:cNvPr id="482407" name="Arc 103"/>
          <p:cNvSpPr>
            <a:spLocks/>
          </p:cNvSpPr>
          <p:nvPr/>
        </p:nvSpPr>
        <p:spPr bwMode="auto">
          <a:xfrm flipV="1">
            <a:off x="4572000" y="1905000"/>
            <a:ext cx="2057400" cy="1828800"/>
          </a:xfrm>
          <a:custGeom>
            <a:avLst/>
            <a:gdLst>
              <a:gd name="G0" fmla="+- 2695 0 0"/>
              <a:gd name="G1" fmla="+- 21600 0 0"/>
              <a:gd name="G2" fmla="+- 21600 0 0"/>
              <a:gd name="T0" fmla="*/ 0 w 9115"/>
              <a:gd name="T1" fmla="*/ 169 h 21600"/>
              <a:gd name="T2" fmla="*/ 9115 w 9115"/>
              <a:gd name="T3" fmla="*/ 976 h 21600"/>
              <a:gd name="T4" fmla="*/ 2695 w 9115"/>
              <a:gd name="T5" fmla="*/ 21600 h 21600"/>
            </a:gdLst>
            <a:ahLst/>
            <a:cxnLst>
              <a:cxn ang="0">
                <a:pos x="T0" y="T1"/>
              </a:cxn>
              <a:cxn ang="0">
                <a:pos x="T2" y="T3"/>
              </a:cxn>
              <a:cxn ang="0">
                <a:pos x="T4" y="T5"/>
              </a:cxn>
            </a:cxnLst>
            <a:rect l="0" t="0" r="r" b="b"/>
            <a:pathLst>
              <a:path w="9115" h="21600" fill="none" extrusionOk="0">
                <a:moveTo>
                  <a:pt x="-1" y="168"/>
                </a:moveTo>
                <a:cubicBezTo>
                  <a:pt x="893" y="56"/>
                  <a:pt x="1794" y="-1"/>
                  <a:pt x="2695" y="0"/>
                </a:cubicBezTo>
                <a:cubicBezTo>
                  <a:pt x="4871" y="0"/>
                  <a:pt x="7036" y="329"/>
                  <a:pt x="9114" y="976"/>
                </a:cubicBezTo>
              </a:path>
              <a:path w="9115" h="21600" stroke="0" extrusionOk="0">
                <a:moveTo>
                  <a:pt x="-1" y="168"/>
                </a:moveTo>
                <a:cubicBezTo>
                  <a:pt x="893" y="56"/>
                  <a:pt x="1794" y="-1"/>
                  <a:pt x="2695" y="0"/>
                </a:cubicBezTo>
                <a:cubicBezTo>
                  <a:pt x="4871" y="0"/>
                  <a:pt x="7036" y="329"/>
                  <a:pt x="9114" y="976"/>
                </a:cubicBezTo>
                <a:lnTo>
                  <a:pt x="2695" y="21600"/>
                </a:lnTo>
                <a:close/>
              </a:path>
            </a:pathLst>
          </a:custGeom>
          <a:noFill/>
          <a:ln w="38100">
            <a:solidFill>
              <a:schemeClr val="tx1"/>
            </a:solidFill>
            <a:round/>
            <a:headEnd type="arrow" w="med" len="med"/>
            <a:tailEnd type="arrow" w="med" len="med"/>
          </a:ln>
          <a:effectLst/>
        </p:spPr>
        <p:txBody>
          <a:bodyPr wrap="none" anchor="ctr"/>
          <a:lstStyle/>
          <a:p>
            <a:endParaRPr lang="fr-FR"/>
          </a:p>
        </p:txBody>
      </p:sp>
      <p:sp>
        <p:nvSpPr>
          <p:cNvPr id="482409" name="Rectangle 105"/>
          <p:cNvSpPr>
            <a:spLocks noChangeArrowheads="1"/>
          </p:cNvSpPr>
          <p:nvPr/>
        </p:nvSpPr>
        <p:spPr bwMode="auto">
          <a:xfrm>
            <a:off x="4876800" y="3200400"/>
            <a:ext cx="1371600" cy="838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28575">
            <a:solidFill>
              <a:schemeClr val="tx1"/>
            </a:solidFill>
            <a:prstDash val="sysDot"/>
            <a:miter lim="800000"/>
            <a:headEnd/>
            <a:tailEnd/>
          </a:ln>
          <a:effectLst/>
        </p:spPr>
        <p:txBody>
          <a:bodyPr wrap="none" anchor="ctr"/>
          <a:lstStyle/>
          <a:p>
            <a:endParaRPr lang="fr-FR"/>
          </a:p>
        </p:txBody>
      </p:sp>
      <p:sp>
        <p:nvSpPr>
          <p:cNvPr id="482410" name="Text Box 106"/>
          <p:cNvSpPr txBox="1">
            <a:spLocks noChangeArrowheads="1"/>
          </p:cNvSpPr>
          <p:nvPr/>
        </p:nvSpPr>
        <p:spPr bwMode="auto">
          <a:xfrm>
            <a:off x="4892675" y="3217863"/>
            <a:ext cx="1365250" cy="293687"/>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9525">
            <a:solidFill>
              <a:schemeClr val="tx1"/>
            </a:solidFill>
            <a:miter lim="800000"/>
            <a:headEnd/>
            <a:tailEnd/>
          </a:ln>
          <a:effectLst/>
        </p:spPr>
        <p:txBody>
          <a:bodyPr wrap="none">
            <a:spAutoFit/>
          </a:bodyPr>
          <a:lstStyle/>
          <a:p>
            <a:pPr algn="l" eaLnBrk="0" latinLnBrk="0" hangingPunct="0">
              <a:lnSpc>
                <a:spcPct val="90000"/>
              </a:lnSpc>
              <a:spcBef>
                <a:spcPct val="30000"/>
              </a:spcBef>
            </a:pPr>
            <a:r>
              <a:rPr kumimoji="0" lang="en-US" sz="1400" b="1">
                <a:solidFill>
                  <a:schemeClr val="hlink"/>
                </a:solidFill>
                <a:effectLst>
                  <a:outerShdw blurRad="38100" dist="38100" dir="2700000" algn="tl">
                    <a:srgbClr val="000000"/>
                  </a:outerShdw>
                </a:effectLst>
                <a:latin typeface="Arial" pitchFamily="34" charset="0"/>
              </a:rPr>
              <a:t>XML Message</a:t>
            </a:r>
          </a:p>
        </p:txBody>
      </p:sp>
      <p:sp>
        <p:nvSpPr>
          <p:cNvPr id="482411" name="Rectangle 107"/>
          <p:cNvSpPr>
            <a:spLocks noChangeArrowheads="1"/>
          </p:cNvSpPr>
          <p:nvPr/>
        </p:nvSpPr>
        <p:spPr bwMode="auto">
          <a:xfrm>
            <a:off x="5068888" y="3448050"/>
            <a:ext cx="990600" cy="457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w="12700">
            <a:solidFill>
              <a:schemeClr val="tx1"/>
            </a:solidFill>
            <a:miter lim="800000"/>
            <a:headEnd/>
            <a:tailEnd/>
          </a:ln>
          <a:effectLst/>
        </p:spPr>
        <p:txBody>
          <a:bodyPr wrap="none" anchor="ctr"/>
          <a:lstStyle/>
          <a:p>
            <a:pPr eaLnBrk="0" latinLnBrk="0" hangingPunct="0">
              <a:lnSpc>
                <a:spcPct val="90000"/>
              </a:lnSpc>
              <a:spcBef>
                <a:spcPct val="30000"/>
              </a:spcBef>
            </a:pPr>
            <a:r>
              <a:rPr kumimoji="0" lang="en-US" b="1">
                <a:solidFill>
                  <a:schemeClr val="hlink"/>
                </a:solidFill>
                <a:effectLst>
                  <a:outerShdw blurRad="38100" dist="38100" dir="2700000" algn="tl">
                    <a:srgbClr val="000000"/>
                  </a:outerShdw>
                </a:effectLst>
                <a:latin typeface="Arial" pitchFamily="34" charset="0"/>
              </a:rPr>
              <a:t>XML</a:t>
            </a:r>
            <a:endParaRPr kumimoji="0" lang="en-US" sz="1200" b="1">
              <a:solidFill>
                <a:schemeClr val="hlink"/>
              </a:solidFill>
              <a:effectLst>
                <a:outerShdw blurRad="38100" dist="38100" dir="2700000" algn="tl">
                  <a:srgbClr val="000000"/>
                </a:outerShdw>
              </a:effectLst>
              <a:latin typeface="Arial" pitchFamily="34" charset="0"/>
            </a:endParaRPr>
          </a:p>
        </p:txBody>
      </p:sp>
      <p:sp>
        <p:nvSpPr>
          <p:cNvPr id="482412" name="Rectangle 108"/>
          <p:cNvSpPr>
            <a:spLocks noChangeArrowheads="1"/>
          </p:cNvSpPr>
          <p:nvPr/>
        </p:nvSpPr>
        <p:spPr bwMode="auto">
          <a:xfrm>
            <a:off x="4572000" y="4087813"/>
            <a:ext cx="1435100" cy="795337"/>
          </a:xfrm>
          <a:prstGeom prst="rect">
            <a:avLst/>
          </a:prstGeom>
          <a:noFill/>
          <a:ln w="9525">
            <a:noFill/>
            <a:miter lim="800000"/>
            <a:headEnd/>
            <a:tailEnd/>
          </a:ln>
          <a:effectLst/>
        </p:spPr>
        <p:txBody>
          <a:bodyPr wrap="none">
            <a:spAutoFit/>
          </a:bodyPr>
          <a:lstStyle/>
          <a:p>
            <a:pPr algn="l" eaLnBrk="0" latinLnBrk="0" hangingPunct="0">
              <a:lnSpc>
                <a:spcPct val="90000"/>
              </a:lnSpc>
              <a:spcBef>
                <a:spcPct val="30000"/>
              </a:spcBef>
            </a:pPr>
            <a:r>
              <a:rPr kumimoji="0" lang="en-US" sz="1400" b="1">
                <a:solidFill>
                  <a:schemeClr val="bg2"/>
                </a:solidFill>
                <a:effectLst>
                  <a:outerShdw blurRad="38100" dist="38100" dir="2700000" algn="tl">
                    <a:srgbClr val="000000"/>
                  </a:outerShdw>
                </a:effectLst>
                <a:latin typeface="Arial" pitchFamily="34" charset="0"/>
              </a:rPr>
              <a:t>Ordres d’achat</a:t>
            </a:r>
          </a:p>
          <a:p>
            <a:pPr algn="l" eaLnBrk="0" latinLnBrk="0" hangingPunct="0">
              <a:lnSpc>
                <a:spcPct val="90000"/>
              </a:lnSpc>
              <a:spcBef>
                <a:spcPct val="30000"/>
              </a:spcBef>
            </a:pPr>
            <a:r>
              <a:rPr kumimoji="0" lang="en-US" sz="1400" b="1">
                <a:solidFill>
                  <a:schemeClr val="bg2"/>
                </a:solidFill>
                <a:effectLst>
                  <a:outerShdw blurRad="38100" dist="38100" dir="2700000" algn="tl">
                    <a:srgbClr val="000000"/>
                  </a:outerShdw>
                </a:effectLst>
                <a:latin typeface="Arial" pitchFamily="34" charset="0"/>
              </a:rPr>
              <a:t>Inventaire</a:t>
            </a:r>
          </a:p>
          <a:p>
            <a:pPr algn="l" eaLnBrk="0" latinLnBrk="0" hangingPunct="0">
              <a:lnSpc>
                <a:spcPct val="90000"/>
              </a:lnSpc>
              <a:spcBef>
                <a:spcPct val="30000"/>
              </a:spcBef>
            </a:pPr>
            <a:r>
              <a:rPr kumimoji="0" lang="en-US" sz="1400" b="1">
                <a:solidFill>
                  <a:schemeClr val="bg2"/>
                </a:solidFill>
                <a:effectLst>
                  <a:outerShdw blurRad="38100" dist="38100" dir="2700000" algn="tl">
                    <a:srgbClr val="000000"/>
                  </a:outerShdw>
                </a:effectLst>
                <a:latin typeface="Arial" pitchFamily="34" charset="0"/>
              </a:rPr>
              <a:t>Capacité</a:t>
            </a:r>
          </a:p>
        </p:txBody>
      </p:sp>
      <p:sp>
        <p:nvSpPr>
          <p:cNvPr id="482413" name="Rectangle 109"/>
          <p:cNvSpPr>
            <a:spLocks noChangeArrowheads="1"/>
          </p:cNvSpPr>
          <p:nvPr/>
        </p:nvSpPr>
        <p:spPr bwMode="auto">
          <a:xfrm>
            <a:off x="1676400" y="1295400"/>
            <a:ext cx="5334000" cy="336550"/>
          </a:xfrm>
          <a:prstGeom prst="rect">
            <a:avLst/>
          </a:prstGeom>
          <a:noFill/>
          <a:ln w="12700">
            <a:noFill/>
            <a:miter lim="800000"/>
            <a:headEnd/>
            <a:tailEnd/>
          </a:ln>
          <a:effectLst/>
        </p:spPr>
        <p:txBody>
          <a:bodyPr lIns="90000" tIns="46800" rIns="90000" bIns="46800">
            <a:spAutoFit/>
          </a:bodyPr>
          <a:lstStyle/>
          <a:p>
            <a:pPr>
              <a:spcBef>
                <a:spcPct val="50000"/>
              </a:spcBef>
            </a:pPr>
            <a:r>
              <a:rPr lang="fr-FR" sz="1600" b="1">
                <a:solidFill>
                  <a:srgbClr val="E91D1D"/>
                </a:solidFill>
                <a:effectLst>
                  <a:outerShdw blurRad="38100" dist="38100" dir="2700000" algn="tl">
                    <a:srgbClr val="000000"/>
                  </a:outerShdw>
                </a:effectLst>
              </a:rPr>
              <a:t>SOAP = communications par message &amp; RPC</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Espace réservé du numéro de diapositive 2"/>
          <p:cNvSpPr>
            <a:spLocks noGrp="1"/>
          </p:cNvSpPr>
          <p:nvPr>
            <p:ph type="sldNum" sz="quarter" idx="10"/>
          </p:nvPr>
        </p:nvSpPr>
        <p:spPr/>
        <p:txBody>
          <a:bodyPr/>
          <a:lstStyle/>
          <a:p>
            <a:fld id="{8198AA65-18EE-4A7A-8E79-1FB0096CDDD3}" type="slidenum">
              <a:rPr lang="fr-FR"/>
              <a:pPr/>
              <a:t>213</a:t>
            </a:fld>
            <a:endParaRPr lang="fr-FR"/>
          </a:p>
        </p:txBody>
      </p:sp>
      <p:sp>
        <p:nvSpPr>
          <p:cNvPr id="487426" name="Rectangle 2"/>
          <p:cNvSpPr>
            <a:spLocks noGrp="1" noChangeArrowheads="1"/>
          </p:cNvSpPr>
          <p:nvPr>
            <p:ph type="title"/>
          </p:nvPr>
        </p:nvSpPr>
        <p:spPr/>
        <p:txBody>
          <a:bodyPr/>
          <a:lstStyle/>
          <a:p>
            <a:r>
              <a:rPr lang="fr-FR"/>
              <a:t>Exemple : achat d’un livre</a:t>
            </a:r>
          </a:p>
        </p:txBody>
      </p:sp>
      <p:sp>
        <p:nvSpPr>
          <p:cNvPr id="487428" name="Line 4"/>
          <p:cNvSpPr>
            <a:spLocks noChangeShapeType="1"/>
          </p:cNvSpPr>
          <p:nvPr/>
        </p:nvSpPr>
        <p:spPr bwMode="auto">
          <a:xfrm>
            <a:off x="1981200" y="1676400"/>
            <a:ext cx="0" cy="4800600"/>
          </a:xfrm>
          <a:prstGeom prst="line">
            <a:avLst/>
          </a:prstGeom>
          <a:noFill/>
          <a:ln w="3175">
            <a:solidFill>
              <a:srgbClr val="3366FF"/>
            </a:solidFill>
            <a:prstDash val="dashDot"/>
            <a:round/>
            <a:headEnd/>
            <a:tailEnd/>
          </a:ln>
          <a:effectLst/>
        </p:spPr>
        <p:txBody>
          <a:bodyPr/>
          <a:lstStyle/>
          <a:p>
            <a:endParaRPr lang="fr-FR"/>
          </a:p>
        </p:txBody>
      </p:sp>
      <p:sp>
        <p:nvSpPr>
          <p:cNvPr id="487429" name="Line 5"/>
          <p:cNvSpPr>
            <a:spLocks noChangeShapeType="1"/>
          </p:cNvSpPr>
          <p:nvPr/>
        </p:nvSpPr>
        <p:spPr bwMode="auto">
          <a:xfrm>
            <a:off x="4114800" y="1676400"/>
            <a:ext cx="0" cy="4800600"/>
          </a:xfrm>
          <a:prstGeom prst="line">
            <a:avLst/>
          </a:prstGeom>
          <a:noFill/>
          <a:ln w="3175">
            <a:solidFill>
              <a:srgbClr val="3366FF"/>
            </a:solidFill>
            <a:prstDash val="dashDot"/>
            <a:round/>
            <a:headEnd/>
            <a:tailEnd/>
          </a:ln>
          <a:effectLst/>
        </p:spPr>
        <p:txBody>
          <a:bodyPr/>
          <a:lstStyle/>
          <a:p>
            <a:endParaRPr lang="fr-FR"/>
          </a:p>
        </p:txBody>
      </p:sp>
      <p:sp>
        <p:nvSpPr>
          <p:cNvPr id="487430" name="Line 6"/>
          <p:cNvSpPr>
            <a:spLocks noChangeShapeType="1"/>
          </p:cNvSpPr>
          <p:nvPr/>
        </p:nvSpPr>
        <p:spPr bwMode="auto">
          <a:xfrm>
            <a:off x="7010400" y="1676400"/>
            <a:ext cx="0" cy="4800600"/>
          </a:xfrm>
          <a:prstGeom prst="line">
            <a:avLst/>
          </a:prstGeom>
          <a:noFill/>
          <a:ln w="3175">
            <a:solidFill>
              <a:srgbClr val="3366FF"/>
            </a:solidFill>
            <a:prstDash val="dashDot"/>
            <a:round/>
            <a:headEnd/>
            <a:tailEnd/>
          </a:ln>
          <a:effectLst/>
        </p:spPr>
        <p:txBody>
          <a:bodyPr/>
          <a:lstStyle/>
          <a:p>
            <a:endParaRPr lang="fr-FR"/>
          </a:p>
        </p:txBody>
      </p:sp>
      <p:grpSp>
        <p:nvGrpSpPr>
          <p:cNvPr id="487431" name="Group 7"/>
          <p:cNvGrpSpPr>
            <a:grpSpLocks/>
          </p:cNvGrpSpPr>
          <p:nvPr/>
        </p:nvGrpSpPr>
        <p:grpSpPr bwMode="auto">
          <a:xfrm>
            <a:off x="2514600" y="2286000"/>
            <a:ext cx="1219200" cy="3810000"/>
            <a:chOff x="1488" y="1392"/>
            <a:chExt cx="768" cy="2400"/>
          </a:xfrm>
        </p:grpSpPr>
        <p:sp>
          <p:nvSpPr>
            <p:cNvPr id="487432" name="Rectangle 8"/>
            <p:cNvSpPr>
              <a:spLocks noChangeArrowheads="1"/>
            </p:cNvSpPr>
            <p:nvPr/>
          </p:nvSpPr>
          <p:spPr bwMode="auto">
            <a:xfrm>
              <a:off x="1488" y="1392"/>
              <a:ext cx="672" cy="48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wrap="none" anchor="ctr">
              <a:flatTx/>
            </a:bodyPr>
            <a:lstStyle/>
            <a:p>
              <a:endParaRPr lang="fr-FR"/>
            </a:p>
          </p:txBody>
        </p:sp>
        <p:sp>
          <p:nvSpPr>
            <p:cNvPr id="487433" name="Rectangle 9"/>
            <p:cNvSpPr>
              <a:spLocks noChangeArrowheads="1"/>
            </p:cNvSpPr>
            <p:nvPr/>
          </p:nvSpPr>
          <p:spPr bwMode="auto">
            <a:xfrm>
              <a:off x="1536" y="2352"/>
              <a:ext cx="672" cy="48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wrap="none" anchor="ctr">
              <a:flatTx/>
            </a:bodyPr>
            <a:lstStyle/>
            <a:p>
              <a:endParaRPr lang="fr-FR"/>
            </a:p>
          </p:txBody>
        </p:sp>
        <p:sp>
          <p:nvSpPr>
            <p:cNvPr id="487434" name="Rectangle 10"/>
            <p:cNvSpPr>
              <a:spLocks noChangeArrowheads="1"/>
            </p:cNvSpPr>
            <p:nvPr/>
          </p:nvSpPr>
          <p:spPr bwMode="auto">
            <a:xfrm>
              <a:off x="1536" y="3312"/>
              <a:ext cx="672" cy="48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wrap="none" anchor="ctr">
              <a:flatTx/>
            </a:bodyPr>
            <a:lstStyle/>
            <a:p>
              <a:endParaRPr lang="fr-FR"/>
            </a:p>
          </p:txBody>
        </p:sp>
        <p:sp>
          <p:nvSpPr>
            <p:cNvPr id="487435" name="Text Box 11"/>
            <p:cNvSpPr txBox="1">
              <a:spLocks noChangeArrowheads="1"/>
            </p:cNvSpPr>
            <p:nvPr/>
          </p:nvSpPr>
          <p:spPr bwMode="auto">
            <a:xfrm>
              <a:off x="1584" y="1536"/>
              <a:ext cx="624" cy="173"/>
            </a:xfrm>
            <a:prstGeom prst="rect">
              <a:avLst/>
            </a:prstGeom>
            <a:noFill/>
            <a:ln w="9525">
              <a:noFill/>
              <a:miter lim="800000"/>
              <a:headEnd/>
              <a:tailEnd/>
            </a:ln>
            <a:effectLst/>
          </p:spPr>
          <p:txBody>
            <a:bodyPr>
              <a:spAutoFit/>
            </a:bodyPr>
            <a:lstStyle/>
            <a:p>
              <a:pPr algn="l" latinLnBrk="0">
                <a:spcBef>
                  <a:spcPct val="50000"/>
                </a:spcBef>
              </a:pPr>
              <a:r>
                <a:rPr kumimoji="0" lang="en-US" sz="1200">
                  <a:solidFill>
                    <a:srgbClr val="FFFFFF"/>
                  </a:solidFill>
                  <a:latin typeface="Arial" pitchFamily="34" charset="0"/>
                </a:rPr>
                <a:t>Amazon</a:t>
              </a:r>
            </a:p>
          </p:txBody>
        </p:sp>
        <p:sp>
          <p:nvSpPr>
            <p:cNvPr id="487436" name="Text Box 12"/>
            <p:cNvSpPr txBox="1">
              <a:spLocks noChangeArrowheads="1"/>
            </p:cNvSpPr>
            <p:nvPr/>
          </p:nvSpPr>
          <p:spPr bwMode="auto">
            <a:xfrm>
              <a:off x="1536" y="2496"/>
              <a:ext cx="720" cy="173"/>
            </a:xfrm>
            <a:prstGeom prst="rect">
              <a:avLst/>
            </a:prstGeom>
            <a:noFill/>
            <a:ln w="9525">
              <a:noFill/>
              <a:miter lim="800000"/>
              <a:headEnd/>
              <a:tailEnd/>
            </a:ln>
            <a:effectLst/>
          </p:spPr>
          <p:txBody>
            <a:bodyPr>
              <a:spAutoFit/>
            </a:bodyPr>
            <a:lstStyle/>
            <a:p>
              <a:pPr algn="l" latinLnBrk="0">
                <a:spcBef>
                  <a:spcPct val="50000"/>
                </a:spcBef>
              </a:pPr>
              <a:r>
                <a:rPr kumimoji="0" lang="en-US" sz="1200" b="1">
                  <a:solidFill>
                    <a:srgbClr val="FFFFFF"/>
                  </a:solidFill>
                  <a:latin typeface="Arial" pitchFamily="34" charset="0"/>
                </a:rPr>
                <a:t>Ted’z Books</a:t>
              </a:r>
            </a:p>
          </p:txBody>
        </p:sp>
        <p:sp>
          <p:nvSpPr>
            <p:cNvPr id="487437" name="Text Box 13"/>
            <p:cNvSpPr txBox="1">
              <a:spLocks noChangeArrowheads="1"/>
            </p:cNvSpPr>
            <p:nvPr/>
          </p:nvSpPr>
          <p:spPr bwMode="auto">
            <a:xfrm>
              <a:off x="1584" y="3408"/>
              <a:ext cx="624" cy="288"/>
            </a:xfrm>
            <a:prstGeom prst="rect">
              <a:avLst/>
            </a:prstGeom>
            <a:noFill/>
            <a:ln w="9525">
              <a:noFill/>
              <a:miter lim="800000"/>
              <a:headEnd/>
              <a:tailEnd/>
            </a:ln>
            <a:effectLst/>
          </p:spPr>
          <p:txBody>
            <a:bodyPr>
              <a:spAutoFit/>
            </a:bodyPr>
            <a:lstStyle/>
            <a:p>
              <a:pPr latinLnBrk="0">
                <a:spcBef>
                  <a:spcPct val="50000"/>
                </a:spcBef>
              </a:pPr>
              <a:r>
                <a:rPr kumimoji="0" lang="en-US" sz="1200">
                  <a:solidFill>
                    <a:srgbClr val="FFFFFF"/>
                  </a:solidFill>
                  <a:latin typeface="Arial" pitchFamily="34" charset="0"/>
                </a:rPr>
                <a:t>Barnes &amp; Noble</a:t>
              </a:r>
            </a:p>
          </p:txBody>
        </p:sp>
      </p:grpSp>
      <p:grpSp>
        <p:nvGrpSpPr>
          <p:cNvPr id="487438" name="Group 14"/>
          <p:cNvGrpSpPr>
            <a:grpSpLocks/>
          </p:cNvGrpSpPr>
          <p:nvPr/>
        </p:nvGrpSpPr>
        <p:grpSpPr bwMode="auto">
          <a:xfrm>
            <a:off x="7543800" y="2133600"/>
            <a:ext cx="1295400" cy="3657600"/>
            <a:chOff x="4752" y="1344"/>
            <a:chExt cx="816" cy="2304"/>
          </a:xfrm>
        </p:grpSpPr>
        <p:grpSp>
          <p:nvGrpSpPr>
            <p:cNvPr id="487439" name="Group 15"/>
            <p:cNvGrpSpPr>
              <a:grpSpLocks/>
            </p:cNvGrpSpPr>
            <p:nvPr/>
          </p:nvGrpSpPr>
          <p:grpSpPr bwMode="auto">
            <a:xfrm>
              <a:off x="4752" y="1344"/>
              <a:ext cx="816" cy="576"/>
              <a:chOff x="4656" y="1296"/>
              <a:chExt cx="816" cy="576"/>
            </a:xfrm>
          </p:grpSpPr>
          <p:grpSp>
            <p:nvGrpSpPr>
              <p:cNvPr id="487440" name="Group 16"/>
              <p:cNvGrpSpPr>
                <a:grpSpLocks/>
              </p:cNvGrpSpPr>
              <p:nvPr/>
            </p:nvGrpSpPr>
            <p:grpSpPr bwMode="auto">
              <a:xfrm>
                <a:off x="4896" y="1296"/>
                <a:ext cx="576" cy="538"/>
                <a:chOff x="4896" y="1296"/>
                <a:chExt cx="576" cy="538"/>
              </a:xfrm>
            </p:grpSpPr>
            <p:sp>
              <p:nvSpPr>
                <p:cNvPr id="487441" name="Oval 17"/>
                <p:cNvSpPr>
                  <a:spLocks noChangeArrowheads="1"/>
                </p:cNvSpPr>
                <p:nvPr/>
              </p:nvSpPr>
              <p:spPr bwMode="auto">
                <a:xfrm flipV="1">
                  <a:off x="4896" y="1296"/>
                  <a:ext cx="576" cy="240"/>
                </a:xfrm>
                <a:prstGeom prst="ellipse">
                  <a:avLst/>
                </a:prstGeom>
                <a:solidFill>
                  <a:srgbClr val="CCFFFF"/>
                </a:solidFill>
                <a:ln w="12700">
                  <a:round/>
                  <a:headEnd type="none" w="sm" len="sm"/>
                  <a:tailEnd type="none" w="sm" len="sm"/>
                </a:ln>
                <a:effectLst/>
                <a:scene3d>
                  <a:camera prst="legacyObliqueTop">
                    <a:rot lat="16800000" lon="0" rev="0"/>
                  </a:camera>
                  <a:lightRig rig="legacyNormal1" dir="t"/>
                </a:scene3d>
                <a:sp3d extrusionH="887400" prstMaterial="legacyMetal">
                  <a:bevelT w="13500" h="13500" prst="angle"/>
                  <a:bevelB w="13500" h="13500" prst="angle"/>
                  <a:extrusionClr>
                    <a:srgbClr val="CCFFFF"/>
                  </a:extrusionClr>
                </a:sp3d>
              </p:spPr>
              <p:txBody>
                <a:bodyPr wrap="none" anchor="ctr">
                  <a:flatTx/>
                </a:bodyPr>
                <a:lstStyle/>
                <a:p>
                  <a:endParaRPr lang="fr-FR"/>
                </a:p>
              </p:txBody>
            </p:sp>
            <p:sp>
              <p:nvSpPr>
                <p:cNvPr id="487442" name="Text Box 18"/>
                <p:cNvSpPr txBox="1">
                  <a:spLocks noChangeArrowheads="1"/>
                </p:cNvSpPr>
                <p:nvPr/>
              </p:nvSpPr>
              <p:spPr bwMode="auto">
                <a:xfrm>
                  <a:off x="4944" y="1680"/>
                  <a:ext cx="480" cy="154"/>
                </a:xfrm>
                <a:prstGeom prst="rect">
                  <a:avLst/>
                </a:prstGeom>
                <a:noFill/>
                <a:ln w="9525">
                  <a:noFill/>
                  <a:miter lim="800000"/>
                  <a:headEnd/>
                  <a:tailEnd/>
                </a:ln>
                <a:effectLst/>
              </p:spPr>
              <p:txBody>
                <a:bodyPr>
                  <a:spAutoFit/>
                </a:bodyPr>
                <a:lstStyle/>
                <a:p>
                  <a:pPr algn="l" latinLnBrk="0">
                    <a:spcBef>
                      <a:spcPct val="50000"/>
                    </a:spcBef>
                  </a:pPr>
                  <a:r>
                    <a:rPr kumimoji="0" lang="en-US" sz="1000" b="1">
                      <a:solidFill>
                        <a:schemeClr val="bg2"/>
                      </a:solidFill>
                      <a:latin typeface="Arial" pitchFamily="34" charset="0"/>
                    </a:rPr>
                    <a:t>Hachette</a:t>
                  </a:r>
                </a:p>
              </p:txBody>
            </p:sp>
          </p:grpSp>
          <p:sp>
            <p:nvSpPr>
              <p:cNvPr id="487443" name="Line 19"/>
              <p:cNvSpPr>
                <a:spLocks noChangeShapeType="1"/>
              </p:cNvSpPr>
              <p:nvPr/>
            </p:nvSpPr>
            <p:spPr bwMode="auto">
              <a:xfrm flipH="1">
                <a:off x="4752" y="1584"/>
                <a:ext cx="144" cy="0"/>
              </a:xfrm>
              <a:prstGeom prst="line">
                <a:avLst/>
              </a:prstGeom>
              <a:noFill/>
              <a:ln w="9525">
                <a:solidFill>
                  <a:schemeClr val="tx1"/>
                </a:solidFill>
                <a:round/>
                <a:headEnd/>
                <a:tailEnd/>
              </a:ln>
              <a:effectLst/>
            </p:spPr>
            <p:txBody>
              <a:bodyPr/>
              <a:lstStyle/>
              <a:p>
                <a:endParaRPr lang="fr-FR"/>
              </a:p>
            </p:txBody>
          </p:sp>
          <p:sp>
            <p:nvSpPr>
              <p:cNvPr id="487444" name="Line 20"/>
              <p:cNvSpPr>
                <a:spLocks noChangeShapeType="1"/>
              </p:cNvSpPr>
              <p:nvPr/>
            </p:nvSpPr>
            <p:spPr bwMode="auto">
              <a:xfrm flipH="1">
                <a:off x="4752" y="1824"/>
                <a:ext cx="144" cy="0"/>
              </a:xfrm>
              <a:prstGeom prst="line">
                <a:avLst/>
              </a:prstGeom>
              <a:noFill/>
              <a:ln w="9525">
                <a:solidFill>
                  <a:schemeClr val="tx1"/>
                </a:solidFill>
                <a:round/>
                <a:headEnd/>
                <a:tailEnd/>
              </a:ln>
              <a:effectLst/>
            </p:spPr>
            <p:txBody>
              <a:bodyPr/>
              <a:lstStyle/>
              <a:p>
                <a:endParaRPr lang="fr-FR"/>
              </a:p>
            </p:txBody>
          </p:sp>
          <p:sp>
            <p:nvSpPr>
              <p:cNvPr id="487445" name="Oval 21"/>
              <p:cNvSpPr>
                <a:spLocks noChangeArrowheads="1"/>
              </p:cNvSpPr>
              <p:nvPr/>
            </p:nvSpPr>
            <p:spPr bwMode="auto">
              <a:xfrm>
                <a:off x="4656" y="1536"/>
                <a:ext cx="96" cy="96"/>
              </a:xfrm>
              <a:prstGeom prst="ellipse">
                <a:avLst/>
              </a:prstGeom>
              <a:solidFill>
                <a:srgbClr val="FFFFFF">
                  <a:alpha val="50000"/>
                </a:srgbClr>
              </a:solidFill>
              <a:ln w="9525">
                <a:solidFill>
                  <a:schemeClr val="tx1"/>
                </a:solidFill>
                <a:round/>
                <a:headEnd/>
                <a:tailEnd/>
              </a:ln>
              <a:effectLst/>
            </p:spPr>
            <p:txBody>
              <a:bodyPr wrap="none" anchor="ctr"/>
              <a:lstStyle/>
              <a:p>
                <a:endParaRPr lang="fr-FR"/>
              </a:p>
            </p:txBody>
          </p:sp>
          <p:sp>
            <p:nvSpPr>
              <p:cNvPr id="487446" name="Oval 22"/>
              <p:cNvSpPr>
                <a:spLocks noChangeArrowheads="1"/>
              </p:cNvSpPr>
              <p:nvPr/>
            </p:nvSpPr>
            <p:spPr bwMode="auto">
              <a:xfrm>
                <a:off x="4656" y="1776"/>
                <a:ext cx="96" cy="96"/>
              </a:xfrm>
              <a:prstGeom prst="ellipse">
                <a:avLst/>
              </a:prstGeom>
              <a:solidFill>
                <a:schemeClr val="tx1">
                  <a:alpha val="50000"/>
                </a:schemeClr>
              </a:solidFill>
              <a:ln w="9525">
                <a:solidFill>
                  <a:schemeClr val="tx1"/>
                </a:solidFill>
                <a:round/>
                <a:headEnd/>
                <a:tailEnd/>
              </a:ln>
              <a:effectLst/>
            </p:spPr>
            <p:txBody>
              <a:bodyPr wrap="none" anchor="ctr"/>
              <a:lstStyle/>
              <a:p>
                <a:endParaRPr lang="fr-FR"/>
              </a:p>
            </p:txBody>
          </p:sp>
        </p:grpSp>
        <p:grpSp>
          <p:nvGrpSpPr>
            <p:cNvPr id="487447" name="Group 23"/>
            <p:cNvGrpSpPr>
              <a:grpSpLocks/>
            </p:cNvGrpSpPr>
            <p:nvPr/>
          </p:nvGrpSpPr>
          <p:grpSpPr bwMode="auto">
            <a:xfrm>
              <a:off x="4752" y="2208"/>
              <a:ext cx="816" cy="682"/>
              <a:chOff x="4656" y="2160"/>
              <a:chExt cx="816" cy="682"/>
            </a:xfrm>
          </p:grpSpPr>
          <p:grpSp>
            <p:nvGrpSpPr>
              <p:cNvPr id="487448" name="Group 24"/>
              <p:cNvGrpSpPr>
                <a:grpSpLocks/>
              </p:cNvGrpSpPr>
              <p:nvPr/>
            </p:nvGrpSpPr>
            <p:grpSpPr bwMode="auto">
              <a:xfrm>
                <a:off x="4896" y="2160"/>
                <a:ext cx="576" cy="682"/>
                <a:chOff x="4896" y="2160"/>
                <a:chExt cx="576" cy="682"/>
              </a:xfrm>
            </p:grpSpPr>
            <p:sp>
              <p:nvSpPr>
                <p:cNvPr id="487449" name="Oval 25"/>
                <p:cNvSpPr>
                  <a:spLocks noChangeArrowheads="1"/>
                </p:cNvSpPr>
                <p:nvPr/>
              </p:nvSpPr>
              <p:spPr bwMode="auto">
                <a:xfrm flipV="1">
                  <a:off x="4896" y="2160"/>
                  <a:ext cx="576" cy="240"/>
                </a:xfrm>
                <a:prstGeom prst="ellipse">
                  <a:avLst/>
                </a:prstGeom>
                <a:solidFill>
                  <a:srgbClr val="CCFFFF"/>
                </a:solidFill>
                <a:ln w="12700">
                  <a:round/>
                  <a:headEnd type="none" w="sm" len="sm"/>
                  <a:tailEnd type="none" w="sm" len="sm"/>
                </a:ln>
                <a:effectLst/>
                <a:scene3d>
                  <a:camera prst="legacyObliqueTop">
                    <a:rot lat="16800000" lon="0" rev="0"/>
                  </a:camera>
                  <a:lightRig rig="legacyNormal1" dir="t"/>
                </a:scene3d>
                <a:sp3d extrusionH="887400" prstMaterial="legacyMetal">
                  <a:bevelT w="13500" h="13500" prst="angle"/>
                  <a:bevelB w="13500" h="13500" prst="angle"/>
                  <a:extrusionClr>
                    <a:srgbClr val="CCFFFF"/>
                  </a:extrusionClr>
                </a:sp3d>
              </p:spPr>
              <p:txBody>
                <a:bodyPr wrap="none" anchor="ctr">
                  <a:flatTx/>
                </a:bodyPr>
                <a:lstStyle/>
                <a:p>
                  <a:endParaRPr lang="fr-FR"/>
                </a:p>
              </p:txBody>
            </p:sp>
            <p:sp>
              <p:nvSpPr>
                <p:cNvPr id="487450" name="Text Box 26"/>
                <p:cNvSpPr txBox="1">
                  <a:spLocks noChangeArrowheads="1"/>
                </p:cNvSpPr>
                <p:nvPr/>
              </p:nvSpPr>
              <p:spPr bwMode="auto">
                <a:xfrm>
                  <a:off x="5040" y="2544"/>
                  <a:ext cx="432" cy="298"/>
                </a:xfrm>
                <a:prstGeom prst="rect">
                  <a:avLst/>
                </a:prstGeom>
                <a:noFill/>
                <a:ln w="9525">
                  <a:noFill/>
                  <a:miter lim="800000"/>
                  <a:headEnd/>
                  <a:tailEnd/>
                </a:ln>
                <a:effectLst/>
              </p:spPr>
              <p:txBody>
                <a:bodyPr>
                  <a:spAutoFit/>
                </a:bodyPr>
                <a:lstStyle/>
                <a:p>
                  <a:pPr algn="l" latinLnBrk="0">
                    <a:spcBef>
                      <a:spcPct val="50000"/>
                    </a:spcBef>
                  </a:pPr>
                  <a:r>
                    <a:rPr kumimoji="0" lang="en-US" sz="1000" b="1">
                      <a:solidFill>
                        <a:schemeClr val="bg2"/>
                      </a:solidFill>
                      <a:latin typeface="Arial" pitchFamily="34" charset="0"/>
                    </a:rPr>
                    <a:t>Eyrolles</a:t>
                  </a:r>
                </a:p>
                <a:p>
                  <a:pPr algn="l" latinLnBrk="0">
                    <a:spcBef>
                      <a:spcPct val="50000"/>
                    </a:spcBef>
                  </a:pPr>
                  <a:endParaRPr kumimoji="0" lang="en-US" sz="1000" b="1">
                    <a:solidFill>
                      <a:schemeClr val="bg2"/>
                    </a:solidFill>
                    <a:latin typeface="Arial" pitchFamily="34" charset="0"/>
                  </a:endParaRPr>
                </a:p>
              </p:txBody>
            </p:sp>
          </p:grpSp>
          <p:sp>
            <p:nvSpPr>
              <p:cNvPr id="487451" name="Line 27"/>
              <p:cNvSpPr>
                <a:spLocks noChangeShapeType="1"/>
              </p:cNvSpPr>
              <p:nvPr/>
            </p:nvSpPr>
            <p:spPr bwMode="auto">
              <a:xfrm flipH="1">
                <a:off x="4752" y="2496"/>
                <a:ext cx="144" cy="0"/>
              </a:xfrm>
              <a:prstGeom prst="line">
                <a:avLst/>
              </a:prstGeom>
              <a:noFill/>
              <a:ln w="9525">
                <a:solidFill>
                  <a:schemeClr val="tx1"/>
                </a:solidFill>
                <a:round/>
                <a:headEnd/>
                <a:tailEnd/>
              </a:ln>
              <a:effectLst/>
            </p:spPr>
            <p:txBody>
              <a:bodyPr/>
              <a:lstStyle/>
              <a:p>
                <a:endParaRPr lang="fr-FR"/>
              </a:p>
            </p:txBody>
          </p:sp>
          <p:sp>
            <p:nvSpPr>
              <p:cNvPr id="487452" name="Line 28"/>
              <p:cNvSpPr>
                <a:spLocks noChangeShapeType="1"/>
              </p:cNvSpPr>
              <p:nvPr/>
            </p:nvSpPr>
            <p:spPr bwMode="auto">
              <a:xfrm flipH="1">
                <a:off x="4752" y="2736"/>
                <a:ext cx="144" cy="0"/>
              </a:xfrm>
              <a:prstGeom prst="line">
                <a:avLst/>
              </a:prstGeom>
              <a:noFill/>
              <a:ln w="9525">
                <a:solidFill>
                  <a:schemeClr val="tx1"/>
                </a:solidFill>
                <a:round/>
                <a:headEnd/>
                <a:tailEnd/>
              </a:ln>
              <a:effectLst/>
            </p:spPr>
            <p:txBody>
              <a:bodyPr/>
              <a:lstStyle/>
              <a:p>
                <a:endParaRPr lang="fr-FR"/>
              </a:p>
            </p:txBody>
          </p:sp>
          <p:sp>
            <p:nvSpPr>
              <p:cNvPr id="487453" name="Oval 29"/>
              <p:cNvSpPr>
                <a:spLocks noChangeArrowheads="1"/>
              </p:cNvSpPr>
              <p:nvPr/>
            </p:nvSpPr>
            <p:spPr bwMode="auto">
              <a:xfrm>
                <a:off x="4656" y="2448"/>
                <a:ext cx="96" cy="96"/>
              </a:xfrm>
              <a:prstGeom prst="ellipse">
                <a:avLst/>
              </a:prstGeom>
              <a:solidFill>
                <a:srgbClr val="FFFFFF">
                  <a:alpha val="50000"/>
                </a:srgbClr>
              </a:solidFill>
              <a:ln w="9525">
                <a:solidFill>
                  <a:schemeClr val="tx1"/>
                </a:solidFill>
                <a:round/>
                <a:headEnd/>
                <a:tailEnd/>
              </a:ln>
              <a:effectLst/>
            </p:spPr>
            <p:txBody>
              <a:bodyPr wrap="none" anchor="ctr"/>
              <a:lstStyle/>
              <a:p>
                <a:endParaRPr lang="fr-FR"/>
              </a:p>
            </p:txBody>
          </p:sp>
          <p:sp>
            <p:nvSpPr>
              <p:cNvPr id="487454" name="Oval 30"/>
              <p:cNvSpPr>
                <a:spLocks noChangeArrowheads="1"/>
              </p:cNvSpPr>
              <p:nvPr/>
            </p:nvSpPr>
            <p:spPr bwMode="auto">
              <a:xfrm>
                <a:off x="4656" y="2688"/>
                <a:ext cx="96" cy="96"/>
              </a:xfrm>
              <a:prstGeom prst="ellipse">
                <a:avLst/>
              </a:prstGeom>
              <a:solidFill>
                <a:schemeClr val="tx1">
                  <a:alpha val="50000"/>
                </a:schemeClr>
              </a:solidFill>
              <a:ln w="9525">
                <a:solidFill>
                  <a:schemeClr val="tx1"/>
                </a:solidFill>
                <a:round/>
                <a:headEnd/>
                <a:tailEnd/>
              </a:ln>
              <a:effectLst/>
            </p:spPr>
            <p:txBody>
              <a:bodyPr wrap="none" anchor="ctr"/>
              <a:lstStyle/>
              <a:p>
                <a:endParaRPr lang="fr-FR"/>
              </a:p>
            </p:txBody>
          </p:sp>
        </p:grpSp>
        <p:grpSp>
          <p:nvGrpSpPr>
            <p:cNvPr id="487455" name="Group 31"/>
            <p:cNvGrpSpPr>
              <a:grpSpLocks/>
            </p:cNvGrpSpPr>
            <p:nvPr/>
          </p:nvGrpSpPr>
          <p:grpSpPr bwMode="auto">
            <a:xfrm>
              <a:off x="4752" y="3072"/>
              <a:ext cx="816" cy="576"/>
              <a:chOff x="4656" y="3024"/>
              <a:chExt cx="816" cy="576"/>
            </a:xfrm>
          </p:grpSpPr>
          <p:grpSp>
            <p:nvGrpSpPr>
              <p:cNvPr id="487456" name="Group 32"/>
              <p:cNvGrpSpPr>
                <a:grpSpLocks/>
              </p:cNvGrpSpPr>
              <p:nvPr/>
            </p:nvGrpSpPr>
            <p:grpSpPr bwMode="auto">
              <a:xfrm>
                <a:off x="4896" y="3024"/>
                <a:ext cx="576" cy="538"/>
                <a:chOff x="4896" y="3024"/>
                <a:chExt cx="576" cy="538"/>
              </a:xfrm>
            </p:grpSpPr>
            <p:sp>
              <p:nvSpPr>
                <p:cNvPr id="487457" name="Oval 33"/>
                <p:cNvSpPr>
                  <a:spLocks noChangeArrowheads="1"/>
                </p:cNvSpPr>
                <p:nvPr/>
              </p:nvSpPr>
              <p:spPr bwMode="auto">
                <a:xfrm flipV="1">
                  <a:off x="4896" y="3024"/>
                  <a:ext cx="576" cy="240"/>
                </a:xfrm>
                <a:prstGeom prst="ellipse">
                  <a:avLst/>
                </a:prstGeom>
                <a:solidFill>
                  <a:srgbClr val="CCFFFF"/>
                </a:solidFill>
                <a:ln w="12700">
                  <a:round/>
                  <a:headEnd type="none" w="sm" len="sm"/>
                  <a:tailEnd type="none" w="sm" len="sm"/>
                </a:ln>
                <a:effectLst/>
                <a:scene3d>
                  <a:camera prst="legacyObliqueTop">
                    <a:rot lat="16800000" lon="0" rev="0"/>
                  </a:camera>
                  <a:lightRig rig="legacyNormal1" dir="t"/>
                </a:scene3d>
                <a:sp3d extrusionH="887400" prstMaterial="legacyMetal">
                  <a:bevelT w="13500" h="13500" prst="angle"/>
                  <a:bevelB w="13500" h="13500" prst="angle"/>
                  <a:extrusionClr>
                    <a:srgbClr val="CCFFFF"/>
                  </a:extrusionClr>
                </a:sp3d>
              </p:spPr>
              <p:txBody>
                <a:bodyPr wrap="none" anchor="ctr">
                  <a:flatTx/>
                </a:bodyPr>
                <a:lstStyle/>
                <a:p>
                  <a:endParaRPr lang="fr-FR"/>
                </a:p>
              </p:txBody>
            </p:sp>
            <p:sp>
              <p:nvSpPr>
                <p:cNvPr id="487458" name="Text Box 34"/>
                <p:cNvSpPr txBox="1">
                  <a:spLocks noChangeArrowheads="1"/>
                </p:cNvSpPr>
                <p:nvPr/>
              </p:nvSpPr>
              <p:spPr bwMode="auto">
                <a:xfrm>
                  <a:off x="5040" y="3408"/>
                  <a:ext cx="432" cy="154"/>
                </a:xfrm>
                <a:prstGeom prst="rect">
                  <a:avLst/>
                </a:prstGeom>
                <a:noFill/>
                <a:ln w="9525">
                  <a:noFill/>
                  <a:miter lim="800000"/>
                  <a:headEnd/>
                  <a:tailEnd/>
                </a:ln>
                <a:effectLst/>
              </p:spPr>
              <p:txBody>
                <a:bodyPr>
                  <a:spAutoFit/>
                </a:bodyPr>
                <a:lstStyle/>
                <a:p>
                  <a:pPr algn="l" latinLnBrk="0">
                    <a:spcBef>
                      <a:spcPct val="50000"/>
                    </a:spcBef>
                  </a:pPr>
                  <a:r>
                    <a:rPr kumimoji="0" lang="en-US" sz="1000" b="1">
                      <a:solidFill>
                        <a:schemeClr val="bg2"/>
                      </a:solidFill>
                      <a:latin typeface="Arial" pitchFamily="34" charset="0"/>
                    </a:rPr>
                    <a:t>Sams</a:t>
                  </a:r>
                </a:p>
              </p:txBody>
            </p:sp>
          </p:grpSp>
          <p:sp>
            <p:nvSpPr>
              <p:cNvPr id="487459" name="Line 35"/>
              <p:cNvSpPr>
                <a:spLocks noChangeShapeType="1"/>
              </p:cNvSpPr>
              <p:nvPr/>
            </p:nvSpPr>
            <p:spPr bwMode="auto">
              <a:xfrm flipH="1">
                <a:off x="4752" y="3312"/>
                <a:ext cx="144" cy="0"/>
              </a:xfrm>
              <a:prstGeom prst="line">
                <a:avLst/>
              </a:prstGeom>
              <a:noFill/>
              <a:ln w="9525">
                <a:solidFill>
                  <a:schemeClr val="tx1"/>
                </a:solidFill>
                <a:round/>
                <a:headEnd/>
                <a:tailEnd/>
              </a:ln>
              <a:effectLst/>
            </p:spPr>
            <p:txBody>
              <a:bodyPr/>
              <a:lstStyle/>
              <a:p>
                <a:endParaRPr lang="fr-FR"/>
              </a:p>
            </p:txBody>
          </p:sp>
          <p:sp>
            <p:nvSpPr>
              <p:cNvPr id="487460" name="Line 36"/>
              <p:cNvSpPr>
                <a:spLocks noChangeShapeType="1"/>
              </p:cNvSpPr>
              <p:nvPr/>
            </p:nvSpPr>
            <p:spPr bwMode="auto">
              <a:xfrm flipH="1">
                <a:off x="4752" y="3552"/>
                <a:ext cx="144" cy="0"/>
              </a:xfrm>
              <a:prstGeom prst="line">
                <a:avLst/>
              </a:prstGeom>
              <a:noFill/>
              <a:ln w="9525">
                <a:solidFill>
                  <a:schemeClr val="tx1"/>
                </a:solidFill>
                <a:round/>
                <a:headEnd/>
                <a:tailEnd/>
              </a:ln>
              <a:effectLst/>
            </p:spPr>
            <p:txBody>
              <a:bodyPr/>
              <a:lstStyle/>
              <a:p>
                <a:endParaRPr lang="fr-FR"/>
              </a:p>
            </p:txBody>
          </p:sp>
          <p:sp>
            <p:nvSpPr>
              <p:cNvPr id="487461" name="Oval 37"/>
              <p:cNvSpPr>
                <a:spLocks noChangeArrowheads="1"/>
              </p:cNvSpPr>
              <p:nvPr/>
            </p:nvSpPr>
            <p:spPr bwMode="auto">
              <a:xfrm>
                <a:off x="4656" y="3264"/>
                <a:ext cx="96" cy="96"/>
              </a:xfrm>
              <a:prstGeom prst="ellipse">
                <a:avLst/>
              </a:prstGeom>
              <a:solidFill>
                <a:srgbClr val="FFFFFF">
                  <a:alpha val="50000"/>
                </a:srgbClr>
              </a:solidFill>
              <a:ln w="9525">
                <a:solidFill>
                  <a:schemeClr val="tx1"/>
                </a:solidFill>
                <a:round/>
                <a:headEnd/>
                <a:tailEnd/>
              </a:ln>
              <a:effectLst/>
            </p:spPr>
            <p:txBody>
              <a:bodyPr wrap="none" anchor="ctr"/>
              <a:lstStyle/>
              <a:p>
                <a:endParaRPr lang="fr-FR"/>
              </a:p>
            </p:txBody>
          </p:sp>
          <p:sp>
            <p:nvSpPr>
              <p:cNvPr id="487462" name="Oval 38"/>
              <p:cNvSpPr>
                <a:spLocks noChangeArrowheads="1"/>
              </p:cNvSpPr>
              <p:nvPr/>
            </p:nvSpPr>
            <p:spPr bwMode="auto">
              <a:xfrm>
                <a:off x="4656" y="3504"/>
                <a:ext cx="96" cy="96"/>
              </a:xfrm>
              <a:prstGeom prst="ellipse">
                <a:avLst/>
              </a:prstGeom>
              <a:solidFill>
                <a:schemeClr val="tx1">
                  <a:alpha val="50000"/>
                </a:schemeClr>
              </a:solidFill>
              <a:ln w="9525">
                <a:solidFill>
                  <a:schemeClr val="tx1"/>
                </a:solidFill>
                <a:round/>
                <a:headEnd/>
                <a:tailEnd/>
              </a:ln>
              <a:effectLst/>
            </p:spPr>
            <p:txBody>
              <a:bodyPr wrap="none" anchor="ctr"/>
              <a:lstStyle/>
              <a:p>
                <a:endParaRPr lang="fr-FR"/>
              </a:p>
            </p:txBody>
          </p:sp>
        </p:grpSp>
      </p:grpSp>
      <p:grpSp>
        <p:nvGrpSpPr>
          <p:cNvPr id="487463" name="Group 39"/>
          <p:cNvGrpSpPr>
            <a:grpSpLocks/>
          </p:cNvGrpSpPr>
          <p:nvPr/>
        </p:nvGrpSpPr>
        <p:grpSpPr bwMode="auto">
          <a:xfrm>
            <a:off x="4267200" y="2286000"/>
            <a:ext cx="2590800" cy="3810000"/>
            <a:chOff x="2592" y="1392"/>
            <a:chExt cx="1632" cy="2400"/>
          </a:xfrm>
        </p:grpSpPr>
        <p:sp>
          <p:nvSpPr>
            <p:cNvPr id="487464" name="Rectangle 40"/>
            <p:cNvSpPr>
              <a:spLocks noChangeArrowheads="1"/>
            </p:cNvSpPr>
            <p:nvPr/>
          </p:nvSpPr>
          <p:spPr bwMode="auto">
            <a:xfrm>
              <a:off x="2832" y="1392"/>
              <a:ext cx="1056" cy="2400"/>
            </a:xfrm>
            <a:prstGeom prst="rect">
              <a:avLst/>
            </a:prstGeom>
            <a:solidFill>
              <a:srgbClr val="00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FF"/>
              </a:extrusionClr>
            </a:sp3d>
          </p:spPr>
          <p:txBody>
            <a:bodyPr wrap="none" anchor="ctr">
              <a:flatTx/>
            </a:bodyPr>
            <a:lstStyle/>
            <a:p>
              <a:endParaRPr lang="fr-FR"/>
            </a:p>
          </p:txBody>
        </p:sp>
        <p:sp>
          <p:nvSpPr>
            <p:cNvPr id="487465" name="Oval 41"/>
            <p:cNvSpPr>
              <a:spLocks noChangeArrowheads="1"/>
            </p:cNvSpPr>
            <p:nvPr/>
          </p:nvSpPr>
          <p:spPr bwMode="auto">
            <a:xfrm>
              <a:off x="2592" y="2304"/>
              <a:ext cx="96" cy="96"/>
            </a:xfrm>
            <a:prstGeom prst="ellipse">
              <a:avLst/>
            </a:prstGeom>
            <a:solidFill>
              <a:srgbClr val="FF0000"/>
            </a:solidFill>
            <a:ln w="9525">
              <a:solidFill>
                <a:schemeClr val="tx1"/>
              </a:solidFill>
              <a:round/>
              <a:headEnd/>
              <a:tailEnd/>
            </a:ln>
            <a:effectLst/>
          </p:spPr>
          <p:txBody>
            <a:bodyPr wrap="none" anchor="ctr"/>
            <a:lstStyle/>
            <a:p>
              <a:endParaRPr lang="fr-FR"/>
            </a:p>
          </p:txBody>
        </p:sp>
        <p:sp>
          <p:nvSpPr>
            <p:cNvPr id="487466" name="AutoShape 42"/>
            <p:cNvSpPr>
              <a:spLocks noChangeArrowheads="1"/>
            </p:cNvSpPr>
            <p:nvPr/>
          </p:nvSpPr>
          <p:spPr bwMode="auto">
            <a:xfrm>
              <a:off x="3216" y="3024"/>
              <a:ext cx="288" cy="384"/>
            </a:xfrm>
            <a:prstGeom prst="can">
              <a:avLst>
                <a:gd name="adj" fmla="val 33333"/>
              </a:avLst>
            </a:prstGeom>
            <a:solidFill>
              <a:srgbClr val="969696">
                <a:alpha val="50000"/>
              </a:srgbClr>
            </a:solidFill>
            <a:ln w="9525">
              <a:solidFill>
                <a:schemeClr val="tx1"/>
              </a:solidFill>
              <a:round/>
              <a:headEnd/>
              <a:tailEnd/>
            </a:ln>
            <a:effectLst/>
          </p:spPr>
          <p:txBody>
            <a:bodyPr wrap="none" anchor="ctr"/>
            <a:lstStyle/>
            <a:p>
              <a:endParaRPr lang="fr-FR"/>
            </a:p>
          </p:txBody>
        </p:sp>
        <p:sp>
          <p:nvSpPr>
            <p:cNvPr id="487467" name="Line 43"/>
            <p:cNvSpPr>
              <a:spLocks noChangeShapeType="1"/>
            </p:cNvSpPr>
            <p:nvPr/>
          </p:nvSpPr>
          <p:spPr bwMode="auto">
            <a:xfrm flipH="1">
              <a:off x="3792" y="2592"/>
              <a:ext cx="336" cy="0"/>
            </a:xfrm>
            <a:prstGeom prst="line">
              <a:avLst/>
            </a:prstGeom>
            <a:noFill/>
            <a:ln w="9525">
              <a:solidFill>
                <a:schemeClr val="tx1"/>
              </a:solidFill>
              <a:round/>
              <a:headEnd/>
              <a:tailEnd/>
            </a:ln>
            <a:effectLst/>
          </p:spPr>
          <p:txBody>
            <a:bodyPr/>
            <a:lstStyle/>
            <a:p>
              <a:endParaRPr lang="fr-FR"/>
            </a:p>
          </p:txBody>
        </p:sp>
        <p:sp>
          <p:nvSpPr>
            <p:cNvPr id="487468" name="Oval 44"/>
            <p:cNvSpPr>
              <a:spLocks noChangeArrowheads="1"/>
            </p:cNvSpPr>
            <p:nvPr/>
          </p:nvSpPr>
          <p:spPr bwMode="auto">
            <a:xfrm>
              <a:off x="4128" y="2544"/>
              <a:ext cx="96" cy="96"/>
            </a:xfrm>
            <a:prstGeom prst="ellipse">
              <a:avLst/>
            </a:prstGeom>
            <a:solidFill>
              <a:schemeClr val="hlink"/>
            </a:solidFill>
            <a:ln w="9525">
              <a:solidFill>
                <a:schemeClr val="tx1"/>
              </a:solidFill>
              <a:round/>
              <a:headEnd/>
              <a:tailEnd/>
            </a:ln>
            <a:effectLst/>
          </p:spPr>
          <p:txBody>
            <a:bodyPr wrap="none" anchor="ctr"/>
            <a:lstStyle/>
            <a:p>
              <a:endParaRPr lang="fr-FR"/>
            </a:p>
          </p:txBody>
        </p:sp>
        <p:sp>
          <p:nvSpPr>
            <p:cNvPr id="487469" name="Text Box 45"/>
            <p:cNvSpPr txBox="1">
              <a:spLocks noChangeArrowheads="1"/>
            </p:cNvSpPr>
            <p:nvPr/>
          </p:nvSpPr>
          <p:spPr bwMode="auto">
            <a:xfrm>
              <a:off x="2928" y="3408"/>
              <a:ext cx="1056" cy="154"/>
            </a:xfrm>
            <a:prstGeom prst="rect">
              <a:avLst/>
            </a:prstGeom>
            <a:noFill/>
            <a:ln w="9525">
              <a:noFill/>
              <a:miter lim="800000"/>
              <a:headEnd/>
              <a:tailEnd/>
            </a:ln>
            <a:effectLst/>
          </p:spPr>
          <p:txBody>
            <a:bodyPr>
              <a:spAutoFit/>
            </a:bodyPr>
            <a:lstStyle/>
            <a:p>
              <a:pPr algn="l" latinLnBrk="0">
                <a:spcBef>
                  <a:spcPct val="50000"/>
                </a:spcBef>
              </a:pPr>
              <a:endParaRPr kumimoji="0" lang="en-US" sz="1000" b="1">
                <a:solidFill>
                  <a:srgbClr val="FFFFFF"/>
                </a:solidFill>
                <a:latin typeface="Arial" pitchFamily="34" charset="0"/>
              </a:endParaRPr>
            </a:p>
          </p:txBody>
        </p:sp>
        <p:sp>
          <p:nvSpPr>
            <p:cNvPr id="487470" name="Line 46"/>
            <p:cNvSpPr>
              <a:spLocks noChangeShapeType="1"/>
            </p:cNvSpPr>
            <p:nvPr/>
          </p:nvSpPr>
          <p:spPr bwMode="auto">
            <a:xfrm>
              <a:off x="3360" y="2688"/>
              <a:ext cx="0" cy="336"/>
            </a:xfrm>
            <a:prstGeom prst="line">
              <a:avLst/>
            </a:prstGeom>
            <a:noFill/>
            <a:ln w="9525">
              <a:solidFill>
                <a:schemeClr val="tx1"/>
              </a:solidFill>
              <a:round/>
              <a:headEnd/>
              <a:tailEnd type="triangle" w="med" len="med"/>
            </a:ln>
            <a:effectLst/>
          </p:spPr>
          <p:txBody>
            <a:bodyPr/>
            <a:lstStyle/>
            <a:p>
              <a:endParaRPr lang="fr-FR"/>
            </a:p>
          </p:txBody>
        </p:sp>
        <p:sp>
          <p:nvSpPr>
            <p:cNvPr id="487471" name="Rectangle 47"/>
            <p:cNvSpPr>
              <a:spLocks noChangeArrowheads="1"/>
            </p:cNvSpPr>
            <p:nvPr/>
          </p:nvSpPr>
          <p:spPr bwMode="auto">
            <a:xfrm>
              <a:off x="2976" y="2256"/>
              <a:ext cx="816" cy="432"/>
            </a:xfrm>
            <a:prstGeom prst="rect">
              <a:avLst/>
            </a:prstGeom>
            <a:solidFill>
              <a:srgbClr val="C0C0C0">
                <a:alpha val="50000"/>
              </a:srgbClr>
            </a:solidFill>
            <a:ln w="9525">
              <a:solidFill>
                <a:schemeClr val="tx1"/>
              </a:solidFill>
              <a:miter lim="800000"/>
              <a:headEnd/>
              <a:tailEnd/>
            </a:ln>
            <a:effectLst/>
          </p:spPr>
          <p:txBody>
            <a:bodyPr wrap="none" anchor="ctr"/>
            <a:lstStyle/>
            <a:p>
              <a:endParaRPr lang="fr-FR"/>
            </a:p>
          </p:txBody>
        </p:sp>
        <p:sp>
          <p:nvSpPr>
            <p:cNvPr id="487472" name="Line 48"/>
            <p:cNvSpPr>
              <a:spLocks noChangeShapeType="1"/>
            </p:cNvSpPr>
            <p:nvPr/>
          </p:nvSpPr>
          <p:spPr bwMode="auto">
            <a:xfrm>
              <a:off x="2688" y="2352"/>
              <a:ext cx="288" cy="0"/>
            </a:xfrm>
            <a:prstGeom prst="line">
              <a:avLst/>
            </a:prstGeom>
            <a:noFill/>
            <a:ln w="9525">
              <a:solidFill>
                <a:schemeClr val="tx1"/>
              </a:solidFill>
              <a:round/>
              <a:headEnd/>
              <a:tailEnd/>
            </a:ln>
            <a:effectLst/>
          </p:spPr>
          <p:txBody>
            <a:bodyPr/>
            <a:lstStyle/>
            <a:p>
              <a:endParaRPr lang="fr-FR"/>
            </a:p>
          </p:txBody>
        </p:sp>
        <p:sp>
          <p:nvSpPr>
            <p:cNvPr id="487473" name="Text Box 49"/>
            <p:cNvSpPr txBox="1">
              <a:spLocks noChangeArrowheads="1"/>
            </p:cNvSpPr>
            <p:nvPr/>
          </p:nvSpPr>
          <p:spPr bwMode="auto">
            <a:xfrm>
              <a:off x="3072" y="2256"/>
              <a:ext cx="624" cy="442"/>
            </a:xfrm>
            <a:prstGeom prst="rect">
              <a:avLst/>
            </a:prstGeom>
            <a:noFill/>
            <a:ln w="9525">
              <a:noFill/>
              <a:miter lim="800000"/>
              <a:headEnd/>
              <a:tailEnd/>
            </a:ln>
            <a:effectLst/>
          </p:spPr>
          <p:txBody>
            <a:bodyPr>
              <a:spAutoFit/>
            </a:bodyPr>
            <a:lstStyle/>
            <a:p>
              <a:pPr latinLnBrk="0">
                <a:spcBef>
                  <a:spcPct val="50000"/>
                </a:spcBef>
              </a:pPr>
              <a:r>
                <a:rPr kumimoji="0" lang="en-US" sz="1000" b="1">
                  <a:solidFill>
                    <a:srgbClr val="FFFFFF"/>
                  </a:solidFill>
                  <a:latin typeface="Arial" pitchFamily="34" charset="0"/>
                </a:rPr>
                <a:t>Service récupération des catalogues</a:t>
              </a:r>
            </a:p>
          </p:txBody>
        </p:sp>
        <p:sp>
          <p:nvSpPr>
            <p:cNvPr id="487474" name="Oval 50"/>
            <p:cNvSpPr>
              <a:spLocks noChangeArrowheads="1"/>
            </p:cNvSpPr>
            <p:nvPr/>
          </p:nvSpPr>
          <p:spPr bwMode="auto">
            <a:xfrm>
              <a:off x="2592" y="1776"/>
              <a:ext cx="96" cy="96"/>
            </a:xfrm>
            <a:prstGeom prst="ellipse">
              <a:avLst/>
            </a:prstGeom>
            <a:solidFill>
              <a:srgbClr val="FF0000"/>
            </a:solidFill>
            <a:ln w="9525">
              <a:solidFill>
                <a:schemeClr val="tx1"/>
              </a:solidFill>
              <a:round/>
              <a:headEnd/>
              <a:tailEnd/>
            </a:ln>
            <a:effectLst/>
          </p:spPr>
          <p:txBody>
            <a:bodyPr wrap="none" anchor="ctr"/>
            <a:lstStyle/>
            <a:p>
              <a:endParaRPr lang="fr-FR"/>
            </a:p>
          </p:txBody>
        </p:sp>
        <p:sp>
          <p:nvSpPr>
            <p:cNvPr id="487475" name="Line 51"/>
            <p:cNvSpPr>
              <a:spLocks noChangeShapeType="1"/>
            </p:cNvSpPr>
            <p:nvPr/>
          </p:nvSpPr>
          <p:spPr bwMode="auto">
            <a:xfrm>
              <a:off x="2688" y="1824"/>
              <a:ext cx="288" cy="0"/>
            </a:xfrm>
            <a:prstGeom prst="line">
              <a:avLst/>
            </a:prstGeom>
            <a:noFill/>
            <a:ln w="9525">
              <a:solidFill>
                <a:schemeClr val="tx1"/>
              </a:solidFill>
              <a:round/>
              <a:headEnd/>
              <a:tailEnd/>
            </a:ln>
            <a:effectLst/>
          </p:spPr>
          <p:txBody>
            <a:bodyPr/>
            <a:lstStyle/>
            <a:p>
              <a:endParaRPr lang="fr-FR"/>
            </a:p>
          </p:txBody>
        </p:sp>
        <p:sp>
          <p:nvSpPr>
            <p:cNvPr id="487476" name="Rectangle 52"/>
            <p:cNvSpPr>
              <a:spLocks noChangeArrowheads="1"/>
            </p:cNvSpPr>
            <p:nvPr/>
          </p:nvSpPr>
          <p:spPr bwMode="auto">
            <a:xfrm>
              <a:off x="2976" y="1680"/>
              <a:ext cx="816" cy="432"/>
            </a:xfrm>
            <a:prstGeom prst="rect">
              <a:avLst/>
            </a:prstGeom>
            <a:solidFill>
              <a:srgbClr val="C0C0C0">
                <a:alpha val="50000"/>
              </a:srgbClr>
            </a:solidFill>
            <a:ln w="9525">
              <a:solidFill>
                <a:schemeClr val="tx1"/>
              </a:solidFill>
              <a:miter lim="800000"/>
              <a:headEnd/>
              <a:tailEnd/>
            </a:ln>
            <a:effectLst/>
          </p:spPr>
          <p:txBody>
            <a:bodyPr wrap="none" anchor="ctr"/>
            <a:lstStyle/>
            <a:p>
              <a:endParaRPr lang="fr-FR"/>
            </a:p>
          </p:txBody>
        </p:sp>
        <p:sp>
          <p:nvSpPr>
            <p:cNvPr id="487477" name="Text Box 53"/>
            <p:cNvSpPr txBox="1">
              <a:spLocks noChangeArrowheads="1"/>
            </p:cNvSpPr>
            <p:nvPr/>
          </p:nvSpPr>
          <p:spPr bwMode="auto">
            <a:xfrm>
              <a:off x="3072" y="1680"/>
              <a:ext cx="624" cy="403"/>
            </a:xfrm>
            <a:prstGeom prst="rect">
              <a:avLst/>
            </a:prstGeom>
            <a:noFill/>
            <a:ln w="9525">
              <a:noFill/>
              <a:miter lim="800000"/>
              <a:headEnd/>
              <a:tailEnd/>
            </a:ln>
            <a:effectLst/>
          </p:spPr>
          <p:txBody>
            <a:bodyPr>
              <a:spAutoFit/>
            </a:bodyPr>
            <a:lstStyle/>
            <a:p>
              <a:pPr latinLnBrk="0">
                <a:spcBef>
                  <a:spcPct val="50000"/>
                </a:spcBef>
              </a:pPr>
              <a:r>
                <a:rPr kumimoji="0" lang="en-US" sz="1200" b="1">
                  <a:solidFill>
                    <a:srgbClr val="FFFFFF"/>
                  </a:solidFill>
                  <a:latin typeface="Arial" pitchFamily="34" charset="0"/>
                </a:rPr>
                <a:t>Service Achat de livres</a:t>
              </a:r>
            </a:p>
          </p:txBody>
        </p:sp>
        <p:sp>
          <p:nvSpPr>
            <p:cNvPr id="487478" name="Line 54"/>
            <p:cNvSpPr>
              <a:spLocks noChangeShapeType="1"/>
            </p:cNvSpPr>
            <p:nvPr/>
          </p:nvSpPr>
          <p:spPr bwMode="auto">
            <a:xfrm flipH="1">
              <a:off x="3792" y="1968"/>
              <a:ext cx="336" cy="0"/>
            </a:xfrm>
            <a:prstGeom prst="line">
              <a:avLst/>
            </a:prstGeom>
            <a:noFill/>
            <a:ln w="9525">
              <a:solidFill>
                <a:schemeClr val="tx1"/>
              </a:solidFill>
              <a:round/>
              <a:headEnd/>
              <a:tailEnd/>
            </a:ln>
            <a:effectLst/>
          </p:spPr>
          <p:txBody>
            <a:bodyPr/>
            <a:lstStyle/>
            <a:p>
              <a:endParaRPr lang="fr-FR"/>
            </a:p>
          </p:txBody>
        </p:sp>
        <p:sp>
          <p:nvSpPr>
            <p:cNvPr id="487479" name="Oval 55"/>
            <p:cNvSpPr>
              <a:spLocks noChangeArrowheads="1"/>
            </p:cNvSpPr>
            <p:nvPr/>
          </p:nvSpPr>
          <p:spPr bwMode="auto">
            <a:xfrm>
              <a:off x="4128" y="1920"/>
              <a:ext cx="96" cy="96"/>
            </a:xfrm>
            <a:prstGeom prst="ellipse">
              <a:avLst/>
            </a:prstGeom>
            <a:solidFill>
              <a:schemeClr val="hlink"/>
            </a:solidFill>
            <a:ln w="9525">
              <a:solidFill>
                <a:schemeClr val="tx1"/>
              </a:solidFill>
              <a:round/>
              <a:headEnd/>
              <a:tailEnd/>
            </a:ln>
            <a:effectLst/>
          </p:spPr>
          <p:txBody>
            <a:bodyPr wrap="none" anchor="ctr"/>
            <a:lstStyle/>
            <a:p>
              <a:endParaRPr lang="fr-FR"/>
            </a:p>
          </p:txBody>
        </p:sp>
      </p:grpSp>
      <p:grpSp>
        <p:nvGrpSpPr>
          <p:cNvPr id="487480" name="Group 56"/>
          <p:cNvGrpSpPr>
            <a:grpSpLocks/>
          </p:cNvGrpSpPr>
          <p:nvPr/>
        </p:nvGrpSpPr>
        <p:grpSpPr bwMode="auto">
          <a:xfrm>
            <a:off x="3657600" y="2971800"/>
            <a:ext cx="685800" cy="2743200"/>
            <a:chOff x="2304" y="1872"/>
            <a:chExt cx="432" cy="1728"/>
          </a:xfrm>
        </p:grpSpPr>
        <p:cxnSp>
          <p:nvCxnSpPr>
            <p:cNvPr id="487481" name="AutoShape 57"/>
            <p:cNvCxnSpPr>
              <a:cxnSpLocks noChangeShapeType="1"/>
            </p:cNvCxnSpPr>
            <p:nvPr/>
          </p:nvCxnSpPr>
          <p:spPr bwMode="auto">
            <a:xfrm flipV="1">
              <a:off x="2304" y="2400"/>
              <a:ext cx="384" cy="240"/>
            </a:xfrm>
            <a:prstGeom prst="curvedConnector3">
              <a:avLst>
                <a:gd name="adj1" fmla="val 50000"/>
              </a:avLst>
            </a:prstGeom>
            <a:noFill/>
            <a:ln w="9525">
              <a:solidFill>
                <a:schemeClr val="tx1"/>
              </a:solidFill>
              <a:round/>
              <a:headEnd type="triangle" w="med" len="med"/>
              <a:tailEnd type="triangle" w="med" len="med"/>
            </a:ln>
            <a:effectLst/>
          </p:spPr>
        </p:cxnSp>
        <p:cxnSp>
          <p:nvCxnSpPr>
            <p:cNvPr id="487482" name="AutoShape 58"/>
            <p:cNvCxnSpPr>
              <a:cxnSpLocks noChangeShapeType="1"/>
            </p:cNvCxnSpPr>
            <p:nvPr/>
          </p:nvCxnSpPr>
          <p:spPr bwMode="auto">
            <a:xfrm flipV="1">
              <a:off x="2304" y="2448"/>
              <a:ext cx="432" cy="1152"/>
            </a:xfrm>
            <a:prstGeom prst="curvedConnector2">
              <a:avLst/>
            </a:prstGeom>
            <a:noFill/>
            <a:ln w="9525">
              <a:solidFill>
                <a:schemeClr val="tx1"/>
              </a:solidFill>
              <a:round/>
              <a:headEnd type="triangle" w="med" len="med"/>
              <a:tailEnd type="triangle" w="med" len="med"/>
            </a:ln>
            <a:effectLst/>
          </p:spPr>
        </p:cxnSp>
        <p:cxnSp>
          <p:nvCxnSpPr>
            <p:cNvPr id="487483" name="AutoShape 59"/>
            <p:cNvCxnSpPr>
              <a:cxnSpLocks noChangeShapeType="1"/>
            </p:cNvCxnSpPr>
            <p:nvPr/>
          </p:nvCxnSpPr>
          <p:spPr bwMode="auto">
            <a:xfrm flipV="1">
              <a:off x="2304" y="1872"/>
              <a:ext cx="384" cy="768"/>
            </a:xfrm>
            <a:prstGeom prst="curvedConnector3">
              <a:avLst>
                <a:gd name="adj1" fmla="val 50000"/>
              </a:avLst>
            </a:prstGeom>
            <a:noFill/>
            <a:ln w="9525">
              <a:solidFill>
                <a:schemeClr val="tx1"/>
              </a:solidFill>
              <a:round/>
              <a:headEnd type="triangle" w="med" len="med"/>
              <a:tailEnd type="triangle" w="med" len="med"/>
            </a:ln>
            <a:effectLst/>
          </p:spPr>
        </p:cxnSp>
      </p:grpSp>
      <p:grpSp>
        <p:nvGrpSpPr>
          <p:cNvPr id="487484" name="Group 60"/>
          <p:cNvGrpSpPr>
            <a:grpSpLocks/>
          </p:cNvGrpSpPr>
          <p:nvPr/>
        </p:nvGrpSpPr>
        <p:grpSpPr bwMode="auto">
          <a:xfrm>
            <a:off x="6781800" y="2536825"/>
            <a:ext cx="838200" cy="3178175"/>
            <a:chOff x="4272" y="1598"/>
            <a:chExt cx="528" cy="2002"/>
          </a:xfrm>
        </p:grpSpPr>
        <p:cxnSp>
          <p:nvCxnSpPr>
            <p:cNvPr id="487485" name="AutoShape 61"/>
            <p:cNvCxnSpPr>
              <a:cxnSpLocks noChangeShapeType="1"/>
            </p:cNvCxnSpPr>
            <p:nvPr/>
          </p:nvCxnSpPr>
          <p:spPr bwMode="auto">
            <a:xfrm rot="10800000">
              <a:off x="4272" y="2688"/>
              <a:ext cx="480" cy="912"/>
            </a:xfrm>
            <a:prstGeom prst="curvedConnector2">
              <a:avLst/>
            </a:prstGeom>
            <a:noFill/>
            <a:ln w="9525">
              <a:solidFill>
                <a:schemeClr val="tx1"/>
              </a:solidFill>
              <a:round/>
              <a:headEnd/>
              <a:tailEnd type="triangle" w="med" len="med"/>
            </a:ln>
            <a:effectLst/>
          </p:spPr>
        </p:cxnSp>
        <p:cxnSp>
          <p:nvCxnSpPr>
            <p:cNvPr id="487486" name="AutoShape 62"/>
            <p:cNvCxnSpPr>
              <a:cxnSpLocks noChangeShapeType="1"/>
            </p:cNvCxnSpPr>
            <p:nvPr/>
          </p:nvCxnSpPr>
          <p:spPr bwMode="auto">
            <a:xfrm rot="10800000">
              <a:off x="4306" y="2674"/>
              <a:ext cx="446" cy="110"/>
            </a:xfrm>
            <a:prstGeom prst="curvedConnector2">
              <a:avLst/>
            </a:prstGeom>
            <a:noFill/>
            <a:ln w="9525">
              <a:solidFill>
                <a:schemeClr val="tx1"/>
              </a:solidFill>
              <a:round/>
              <a:headEnd/>
              <a:tailEnd type="triangle" w="med" len="med"/>
            </a:ln>
            <a:effectLst/>
          </p:spPr>
        </p:cxnSp>
        <p:cxnSp>
          <p:nvCxnSpPr>
            <p:cNvPr id="487487" name="AutoShape 63"/>
            <p:cNvCxnSpPr>
              <a:cxnSpLocks noChangeShapeType="1"/>
            </p:cNvCxnSpPr>
            <p:nvPr/>
          </p:nvCxnSpPr>
          <p:spPr bwMode="auto">
            <a:xfrm rot="5400000">
              <a:off x="4200" y="1992"/>
              <a:ext cx="672" cy="528"/>
            </a:xfrm>
            <a:prstGeom prst="curvedConnector3">
              <a:avLst>
                <a:gd name="adj1" fmla="val 50000"/>
              </a:avLst>
            </a:prstGeom>
            <a:noFill/>
            <a:ln w="9525">
              <a:solidFill>
                <a:schemeClr val="tx1"/>
              </a:solidFill>
              <a:round/>
              <a:headEnd/>
              <a:tailEnd type="triangle" w="med" len="med"/>
            </a:ln>
            <a:effectLst/>
          </p:spPr>
        </p:cxnSp>
        <p:cxnSp>
          <p:nvCxnSpPr>
            <p:cNvPr id="487488" name="AutoShape 64"/>
            <p:cNvCxnSpPr>
              <a:cxnSpLocks noChangeShapeType="1"/>
            </p:cNvCxnSpPr>
            <p:nvPr/>
          </p:nvCxnSpPr>
          <p:spPr bwMode="auto">
            <a:xfrm flipV="1">
              <a:off x="4320" y="1598"/>
              <a:ext cx="446" cy="418"/>
            </a:xfrm>
            <a:prstGeom prst="curvedConnector4">
              <a:avLst>
                <a:gd name="adj1" fmla="val 48431"/>
                <a:gd name="adj2" fmla="val 137801"/>
              </a:avLst>
            </a:prstGeom>
            <a:noFill/>
            <a:ln w="9525">
              <a:solidFill>
                <a:schemeClr val="tx1"/>
              </a:solidFill>
              <a:round/>
              <a:headEnd type="triangle" w="med" len="med"/>
              <a:tailEnd type="triangle" w="med" len="med"/>
            </a:ln>
            <a:effectLst/>
          </p:spPr>
        </p:cxnSp>
      </p:grpSp>
      <p:grpSp>
        <p:nvGrpSpPr>
          <p:cNvPr id="487489" name="Group 65"/>
          <p:cNvGrpSpPr>
            <a:grpSpLocks/>
          </p:cNvGrpSpPr>
          <p:nvPr/>
        </p:nvGrpSpPr>
        <p:grpSpPr bwMode="auto">
          <a:xfrm>
            <a:off x="457200" y="2743200"/>
            <a:ext cx="2133600" cy="2598738"/>
            <a:chOff x="288" y="1728"/>
            <a:chExt cx="1344" cy="1637"/>
          </a:xfrm>
        </p:grpSpPr>
        <p:grpSp>
          <p:nvGrpSpPr>
            <p:cNvPr id="487490" name="Group 66"/>
            <p:cNvGrpSpPr>
              <a:grpSpLocks/>
            </p:cNvGrpSpPr>
            <p:nvPr/>
          </p:nvGrpSpPr>
          <p:grpSpPr bwMode="auto">
            <a:xfrm>
              <a:off x="288" y="1728"/>
              <a:ext cx="720" cy="1637"/>
              <a:chOff x="288" y="1728"/>
              <a:chExt cx="720" cy="1637"/>
            </a:xfrm>
          </p:grpSpPr>
          <p:pic>
            <p:nvPicPr>
              <p:cNvPr id="487491" name="Picture 67"/>
              <p:cNvPicPr>
                <a:picLocks noChangeAspect="1" noChangeArrowheads="1"/>
              </p:cNvPicPr>
              <p:nvPr/>
            </p:nvPicPr>
            <p:blipFill>
              <a:blip r:embed="rId2" cstate="screen"/>
              <a:srcRect/>
              <a:stretch>
                <a:fillRect/>
              </a:stretch>
            </p:blipFill>
            <p:spPr bwMode="auto">
              <a:xfrm>
                <a:off x="288" y="1728"/>
                <a:ext cx="720" cy="559"/>
              </a:xfrm>
              <a:prstGeom prst="rect">
                <a:avLst/>
              </a:prstGeom>
              <a:noFill/>
              <a:ln w="12700">
                <a:noFill/>
                <a:miter lim="800000"/>
                <a:headEnd/>
                <a:tailEnd/>
              </a:ln>
              <a:effectLst>
                <a:outerShdw dist="107763" dir="2700000" algn="ctr" rotWithShape="0">
                  <a:schemeClr val="bg2"/>
                </a:outerShdw>
              </a:effectLst>
            </p:spPr>
          </p:pic>
          <p:pic>
            <p:nvPicPr>
              <p:cNvPr id="487492" name="Picture 68" descr="bd06784_"/>
              <p:cNvPicPr>
                <a:picLocks noChangeAspect="1" noChangeArrowheads="1"/>
              </p:cNvPicPr>
              <p:nvPr/>
            </p:nvPicPr>
            <p:blipFill>
              <a:blip r:embed="rId3" cstate="print"/>
              <a:srcRect/>
              <a:stretch>
                <a:fillRect/>
              </a:stretch>
            </p:blipFill>
            <p:spPr bwMode="auto">
              <a:xfrm>
                <a:off x="384" y="2832"/>
                <a:ext cx="576" cy="533"/>
              </a:xfrm>
              <a:prstGeom prst="rect">
                <a:avLst/>
              </a:prstGeom>
              <a:noFill/>
            </p:spPr>
          </p:pic>
        </p:grpSp>
        <p:grpSp>
          <p:nvGrpSpPr>
            <p:cNvPr id="487493" name="Group 69"/>
            <p:cNvGrpSpPr>
              <a:grpSpLocks/>
            </p:cNvGrpSpPr>
            <p:nvPr/>
          </p:nvGrpSpPr>
          <p:grpSpPr bwMode="auto">
            <a:xfrm>
              <a:off x="960" y="2008"/>
              <a:ext cx="672" cy="1091"/>
              <a:chOff x="864" y="1960"/>
              <a:chExt cx="672" cy="1091"/>
            </a:xfrm>
          </p:grpSpPr>
          <p:cxnSp>
            <p:nvCxnSpPr>
              <p:cNvPr id="487494" name="AutoShape 70"/>
              <p:cNvCxnSpPr>
                <a:cxnSpLocks noChangeShapeType="1"/>
                <a:stCxn id="0" idx="3"/>
                <a:endCxn id="487433" idx="1"/>
              </p:cNvCxnSpPr>
              <p:nvPr/>
            </p:nvCxnSpPr>
            <p:spPr bwMode="auto">
              <a:xfrm>
                <a:off x="912" y="1960"/>
                <a:ext cx="624" cy="632"/>
              </a:xfrm>
              <a:prstGeom prst="curvedConnector3">
                <a:avLst>
                  <a:gd name="adj1" fmla="val 50000"/>
                </a:avLst>
              </a:prstGeom>
              <a:noFill/>
              <a:ln w="9525">
                <a:solidFill>
                  <a:schemeClr val="tx1"/>
                </a:solidFill>
                <a:round/>
                <a:headEnd type="triangle" w="med" len="med"/>
                <a:tailEnd type="triangle" w="med" len="med"/>
              </a:ln>
              <a:effectLst/>
            </p:spPr>
          </p:cxnSp>
          <p:cxnSp>
            <p:nvCxnSpPr>
              <p:cNvPr id="487495" name="AutoShape 71"/>
              <p:cNvCxnSpPr>
                <a:cxnSpLocks noChangeShapeType="1"/>
                <a:stCxn id="0" idx="3"/>
                <a:endCxn id="487433" idx="1"/>
              </p:cNvCxnSpPr>
              <p:nvPr/>
            </p:nvCxnSpPr>
            <p:spPr bwMode="auto">
              <a:xfrm flipV="1">
                <a:off x="864" y="2592"/>
                <a:ext cx="672" cy="459"/>
              </a:xfrm>
              <a:prstGeom prst="curvedConnector3">
                <a:avLst>
                  <a:gd name="adj1" fmla="val 50000"/>
                </a:avLst>
              </a:prstGeom>
              <a:noFill/>
              <a:ln w="9525">
                <a:solidFill>
                  <a:schemeClr val="tx1"/>
                </a:solidFill>
                <a:round/>
                <a:headEnd type="triangle" w="med" len="med"/>
                <a:tailEnd type="triangle" w="med" len="med"/>
              </a:ln>
              <a:effectLst/>
            </p:spPr>
          </p:cxnSp>
        </p:grpSp>
      </p:grpSp>
      <p:sp>
        <p:nvSpPr>
          <p:cNvPr id="487498" name="Text Box 74"/>
          <p:cNvSpPr txBox="1">
            <a:spLocks noChangeArrowheads="1"/>
          </p:cNvSpPr>
          <p:nvPr/>
        </p:nvSpPr>
        <p:spPr bwMode="auto">
          <a:xfrm>
            <a:off x="457200" y="1295400"/>
            <a:ext cx="1600200" cy="396875"/>
          </a:xfrm>
          <a:prstGeom prst="rect">
            <a:avLst/>
          </a:prstGeom>
          <a:noFill/>
          <a:ln w="9525">
            <a:noFill/>
            <a:miter lim="800000"/>
            <a:headEnd/>
            <a:tailEnd/>
          </a:ln>
          <a:effectLst/>
        </p:spPr>
        <p:txBody>
          <a:bodyPr>
            <a:spAutoFit/>
          </a:bodyPr>
          <a:lstStyle/>
          <a:p>
            <a:pPr algn="l" latinLnBrk="0">
              <a:spcBef>
                <a:spcPct val="50000"/>
              </a:spcBef>
            </a:pPr>
            <a:r>
              <a:rPr kumimoji="0" lang="en-US" sz="2000" dirty="0">
                <a:latin typeface="Arial" pitchFamily="34" charset="0"/>
              </a:rPr>
              <a:t>Client</a:t>
            </a:r>
          </a:p>
        </p:txBody>
      </p:sp>
      <p:sp>
        <p:nvSpPr>
          <p:cNvPr id="487501" name="Text Box 77"/>
          <p:cNvSpPr txBox="1">
            <a:spLocks noChangeArrowheads="1"/>
          </p:cNvSpPr>
          <p:nvPr/>
        </p:nvSpPr>
        <p:spPr bwMode="auto">
          <a:xfrm>
            <a:off x="2133600" y="1295400"/>
            <a:ext cx="1905000" cy="701675"/>
          </a:xfrm>
          <a:prstGeom prst="rect">
            <a:avLst/>
          </a:prstGeom>
          <a:noFill/>
          <a:ln w="9525">
            <a:noFill/>
            <a:miter lim="800000"/>
            <a:headEnd/>
            <a:tailEnd/>
          </a:ln>
          <a:effectLst/>
        </p:spPr>
        <p:txBody>
          <a:bodyPr>
            <a:spAutoFit/>
          </a:bodyPr>
          <a:lstStyle/>
          <a:p>
            <a:pPr latinLnBrk="0">
              <a:spcBef>
                <a:spcPct val="50000"/>
              </a:spcBef>
            </a:pPr>
            <a:r>
              <a:rPr kumimoji="0" lang="en-US" sz="2000" dirty="0" err="1">
                <a:latin typeface="Arial" pitchFamily="34" charset="0"/>
              </a:rPr>
              <a:t>Vendeurs</a:t>
            </a:r>
            <a:r>
              <a:rPr kumimoji="0" lang="en-US" sz="2000" dirty="0">
                <a:latin typeface="Arial" pitchFamily="34" charset="0"/>
              </a:rPr>
              <a:t> de livres</a:t>
            </a:r>
          </a:p>
        </p:txBody>
      </p:sp>
      <p:sp>
        <p:nvSpPr>
          <p:cNvPr id="487504" name="Text Box 80"/>
          <p:cNvSpPr txBox="1">
            <a:spLocks noChangeArrowheads="1"/>
          </p:cNvSpPr>
          <p:nvPr/>
        </p:nvSpPr>
        <p:spPr bwMode="auto">
          <a:xfrm>
            <a:off x="4724400" y="1295400"/>
            <a:ext cx="1600200" cy="396875"/>
          </a:xfrm>
          <a:prstGeom prst="rect">
            <a:avLst/>
          </a:prstGeom>
          <a:noFill/>
          <a:ln w="9525">
            <a:noFill/>
            <a:miter lim="800000"/>
            <a:headEnd/>
            <a:tailEnd/>
          </a:ln>
          <a:effectLst/>
        </p:spPr>
        <p:txBody>
          <a:bodyPr>
            <a:spAutoFit/>
          </a:bodyPr>
          <a:lstStyle/>
          <a:p>
            <a:pPr algn="l" latinLnBrk="0">
              <a:spcBef>
                <a:spcPct val="50000"/>
              </a:spcBef>
            </a:pPr>
            <a:r>
              <a:rPr kumimoji="0" lang="en-US" sz="2000" dirty="0">
                <a:latin typeface="Arial" pitchFamily="34" charset="0"/>
              </a:rPr>
              <a:t>Book Broker</a:t>
            </a:r>
          </a:p>
        </p:txBody>
      </p:sp>
      <p:sp>
        <p:nvSpPr>
          <p:cNvPr id="487507" name="Text Box 83"/>
          <p:cNvSpPr txBox="1">
            <a:spLocks noChangeArrowheads="1"/>
          </p:cNvSpPr>
          <p:nvPr/>
        </p:nvSpPr>
        <p:spPr bwMode="auto">
          <a:xfrm>
            <a:off x="7543800" y="1295400"/>
            <a:ext cx="1600200" cy="396875"/>
          </a:xfrm>
          <a:prstGeom prst="rect">
            <a:avLst/>
          </a:prstGeom>
          <a:noFill/>
          <a:ln w="9525">
            <a:noFill/>
            <a:miter lim="800000"/>
            <a:headEnd/>
            <a:tailEnd/>
          </a:ln>
          <a:effectLst/>
        </p:spPr>
        <p:txBody>
          <a:bodyPr>
            <a:spAutoFit/>
          </a:bodyPr>
          <a:lstStyle/>
          <a:p>
            <a:pPr algn="l" latinLnBrk="0">
              <a:spcBef>
                <a:spcPct val="50000"/>
              </a:spcBef>
            </a:pPr>
            <a:r>
              <a:rPr kumimoji="0" lang="en-US" sz="2000" dirty="0" err="1">
                <a:latin typeface="Arial" pitchFamily="34" charset="0"/>
              </a:rPr>
              <a:t>Editeurs</a:t>
            </a:r>
            <a:endParaRPr kumimoji="0" lang="en-US" sz="2000" dirty="0">
              <a:latin typeface="Arial" pitchFamily="34" charset="0"/>
            </a:endParaRPr>
          </a:p>
        </p:txBody>
      </p:sp>
      <p:grpSp>
        <p:nvGrpSpPr>
          <p:cNvPr id="487532" name="Group 108"/>
          <p:cNvGrpSpPr>
            <a:grpSpLocks/>
          </p:cNvGrpSpPr>
          <p:nvPr/>
        </p:nvGrpSpPr>
        <p:grpSpPr bwMode="auto">
          <a:xfrm>
            <a:off x="5638800" y="838200"/>
            <a:ext cx="2895600" cy="4419600"/>
            <a:chOff x="3552" y="528"/>
            <a:chExt cx="1824" cy="2784"/>
          </a:xfrm>
        </p:grpSpPr>
        <p:grpSp>
          <p:nvGrpSpPr>
            <p:cNvPr id="487511" name="Group 87"/>
            <p:cNvGrpSpPr>
              <a:grpSpLocks/>
            </p:cNvGrpSpPr>
            <p:nvPr/>
          </p:nvGrpSpPr>
          <p:grpSpPr bwMode="auto">
            <a:xfrm>
              <a:off x="3552" y="1344"/>
              <a:ext cx="768" cy="720"/>
              <a:chOff x="3552" y="1344"/>
              <a:chExt cx="768" cy="720"/>
            </a:xfrm>
          </p:grpSpPr>
          <p:sp>
            <p:nvSpPr>
              <p:cNvPr id="487512" name="AutoShape 88"/>
              <p:cNvSpPr>
                <a:spLocks noChangeArrowheads="1"/>
              </p:cNvSpPr>
              <p:nvPr/>
            </p:nvSpPr>
            <p:spPr bwMode="auto">
              <a:xfrm>
                <a:off x="3552" y="1344"/>
                <a:ext cx="768" cy="720"/>
              </a:xfrm>
              <a:prstGeom prst="wedgeEllipseCallout">
                <a:avLst>
                  <a:gd name="adj1" fmla="val 87500"/>
                  <a:gd name="adj2" fmla="val 70000"/>
                </a:avLst>
              </a:prstGeom>
              <a:solidFill>
                <a:schemeClr val="accent1"/>
              </a:solidFill>
              <a:ln w="9525">
                <a:solidFill>
                  <a:schemeClr val="tx1"/>
                </a:solidFill>
                <a:miter lim="800000"/>
                <a:headEnd/>
                <a:tailEnd/>
              </a:ln>
              <a:effectLst/>
            </p:spPr>
            <p:txBody>
              <a:bodyPr/>
              <a:lstStyle/>
              <a:p>
                <a:pPr latinLnBrk="0"/>
                <a:endParaRPr kumimoji="0" lang="en-AU" sz="2400"/>
              </a:p>
            </p:txBody>
          </p:sp>
          <p:sp>
            <p:nvSpPr>
              <p:cNvPr id="487513" name="Text Box 89"/>
              <p:cNvSpPr txBox="1">
                <a:spLocks noChangeArrowheads="1"/>
              </p:cNvSpPr>
              <p:nvPr/>
            </p:nvSpPr>
            <p:spPr bwMode="auto">
              <a:xfrm>
                <a:off x="3648" y="1584"/>
                <a:ext cx="672" cy="288"/>
              </a:xfrm>
              <a:prstGeom prst="rect">
                <a:avLst/>
              </a:prstGeom>
              <a:noFill/>
              <a:ln w="9525">
                <a:noFill/>
                <a:miter lim="800000"/>
                <a:headEnd/>
                <a:tailEnd/>
              </a:ln>
              <a:effectLst/>
            </p:spPr>
            <p:txBody>
              <a:bodyPr>
                <a:spAutoFit/>
              </a:bodyPr>
              <a:lstStyle/>
              <a:p>
                <a:pPr algn="l" latinLnBrk="0">
                  <a:spcBef>
                    <a:spcPct val="50000"/>
                  </a:spcBef>
                </a:pPr>
                <a:r>
                  <a:rPr kumimoji="0" lang="en-US" sz="2400" b="1">
                    <a:solidFill>
                      <a:schemeClr val="bg2"/>
                    </a:solidFill>
                    <a:latin typeface="Arial" pitchFamily="34" charset="0"/>
                  </a:rPr>
                  <a:t>HTTP</a:t>
                </a:r>
              </a:p>
            </p:txBody>
          </p:sp>
        </p:grpSp>
        <p:grpSp>
          <p:nvGrpSpPr>
            <p:cNvPr id="487514" name="Group 90"/>
            <p:cNvGrpSpPr>
              <a:grpSpLocks/>
            </p:cNvGrpSpPr>
            <p:nvPr/>
          </p:nvGrpSpPr>
          <p:grpSpPr bwMode="auto">
            <a:xfrm>
              <a:off x="4560" y="2784"/>
              <a:ext cx="768" cy="528"/>
              <a:chOff x="4560" y="2784"/>
              <a:chExt cx="768" cy="528"/>
            </a:xfrm>
          </p:grpSpPr>
          <p:sp>
            <p:nvSpPr>
              <p:cNvPr id="487515" name="AutoShape 91"/>
              <p:cNvSpPr>
                <a:spLocks noChangeArrowheads="1"/>
              </p:cNvSpPr>
              <p:nvPr/>
            </p:nvSpPr>
            <p:spPr bwMode="auto">
              <a:xfrm>
                <a:off x="4560" y="2784"/>
                <a:ext cx="768" cy="528"/>
              </a:xfrm>
              <a:prstGeom prst="wedgeEllipseCallout">
                <a:avLst>
                  <a:gd name="adj1" fmla="val -56250"/>
                  <a:gd name="adj2" fmla="val 79167"/>
                </a:avLst>
              </a:prstGeom>
              <a:solidFill>
                <a:schemeClr val="accent1"/>
              </a:solidFill>
              <a:ln w="9525">
                <a:solidFill>
                  <a:schemeClr val="tx1"/>
                </a:solidFill>
                <a:miter lim="800000"/>
                <a:headEnd/>
                <a:tailEnd/>
              </a:ln>
              <a:effectLst/>
            </p:spPr>
            <p:txBody>
              <a:bodyPr/>
              <a:lstStyle/>
              <a:p>
                <a:pPr latinLnBrk="0"/>
                <a:endParaRPr kumimoji="0" lang="en-AU" sz="2400"/>
              </a:p>
            </p:txBody>
          </p:sp>
          <p:sp>
            <p:nvSpPr>
              <p:cNvPr id="487516" name="Text Box 92"/>
              <p:cNvSpPr txBox="1">
                <a:spLocks noChangeArrowheads="1"/>
              </p:cNvSpPr>
              <p:nvPr/>
            </p:nvSpPr>
            <p:spPr bwMode="auto">
              <a:xfrm>
                <a:off x="4704" y="2880"/>
                <a:ext cx="480" cy="288"/>
              </a:xfrm>
              <a:prstGeom prst="rect">
                <a:avLst/>
              </a:prstGeom>
              <a:noFill/>
              <a:ln w="9525">
                <a:noFill/>
                <a:miter lim="800000"/>
                <a:headEnd/>
                <a:tailEnd/>
              </a:ln>
              <a:effectLst/>
            </p:spPr>
            <p:txBody>
              <a:bodyPr>
                <a:spAutoFit/>
              </a:bodyPr>
              <a:lstStyle/>
              <a:p>
                <a:pPr algn="l" latinLnBrk="0">
                  <a:spcBef>
                    <a:spcPct val="50000"/>
                  </a:spcBef>
                </a:pPr>
                <a:r>
                  <a:rPr kumimoji="0" lang="en-US" sz="2400" b="1">
                    <a:solidFill>
                      <a:schemeClr val="bg2"/>
                    </a:solidFill>
                    <a:latin typeface="Arial" pitchFamily="34" charset="0"/>
                  </a:rPr>
                  <a:t>FTP</a:t>
                </a:r>
              </a:p>
            </p:txBody>
          </p:sp>
        </p:grpSp>
        <p:grpSp>
          <p:nvGrpSpPr>
            <p:cNvPr id="487517" name="Group 93"/>
            <p:cNvGrpSpPr>
              <a:grpSpLocks/>
            </p:cNvGrpSpPr>
            <p:nvPr/>
          </p:nvGrpSpPr>
          <p:grpSpPr bwMode="auto">
            <a:xfrm>
              <a:off x="4608" y="2064"/>
              <a:ext cx="768" cy="528"/>
              <a:chOff x="4608" y="2064"/>
              <a:chExt cx="768" cy="528"/>
            </a:xfrm>
          </p:grpSpPr>
          <p:sp>
            <p:nvSpPr>
              <p:cNvPr id="487518" name="AutoShape 94"/>
              <p:cNvSpPr>
                <a:spLocks noChangeArrowheads="1"/>
              </p:cNvSpPr>
              <p:nvPr/>
            </p:nvSpPr>
            <p:spPr bwMode="auto">
              <a:xfrm>
                <a:off x="4608" y="2064"/>
                <a:ext cx="768" cy="528"/>
              </a:xfrm>
              <a:prstGeom prst="wedgeEllipseCallout">
                <a:avLst>
                  <a:gd name="adj1" fmla="val -56250"/>
                  <a:gd name="adj2" fmla="val 79167"/>
                </a:avLst>
              </a:prstGeom>
              <a:solidFill>
                <a:schemeClr val="accent1"/>
              </a:solidFill>
              <a:ln w="9525">
                <a:solidFill>
                  <a:schemeClr val="tx1"/>
                </a:solidFill>
                <a:miter lim="800000"/>
                <a:headEnd/>
                <a:tailEnd/>
              </a:ln>
              <a:effectLst/>
            </p:spPr>
            <p:txBody>
              <a:bodyPr/>
              <a:lstStyle/>
              <a:p>
                <a:pPr latinLnBrk="0"/>
                <a:endParaRPr kumimoji="0" lang="en-AU" sz="2400"/>
              </a:p>
            </p:txBody>
          </p:sp>
          <p:sp>
            <p:nvSpPr>
              <p:cNvPr id="487519" name="Text Box 95"/>
              <p:cNvSpPr txBox="1">
                <a:spLocks noChangeArrowheads="1"/>
              </p:cNvSpPr>
              <p:nvPr/>
            </p:nvSpPr>
            <p:spPr bwMode="auto">
              <a:xfrm>
                <a:off x="4752" y="2208"/>
                <a:ext cx="624" cy="288"/>
              </a:xfrm>
              <a:prstGeom prst="rect">
                <a:avLst/>
              </a:prstGeom>
              <a:noFill/>
              <a:ln w="9525">
                <a:noFill/>
                <a:miter lim="800000"/>
                <a:headEnd/>
                <a:tailEnd/>
              </a:ln>
              <a:effectLst/>
            </p:spPr>
            <p:txBody>
              <a:bodyPr>
                <a:spAutoFit/>
              </a:bodyPr>
              <a:lstStyle/>
              <a:p>
                <a:pPr algn="l" latinLnBrk="0">
                  <a:spcBef>
                    <a:spcPct val="50000"/>
                  </a:spcBef>
                </a:pPr>
                <a:r>
                  <a:rPr kumimoji="0" lang="en-US" sz="2400" b="1">
                    <a:solidFill>
                      <a:schemeClr val="bg2"/>
                    </a:solidFill>
                    <a:latin typeface="Arial" pitchFamily="34" charset="0"/>
                  </a:rPr>
                  <a:t>XML</a:t>
                </a:r>
              </a:p>
            </p:txBody>
          </p:sp>
        </p:grpSp>
        <p:grpSp>
          <p:nvGrpSpPr>
            <p:cNvPr id="487520" name="Group 96"/>
            <p:cNvGrpSpPr>
              <a:grpSpLocks/>
            </p:cNvGrpSpPr>
            <p:nvPr/>
          </p:nvGrpSpPr>
          <p:grpSpPr bwMode="auto">
            <a:xfrm>
              <a:off x="3888" y="528"/>
              <a:ext cx="1104" cy="720"/>
              <a:chOff x="3888" y="528"/>
              <a:chExt cx="1104" cy="720"/>
            </a:xfrm>
          </p:grpSpPr>
          <p:sp>
            <p:nvSpPr>
              <p:cNvPr id="487521" name="AutoShape 97"/>
              <p:cNvSpPr>
                <a:spLocks noChangeArrowheads="1"/>
              </p:cNvSpPr>
              <p:nvPr/>
            </p:nvSpPr>
            <p:spPr bwMode="auto">
              <a:xfrm>
                <a:off x="3888" y="528"/>
                <a:ext cx="768" cy="720"/>
              </a:xfrm>
              <a:prstGeom prst="wedgeEllipseCallout">
                <a:avLst>
                  <a:gd name="adj1" fmla="val 43750"/>
                  <a:gd name="adj2" fmla="val 83333"/>
                </a:avLst>
              </a:prstGeom>
              <a:solidFill>
                <a:schemeClr val="accent1"/>
              </a:solidFill>
              <a:ln w="9525">
                <a:solidFill>
                  <a:schemeClr val="tx1"/>
                </a:solidFill>
                <a:miter lim="800000"/>
                <a:headEnd/>
                <a:tailEnd/>
              </a:ln>
              <a:effectLst/>
            </p:spPr>
            <p:txBody>
              <a:bodyPr/>
              <a:lstStyle/>
              <a:p>
                <a:pPr latinLnBrk="0"/>
                <a:endParaRPr kumimoji="0" lang="en-AU" sz="2400"/>
              </a:p>
            </p:txBody>
          </p:sp>
          <p:sp>
            <p:nvSpPr>
              <p:cNvPr id="487522" name="Text Box 98"/>
              <p:cNvSpPr txBox="1">
                <a:spLocks noChangeArrowheads="1"/>
              </p:cNvSpPr>
              <p:nvPr/>
            </p:nvSpPr>
            <p:spPr bwMode="auto">
              <a:xfrm>
                <a:off x="3888" y="768"/>
                <a:ext cx="1104" cy="250"/>
              </a:xfrm>
              <a:prstGeom prst="rect">
                <a:avLst/>
              </a:prstGeom>
              <a:noFill/>
              <a:ln w="9525">
                <a:noFill/>
                <a:miter lim="800000"/>
                <a:headEnd/>
                <a:tailEnd/>
              </a:ln>
              <a:effectLst/>
            </p:spPr>
            <p:txBody>
              <a:bodyPr>
                <a:spAutoFit/>
              </a:bodyPr>
              <a:lstStyle/>
              <a:p>
                <a:pPr algn="l" latinLnBrk="0">
                  <a:spcBef>
                    <a:spcPct val="50000"/>
                  </a:spcBef>
                </a:pPr>
                <a:r>
                  <a:rPr kumimoji="0" lang="en-US" sz="2000" b="1">
                    <a:solidFill>
                      <a:schemeClr val="bg2"/>
                    </a:solidFill>
                    <a:latin typeface="Arial" pitchFamily="34" charset="0"/>
                  </a:rPr>
                  <a:t>EDIFACT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7532"/>
                                        </p:tgtEl>
                                        <p:attrNameLst>
                                          <p:attrName>style.visibility</p:attrName>
                                        </p:attrNameLst>
                                      </p:cBhvr>
                                      <p:to>
                                        <p:strVal val="visible"/>
                                      </p:to>
                                    </p:set>
                                    <p:animEffect transition="in" filter="checkerboard(across)">
                                      <p:cBhvr>
                                        <p:cTn id="7" dur="500"/>
                                        <p:tgtEl>
                                          <p:spTgt spid="487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2"/>
          <p:cNvSpPr>
            <a:spLocks noGrp="1"/>
          </p:cNvSpPr>
          <p:nvPr>
            <p:ph type="sldNum" sz="quarter" idx="10"/>
          </p:nvPr>
        </p:nvSpPr>
        <p:spPr/>
        <p:txBody>
          <a:bodyPr/>
          <a:lstStyle/>
          <a:p>
            <a:fld id="{4A75926F-B24F-4B10-B422-523A83E1DCD3}" type="slidenum">
              <a:rPr lang="fr-FR"/>
              <a:pPr/>
              <a:t>214</a:t>
            </a:fld>
            <a:endParaRPr lang="fr-FR"/>
          </a:p>
        </p:txBody>
      </p:sp>
      <p:sp>
        <p:nvSpPr>
          <p:cNvPr id="650244" name="Rectangle 4"/>
          <p:cNvSpPr>
            <a:spLocks noGrp="1" noChangeArrowheads="1"/>
          </p:cNvSpPr>
          <p:nvPr>
            <p:ph type="title"/>
          </p:nvPr>
        </p:nvSpPr>
        <p:spPr/>
        <p:txBody>
          <a:bodyPr/>
          <a:lstStyle/>
          <a:p>
            <a:r>
              <a:rPr lang="fr-FR"/>
              <a:t>Le chalenge … suite</a:t>
            </a:r>
          </a:p>
        </p:txBody>
      </p:sp>
      <p:sp>
        <p:nvSpPr>
          <p:cNvPr id="650245" name="Text Box 5"/>
          <p:cNvSpPr txBox="1">
            <a:spLocks noChangeArrowheads="1"/>
          </p:cNvSpPr>
          <p:nvPr/>
        </p:nvSpPr>
        <p:spPr bwMode="auto">
          <a:xfrm>
            <a:off x="6010275" y="1357313"/>
            <a:ext cx="2693988" cy="396875"/>
          </a:xfrm>
          <a:prstGeom prst="rect">
            <a:avLst/>
          </a:prstGeom>
          <a:noFill/>
          <a:ln w="12700">
            <a:noFill/>
            <a:miter lim="800000"/>
            <a:headEnd type="none" w="sm" len="sm"/>
            <a:tailEnd type="none" w="sm" len="sm"/>
          </a:ln>
          <a:effectLst/>
        </p:spPr>
        <p:txBody>
          <a:bodyPr wrap="none">
            <a:spAutoFit/>
          </a:bodyPr>
          <a:lstStyle/>
          <a:p>
            <a:pPr algn="l" eaLnBrk="0" latinLnBrk="0" hangingPunct="0"/>
            <a:r>
              <a:rPr kumimoji="0" lang="en-US" sz="2000" b="1">
                <a:effectLst>
                  <a:outerShdw blurRad="38100" dist="38100" dir="2700000" algn="tl">
                    <a:srgbClr val="FFFFFF"/>
                  </a:outerShdw>
                </a:effectLst>
                <a:latin typeface="Arial" pitchFamily="34" charset="0"/>
              </a:rPr>
              <a:t>Internal Applications</a:t>
            </a:r>
          </a:p>
        </p:txBody>
      </p:sp>
      <p:pic>
        <p:nvPicPr>
          <p:cNvPr id="650246" name="Picture 6" descr="unix"/>
          <p:cNvPicPr>
            <a:picLocks noChangeAspect="1" noChangeArrowheads="1"/>
          </p:cNvPicPr>
          <p:nvPr/>
        </p:nvPicPr>
        <p:blipFill>
          <a:blip r:embed="rId2" cstate="print"/>
          <a:srcRect/>
          <a:stretch>
            <a:fillRect/>
          </a:stretch>
        </p:blipFill>
        <p:spPr bwMode="auto">
          <a:xfrm>
            <a:off x="7343775" y="4870450"/>
            <a:ext cx="885825" cy="1093788"/>
          </a:xfrm>
          <a:prstGeom prst="rect">
            <a:avLst/>
          </a:prstGeom>
          <a:noFill/>
        </p:spPr>
      </p:pic>
      <p:sp>
        <p:nvSpPr>
          <p:cNvPr id="650247" name="Line 7"/>
          <p:cNvSpPr>
            <a:spLocks noChangeShapeType="1"/>
          </p:cNvSpPr>
          <p:nvPr/>
        </p:nvSpPr>
        <p:spPr bwMode="auto">
          <a:xfrm flipH="1" flipV="1">
            <a:off x="5286375" y="4641850"/>
            <a:ext cx="2073275" cy="762000"/>
          </a:xfrm>
          <a:prstGeom prst="line">
            <a:avLst/>
          </a:prstGeom>
          <a:noFill/>
          <a:ln w="76200">
            <a:solidFill>
              <a:schemeClr val="accent2"/>
            </a:solidFill>
            <a:round/>
            <a:headEnd type="triangle" w="med" len="sm"/>
            <a:tailEnd type="triangle" w="med" len="sm"/>
          </a:ln>
          <a:effectLst/>
        </p:spPr>
        <p:txBody>
          <a:bodyPr/>
          <a:lstStyle/>
          <a:p>
            <a:endParaRPr lang="fr-FR"/>
          </a:p>
        </p:txBody>
      </p:sp>
      <p:grpSp>
        <p:nvGrpSpPr>
          <p:cNvPr id="650248" name="Group 8"/>
          <p:cNvGrpSpPr>
            <a:grpSpLocks/>
          </p:cNvGrpSpPr>
          <p:nvPr/>
        </p:nvGrpSpPr>
        <p:grpSpPr bwMode="auto">
          <a:xfrm>
            <a:off x="5286375" y="1898650"/>
            <a:ext cx="2438400" cy="1752600"/>
            <a:chOff x="4080" y="1440"/>
            <a:chExt cx="754" cy="624"/>
          </a:xfrm>
        </p:grpSpPr>
        <p:pic>
          <p:nvPicPr>
            <p:cNvPr id="650249" name="Picture 9" descr="PL 3000 - right icon"/>
            <p:cNvPicPr>
              <a:picLocks noChangeAspect="1" noChangeArrowheads="1"/>
            </p:cNvPicPr>
            <p:nvPr/>
          </p:nvPicPr>
          <p:blipFill>
            <a:blip r:embed="rId3" cstate="print"/>
            <a:srcRect/>
            <a:stretch>
              <a:fillRect/>
            </a:stretch>
          </p:blipFill>
          <p:spPr bwMode="auto">
            <a:xfrm>
              <a:off x="4368" y="1440"/>
              <a:ext cx="466" cy="576"/>
            </a:xfrm>
            <a:prstGeom prst="rect">
              <a:avLst/>
            </a:prstGeom>
            <a:noFill/>
          </p:spPr>
        </p:pic>
        <p:sp>
          <p:nvSpPr>
            <p:cNvPr id="650250" name="Line 10"/>
            <p:cNvSpPr>
              <a:spLocks noChangeShapeType="1"/>
            </p:cNvSpPr>
            <p:nvPr/>
          </p:nvSpPr>
          <p:spPr bwMode="auto">
            <a:xfrm flipH="1">
              <a:off x="4080" y="1776"/>
              <a:ext cx="240" cy="288"/>
            </a:xfrm>
            <a:prstGeom prst="line">
              <a:avLst/>
            </a:prstGeom>
            <a:noFill/>
            <a:ln w="76200">
              <a:solidFill>
                <a:schemeClr val="accent2"/>
              </a:solidFill>
              <a:round/>
              <a:headEnd type="triangle" w="med" len="sm"/>
              <a:tailEnd type="triangle" w="med" len="sm"/>
            </a:ln>
            <a:effectLst/>
          </p:spPr>
          <p:txBody>
            <a:bodyPr/>
            <a:lstStyle/>
            <a:p>
              <a:endParaRPr lang="fr-FR"/>
            </a:p>
          </p:txBody>
        </p:sp>
      </p:grpSp>
      <p:sp>
        <p:nvSpPr>
          <p:cNvPr id="650252" name="Oval 12"/>
          <p:cNvSpPr>
            <a:spLocks noChangeArrowheads="1"/>
          </p:cNvSpPr>
          <p:nvPr/>
        </p:nvSpPr>
        <p:spPr bwMode="auto">
          <a:xfrm>
            <a:off x="2390775" y="1974850"/>
            <a:ext cx="914400" cy="8382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2000" b="1">
                <a:effectLst>
                  <a:outerShdw blurRad="38100" dist="38100" dir="2700000" algn="tl">
                    <a:srgbClr val="FFFFFF"/>
                  </a:outerShdw>
                </a:effectLst>
                <a:latin typeface="Arial" pitchFamily="34" charset="0"/>
              </a:rPr>
              <a:t>COM</a:t>
            </a:r>
          </a:p>
        </p:txBody>
      </p:sp>
      <p:pic>
        <p:nvPicPr>
          <p:cNvPr id="650253" name="Picture 13" descr="unix"/>
          <p:cNvPicPr>
            <a:picLocks noChangeAspect="1" noChangeArrowheads="1"/>
          </p:cNvPicPr>
          <p:nvPr/>
        </p:nvPicPr>
        <p:blipFill>
          <a:blip r:embed="rId2" cstate="print"/>
          <a:srcRect/>
          <a:stretch>
            <a:fillRect/>
          </a:stretch>
        </p:blipFill>
        <p:spPr bwMode="auto">
          <a:xfrm>
            <a:off x="3076575" y="908050"/>
            <a:ext cx="630238" cy="762000"/>
          </a:xfrm>
          <a:prstGeom prst="rect">
            <a:avLst/>
          </a:prstGeom>
          <a:noFill/>
        </p:spPr>
      </p:pic>
      <p:sp>
        <p:nvSpPr>
          <p:cNvPr id="650254" name="Line 14"/>
          <p:cNvSpPr>
            <a:spLocks noChangeShapeType="1"/>
          </p:cNvSpPr>
          <p:nvPr/>
        </p:nvSpPr>
        <p:spPr bwMode="auto">
          <a:xfrm>
            <a:off x="2847975" y="2813050"/>
            <a:ext cx="457200" cy="3810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55" name="Line 15"/>
          <p:cNvSpPr>
            <a:spLocks noChangeShapeType="1"/>
          </p:cNvSpPr>
          <p:nvPr/>
        </p:nvSpPr>
        <p:spPr bwMode="auto">
          <a:xfrm flipH="1">
            <a:off x="3000375" y="1670050"/>
            <a:ext cx="228600" cy="3048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57" name="Oval 17"/>
          <p:cNvSpPr>
            <a:spLocks noChangeArrowheads="1"/>
          </p:cNvSpPr>
          <p:nvPr/>
        </p:nvSpPr>
        <p:spPr bwMode="auto">
          <a:xfrm>
            <a:off x="3381375" y="2127250"/>
            <a:ext cx="914400" cy="838200"/>
          </a:xfrm>
          <a:prstGeom prst="ellipse">
            <a:avLst/>
          </a:prstGeom>
          <a:solidFill>
            <a:srgbClr val="6699FF"/>
          </a:solidFill>
          <a:ln w="12700" algn="ctr">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CICS</a:t>
            </a:r>
          </a:p>
        </p:txBody>
      </p:sp>
      <p:pic>
        <p:nvPicPr>
          <p:cNvPr id="650258" name="Picture 18" descr="PL 3000 - right icon"/>
          <p:cNvPicPr>
            <a:picLocks noChangeAspect="1" noChangeArrowheads="1"/>
          </p:cNvPicPr>
          <p:nvPr/>
        </p:nvPicPr>
        <p:blipFill>
          <a:blip r:embed="rId4" cstate="screen"/>
          <a:srcRect/>
          <a:stretch>
            <a:fillRect/>
          </a:stretch>
        </p:blipFill>
        <p:spPr bwMode="auto">
          <a:xfrm>
            <a:off x="4067175" y="984250"/>
            <a:ext cx="615950" cy="762000"/>
          </a:xfrm>
          <a:prstGeom prst="rect">
            <a:avLst/>
          </a:prstGeom>
          <a:noFill/>
        </p:spPr>
      </p:pic>
      <p:sp>
        <p:nvSpPr>
          <p:cNvPr id="650259" name="Line 19"/>
          <p:cNvSpPr>
            <a:spLocks noChangeShapeType="1"/>
          </p:cNvSpPr>
          <p:nvPr/>
        </p:nvSpPr>
        <p:spPr bwMode="auto">
          <a:xfrm flipH="1">
            <a:off x="3381375" y="2889250"/>
            <a:ext cx="228600" cy="3810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60" name="Line 20"/>
          <p:cNvSpPr>
            <a:spLocks noChangeShapeType="1"/>
          </p:cNvSpPr>
          <p:nvPr/>
        </p:nvSpPr>
        <p:spPr bwMode="auto">
          <a:xfrm flipH="1">
            <a:off x="3990975" y="1746250"/>
            <a:ext cx="228600" cy="3810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61" name="Oval 21"/>
          <p:cNvSpPr>
            <a:spLocks noChangeArrowheads="1"/>
          </p:cNvSpPr>
          <p:nvPr/>
        </p:nvSpPr>
        <p:spPr bwMode="auto">
          <a:xfrm>
            <a:off x="3000375" y="5632450"/>
            <a:ext cx="914400" cy="8382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Web</a:t>
            </a:r>
          </a:p>
          <a:p>
            <a:pPr eaLnBrk="0" latinLnBrk="0" hangingPunct="0"/>
            <a:r>
              <a:rPr kumimoji="0" lang="en-US" sz="1600" b="1">
                <a:effectLst>
                  <a:outerShdw blurRad="38100" dist="38100" dir="2700000" algn="tl">
                    <a:srgbClr val="FFFFFF"/>
                  </a:outerShdw>
                </a:effectLst>
                <a:latin typeface="Arial" pitchFamily="34" charset="0"/>
              </a:rPr>
              <a:t>Service</a:t>
            </a:r>
          </a:p>
        </p:txBody>
      </p:sp>
      <p:sp>
        <p:nvSpPr>
          <p:cNvPr id="650262" name="Line 22"/>
          <p:cNvSpPr>
            <a:spLocks noChangeShapeType="1"/>
          </p:cNvSpPr>
          <p:nvPr/>
        </p:nvSpPr>
        <p:spPr bwMode="auto">
          <a:xfrm>
            <a:off x="3152775" y="4794250"/>
            <a:ext cx="152400" cy="762000"/>
          </a:xfrm>
          <a:prstGeom prst="line">
            <a:avLst/>
          </a:prstGeom>
          <a:noFill/>
          <a:ln w="76200">
            <a:solidFill>
              <a:schemeClr val="accent2"/>
            </a:solidFill>
            <a:round/>
            <a:headEnd type="triangle" w="med" len="sm"/>
            <a:tailEnd type="triangle" w="med" len="sm"/>
          </a:ln>
          <a:effectLst/>
        </p:spPr>
        <p:txBody>
          <a:bodyPr/>
          <a:lstStyle/>
          <a:p>
            <a:endParaRPr lang="fr-FR"/>
          </a:p>
        </p:txBody>
      </p:sp>
      <p:pic>
        <p:nvPicPr>
          <p:cNvPr id="650263" name="Picture 23" descr="unix"/>
          <p:cNvPicPr>
            <a:picLocks noChangeAspect="1" noChangeArrowheads="1"/>
          </p:cNvPicPr>
          <p:nvPr/>
        </p:nvPicPr>
        <p:blipFill>
          <a:blip r:embed="rId2" cstate="print"/>
          <a:srcRect/>
          <a:stretch>
            <a:fillRect/>
          </a:stretch>
        </p:blipFill>
        <p:spPr bwMode="auto">
          <a:xfrm>
            <a:off x="4219575" y="5556250"/>
            <a:ext cx="733425" cy="885825"/>
          </a:xfrm>
          <a:prstGeom prst="rect">
            <a:avLst/>
          </a:prstGeom>
          <a:noFill/>
        </p:spPr>
      </p:pic>
      <p:sp>
        <p:nvSpPr>
          <p:cNvPr id="650264" name="Line 24"/>
          <p:cNvSpPr>
            <a:spLocks noChangeShapeType="1"/>
          </p:cNvSpPr>
          <p:nvPr/>
        </p:nvSpPr>
        <p:spPr bwMode="auto">
          <a:xfrm>
            <a:off x="3228975" y="4565650"/>
            <a:ext cx="1143000" cy="914400"/>
          </a:xfrm>
          <a:prstGeom prst="line">
            <a:avLst/>
          </a:prstGeom>
          <a:noFill/>
          <a:ln w="76200">
            <a:solidFill>
              <a:schemeClr val="accent2"/>
            </a:solidFill>
            <a:round/>
            <a:headEnd type="triangle" w="med" len="sm"/>
            <a:tailEnd type="triangle" w="med" len="sm"/>
          </a:ln>
          <a:effectLst/>
        </p:spPr>
        <p:txBody>
          <a:bodyPr/>
          <a:lstStyle/>
          <a:p>
            <a:endParaRPr lang="fr-FR"/>
          </a:p>
        </p:txBody>
      </p:sp>
      <p:pic>
        <p:nvPicPr>
          <p:cNvPr id="650265" name="Picture 25" descr="PL 3000 - right icon"/>
          <p:cNvPicPr>
            <a:picLocks noChangeAspect="1" noChangeArrowheads="1"/>
          </p:cNvPicPr>
          <p:nvPr/>
        </p:nvPicPr>
        <p:blipFill>
          <a:blip r:embed="rId5" cstate="screen"/>
          <a:srcRect/>
          <a:stretch>
            <a:fillRect/>
          </a:stretch>
        </p:blipFill>
        <p:spPr bwMode="auto">
          <a:xfrm>
            <a:off x="5591175" y="5556250"/>
            <a:ext cx="739775" cy="914400"/>
          </a:xfrm>
          <a:prstGeom prst="rect">
            <a:avLst/>
          </a:prstGeom>
          <a:noFill/>
        </p:spPr>
      </p:pic>
      <p:sp>
        <p:nvSpPr>
          <p:cNvPr id="650266" name="Line 26"/>
          <p:cNvSpPr>
            <a:spLocks noChangeShapeType="1"/>
          </p:cNvSpPr>
          <p:nvPr/>
        </p:nvSpPr>
        <p:spPr bwMode="auto">
          <a:xfrm>
            <a:off x="3533775" y="4413250"/>
            <a:ext cx="2057400" cy="1295400"/>
          </a:xfrm>
          <a:prstGeom prst="line">
            <a:avLst/>
          </a:prstGeom>
          <a:noFill/>
          <a:ln w="76200">
            <a:solidFill>
              <a:schemeClr val="accent2"/>
            </a:solidFill>
            <a:round/>
            <a:headEnd type="triangle" w="med" len="sm"/>
            <a:tailEnd type="triangle" w="med" len="sm"/>
          </a:ln>
          <a:effectLst/>
        </p:spPr>
        <p:txBody>
          <a:bodyPr/>
          <a:lstStyle/>
          <a:p>
            <a:endParaRPr lang="fr-FR"/>
          </a:p>
        </p:txBody>
      </p:sp>
      <p:sp>
        <p:nvSpPr>
          <p:cNvPr id="650267" name="Line 27"/>
          <p:cNvSpPr>
            <a:spLocks noChangeShapeType="1"/>
          </p:cNvSpPr>
          <p:nvPr/>
        </p:nvSpPr>
        <p:spPr bwMode="auto">
          <a:xfrm flipV="1">
            <a:off x="3686175" y="3117850"/>
            <a:ext cx="685800" cy="457200"/>
          </a:xfrm>
          <a:prstGeom prst="line">
            <a:avLst/>
          </a:prstGeom>
          <a:noFill/>
          <a:ln w="50800">
            <a:solidFill>
              <a:schemeClr val="accent2"/>
            </a:solidFill>
            <a:round/>
            <a:headEnd type="triangle" w="med" len="sm"/>
            <a:tailEnd type="triangle" w="med" len="sm"/>
          </a:ln>
          <a:effectLst/>
        </p:spPr>
        <p:txBody>
          <a:bodyPr/>
          <a:lstStyle/>
          <a:p>
            <a:endParaRPr lang="fr-FR"/>
          </a:p>
        </p:txBody>
      </p:sp>
      <p:sp>
        <p:nvSpPr>
          <p:cNvPr id="650268" name="Oval 28"/>
          <p:cNvSpPr>
            <a:spLocks noChangeArrowheads="1"/>
          </p:cNvSpPr>
          <p:nvPr/>
        </p:nvSpPr>
        <p:spPr bwMode="auto">
          <a:xfrm>
            <a:off x="4448175" y="4184650"/>
            <a:ext cx="838200" cy="6858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Web</a:t>
            </a:r>
          </a:p>
          <a:p>
            <a:pPr eaLnBrk="0" latinLnBrk="0" hangingPunct="0"/>
            <a:r>
              <a:rPr kumimoji="0" lang="en-US" sz="1600" b="1">
                <a:effectLst>
                  <a:outerShdw blurRad="38100" dist="38100" dir="2700000" algn="tl">
                    <a:srgbClr val="FFFFFF"/>
                  </a:outerShdw>
                </a:effectLst>
                <a:latin typeface="Arial" pitchFamily="34" charset="0"/>
              </a:rPr>
              <a:t>Service</a:t>
            </a:r>
          </a:p>
        </p:txBody>
      </p:sp>
      <p:pic>
        <p:nvPicPr>
          <p:cNvPr id="650269" name="Picture 29" descr="PL 3000 - right icon"/>
          <p:cNvPicPr>
            <a:picLocks noChangeAspect="1" noChangeArrowheads="1"/>
          </p:cNvPicPr>
          <p:nvPr/>
        </p:nvPicPr>
        <p:blipFill>
          <a:blip r:embed="rId6" cstate="screen"/>
          <a:srcRect/>
          <a:stretch>
            <a:fillRect/>
          </a:stretch>
        </p:blipFill>
        <p:spPr bwMode="auto">
          <a:xfrm>
            <a:off x="5133975" y="1441450"/>
            <a:ext cx="820738" cy="762000"/>
          </a:xfrm>
          <a:prstGeom prst="rect">
            <a:avLst/>
          </a:prstGeom>
          <a:noFill/>
        </p:spPr>
      </p:pic>
      <p:sp>
        <p:nvSpPr>
          <p:cNvPr id="650270" name="Line 30"/>
          <p:cNvSpPr>
            <a:spLocks noChangeShapeType="1"/>
          </p:cNvSpPr>
          <p:nvPr/>
        </p:nvSpPr>
        <p:spPr bwMode="auto">
          <a:xfrm flipH="1">
            <a:off x="5157788" y="3879850"/>
            <a:ext cx="304800" cy="3048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71" name="Oval 31"/>
          <p:cNvSpPr>
            <a:spLocks noChangeArrowheads="1"/>
          </p:cNvSpPr>
          <p:nvPr/>
        </p:nvSpPr>
        <p:spPr bwMode="auto">
          <a:xfrm>
            <a:off x="1095375" y="3194050"/>
            <a:ext cx="1752600" cy="1447800"/>
          </a:xfrm>
          <a:prstGeom prst="ellipse">
            <a:avLst/>
          </a:prstGeom>
          <a:solidFill>
            <a:schemeClr val="hlink"/>
          </a:solidFill>
          <a:ln w="12700">
            <a:solidFill>
              <a:schemeClr val="tx1"/>
            </a:solidFill>
            <a:round/>
            <a:headEnd type="none" w="sm" len="sm"/>
            <a:tailEnd type="none" w="sm" len="sm"/>
          </a:ln>
          <a:effectLst/>
        </p:spPr>
        <p:txBody>
          <a:bodyPr wrap="none" anchor="ctr"/>
          <a:lstStyle/>
          <a:p>
            <a:pPr eaLnBrk="0" latinLnBrk="0" hangingPunct="0"/>
            <a:r>
              <a:rPr kumimoji="0" lang="en-US" sz="2000" b="1">
                <a:solidFill>
                  <a:schemeClr val="bg2"/>
                </a:solidFill>
                <a:effectLst>
                  <a:outerShdw blurRad="38100" dist="38100" dir="2700000" algn="tl">
                    <a:srgbClr val="000000"/>
                  </a:outerShdw>
                </a:effectLst>
                <a:latin typeface="Arial" pitchFamily="34" charset="0"/>
              </a:rPr>
              <a:t>XML</a:t>
            </a:r>
          </a:p>
          <a:p>
            <a:pPr eaLnBrk="0" latinLnBrk="0" hangingPunct="0"/>
            <a:r>
              <a:rPr kumimoji="0" lang="en-US" sz="2000" b="1">
                <a:solidFill>
                  <a:schemeClr val="bg2"/>
                </a:solidFill>
                <a:effectLst>
                  <a:outerShdw blurRad="38100" dist="38100" dir="2700000" algn="tl">
                    <a:srgbClr val="000000"/>
                  </a:outerShdw>
                </a:effectLst>
                <a:latin typeface="Arial" pitchFamily="34" charset="0"/>
              </a:rPr>
              <a:t>Based </a:t>
            </a:r>
          </a:p>
          <a:p>
            <a:pPr eaLnBrk="0" latinLnBrk="0" hangingPunct="0"/>
            <a:r>
              <a:rPr kumimoji="0" lang="en-US" sz="2000" b="1">
                <a:solidFill>
                  <a:schemeClr val="bg2"/>
                </a:solidFill>
                <a:effectLst>
                  <a:outerShdw blurRad="38100" dist="38100" dir="2700000" algn="tl">
                    <a:srgbClr val="000000"/>
                  </a:outerShdw>
                </a:effectLst>
                <a:latin typeface="Arial" pitchFamily="34" charset="0"/>
              </a:rPr>
              <a:t>Orchestration</a:t>
            </a:r>
          </a:p>
          <a:p>
            <a:pPr eaLnBrk="0" latinLnBrk="0" hangingPunct="0"/>
            <a:r>
              <a:rPr kumimoji="0" lang="en-US" sz="2000" b="1">
                <a:solidFill>
                  <a:schemeClr val="bg2"/>
                </a:solidFill>
                <a:effectLst>
                  <a:outerShdw blurRad="38100" dist="38100" dir="2700000" algn="tl">
                    <a:srgbClr val="000000"/>
                  </a:outerShdw>
                </a:effectLst>
                <a:latin typeface="Arial" pitchFamily="34" charset="0"/>
              </a:rPr>
              <a:t>engine</a:t>
            </a:r>
          </a:p>
        </p:txBody>
      </p:sp>
      <p:sp>
        <p:nvSpPr>
          <p:cNvPr id="650272" name="Line 32"/>
          <p:cNvSpPr>
            <a:spLocks noChangeShapeType="1"/>
          </p:cNvSpPr>
          <p:nvPr/>
        </p:nvSpPr>
        <p:spPr bwMode="auto">
          <a:xfrm flipV="1">
            <a:off x="3762375" y="3727450"/>
            <a:ext cx="762000" cy="152400"/>
          </a:xfrm>
          <a:prstGeom prst="line">
            <a:avLst/>
          </a:prstGeom>
          <a:noFill/>
          <a:ln w="50800">
            <a:solidFill>
              <a:schemeClr val="accent2"/>
            </a:solidFill>
            <a:round/>
            <a:headEnd type="triangle" w="med" len="sm"/>
            <a:tailEnd type="triangle" w="med" len="sm"/>
          </a:ln>
          <a:effectLst/>
        </p:spPr>
        <p:txBody>
          <a:bodyPr/>
          <a:lstStyle/>
          <a:p>
            <a:endParaRPr lang="fr-FR"/>
          </a:p>
        </p:txBody>
      </p:sp>
      <p:sp>
        <p:nvSpPr>
          <p:cNvPr id="650273" name="Oval 33"/>
          <p:cNvSpPr>
            <a:spLocks noChangeArrowheads="1"/>
          </p:cNvSpPr>
          <p:nvPr/>
        </p:nvSpPr>
        <p:spPr bwMode="auto">
          <a:xfrm>
            <a:off x="4524375" y="3346450"/>
            <a:ext cx="914400" cy="8382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MQseries/</a:t>
            </a:r>
          </a:p>
          <a:p>
            <a:pPr eaLnBrk="0" latinLnBrk="0" hangingPunct="0"/>
            <a:r>
              <a:rPr kumimoji="0" lang="en-US" sz="1600" b="1">
                <a:effectLst>
                  <a:outerShdw blurRad="38100" dist="38100" dir="2700000" algn="tl">
                    <a:srgbClr val="FFFFFF"/>
                  </a:outerShdw>
                </a:effectLst>
                <a:latin typeface="Arial" pitchFamily="34" charset="0"/>
              </a:rPr>
              <a:t>IMS</a:t>
            </a:r>
          </a:p>
        </p:txBody>
      </p:sp>
      <p:sp>
        <p:nvSpPr>
          <p:cNvPr id="650274" name="Oval 34"/>
          <p:cNvSpPr>
            <a:spLocks noChangeArrowheads="1"/>
          </p:cNvSpPr>
          <p:nvPr/>
        </p:nvSpPr>
        <p:spPr bwMode="auto">
          <a:xfrm>
            <a:off x="4295775" y="2432050"/>
            <a:ext cx="914400" cy="8382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EJB</a:t>
            </a:r>
          </a:p>
        </p:txBody>
      </p:sp>
      <p:pic>
        <p:nvPicPr>
          <p:cNvPr id="650275" name="Picture 35" descr="PL 3000 - right icon"/>
          <p:cNvPicPr>
            <a:picLocks noChangeAspect="1" noChangeArrowheads="1"/>
          </p:cNvPicPr>
          <p:nvPr/>
        </p:nvPicPr>
        <p:blipFill>
          <a:blip r:embed="rId4" cstate="screen"/>
          <a:srcRect/>
          <a:stretch>
            <a:fillRect/>
          </a:stretch>
        </p:blipFill>
        <p:spPr bwMode="auto">
          <a:xfrm>
            <a:off x="7038975" y="3803650"/>
            <a:ext cx="615950" cy="762000"/>
          </a:xfrm>
          <a:prstGeom prst="rect">
            <a:avLst/>
          </a:prstGeom>
          <a:noFill/>
        </p:spPr>
      </p:pic>
      <p:sp>
        <p:nvSpPr>
          <p:cNvPr id="650276" name="Line 36"/>
          <p:cNvSpPr>
            <a:spLocks noChangeShapeType="1"/>
          </p:cNvSpPr>
          <p:nvPr/>
        </p:nvSpPr>
        <p:spPr bwMode="auto">
          <a:xfrm flipH="1" flipV="1">
            <a:off x="5514975" y="3879850"/>
            <a:ext cx="1447800" cy="3048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77" name="Line 37"/>
          <p:cNvSpPr>
            <a:spLocks noChangeShapeType="1"/>
          </p:cNvSpPr>
          <p:nvPr/>
        </p:nvSpPr>
        <p:spPr bwMode="auto">
          <a:xfrm>
            <a:off x="3686175" y="4184650"/>
            <a:ext cx="762000" cy="304800"/>
          </a:xfrm>
          <a:prstGeom prst="line">
            <a:avLst/>
          </a:prstGeom>
          <a:noFill/>
          <a:ln w="50800">
            <a:solidFill>
              <a:schemeClr val="accent2"/>
            </a:solidFill>
            <a:round/>
            <a:headEnd type="triangle" w="med" len="sm"/>
            <a:tailEnd type="triangle" w="med" len="sm"/>
          </a:ln>
          <a:effectLst/>
        </p:spPr>
        <p:txBody>
          <a:bodyPr/>
          <a:lstStyle/>
          <a:p>
            <a:endParaRPr lang="fr-FR"/>
          </a:p>
        </p:txBody>
      </p:sp>
      <p:sp>
        <p:nvSpPr>
          <p:cNvPr id="650278" name="Rectangle 38"/>
          <p:cNvSpPr>
            <a:spLocks noChangeArrowheads="1"/>
          </p:cNvSpPr>
          <p:nvPr/>
        </p:nvSpPr>
        <p:spPr bwMode="auto">
          <a:xfrm>
            <a:off x="4600575" y="968375"/>
            <a:ext cx="962025" cy="396875"/>
          </a:xfrm>
          <a:prstGeom prst="rect">
            <a:avLst/>
          </a:prstGeom>
          <a:noFill/>
          <a:ln w="12700">
            <a:noFill/>
            <a:miter lim="800000"/>
            <a:headEnd type="none" w="sm" len="sm"/>
            <a:tailEnd type="none" w="sm" len="sm"/>
          </a:ln>
          <a:effectLst/>
        </p:spPr>
        <p:txBody>
          <a:bodyPr wrap="none">
            <a:spAutoFit/>
          </a:bodyPr>
          <a:lstStyle/>
          <a:p>
            <a:pPr algn="l" eaLnBrk="0" latinLnBrk="0" hangingPunct="0"/>
            <a:r>
              <a:rPr kumimoji="0" lang="en-US" sz="2000" b="1">
                <a:effectLst>
                  <a:outerShdw blurRad="38100" dist="38100" dir="2700000" algn="tl">
                    <a:srgbClr val="FFFFFF"/>
                  </a:outerShdw>
                </a:effectLst>
                <a:latin typeface="Arial" pitchFamily="34" charset="0"/>
              </a:rPr>
              <a:t>AS400</a:t>
            </a:r>
          </a:p>
        </p:txBody>
      </p:sp>
      <p:sp>
        <p:nvSpPr>
          <p:cNvPr id="650279" name="Rectangle 39"/>
          <p:cNvSpPr>
            <a:spLocks noChangeArrowheads="1"/>
          </p:cNvSpPr>
          <p:nvPr/>
        </p:nvSpPr>
        <p:spPr bwMode="auto">
          <a:xfrm>
            <a:off x="7747000" y="2463800"/>
            <a:ext cx="1044575" cy="396875"/>
          </a:xfrm>
          <a:prstGeom prst="rect">
            <a:avLst/>
          </a:prstGeom>
          <a:noFill/>
          <a:ln w="12700">
            <a:noFill/>
            <a:miter lim="800000"/>
            <a:headEnd type="none" w="sm" len="sm"/>
            <a:tailEnd type="none" w="sm" len="sm"/>
          </a:ln>
          <a:effectLst/>
        </p:spPr>
        <p:txBody>
          <a:bodyPr wrap="none">
            <a:spAutoFit/>
          </a:bodyPr>
          <a:lstStyle/>
          <a:p>
            <a:pPr algn="l" latinLnBrk="0"/>
            <a:r>
              <a:rPr kumimoji="0" lang="en-US" sz="2000" b="1">
                <a:latin typeface="Arial" pitchFamily="34" charset="0"/>
              </a:rPr>
              <a:t>OS/390</a:t>
            </a:r>
          </a:p>
        </p:txBody>
      </p:sp>
      <p:sp>
        <p:nvSpPr>
          <p:cNvPr id="650280" name="Text Box 40"/>
          <p:cNvSpPr txBox="1">
            <a:spLocks noChangeArrowheads="1"/>
          </p:cNvSpPr>
          <p:nvPr/>
        </p:nvSpPr>
        <p:spPr bwMode="auto">
          <a:xfrm>
            <a:off x="7845425" y="5200650"/>
            <a:ext cx="930275" cy="457200"/>
          </a:xfrm>
          <a:prstGeom prst="rect">
            <a:avLst/>
          </a:prstGeom>
          <a:noFill/>
          <a:ln w="12700">
            <a:noFill/>
            <a:miter lim="800000"/>
            <a:headEnd type="none" w="sm" len="sm"/>
            <a:tailEnd type="none" w="sm" len="sm"/>
          </a:ln>
          <a:effectLst/>
        </p:spPr>
        <p:txBody>
          <a:bodyPr wrap="none">
            <a:spAutoFit/>
          </a:bodyPr>
          <a:lstStyle/>
          <a:p>
            <a:pPr algn="l" eaLnBrk="0" latinLnBrk="0" hangingPunct="0"/>
            <a:r>
              <a:rPr kumimoji="0" lang="en-US" sz="2400" b="1">
                <a:effectLst>
                  <a:outerShdw blurRad="38100" dist="38100" dir="2700000" algn="tl">
                    <a:srgbClr val="FFFFFF"/>
                  </a:outerShdw>
                </a:effectLst>
                <a:latin typeface="Arial" pitchFamily="34" charset="0"/>
              </a:rPr>
              <a:t>J2EE</a:t>
            </a:r>
          </a:p>
        </p:txBody>
      </p:sp>
      <p:sp>
        <p:nvSpPr>
          <p:cNvPr id="650281" name="Text Box 41"/>
          <p:cNvSpPr txBox="1">
            <a:spLocks noChangeArrowheads="1"/>
          </p:cNvSpPr>
          <p:nvPr/>
        </p:nvSpPr>
        <p:spPr bwMode="auto">
          <a:xfrm rot="5400000">
            <a:off x="2262188" y="3767137"/>
            <a:ext cx="1860550" cy="409575"/>
          </a:xfrm>
          <a:prstGeom prst="rect">
            <a:avLst/>
          </a:prstGeom>
          <a:solidFill>
            <a:schemeClr val="hlink"/>
          </a:solidFill>
          <a:ln w="12700">
            <a:solidFill>
              <a:schemeClr val="tx1"/>
            </a:solidFill>
            <a:miter lim="800000"/>
            <a:headEnd type="none" w="sm" len="sm"/>
            <a:tailEnd type="none" w="sm" len="sm"/>
          </a:ln>
          <a:effectLst/>
        </p:spPr>
        <p:txBody>
          <a:bodyPr wrap="none">
            <a:spAutoFit/>
          </a:bodyPr>
          <a:lstStyle/>
          <a:p>
            <a:pPr algn="l" eaLnBrk="0" latinLnBrk="0" hangingPunct="0"/>
            <a:r>
              <a:rPr kumimoji="0" lang="en-US" sz="2000" b="1">
                <a:solidFill>
                  <a:schemeClr val="bg2"/>
                </a:solidFill>
                <a:effectLst>
                  <a:outerShdw blurRad="38100" dist="38100" dir="2700000" algn="tl">
                    <a:srgbClr val="000000"/>
                  </a:outerShdw>
                </a:effectLst>
                <a:latin typeface="Arial" pitchFamily="34" charset="0"/>
              </a:rPr>
              <a:t>XML interface</a:t>
            </a:r>
          </a:p>
        </p:txBody>
      </p:sp>
      <p:sp>
        <p:nvSpPr>
          <p:cNvPr id="650282" name="Line 42"/>
          <p:cNvSpPr>
            <a:spLocks noChangeShapeType="1"/>
          </p:cNvSpPr>
          <p:nvPr/>
        </p:nvSpPr>
        <p:spPr bwMode="auto">
          <a:xfrm flipH="1">
            <a:off x="4981575" y="2203450"/>
            <a:ext cx="228600" cy="304800"/>
          </a:xfrm>
          <a:prstGeom prst="line">
            <a:avLst/>
          </a:prstGeom>
          <a:noFill/>
          <a:ln w="57150">
            <a:solidFill>
              <a:schemeClr val="accent2"/>
            </a:solidFill>
            <a:round/>
            <a:headEnd type="triangle" w="sm" len="sm"/>
            <a:tailEnd type="triangle" w="sm" len="sm"/>
          </a:ln>
          <a:effectLst/>
        </p:spPr>
        <p:txBody>
          <a:bodyPr/>
          <a:lstStyle/>
          <a:p>
            <a:endParaRPr lang="fr-FR"/>
          </a:p>
        </p:txBody>
      </p:sp>
      <p:sp>
        <p:nvSpPr>
          <p:cNvPr id="650283" name="Rectangle 43"/>
          <p:cNvSpPr>
            <a:spLocks noChangeArrowheads="1"/>
          </p:cNvSpPr>
          <p:nvPr/>
        </p:nvSpPr>
        <p:spPr bwMode="auto">
          <a:xfrm>
            <a:off x="2390775" y="1136650"/>
            <a:ext cx="1298575" cy="396875"/>
          </a:xfrm>
          <a:prstGeom prst="rect">
            <a:avLst/>
          </a:prstGeom>
          <a:noFill/>
          <a:ln w="12700">
            <a:noFill/>
            <a:miter lim="800000"/>
            <a:headEnd type="none" w="sm" len="sm"/>
            <a:tailEnd type="none" w="sm" len="sm"/>
          </a:ln>
          <a:effectLst/>
        </p:spPr>
        <p:txBody>
          <a:bodyPr wrap="none">
            <a:spAutoFit/>
          </a:bodyPr>
          <a:lstStyle/>
          <a:p>
            <a:pPr algn="l" eaLnBrk="0" latinLnBrk="0" hangingPunct="0"/>
            <a:r>
              <a:rPr kumimoji="0" lang="en-US" sz="2000" b="1">
                <a:effectLst>
                  <a:outerShdw blurRad="38100" dist="38100" dir="2700000" algn="tl">
                    <a:srgbClr val="FFFFFF"/>
                  </a:outerShdw>
                </a:effectLst>
                <a:latin typeface="Arial" pitchFamily="34" charset="0"/>
              </a:rPr>
              <a:t>Windows</a:t>
            </a:r>
          </a:p>
        </p:txBody>
      </p:sp>
      <p:sp>
        <p:nvSpPr>
          <p:cNvPr id="650284" name="Oval 44"/>
          <p:cNvSpPr>
            <a:spLocks noChangeArrowheads="1"/>
          </p:cNvSpPr>
          <p:nvPr/>
        </p:nvSpPr>
        <p:spPr bwMode="auto">
          <a:xfrm>
            <a:off x="4829175" y="5099050"/>
            <a:ext cx="609600" cy="5334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http</a:t>
            </a:r>
          </a:p>
        </p:txBody>
      </p:sp>
      <p:sp>
        <p:nvSpPr>
          <p:cNvPr id="650285" name="Oval 45"/>
          <p:cNvSpPr>
            <a:spLocks noChangeArrowheads="1"/>
          </p:cNvSpPr>
          <p:nvPr/>
        </p:nvSpPr>
        <p:spPr bwMode="auto">
          <a:xfrm>
            <a:off x="3762375" y="4946650"/>
            <a:ext cx="609600" cy="533400"/>
          </a:xfrm>
          <a:prstGeom prst="ellipse">
            <a:avLst/>
          </a:prstGeom>
          <a:solidFill>
            <a:srgbClr val="6699FF"/>
          </a:solidFill>
          <a:ln w="12700">
            <a:solidFill>
              <a:schemeClr val="accent2"/>
            </a:solidFill>
            <a:round/>
            <a:headEnd type="none" w="sm" len="sm"/>
            <a:tailEnd type="none" w="sm" len="sm"/>
          </a:ln>
          <a:effectLst/>
        </p:spPr>
        <p:txBody>
          <a:bodyPr wrap="none" anchor="ctr"/>
          <a:lstStyle/>
          <a:p>
            <a:pPr eaLnBrk="0" latinLnBrk="0" hangingPunct="0"/>
            <a:r>
              <a:rPr kumimoji="0" lang="en-US" sz="1600" b="1">
                <a:effectLst>
                  <a:outerShdw blurRad="38100" dist="38100" dir="2700000" algn="tl">
                    <a:srgbClr val="FFFFFF"/>
                  </a:outerShdw>
                </a:effectLst>
                <a:latin typeface="Arial" pitchFamily="34" charset="0"/>
              </a:rPr>
              <a:t>email</a:t>
            </a:r>
          </a:p>
        </p:txBody>
      </p:sp>
      <p:sp>
        <p:nvSpPr>
          <p:cNvPr id="650286" name="Text Box 46"/>
          <p:cNvSpPr txBox="1">
            <a:spLocks noChangeArrowheads="1"/>
          </p:cNvSpPr>
          <p:nvPr/>
        </p:nvSpPr>
        <p:spPr bwMode="auto">
          <a:xfrm>
            <a:off x="3868738" y="5803900"/>
            <a:ext cx="3317875" cy="457200"/>
          </a:xfrm>
          <a:prstGeom prst="rect">
            <a:avLst/>
          </a:prstGeom>
          <a:noFill/>
          <a:ln w="12700">
            <a:noFill/>
            <a:miter lim="800000"/>
            <a:headEnd type="none" w="sm" len="sm"/>
            <a:tailEnd type="none" w="sm" len="sm"/>
          </a:ln>
          <a:effectLst/>
        </p:spPr>
        <p:txBody>
          <a:bodyPr wrap="none">
            <a:spAutoFit/>
          </a:bodyPr>
          <a:lstStyle/>
          <a:p>
            <a:pPr algn="l" eaLnBrk="0" latinLnBrk="0" hangingPunct="0"/>
            <a:r>
              <a:rPr kumimoji="0" lang="en-US" sz="2400" b="1">
                <a:effectLst>
                  <a:outerShdw blurRad="38100" dist="38100" dir="2700000" algn="tl">
                    <a:srgbClr val="FFFFFF"/>
                  </a:outerShdw>
                </a:effectLst>
                <a:latin typeface="Arial" pitchFamily="34" charset="0"/>
              </a:rPr>
              <a:t>B2B Trading Partners</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57066895-A183-4FE5-8419-522CBF58FC73}" type="slidenum">
              <a:rPr lang="fr-FR"/>
              <a:pPr/>
              <a:t>215</a:t>
            </a:fld>
            <a:endParaRPr lang="fr-FR"/>
          </a:p>
        </p:txBody>
      </p:sp>
      <p:sp>
        <p:nvSpPr>
          <p:cNvPr id="480258" name="Rectangle 2"/>
          <p:cNvSpPr>
            <a:spLocks noGrp="1" noChangeArrowheads="1"/>
          </p:cNvSpPr>
          <p:nvPr>
            <p:ph type="title"/>
          </p:nvPr>
        </p:nvSpPr>
        <p:spPr/>
        <p:txBody>
          <a:bodyPr/>
          <a:lstStyle/>
          <a:p>
            <a:r>
              <a:rPr lang="fr-FR"/>
              <a:t>Introduction à SOAP (1)</a:t>
            </a:r>
          </a:p>
        </p:txBody>
      </p:sp>
      <p:sp>
        <p:nvSpPr>
          <p:cNvPr id="480259" name="Rectangle 3"/>
          <p:cNvSpPr>
            <a:spLocks noGrp="1" noChangeArrowheads="1"/>
          </p:cNvSpPr>
          <p:nvPr>
            <p:ph type="body" idx="1"/>
          </p:nvPr>
        </p:nvSpPr>
        <p:spPr/>
        <p:txBody>
          <a:bodyPr/>
          <a:lstStyle/>
          <a:p>
            <a:endParaRPr lang="en-US"/>
          </a:p>
          <a:p>
            <a:r>
              <a:rPr lang="en-US">
                <a:solidFill>
                  <a:schemeClr val="hlink"/>
                </a:solidFill>
                <a:effectLst>
                  <a:outerShdw blurRad="38100" dist="38100" dir="2700000" algn="tl">
                    <a:srgbClr val="000000"/>
                  </a:outerShdw>
                </a:effectLst>
              </a:rPr>
              <a:t>S</a:t>
            </a:r>
            <a:r>
              <a:rPr lang="en-US"/>
              <a:t>imple </a:t>
            </a:r>
            <a:r>
              <a:rPr lang="en-US">
                <a:solidFill>
                  <a:schemeClr val="hlink"/>
                </a:solidFill>
                <a:effectLst>
                  <a:outerShdw blurRad="38100" dist="38100" dir="2700000" algn="tl">
                    <a:srgbClr val="000000"/>
                  </a:outerShdw>
                </a:effectLst>
              </a:rPr>
              <a:t>O</a:t>
            </a:r>
            <a:r>
              <a:rPr lang="en-US"/>
              <a:t>bject </a:t>
            </a:r>
            <a:r>
              <a:rPr lang="en-US">
                <a:solidFill>
                  <a:schemeClr val="hlink"/>
                </a:solidFill>
                <a:effectLst>
                  <a:outerShdw blurRad="38100" dist="38100" dir="2700000" algn="tl">
                    <a:srgbClr val="000000"/>
                  </a:outerShdw>
                </a:effectLst>
              </a:rPr>
              <a:t>A</a:t>
            </a:r>
            <a:r>
              <a:rPr lang="en-US"/>
              <a:t>ccess </a:t>
            </a:r>
            <a:r>
              <a:rPr lang="en-US">
                <a:solidFill>
                  <a:schemeClr val="hlink"/>
                </a:solidFill>
                <a:effectLst>
                  <a:outerShdw blurRad="38100" dist="38100" dir="2700000" algn="tl">
                    <a:srgbClr val="000000"/>
                  </a:outerShdw>
                </a:effectLst>
              </a:rPr>
              <a:t>P</a:t>
            </a:r>
            <a:r>
              <a:rPr lang="en-US"/>
              <a:t>rotocol</a:t>
            </a:r>
          </a:p>
          <a:p>
            <a:pPr lvl="1">
              <a:buFont typeface="Wingdings" pitchFamily="2" charset="2"/>
              <a:buNone/>
            </a:pPr>
            <a:endParaRPr lang="fr-FR"/>
          </a:p>
          <a:p>
            <a:pPr lvl="1" algn="ctr">
              <a:buFont typeface="Wingdings" pitchFamily="2" charset="2"/>
              <a:buNone/>
            </a:pPr>
            <a:r>
              <a:rPr lang="fr-FR">
                <a:solidFill>
                  <a:srgbClr val="E91D1D"/>
                </a:solidFill>
                <a:effectLst>
                  <a:outerShdw blurRad="38100" dist="38100" dir="2700000" algn="tl">
                    <a:srgbClr val="000000"/>
                  </a:outerShdw>
                </a:effectLst>
              </a:rPr>
              <a:t>Rendre plus simple un processus de communication complexe</a:t>
            </a:r>
          </a:p>
          <a:p>
            <a:pPr lvl="1">
              <a:buFont typeface="Wingdings" pitchFamily="2" charset="2"/>
              <a:buNone/>
            </a:pPr>
            <a:endParaRPr lang="fr-FR">
              <a:solidFill>
                <a:srgbClr val="E91D1D"/>
              </a:solidFill>
              <a:effectLst>
                <a:outerShdw blurRad="38100" dist="38100" dir="2700000" algn="tl">
                  <a:srgbClr val="000000"/>
                </a:outerShdw>
              </a:effectLst>
            </a:endParaRPr>
          </a:p>
          <a:p>
            <a:r>
              <a:rPr lang="fr-FR"/>
              <a:t>SOAP est un protocole permettant l’invocation de méthodes, de services, de composants et d’objets sur des serveurs distants basé sur :</a:t>
            </a:r>
          </a:p>
          <a:p>
            <a:endParaRPr lang="fr-FR"/>
          </a:p>
          <a:p>
            <a:pPr lvl="1"/>
            <a:r>
              <a:rPr lang="fr-FR" b="1"/>
              <a:t>XML </a:t>
            </a:r>
            <a:r>
              <a:rPr lang="fr-FR"/>
              <a:t>(encodage des données)</a:t>
            </a:r>
          </a:p>
          <a:p>
            <a:pPr lvl="2"/>
            <a:r>
              <a:rPr lang="fr-FR"/>
              <a:t>la structuration des requêtes et des réponses</a:t>
            </a:r>
          </a:p>
          <a:p>
            <a:pPr lvl="2"/>
            <a:r>
              <a:rPr lang="fr-FR"/>
              <a:t>La représentation des paramètres des méthodes</a:t>
            </a:r>
          </a:p>
          <a:p>
            <a:pPr lvl="2"/>
            <a:r>
              <a:rPr lang="fr-FR"/>
              <a:t>La représentation des valeurs de retours et les éventuelles erreurs liées aux traitements</a:t>
            </a:r>
          </a:p>
          <a:p>
            <a:pPr lvl="1"/>
            <a:r>
              <a:rPr lang="fr-FR" b="1"/>
              <a:t>HTTP</a:t>
            </a:r>
            <a:r>
              <a:rPr lang="fr-FR"/>
              <a:t> (transport)</a:t>
            </a:r>
          </a:p>
          <a:p>
            <a:pPr lvl="2"/>
            <a:r>
              <a:rPr lang="fr-FR"/>
              <a:t>comme mécanisme d’invocation de méthodes. </a:t>
            </a:r>
          </a:p>
          <a:p>
            <a:endParaRPr lang="fr-F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3"/>
          <p:cNvSpPr>
            <a:spLocks noGrp="1"/>
          </p:cNvSpPr>
          <p:nvPr>
            <p:ph type="sldNum" sz="quarter" idx="10"/>
          </p:nvPr>
        </p:nvSpPr>
        <p:spPr/>
        <p:txBody>
          <a:bodyPr/>
          <a:lstStyle/>
          <a:p>
            <a:fld id="{AD94FAB3-44E7-4C4A-A07F-664F0400C00E}" type="slidenum">
              <a:rPr lang="fr-FR"/>
              <a:pPr/>
              <a:t>216</a:t>
            </a:fld>
            <a:endParaRPr lang="fr-FR"/>
          </a:p>
        </p:txBody>
      </p:sp>
      <p:sp>
        <p:nvSpPr>
          <p:cNvPr id="508930" name="Rectangle 2"/>
          <p:cNvSpPr>
            <a:spLocks noGrp="1" noChangeArrowheads="1"/>
          </p:cNvSpPr>
          <p:nvPr>
            <p:ph type="title"/>
          </p:nvPr>
        </p:nvSpPr>
        <p:spPr/>
        <p:txBody>
          <a:bodyPr/>
          <a:lstStyle/>
          <a:p>
            <a:r>
              <a:rPr lang="fr-FR"/>
              <a:t>Introduction à SOAP (2)</a:t>
            </a:r>
          </a:p>
        </p:txBody>
      </p:sp>
      <p:sp>
        <p:nvSpPr>
          <p:cNvPr id="508931" name="Rectangle 3"/>
          <p:cNvSpPr>
            <a:spLocks noGrp="1" noChangeArrowheads="1"/>
          </p:cNvSpPr>
          <p:nvPr>
            <p:ph type="body" idx="1"/>
          </p:nvPr>
        </p:nvSpPr>
        <p:spPr/>
        <p:txBody>
          <a:bodyPr/>
          <a:lstStyle/>
          <a:p>
            <a:r>
              <a:rPr lang="fr-FR" dirty="0"/>
              <a:t>Ce que fait SOAP</a:t>
            </a:r>
          </a:p>
          <a:p>
            <a:pPr lvl="1"/>
            <a:r>
              <a:rPr lang="fr-FR" dirty="0"/>
              <a:t>Système  de messages par requêtes / Réponses</a:t>
            </a:r>
          </a:p>
          <a:p>
            <a:pPr lvl="2"/>
            <a:r>
              <a:rPr lang="fr-FR" dirty="0"/>
              <a:t>Qui utilise HTTP </a:t>
            </a:r>
            <a:r>
              <a:rPr lang="fr-FR" sz="1000" i="1" dirty="0"/>
              <a:t>(</a:t>
            </a:r>
            <a:r>
              <a:rPr lang="fr-FR" sz="1000" i="1" dirty="0" smtClean="0"/>
              <a:t>pas </a:t>
            </a:r>
            <a:r>
              <a:rPr lang="fr-FR" sz="1000" i="1" dirty="0"/>
              <a:t>impossible de trouver d’autre protocoles)</a:t>
            </a:r>
          </a:p>
          <a:p>
            <a:pPr lvl="2"/>
            <a:r>
              <a:rPr lang="fr-FR" dirty="0"/>
              <a:t>Indépendant des plate formes</a:t>
            </a:r>
          </a:p>
          <a:p>
            <a:pPr lvl="1"/>
            <a:r>
              <a:rPr lang="fr-FR" dirty="0"/>
              <a:t>Définit une grammaire XML pour :</a:t>
            </a:r>
          </a:p>
          <a:p>
            <a:pPr lvl="2"/>
            <a:r>
              <a:rPr lang="fr-FR" dirty="0"/>
              <a:t>Spécifier les noms des méthodes</a:t>
            </a:r>
          </a:p>
          <a:p>
            <a:pPr lvl="2"/>
            <a:r>
              <a:rPr lang="fr-FR" dirty="0"/>
              <a:t>Définir les paramètres et les valeurs de retour</a:t>
            </a:r>
          </a:p>
          <a:p>
            <a:pPr lvl="2"/>
            <a:r>
              <a:rPr lang="fr-FR" dirty="0"/>
              <a:t>Décrire les types de données</a:t>
            </a:r>
          </a:p>
          <a:p>
            <a:r>
              <a:rPr lang="fr-FR" dirty="0"/>
              <a:t>HTTP et les firewalls</a:t>
            </a:r>
          </a:p>
        </p:txBody>
      </p:sp>
      <p:sp>
        <p:nvSpPr>
          <p:cNvPr id="508932" name="Oval 4"/>
          <p:cNvSpPr>
            <a:spLocks noChangeArrowheads="1"/>
          </p:cNvSpPr>
          <p:nvPr/>
        </p:nvSpPr>
        <p:spPr bwMode="auto">
          <a:xfrm>
            <a:off x="6759575" y="4237038"/>
            <a:ext cx="976313" cy="746125"/>
          </a:xfrm>
          <a:prstGeom prst="ellipse">
            <a:avLst/>
          </a:prstGeom>
          <a:gradFill rotWithShape="0">
            <a:gsLst>
              <a:gs pos="0">
                <a:srgbClr val="CCCC00">
                  <a:gamma/>
                  <a:shade val="76863"/>
                  <a:invGamma/>
                </a:srgbClr>
              </a:gs>
              <a:gs pos="100000">
                <a:srgbClr val="CCCC00"/>
              </a:gs>
            </a:gsLst>
            <a:lin ang="5400000" scaled="1"/>
          </a:gradFill>
          <a:ln w="9525">
            <a:solidFill>
              <a:schemeClr val="tx2"/>
            </a:solidFill>
            <a:round/>
            <a:headEnd/>
            <a:tailEnd/>
          </a:ln>
          <a:effectLst/>
        </p:spPr>
        <p:txBody>
          <a:bodyPr wrap="none" anchor="ctr"/>
          <a:lstStyle/>
          <a:p>
            <a:pPr eaLnBrk="0" latinLnBrk="0" hangingPunct="0"/>
            <a:r>
              <a:rPr kumimoji="0" lang="en-GB" sz="1400" b="1">
                <a:effectLst>
                  <a:outerShdw blurRad="38100" dist="38100" dir="2700000" algn="tl">
                    <a:srgbClr val="FFFFFF"/>
                  </a:outerShdw>
                </a:effectLst>
                <a:latin typeface="Arial" pitchFamily="34" charset="0"/>
              </a:rPr>
              <a:t>Web</a:t>
            </a:r>
          </a:p>
          <a:p>
            <a:pPr eaLnBrk="0" latinLnBrk="0" hangingPunct="0"/>
            <a:r>
              <a:rPr kumimoji="0" lang="en-GB" sz="1400" b="1">
                <a:effectLst>
                  <a:outerShdw blurRad="38100" dist="38100" dir="2700000" algn="tl">
                    <a:srgbClr val="FFFFFF"/>
                  </a:outerShdw>
                </a:effectLst>
                <a:latin typeface="Arial" pitchFamily="34" charset="0"/>
              </a:rPr>
              <a:t>Service</a:t>
            </a:r>
          </a:p>
        </p:txBody>
      </p:sp>
      <p:sp>
        <p:nvSpPr>
          <p:cNvPr id="508933" name="Line 5"/>
          <p:cNvSpPr>
            <a:spLocks noChangeShapeType="1"/>
          </p:cNvSpPr>
          <p:nvPr/>
        </p:nvSpPr>
        <p:spPr bwMode="auto">
          <a:xfrm>
            <a:off x="5562600" y="3225800"/>
            <a:ext cx="0" cy="1279525"/>
          </a:xfrm>
          <a:prstGeom prst="line">
            <a:avLst/>
          </a:prstGeom>
          <a:noFill/>
          <a:ln w="952500">
            <a:pattFill prst="horzBrick">
              <a:fgClr>
                <a:schemeClr val="accent2"/>
              </a:fgClr>
              <a:bgClr>
                <a:srgbClr val="CCCC00"/>
              </a:bgClr>
            </a:pattFill>
            <a:round/>
            <a:headEnd/>
            <a:tailEnd/>
          </a:ln>
          <a:effectLst/>
        </p:spPr>
        <p:txBody>
          <a:bodyPr/>
          <a:lstStyle/>
          <a:p>
            <a:endParaRPr lang="fr-FR"/>
          </a:p>
        </p:txBody>
      </p:sp>
      <p:sp>
        <p:nvSpPr>
          <p:cNvPr id="508934" name="Line 6"/>
          <p:cNvSpPr>
            <a:spLocks noChangeShapeType="1"/>
          </p:cNvSpPr>
          <p:nvPr/>
        </p:nvSpPr>
        <p:spPr bwMode="auto">
          <a:xfrm>
            <a:off x="5556250" y="4699000"/>
            <a:ext cx="0" cy="1530350"/>
          </a:xfrm>
          <a:prstGeom prst="line">
            <a:avLst/>
          </a:prstGeom>
          <a:noFill/>
          <a:ln w="952500">
            <a:pattFill prst="horzBrick">
              <a:fgClr>
                <a:schemeClr val="accent2"/>
              </a:fgClr>
              <a:bgClr>
                <a:srgbClr val="CCCC00"/>
              </a:bgClr>
            </a:pattFill>
            <a:round/>
            <a:headEnd/>
            <a:tailEnd/>
          </a:ln>
          <a:effectLst/>
        </p:spPr>
        <p:txBody>
          <a:bodyPr/>
          <a:lstStyle/>
          <a:p>
            <a:endParaRPr lang="fr-FR"/>
          </a:p>
        </p:txBody>
      </p:sp>
      <p:sp>
        <p:nvSpPr>
          <p:cNvPr id="508935" name="Oval 7"/>
          <p:cNvSpPr>
            <a:spLocks noChangeArrowheads="1"/>
          </p:cNvSpPr>
          <p:nvPr/>
        </p:nvSpPr>
        <p:spPr bwMode="auto">
          <a:xfrm>
            <a:off x="6796088" y="5267325"/>
            <a:ext cx="976312" cy="747713"/>
          </a:xfrm>
          <a:prstGeom prst="ellipse">
            <a:avLst/>
          </a:prstGeom>
          <a:gradFill rotWithShape="0">
            <a:gsLst>
              <a:gs pos="0">
                <a:schemeClr val="hlink">
                  <a:gamma/>
                  <a:shade val="65882"/>
                  <a:invGamma/>
                </a:schemeClr>
              </a:gs>
              <a:gs pos="100000">
                <a:schemeClr val="hlink"/>
              </a:gs>
            </a:gsLst>
            <a:lin ang="5400000" scaled="1"/>
          </a:gradFill>
          <a:ln w="9525">
            <a:solidFill>
              <a:schemeClr val="hlink"/>
            </a:solidFill>
            <a:round/>
            <a:headEnd/>
            <a:tailEnd/>
          </a:ln>
          <a:effectLst/>
        </p:spPr>
        <p:txBody>
          <a:bodyPr wrap="none" anchor="ctr"/>
          <a:lstStyle/>
          <a:p>
            <a:pPr eaLnBrk="0" latinLnBrk="0" hangingPunct="0"/>
            <a:r>
              <a:rPr kumimoji="0" lang="en-GB" sz="1400" b="1">
                <a:effectLst>
                  <a:outerShdw blurRad="38100" dist="38100" dir="2700000" algn="tl">
                    <a:srgbClr val="FFFFFF"/>
                  </a:outerShdw>
                </a:effectLst>
                <a:latin typeface="Arial" pitchFamily="34" charset="0"/>
              </a:rPr>
              <a:t>RMI</a:t>
            </a:r>
          </a:p>
          <a:p>
            <a:pPr eaLnBrk="0" latinLnBrk="0" hangingPunct="0"/>
            <a:r>
              <a:rPr kumimoji="0" lang="en-GB" sz="1400" b="1">
                <a:effectLst>
                  <a:outerShdw blurRad="38100" dist="38100" dir="2700000" algn="tl">
                    <a:srgbClr val="FFFFFF"/>
                  </a:outerShdw>
                </a:effectLst>
                <a:latin typeface="Arial" pitchFamily="34" charset="0"/>
              </a:rPr>
              <a:t>Service</a:t>
            </a:r>
          </a:p>
        </p:txBody>
      </p:sp>
      <p:sp>
        <p:nvSpPr>
          <p:cNvPr id="508936" name="Oval 8"/>
          <p:cNvSpPr>
            <a:spLocks noChangeArrowheads="1"/>
          </p:cNvSpPr>
          <p:nvPr/>
        </p:nvSpPr>
        <p:spPr bwMode="auto">
          <a:xfrm>
            <a:off x="6748463" y="3200400"/>
            <a:ext cx="976312" cy="747713"/>
          </a:xfrm>
          <a:prstGeom prst="ellipse">
            <a:avLst/>
          </a:prstGeom>
          <a:gradFill rotWithShape="0">
            <a:gsLst>
              <a:gs pos="0">
                <a:schemeClr val="hlink">
                  <a:gamma/>
                  <a:shade val="65882"/>
                  <a:invGamma/>
                </a:schemeClr>
              </a:gs>
              <a:gs pos="100000">
                <a:schemeClr val="hlink"/>
              </a:gs>
            </a:gsLst>
            <a:lin ang="5400000" scaled="1"/>
          </a:gradFill>
          <a:ln w="9525">
            <a:solidFill>
              <a:schemeClr val="accent2"/>
            </a:solidFill>
            <a:round/>
            <a:headEnd/>
            <a:tailEnd/>
          </a:ln>
          <a:effectLst/>
        </p:spPr>
        <p:txBody>
          <a:bodyPr wrap="none" anchor="ctr"/>
          <a:lstStyle/>
          <a:p>
            <a:pPr eaLnBrk="0" latinLnBrk="0" hangingPunct="0"/>
            <a:r>
              <a:rPr kumimoji="0" lang="en-GB" sz="1400" b="1">
                <a:effectLst>
                  <a:outerShdw blurRad="38100" dist="38100" dir="2700000" algn="tl">
                    <a:srgbClr val="FFFFFF"/>
                  </a:outerShdw>
                </a:effectLst>
                <a:latin typeface="Arial" pitchFamily="34" charset="0"/>
              </a:rPr>
              <a:t>DCOM</a:t>
            </a:r>
          </a:p>
          <a:p>
            <a:pPr eaLnBrk="0" latinLnBrk="0" hangingPunct="0"/>
            <a:r>
              <a:rPr kumimoji="0" lang="en-GB" sz="1400" b="1">
                <a:effectLst>
                  <a:outerShdw blurRad="38100" dist="38100" dir="2700000" algn="tl">
                    <a:srgbClr val="FFFFFF"/>
                  </a:outerShdw>
                </a:effectLst>
                <a:latin typeface="Arial" pitchFamily="34" charset="0"/>
              </a:rPr>
              <a:t>Service</a:t>
            </a:r>
          </a:p>
        </p:txBody>
      </p:sp>
      <p:sp>
        <p:nvSpPr>
          <p:cNvPr id="508937" name="Oval 9"/>
          <p:cNvSpPr>
            <a:spLocks noChangeArrowheads="1"/>
          </p:cNvSpPr>
          <p:nvPr/>
        </p:nvSpPr>
        <p:spPr bwMode="auto">
          <a:xfrm>
            <a:off x="2625725" y="4291013"/>
            <a:ext cx="976313" cy="747712"/>
          </a:xfrm>
          <a:prstGeom prst="ellipse">
            <a:avLst/>
          </a:prstGeom>
          <a:gradFill rotWithShape="0">
            <a:gsLst>
              <a:gs pos="0">
                <a:srgbClr val="CCCC00">
                  <a:gamma/>
                  <a:shade val="76863"/>
                  <a:invGamma/>
                </a:srgbClr>
              </a:gs>
              <a:gs pos="100000">
                <a:srgbClr val="CCCC00"/>
              </a:gs>
            </a:gsLst>
            <a:lin ang="5400000" scaled="1"/>
          </a:gradFill>
          <a:ln w="9525">
            <a:solidFill>
              <a:schemeClr val="folHlink"/>
            </a:solidFill>
            <a:round/>
            <a:headEnd/>
            <a:tailEnd/>
          </a:ln>
          <a:effectLst/>
        </p:spPr>
        <p:txBody>
          <a:bodyPr wrap="none" anchor="ctr"/>
          <a:lstStyle/>
          <a:p>
            <a:pPr eaLnBrk="0" latinLnBrk="0" hangingPunct="0"/>
            <a:r>
              <a:rPr kumimoji="0" lang="en-GB" sz="1400" b="1">
                <a:effectLst>
                  <a:outerShdw blurRad="38100" dist="38100" dir="2700000" algn="tl">
                    <a:srgbClr val="FFFFFF"/>
                  </a:outerShdw>
                </a:effectLst>
                <a:latin typeface="Arial" pitchFamily="34" charset="0"/>
              </a:rPr>
              <a:t>Client</a:t>
            </a:r>
          </a:p>
        </p:txBody>
      </p:sp>
      <p:sp>
        <p:nvSpPr>
          <p:cNvPr id="508938" name="Line 10"/>
          <p:cNvSpPr>
            <a:spLocks noChangeShapeType="1"/>
          </p:cNvSpPr>
          <p:nvPr/>
        </p:nvSpPr>
        <p:spPr bwMode="auto">
          <a:xfrm>
            <a:off x="3570288" y="4640263"/>
            <a:ext cx="3200400" cy="0"/>
          </a:xfrm>
          <a:prstGeom prst="line">
            <a:avLst/>
          </a:prstGeom>
          <a:noFill/>
          <a:ln w="76200">
            <a:solidFill>
              <a:schemeClr val="tx2"/>
            </a:solidFill>
            <a:round/>
            <a:headEnd type="triangle" w="med" len="med"/>
            <a:tailEnd type="triangle" w="med" len="med"/>
          </a:ln>
          <a:effectLst/>
        </p:spPr>
        <p:txBody>
          <a:bodyPr/>
          <a:lstStyle/>
          <a:p>
            <a:endParaRPr lang="fr-FR"/>
          </a:p>
        </p:txBody>
      </p:sp>
      <p:sp>
        <p:nvSpPr>
          <p:cNvPr id="508939" name="Line 11"/>
          <p:cNvSpPr>
            <a:spLocks noChangeShapeType="1"/>
          </p:cNvSpPr>
          <p:nvPr/>
        </p:nvSpPr>
        <p:spPr bwMode="auto">
          <a:xfrm flipV="1">
            <a:off x="3452813" y="4002088"/>
            <a:ext cx="1760537" cy="447675"/>
          </a:xfrm>
          <a:prstGeom prst="line">
            <a:avLst/>
          </a:prstGeom>
          <a:noFill/>
          <a:ln w="76200">
            <a:solidFill>
              <a:srgbClr val="003399"/>
            </a:solidFill>
            <a:prstDash val="sysDot"/>
            <a:round/>
            <a:headEnd/>
            <a:tailEnd type="triangle" w="med" len="med"/>
          </a:ln>
          <a:effectLst/>
        </p:spPr>
        <p:txBody>
          <a:bodyPr/>
          <a:lstStyle/>
          <a:p>
            <a:endParaRPr lang="fr-FR"/>
          </a:p>
        </p:txBody>
      </p:sp>
      <p:sp>
        <p:nvSpPr>
          <p:cNvPr id="508940" name="Line 12"/>
          <p:cNvSpPr>
            <a:spLocks noChangeShapeType="1"/>
          </p:cNvSpPr>
          <p:nvPr/>
        </p:nvSpPr>
        <p:spPr bwMode="auto">
          <a:xfrm>
            <a:off x="3463925" y="4910138"/>
            <a:ext cx="1706563" cy="485775"/>
          </a:xfrm>
          <a:prstGeom prst="line">
            <a:avLst/>
          </a:prstGeom>
          <a:noFill/>
          <a:ln w="76200">
            <a:solidFill>
              <a:srgbClr val="003399"/>
            </a:solidFill>
            <a:prstDash val="sysDot"/>
            <a:round/>
            <a:headEnd/>
            <a:tailEnd type="triangle" w="med" len="med"/>
          </a:ln>
          <a:effectLst/>
        </p:spPr>
        <p:txBody>
          <a:bodyPr/>
          <a:lstStyle/>
          <a:p>
            <a:endParaRPr lang="fr-FR"/>
          </a:p>
        </p:txBody>
      </p:sp>
      <p:sp>
        <p:nvSpPr>
          <p:cNvPr id="508941" name="Line 13"/>
          <p:cNvSpPr>
            <a:spLocks noChangeShapeType="1"/>
          </p:cNvSpPr>
          <p:nvPr/>
        </p:nvSpPr>
        <p:spPr bwMode="auto">
          <a:xfrm flipH="1" flipV="1">
            <a:off x="5870575" y="5422900"/>
            <a:ext cx="920750" cy="171450"/>
          </a:xfrm>
          <a:prstGeom prst="line">
            <a:avLst/>
          </a:prstGeom>
          <a:noFill/>
          <a:ln w="76200">
            <a:solidFill>
              <a:srgbClr val="003399"/>
            </a:solidFill>
            <a:prstDash val="sysDot"/>
            <a:round/>
            <a:headEnd/>
            <a:tailEnd type="triangle" w="med" len="med"/>
          </a:ln>
          <a:effectLst/>
        </p:spPr>
        <p:txBody>
          <a:bodyPr/>
          <a:lstStyle/>
          <a:p>
            <a:endParaRPr lang="fr-FR"/>
          </a:p>
        </p:txBody>
      </p:sp>
      <p:sp>
        <p:nvSpPr>
          <p:cNvPr id="508942" name="Line 14"/>
          <p:cNvSpPr>
            <a:spLocks noChangeShapeType="1"/>
          </p:cNvSpPr>
          <p:nvPr/>
        </p:nvSpPr>
        <p:spPr bwMode="auto">
          <a:xfrm flipH="1">
            <a:off x="5900738" y="3559175"/>
            <a:ext cx="944562" cy="279400"/>
          </a:xfrm>
          <a:prstGeom prst="line">
            <a:avLst/>
          </a:prstGeom>
          <a:noFill/>
          <a:ln w="76200">
            <a:solidFill>
              <a:srgbClr val="003399"/>
            </a:solidFill>
            <a:prstDash val="sysDot"/>
            <a:round/>
            <a:headEnd/>
            <a:tailEnd type="triangle" w="med" len="med"/>
          </a:ln>
          <a:effectLst/>
        </p:spPr>
        <p:txBody>
          <a:bodyPr/>
          <a:lstStyle/>
          <a:p>
            <a:endParaRPr lang="fr-FR"/>
          </a:p>
        </p:txBody>
      </p:sp>
      <p:sp>
        <p:nvSpPr>
          <p:cNvPr id="508943" name="Rectangle 15"/>
          <p:cNvSpPr>
            <a:spLocks noChangeArrowheads="1"/>
          </p:cNvSpPr>
          <p:nvPr/>
        </p:nvSpPr>
        <p:spPr bwMode="auto">
          <a:xfrm>
            <a:off x="5214938" y="3821113"/>
            <a:ext cx="636587" cy="701675"/>
          </a:xfrm>
          <a:prstGeom prst="rect">
            <a:avLst/>
          </a:prstGeom>
          <a:noFill/>
          <a:ln w="9525">
            <a:noFill/>
            <a:miter lim="800000"/>
            <a:headEnd/>
            <a:tailEnd/>
          </a:ln>
          <a:effectLst/>
        </p:spPr>
        <p:txBody>
          <a:bodyPr wrap="none">
            <a:spAutoFit/>
          </a:bodyPr>
          <a:lstStyle/>
          <a:p>
            <a:pPr algn="l" eaLnBrk="0" latinLnBrk="0" hangingPunct="0"/>
            <a:r>
              <a:rPr kumimoji="0" lang="en-GB" sz="4000" b="1">
                <a:latin typeface="Wingdings 2" pitchFamily="18" charset="2"/>
              </a:rPr>
              <a:t>U</a:t>
            </a:r>
          </a:p>
        </p:txBody>
      </p:sp>
      <p:sp>
        <p:nvSpPr>
          <p:cNvPr id="508944" name="Rectangle 16"/>
          <p:cNvSpPr>
            <a:spLocks noChangeArrowheads="1"/>
          </p:cNvSpPr>
          <p:nvPr/>
        </p:nvSpPr>
        <p:spPr bwMode="auto">
          <a:xfrm>
            <a:off x="5221288" y="5383213"/>
            <a:ext cx="636587" cy="701675"/>
          </a:xfrm>
          <a:prstGeom prst="rect">
            <a:avLst/>
          </a:prstGeom>
          <a:noFill/>
          <a:ln w="9525">
            <a:noFill/>
            <a:miter lim="800000"/>
            <a:headEnd/>
            <a:tailEnd/>
          </a:ln>
          <a:effectLst/>
        </p:spPr>
        <p:txBody>
          <a:bodyPr wrap="none">
            <a:spAutoFit/>
          </a:bodyPr>
          <a:lstStyle/>
          <a:p>
            <a:pPr algn="l" eaLnBrk="0" latinLnBrk="0" hangingPunct="0"/>
            <a:r>
              <a:rPr kumimoji="0" lang="en-GB" sz="4000" b="1">
                <a:latin typeface="Wingdings 2" pitchFamily="18" charset="2"/>
              </a:rPr>
              <a:t>U</a:t>
            </a:r>
          </a:p>
        </p:txBody>
      </p:sp>
      <p:sp>
        <p:nvSpPr>
          <p:cNvPr id="508945" name="Text Box 17"/>
          <p:cNvSpPr txBox="1">
            <a:spLocks noChangeArrowheads="1"/>
          </p:cNvSpPr>
          <p:nvPr/>
        </p:nvSpPr>
        <p:spPr bwMode="auto">
          <a:xfrm>
            <a:off x="5048250" y="6316663"/>
            <a:ext cx="844550" cy="304800"/>
          </a:xfrm>
          <a:prstGeom prst="rect">
            <a:avLst/>
          </a:prstGeom>
          <a:noFill/>
          <a:ln w="9525">
            <a:noFill/>
            <a:miter lim="800000"/>
            <a:headEnd/>
            <a:tailEnd/>
          </a:ln>
          <a:effectLst/>
        </p:spPr>
        <p:txBody>
          <a:bodyPr wrap="none">
            <a:spAutoFit/>
          </a:bodyPr>
          <a:lstStyle/>
          <a:p>
            <a:pPr algn="l" eaLnBrk="0" latinLnBrk="0" hangingPunct="0"/>
            <a:r>
              <a:rPr kumimoji="0" lang="en-GB" sz="1400" b="1">
                <a:solidFill>
                  <a:schemeClr val="accent2"/>
                </a:solidFill>
                <a:effectLst>
                  <a:outerShdw blurRad="38100" dist="38100" dir="2700000" algn="tl">
                    <a:srgbClr val="000000"/>
                  </a:outerShdw>
                </a:effectLst>
                <a:latin typeface="Arial" pitchFamily="34" charset="0"/>
              </a:rPr>
              <a:t>Firewall</a:t>
            </a:r>
          </a:p>
        </p:txBody>
      </p:sp>
      <p:sp>
        <p:nvSpPr>
          <p:cNvPr id="508946" name="Text Box 18"/>
          <p:cNvSpPr txBox="1">
            <a:spLocks noChangeArrowheads="1"/>
          </p:cNvSpPr>
          <p:nvPr/>
        </p:nvSpPr>
        <p:spPr bwMode="auto">
          <a:xfrm>
            <a:off x="5113338" y="4408488"/>
            <a:ext cx="795337" cy="314325"/>
          </a:xfrm>
          <a:prstGeom prst="rect">
            <a:avLst/>
          </a:prstGeom>
          <a:gradFill rotWithShape="0">
            <a:gsLst>
              <a:gs pos="0">
                <a:srgbClr val="CCCC00">
                  <a:gamma/>
                  <a:shade val="76863"/>
                  <a:invGamma/>
                </a:srgbClr>
              </a:gs>
              <a:gs pos="100000">
                <a:srgbClr val="CCCC00"/>
              </a:gs>
            </a:gsLst>
            <a:lin ang="5400000" scaled="1"/>
          </a:gradFill>
          <a:ln w="9525">
            <a:solidFill>
              <a:schemeClr val="folHlink"/>
            </a:solidFill>
            <a:miter lim="800000"/>
            <a:headEnd/>
            <a:tailEnd/>
          </a:ln>
          <a:effectLst/>
        </p:spPr>
        <p:txBody>
          <a:bodyPr wrap="none">
            <a:spAutoFit/>
          </a:bodyPr>
          <a:lstStyle/>
          <a:p>
            <a:pPr algn="l" eaLnBrk="0" latinLnBrk="0" hangingPunct="0"/>
            <a:r>
              <a:rPr kumimoji="0" lang="en-GB" sz="1400" b="1">
                <a:effectLst>
                  <a:outerShdw blurRad="38100" dist="38100" dir="2700000" algn="tl">
                    <a:srgbClr val="FFFFFF"/>
                  </a:outerShdw>
                </a:effectLst>
                <a:latin typeface="Arial" pitchFamily="34" charset="0"/>
              </a:rPr>
              <a:t>Port 80</a:t>
            </a:r>
          </a:p>
        </p:txBody>
      </p:sp>
      <p:sp>
        <p:nvSpPr>
          <p:cNvPr id="508948" name="Rectangle 20"/>
          <p:cNvSpPr>
            <a:spLocks noChangeArrowheads="1"/>
          </p:cNvSpPr>
          <p:nvPr/>
        </p:nvSpPr>
        <p:spPr bwMode="auto">
          <a:xfrm>
            <a:off x="5105400" y="1828800"/>
            <a:ext cx="4038600" cy="457200"/>
          </a:xfrm>
          <a:prstGeom prst="rect">
            <a:avLst/>
          </a:prstGeom>
          <a:noFill/>
          <a:ln w="12700">
            <a:noFill/>
            <a:miter lim="800000"/>
            <a:headEnd/>
            <a:tailEnd/>
          </a:ln>
          <a:effectLst/>
        </p:spPr>
        <p:txBody>
          <a:bodyPr lIns="90000" tIns="46800" rIns="90000" bIns="46800">
            <a:spAutoFit/>
          </a:bodyPr>
          <a:lstStyle/>
          <a:p>
            <a:pPr algn="l" latinLnBrk="0"/>
            <a:r>
              <a:rPr kumimoji="0" lang="fr-FR" sz="1200" b="1">
                <a:solidFill>
                  <a:srgbClr val="E91D1D"/>
                </a:solidFill>
                <a:cs typeface="Times New Roman" pitchFamily="18" charset="0"/>
              </a:rPr>
              <a:t>SOAP</a:t>
            </a:r>
            <a:r>
              <a:rPr kumimoji="0" lang="fr-FR" sz="1200" b="1">
                <a:solidFill>
                  <a:srgbClr val="E91D1D"/>
                </a:solidFill>
                <a:latin typeface="Arial" pitchFamily="34" charset="0"/>
                <a:cs typeface="Times New Roman" pitchFamily="18" charset="0"/>
              </a:rPr>
              <a:t> </a:t>
            </a:r>
            <a:r>
              <a:rPr kumimoji="0" lang="fr-FR" sz="1200">
                <a:solidFill>
                  <a:srgbClr val="E91D1D"/>
                </a:solidFill>
                <a:latin typeface="Arial" pitchFamily="34" charset="0"/>
                <a:cs typeface="Times New Roman" pitchFamily="18" charset="0"/>
              </a:rPr>
              <a:t>= format de structuration de messages en XML </a:t>
            </a:r>
          </a:p>
          <a:p>
            <a:pPr algn="l" latinLnBrk="0"/>
            <a:r>
              <a:rPr kumimoji="0" lang="fr-FR" sz="1200">
                <a:solidFill>
                  <a:srgbClr val="E91D1D"/>
                </a:solidFill>
                <a:latin typeface="Arial" pitchFamily="34" charset="0"/>
                <a:cs typeface="Times New Roman" pitchFamily="18" charset="0"/>
              </a:rPr>
              <a:t>indépendant d'un protocole de communication particulier</a:t>
            </a:r>
            <a:r>
              <a:rPr kumimoji="0" lang="fr-FR" sz="900">
                <a:solidFill>
                  <a:srgbClr val="E91D1D"/>
                </a:solidFill>
              </a:rPr>
              <a:t> </a:t>
            </a:r>
            <a:endParaRPr kumimoji="0" lang="fr-FR" sz="2400">
              <a:solidFill>
                <a:srgbClr val="E91D1D"/>
              </a:solidFill>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10"/>
          </p:nvPr>
        </p:nvSpPr>
        <p:spPr/>
        <p:txBody>
          <a:bodyPr/>
          <a:lstStyle/>
          <a:p>
            <a:fld id="{42C0AC22-4237-40DC-B1E9-EA561B0FDB25}" type="slidenum">
              <a:rPr lang="fr-FR"/>
              <a:pPr/>
              <a:t>217</a:t>
            </a:fld>
            <a:endParaRPr lang="fr-FR"/>
          </a:p>
        </p:txBody>
      </p:sp>
      <p:sp>
        <p:nvSpPr>
          <p:cNvPr id="509954" name="Rectangle 2"/>
          <p:cNvSpPr>
            <a:spLocks noGrp="1" noChangeArrowheads="1"/>
          </p:cNvSpPr>
          <p:nvPr>
            <p:ph type="title"/>
          </p:nvPr>
        </p:nvSpPr>
        <p:spPr/>
        <p:txBody>
          <a:bodyPr/>
          <a:lstStyle/>
          <a:p>
            <a:r>
              <a:rPr lang="fr-FR"/>
              <a:t>Introduction à SOAP (3)</a:t>
            </a:r>
          </a:p>
        </p:txBody>
      </p:sp>
      <p:sp>
        <p:nvSpPr>
          <p:cNvPr id="509955" name="Rectangle 3"/>
          <p:cNvSpPr>
            <a:spLocks noGrp="1" noChangeArrowheads="1"/>
          </p:cNvSpPr>
          <p:nvPr>
            <p:ph type="body" idx="1"/>
          </p:nvPr>
        </p:nvSpPr>
        <p:spPr/>
        <p:txBody>
          <a:bodyPr/>
          <a:lstStyle/>
          <a:p>
            <a:r>
              <a:rPr lang="fr-FR" sz="1600" dirty="0"/>
              <a:t>Sécurisation via SSL Secure Sockets Layer</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r>
              <a:rPr lang="fr-FR" sz="2000" dirty="0"/>
              <a:t>Idem sécurité des sites </a:t>
            </a:r>
            <a:r>
              <a:rPr lang="fr-FR" sz="2000" dirty="0" err="1"/>
              <a:t>WEBs</a:t>
            </a:r>
            <a:endParaRPr lang="fr-FR" sz="2000" dirty="0"/>
          </a:p>
          <a:p>
            <a:pPr lvl="1"/>
            <a:r>
              <a:rPr lang="fr-FR" sz="1600" dirty="0"/>
              <a:t>Les clients sont des ordinateurs</a:t>
            </a:r>
          </a:p>
          <a:p>
            <a:r>
              <a:rPr lang="fr-FR" sz="2000" dirty="0"/>
              <a:t>Option possible de sécurité serveurs </a:t>
            </a:r>
            <a:r>
              <a:rPr lang="fr-FR" sz="2000" dirty="0" err="1"/>
              <a:t>WEBs</a:t>
            </a:r>
            <a:endParaRPr lang="fr-FR" sz="2000" dirty="0"/>
          </a:p>
          <a:p>
            <a:pPr lvl="1"/>
            <a:r>
              <a:rPr lang="fr-FR" sz="1600" dirty="0" err="1"/>
              <a:t>IPSec</a:t>
            </a:r>
            <a:endParaRPr lang="fr-FR" sz="1600" dirty="0"/>
          </a:p>
          <a:p>
            <a:pPr lvl="1"/>
            <a:r>
              <a:rPr lang="fr-FR" sz="1600" dirty="0"/>
              <a:t>Basique</a:t>
            </a:r>
          </a:p>
          <a:p>
            <a:pPr lvl="1"/>
            <a:r>
              <a:rPr lang="fr-FR" sz="1600" dirty="0"/>
              <a:t>Basique + SSL</a:t>
            </a:r>
          </a:p>
          <a:p>
            <a:pPr lvl="1"/>
            <a:r>
              <a:rPr lang="fr-FR" sz="1600" dirty="0"/>
              <a:t>Digest</a:t>
            </a:r>
          </a:p>
          <a:p>
            <a:pPr lvl="1"/>
            <a:r>
              <a:rPr lang="fr-FR" sz="1600" dirty="0"/>
              <a:t>Certificats Clients</a:t>
            </a:r>
          </a:p>
          <a:p>
            <a:pPr lvl="1"/>
            <a:r>
              <a:rPr lang="fr-FR" sz="1600" dirty="0" smtClean="0"/>
              <a:t>…</a:t>
            </a:r>
            <a:endParaRPr lang="fr-FR" sz="1600" dirty="0"/>
          </a:p>
          <a:p>
            <a:endParaRPr lang="fr-FR" sz="1600" dirty="0"/>
          </a:p>
        </p:txBody>
      </p:sp>
      <p:sp>
        <p:nvSpPr>
          <p:cNvPr id="509956" name="Oval 4"/>
          <p:cNvSpPr>
            <a:spLocks noChangeArrowheads="1"/>
          </p:cNvSpPr>
          <p:nvPr/>
        </p:nvSpPr>
        <p:spPr bwMode="auto">
          <a:xfrm>
            <a:off x="6005513" y="1141413"/>
            <a:ext cx="776287" cy="677862"/>
          </a:xfrm>
          <a:prstGeom prst="ellipse">
            <a:avLst/>
          </a:prstGeom>
          <a:gradFill rotWithShape="0">
            <a:gsLst>
              <a:gs pos="0">
                <a:srgbClr val="CCCC00">
                  <a:gamma/>
                  <a:shade val="76863"/>
                  <a:invGamma/>
                </a:srgbClr>
              </a:gs>
              <a:gs pos="100000">
                <a:srgbClr val="CCCC00"/>
              </a:gs>
            </a:gsLst>
            <a:lin ang="5400000" scaled="1"/>
          </a:gradFill>
          <a:ln w="9525">
            <a:solidFill>
              <a:schemeClr val="tx2"/>
            </a:solidFill>
            <a:round/>
            <a:headEnd/>
            <a:tailEnd/>
          </a:ln>
          <a:effectLst/>
        </p:spPr>
        <p:txBody>
          <a:bodyPr wrap="none" anchor="ctr"/>
          <a:lstStyle/>
          <a:p>
            <a:pPr eaLnBrk="0" latinLnBrk="0" hangingPunct="0"/>
            <a:r>
              <a:rPr kumimoji="0" lang="en-GB" sz="900" b="1">
                <a:effectLst>
                  <a:outerShdw blurRad="38100" dist="38100" dir="2700000" algn="tl">
                    <a:srgbClr val="FFFFFF"/>
                  </a:outerShdw>
                </a:effectLst>
                <a:latin typeface="Arial" pitchFamily="34" charset="0"/>
              </a:rPr>
              <a:t>Web</a:t>
            </a:r>
          </a:p>
          <a:p>
            <a:pPr eaLnBrk="0" latinLnBrk="0" hangingPunct="0"/>
            <a:r>
              <a:rPr kumimoji="0" lang="en-GB" sz="900" b="1">
                <a:effectLst>
                  <a:outerShdw blurRad="38100" dist="38100" dir="2700000" algn="tl">
                    <a:srgbClr val="FFFFFF"/>
                  </a:outerShdw>
                </a:effectLst>
                <a:latin typeface="Arial" pitchFamily="34" charset="0"/>
              </a:rPr>
              <a:t>Service</a:t>
            </a:r>
          </a:p>
        </p:txBody>
      </p:sp>
      <p:sp>
        <p:nvSpPr>
          <p:cNvPr id="509957" name="Oval 5"/>
          <p:cNvSpPr>
            <a:spLocks noChangeArrowheads="1"/>
          </p:cNvSpPr>
          <p:nvPr/>
        </p:nvSpPr>
        <p:spPr bwMode="auto">
          <a:xfrm>
            <a:off x="2295525" y="1143000"/>
            <a:ext cx="776288" cy="677863"/>
          </a:xfrm>
          <a:prstGeom prst="ellipse">
            <a:avLst/>
          </a:prstGeom>
          <a:gradFill rotWithShape="0">
            <a:gsLst>
              <a:gs pos="0">
                <a:srgbClr val="CCCC00">
                  <a:gamma/>
                  <a:shade val="76863"/>
                  <a:invGamma/>
                </a:srgbClr>
              </a:gs>
              <a:gs pos="100000">
                <a:srgbClr val="CCCC00"/>
              </a:gs>
            </a:gsLst>
            <a:lin ang="5400000" scaled="1"/>
          </a:gradFill>
          <a:ln w="9525">
            <a:solidFill>
              <a:schemeClr val="folHlink"/>
            </a:solidFill>
            <a:round/>
            <a:headEnd/>
            <a:tailEnd/>
          </a:ln>
          <a:effectLst/>
        </p:spPr>
        <p:txBody>
          <a:bodyPr wrap="none" anchor="ctr"/>
          <a:lstStyle/>
          <a:p>
            <a:pPr eaLnBrk="0" latinLnBrk="0" hangingPunct="0"/>
            <a:r>
              <a:rPr kumimoji="0" lang="en-GB" sz="900" b="1">
                <a:effectLst>
                  <a:outerShdw blurRad="38100" dist="38100" dir="2700000" algn="tl">
                    <a:srgbClr val="FFFFFF"/>
                  </a:outerShdw>
                </a:effectLst>
                <a:latin typeface="Arial" pitchFamily="34" charset="0"/>
              </a:rPr>
              <a:t>Client</a:t>
            </a:r>
          </a:p>
        </p:txBody>
      </p:sp>
      <p:sp>
        <p:nvSpPr>
          <p:cNvPr id="509958" name="Line 6"/>
          <p:cNvSpPr>
            <a:spLocks noChangeShapeType="1"/>
          </p:cNvSpPr>
          <p:nvPr/>
        </p:nvSpPr>
        <p:spPr bwMode="auto">
          <a:xfrm flipV="1">
            <a:off x="3055938" y="1466850"/>
            <a:ext cx="2917825" cy="0"/>
          </a:xfrm>
          <a:prstGeom prst="line">
            <a:avLst/>
          </a:prstGeom>
          <a:noFill/>
          <a:ln w="76200">
            <a:solidFill>
              <a:schemeClr val="folHlink"/>
            </a:solidFill>
            <a:round/>
            <a:headEnd type="triangle" w="med" len="med"/>
            <a:tailEnd type="triangle" w="med" len="med"/>
          </a:ln>
          <a:effectLst/>
        </p:spPr>
        <p:txBody>
          <a:bodyPr/>
          <a:lstStyle/>
          <a:p>
            <a:endParaRPr lang="fr-FR"/>
          </a:p>
        </p:txBody>
      </p:sp>
      <p:sp>
        <p:nvSpPr>
          <p:cNvPr id="509959" name="Oval 7"/>
          <p:cNvSpPr>
            <a:spLocks noChangeArrowheads="1"/>
          </p:cNvSpPr>
          <p:nvPr/>
        </p:nvSpPr>
        <p:spPr bwMode="auto">
          <a:xfrm>
            <a:off x="5919788" y="2403475"/>
            <a:ext cx="776287" cy="677863"/>
          </a:xfrm>
          <a:prstGeom prst="ellipse">
            <a:avLst/>
          </a:prstGeom>
          <a:gradFill rotWithShape="0">
            <a:gsLst>
              <a:gs pos="0">
                <a:srgbClr val="CCCC00">
                  <a:gamma/>
                  <a:shade val="76863"/>
                  <a:invGamma/>
                </a:srgbClr>
              </a:gs>
              <a:gs pos="100000">
                <a:srgbClr val="CCCC00"/>
              </a:gs>
            </a:gsLst>
            <a:lin ang="5400000" scaled="1"/>
          </a:gradFill>
          <a:ln w="9525">
            <a:solidFill>
              <a:schemeClr val="tx2"/>
            </a:solidFill>
            <a:round/>
            <a:headEnd/>
            <a:tailEnd/>
          </a:ln>
          <a:effectLst/>
        </p:spPr>
        <p:txBody>
          <a:bodyPr wrap="none" anchor="ctr"/>
          <a:lstStyle/>
          <a:p>
            <a:pPr eaLnBrk="0" latinLnBrk="0" hangingPunct="0"/>
            <a:r>
              <a:rPr kumimoji="0" lang="en-GB" sz="900" b="1">
                <a:effectLst>
                  <a:outerShdw blurRad="38100" dist="38100" dir="2700000" algn="tl">
                    <a:srgbClr val="FFFFFF"/>
                  </a:outerShdw>
                </a:effectLst>
                <a:latin typeface="Arial" pitchFamily="34" charset="0"/>
              </a:rPr>
              <a:t>Web</a:t>
            </a:r>
          </a:p>
          <a:p>
            <a:pPr eaLnBrk="0" latinLnBrk="0" hangingPunct="0"/>
            <a:r>
              <a:rPr kumimoji="0" lang="en-GB" sz="900" b="1">
                <a:effectLst>
                  <a:outerShdw blurRad="38100" dist="38100" dir="2700000" algn="tl">
                    <a:srgbClr val="FFFFFF"/>
                  </a:outerShdw>
                </a:effectLst>
                <a:latin typeface="Arial" pitchFamily="34" charset="0"/>
              </a:rPr>
              <a:t>Service</a:t>
            </a:r>
          </a:p>
        </p:txBody>
      </p:sp>
      <p:sp>
        <p:nvSpPr>
          <p:cNvPr id="509960" name="Oval 8"/>
          <p:cNvSpPr>
            <a:spLocks noChangeArrowheads="1"/>
          </p:cNvSpPr>
          <p:nvPr/>
        </p:nvSpPr>
        <p:spPr bwMode="auto">
          <a:xfrm>
            <a:off x="2209800" y="2403475"/>
            <a:ext cx="776288" cy="677863"/>
          </a:xfrm>
          <a:prstGeom prst="ellipse">
            <a:avLst/>
          </a:prstGeom>
          <a:gradFill rotWithShape="0">
            <a:gsLst>
              <a:gs pos="0">
                <a:srgbClr val="CCCC00">
                  <a:gamma/>
                  <a:shade val="76863"/>
                  <a:invGamma/>
                </a:srgbClr>
              </a:gs>
              <a:gs pos="100000">
                <a:srgbClr val="CCCC00"/>
              </a:gs>
            </a:gsLst>
            <a:lin ang="5400000" scaled="1"/>
          </a:gradFill>
          <a:ln w="9525">
            <a:solidFill>
              <a:schemeClr val="folHlink"/>
            </a:solidFill>
            <a:round/>
            <a:headEnd/>
            <a:tailEnd/>
          </a:ln>
          <a:effectLst/>
        </p:spPr>
        <p:txBody>
          <a:bodyPr wrap="none" anchor="ctr"/>
          <a:lstStyle/>
          <a:p>
            <a:pPr eaLnBrk="0" latinLnBrk="0" hangingPunct="0"/>
            <a:r>
              <a:rPr kumimoji="0" lang="en-GB" sz="900" b="1">
                <a:effectLst>
                  <a:outerShdw blurRad="38100" dist="38100" dir="2700000" algn="tl">
                    <a:srgbClr val="FFFFFF"/>
                  </a:outerShdw>
                </a:effectLst>
                <a:latin typeface="Arial" pitchFamily="34" charset="0"/>
              </a:rPr>
              <a:t>Client</a:t>
            </a:r>
          </a:p>
        </p:txBody>
      </p:sp>
      <p:sp>
        <p:nvSpPr>
          <p:cNvPr id="509961" name="Line 9"/>
          <p:cNvSpPr>
            <a:spLocks noChangeShapeType="1"/>
          </p:cNvSpPr>
          <p:nvPr/>
        </p:nvSpPr>
        <p:spPr bwMode="auto">
          <a:xfrm flipV="1">
            <a:off x="3232150" y="2727325"/>
            <a:ext cx="2468563" cy="0"/>
          </a:xfrm>
          <a:prstGeom prst="line">
            <a:avLst/>
          </a:prstGeom>
          <a:noFill/>
          <a:ln w="76200">
            <a:solidFill>
              <a:schemeClr val="folHlink"/>
            </a:solidFill>
            <a:round/>
            <a:headEnd type="triangle" w="med" len="med"/>
            <a:tailEnd type="triangle" w="med" len="med"/>
          </a:ln>
          <a:effectLst/>
        </p:spPr>
        <p:txBody>
          <a:bodyPr/>
          <a:lstStyle/>
          <a:p>
            <a:endParaRPr lang="fr-FR"/>
          </a:p>
        </p:txBody>
      </p:sp>
      <p:sp>
        <p:nvSpPr>
          <p:cNvPr id="509962" name="Text Box 10"/>
          <p:cNvSpPr txBox="1">
            <a:spLocks noChangeArrowheads="1"/>
          </p:cNvSpPr>
          <p:nvPr/>
        </p:nvSpPr>
        <p:spPr bwMode="auto">
          <a:xfrm>
            <a:off x="3938588" y="1355725"/>
            <a:ext cx="749300" cy="228600"/>
          </a:xfrm>
          <a:prstGeom prst="rect">
            <a:avLst/>
          </a:prstGeom>
          <a:noFill/>
          <a:ln w="9525">
            <a:noFill/>
            <a:miter lim="800000"/>
            <a:headEnd/>
            <a:tailEnd/>
          </a:ln>
          <a:effectLst/>
        </p:spPr>
        <p:txBody>
          <a:bodyPr wrap="none">
            <a:spAutoFit/>
          </a:bodyPr>
          <a:lstStyle/>
          <a:p>
            <a:pPr algn="l" eaLnBrk="0" latinLnBrk="0" hangingPunct="0"/>
            <a:r>
              <a:rPr kumimoji="0" lang="en-GB" sz="900" b="1">
                <a:effectLst>
                  <a:outerShdw blurRad="38100" dist="38100" dir="2700000" algn="tl">
                    <a:srgbClr val="FFFFFF"/>
                  </a:outerShdw>
                </a:effectLst>
                <a:latin typeface="Arial" pitchFamily="34" charset="0"/>
              </a:rPr>
              <a:t>Raw HTTP</a:t>
            </a:r>
          </a:p>
        </p:txBody>
      </p:sp>
      <p:sp>
        <p:nvSpPr>
          <p:cNvPr id="509963" name="Text Box 11"/>
          <p:cNvSpPr txBox="1">
            <a:spLocks noChangeArrowheads="1"/>
          </p:cNvSpPr>
          <p:nvPr/>
        </p:nvSpPr>
        <p:spPr bwMode="auto">
          <a:xfrm>
            <a:off x="4076700" y="2638425"/>
            <a:ext cx="406400" cy="228600"/>
          </a:xfrm>
          <a:prstGeom prst="rect">
            <a:avLst/>
          </a:prstGeom>
          <a:noFill/>
          <a:ln w="9525">
            <a:noFill/>
            <a:miter lim="800000"/>
            <a:headEnd/>
            <a:tailEnd/>
          </a:ln>
          <a:effectLst/>
        </p:spPr>
        <p:txBody>
          <a:bodyPr wrap="none">
            <a:spAutoFit/>
          </a:bodyPr>
          <a:lstStyle/>
          <a:p>
            <a:pPr algn="l" eaLnBrk="0" latinLnBrk="0" hangingPunct="0"/>
            <a:r>
              <a:rPr kumimoji="0" lang="en-GB" sz="900" b="1">
                <a:effectLst>
                  <a:outerShdw blurRad="38100" dist="38100" dir="2700000" algn="tl">
                    <a:srgbClr val="FFFFFF"/>
                  </a:outerShdw>
                </a:effectLst>
                <a:latin typeface="Arial" pitchFamily="34" charset="0"/>
              </a:rPr>
              <a:t>SSL</a:t>
            </a:r>
          </a:p>
        </p:txBody>
      </p:sp>
      <p:sp>
        <p:nvSpPr>
          <p:cNvPr id="509964" name="Text Box 12"/>
          <p:cNvSpPr txBox="1">
            <a:spLocks noChangeArrowheads="1"/>
          </p:cNvSpPr>
          <p:nvPr/>
        </p:nvSpPr>
        <p:spPr bwMode="auto">
          <a:xfrm>
            <a:off x="4581525" y="1547813"/>
            <a:ext cx="1079500" cy="274637"/>
          </a:xfrm>
          <a:prstGeom prst="rect">
            <a:avLst/>
          </a:prstGeom>
          <a:noFill/>
          <a:ln w="9525">
            <a:noFill/>
            <a:miter lim="800000"/>
            <a:headEnd/>
            <a:tailEnd/>
          </a:ln>
          <a:effectLst/>
        </p:spPr>
        <p:txBody>
          <a:bodyPr>
            <a:spAutoFit/>
          </a:bodyPr>
          <a:lstStyle/>
          <a:p>
            <a:pPr algn="l" eaLnBrk="0" latinLnBrk="0" hangingPunct="0">
              <a:spcBef>
                <a:spcPct val="50000"/>
              </a:spcBef>
            </a:pPr>
            <a:endParaRPr kumimoji="0" lang="en-GB" sz="1200" b="1"/>
          </a:p>
        </p:txBody>
      </p:sp>
      <p:sp>
        <p:nvSpPr>
          <p:cNvPr id="509965" name="Rectangle 13"/>
          <p:cNvSpPr>
            <a:spLocks noChangeArrowheads="1"/>
          </p:cNvSpPr>
          <p:nvPr/>
        </p:nvSpPr>
        <p:spPr bwMode="auto">
          <a:xfrm>
            <a:off x="3505200" y="1587500"/>
            <a:ext cx="2139950" cy="546100"/>
          </a:xfrm>
          <a:prstGeom prst="rect">
            <a:avLst/>
          </a:prstGeom>
          <a:gradFill rotWithShape="0">
            <a:gsLst>
              <a:gs pos="0">
                <a:srgbClr val="CCCC00">
                  <a:gamma/>
                  <a:shade val="76863"/>
                  <a:invGamma/>
                </a:srgbClr>
              </a:gs>
              <a:gs pos="100000">
                <a:srgbClr val="CCCC00"/>
              </a:gs>
            </a:gsLst>
            <a:lin ang="5400000" scaled="1"/>
          </a:gradFill>
          <a:ln w="9525">
            <a:solidFill>
              <a:schemeClr val="folHlink"/>
            </a:solidFill>
            <a:miter lim="800000"/>
            <a:headEnd/>
            <a:tailEnd/>
          </a:ln>
          <a:effectLst/>
        </p:spPr>
        <p:txBody>
          <a:bodyPr>
            <a:spAutoFit/>
          </a:bodyPr>
          <a:lstStyle/>
          <a:p>
            <a:pPr algn="l" eaLnBrk="0" latinLnBrk="0" hangingPunct="0">
              <a:lnSpc>
                <a:spcPct val="6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&lt;soap:Body&gt;</a:t>
            </a:r>
          </a:p>
          <a:p>
            <a:pPr algn="l" eaLnBrk="0" latinLnBrk="0" hangingPunct="0">
              <a:lnSpc>
                <a:spcPct val="6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  &lt;AddResult xmlns= ...&gt;</a:t>
            </a:r>
          </a:p>
          <a:p>
            <a:pPr algn="l" eaLnBrk="0" latinLnBrk="0" hangingPunct="0">
              <a:lnSpc>
                <a:spcPct val="6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    &lt;result&gt;28.6&lt;/result&gt;</a:t>
            </a:r>
          </a:p>
          <a:p>
            <a:pPr algn="l" eaLnBrk="0" latinLnBrk="0" hangingPunct="0">
              <a:lnSpc>
                <a:spcPct val="6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  &lt;/AddResult&gt;</a:t>
            </a:r>
          </a:p>
          <a:p>
            <a:pPr algn="l" eaLnBrk="0" latinLnBrk="0" hangingPunct="0">
              <a:lnSpc>
                <a:spcPct val="6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&lt;/soap:Body&gt;</a:t>
            </a:r>
          </a:p>
        </p:txBody>
      </p:sp>
      <p:sp>
        <p:nvSpPr>
          <p:cNvPr id="509966" name="Rectangle 14" descr="blanc)"/>
          <p:cNvSpPr>
            <a:spLocks noChangeArrowheads="1"/>
          </p:cNvSpPr>
          <p:nvPr/>
        </p:nvSpPr>
        <p:spPr bwMode="auto">
          <a:xfrm>
            <a:off x="3505200" y="2895600"/>
            <a:ext cx="2143125" cy="508000"/>
          </a:xfrm>
          <a:prstGeom prst="rect">
            <a:avLst/>
          </a:prstGeom>
          <a:pattFill prst="dkUpDiag">
            <a:fgClr>
              <a:srgbClr val="CCCC00"/>
            </a:fgClr>
            <a:bgClr>
              <a:srgbClr val="9D9D00"/>
            </a:bgClr>
          </a:pattFill>
          <a:ln w="9525">
            <a:solidFill>
              <a:schemeClr val="folHlink"/>
            </a:solidFill>
            <a:miter lim="800000"/>
            <a:headEnd/>
            <a:tailEnd/>
          </a:ln>
          <a:effectLst/>
        </p:spPr>
        <p:txBody>
          <a:bodyPr>
            <a:spAutoFit/>
          </a:bodyPr>
          <a:lstStyle/>
          <a:p>
            <a:pPr algn="l" eaLnBrk="0" latinLnBrk="0" hangingPunct="0">
              <a:lnSpc>
                <a:spcPct val="8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&lt;soap:Body&gt;</a:t>
            </a:r>
          </a:p>
          <a:p>
            <a:pPr algn="l" eaLnBrk="0" latinLnBrk="0" hangingPunct="0">
              <a:lnSpc>
                <a:spcPct val="8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  &lt;AddResult xmlns= ...&gt;    &lt;result&gt;28.6&lt;/result&gt;  &lt;/AddResult&gt;</a:t>
            </a:r>
          </a:p>
          <a:p>
            <a:pPr algn="l" eaLnBrk="0" latinLnBrk="0" hangingPunct="0">
              <a:lnSpc>
                <a:spcPct val="80000"/>
              </a:lnSpc>
              <a:spcBef>
                <a:spcPct val="30000"/>
              </a:spcBef>
              <a:buClr>
                <a:schemeClr val="tx2"/>
              </a:buClr>
              <a:buSzPct val="75000"/>
              <a:buFont typeface="Wingdings" pitchFamily="2" charset="2"/>
              <a:buNone/>
            </a:pPr>
            <a:r>
              <a:rPr kumimoji="0" lang="en-US" sz="700" b="1">
                <a:effectLst>
                  <a:outerShdw blurRad="38100" dist="38100" dir="2700000" algn="tl">
                    <a:srgbClr val="FFFFFF"/>
                  </a:outerShdw>
                </a:effectLst>
                <a:latin typeface="Courier New" pitchFamily="49" charset="0"/>
              </a:rPr>
              <a:t>&lt;/soap:Body&gt;</a:t>
            </a:r>
          </a:p>
        </p:txBody>
      </p:sp>
      <p:sp>
        <p:nvSpPr>
          <p:cNvPr id="509975" name="AutoShape 23"/>
          <p:cNvSpPr>
            <a:spLocks noChangeArrowheads="1"/>
          </p:cNvSpPr>
          <p:nvPr/>
        </p:nvSpPr>
        <p:spPr bwMode="auto">
          <a:xfrm>
            <a:off x="4767263" y="1066800"/>
            <a:ext cx="447675" cy="334963"/>
          </a:xfrm>
          <a:prstGeom prst="lightningBolt">
            <a:avLst/>
          </a:prstGeom>
          <a:gradFill rotWithShape="0">
            <a:gsLst>
              <a:gs pos="0">
                <a:schemeClr val="tx2">
                  <a:gamma/>
                  <a:shade val="46275"/>
                  <a:invGamma/>
                </a:schemeClr>
              </a:gs>
              <a:gs pos="100000">
                <a:schemeClr val="tx2"/>
              </a:gs>
            </a:gsLst>
            <a:lin ang="2700000" scaled="1"/>
          </a:gradFill>
          <a:ln w="9525">
            <a:solidFill>
              <a:schemeClr val="tx2"/>
            </a:solidFill>
            <a:miter lim="800000"/>
            <a:headEnd/>
            <a:tailEnd/>
          </a:ln>
          <a:effectLst/>
        </p:spPr>
        <p:txBody>
          <a:bodyPr wrap="none" anchor="ctr"/>
          <a:lstStyle/>
          <a:p>
            <a:pPr eaLnBrk="0" latinLnBrk="0" hangingPunct="0"/>
            <a:endParaRPr kumimoji="0" lang="en-GB" sz="1200" b="1">
              <a:effectLst>
                <a:outerShdw blurRad="38100" dist="38100" dir="2700000" algn="tl">
                  <a:srgbClr val="FFFFFF"/>
                </a:outerShdw>
              </a:effectLst>
            </a:endParaRPr>
          </a:p>
        </p:txBody>
      </p:sp>
      <p:pic>
        <p:nvPicPr>
          <p:cNvPr id="509977" name="Picture 25" descr="AA002781"/>
          <p:cNvPicPr>
            <a:picLocks noChangeAspect="1" noChangeArrowheads="1"/>
          </p:cNvPicPr>
          <p:nvPr/>
        </p:nvPicPr>
        <p:blipFill>
          <a:blip r:embed="rId2" cstate="print"/>
          <a:srcRect/>
          <a:stretch>
            <a:fillRect/>
          </a:stretch>
        </p:blipFill>
        <p:spPr bwMode="auto">
          <a:xfrm>
            <a:off x="2743200" y="2362200"/>
            <a:ext cx="646113" cy="857250"/>
          </a:xfrm>
          <a:prstGeom prst="rect">
            <a:avLst/>
          </a:prstGeom>
          <a:noFill/>
        </p:spPr>
      </p:pic>
      <p:pic>
        <p:nvPicPr>
          <p:cNvPr id="509978" name="Picture 26" descr="AA002781"/>
          <p:cNvPicPr>
            <a:picLocks noChangeAspect="1" noChangeArrowheads="1"/>
          </p:cNvPicPr>
          <p:nvPr/>
        </p:nvPicPr>
        <p:blipFill>
          <a:blip r:embed="rId2" cstate="print"/>
          <a:srcRect/>
          <a:stretch>
            <a:fillRect/>
          </a:stretch>
        </p:blipFill>
        <p:spPr bwMode="auto">
          <a:xfrm>
            <a:off x="5602288" y="2343150"/>
            <a:ext cx="646112" cy="857250"/>
          </a:xfrm>
          <a:prstGeom prst="rect">
            <a:avLst/>
          </a:prstGeom>
          <a:noFill/>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335AB5EF-B40C-422F-8380-2482F2A1641A}" type="slidenum">
              <a:rPr lang="fr-FR"/>
              <a:pPr/>
              <a:t>218</a:t>
            </a:fld>
            <a:endParaRPr lang="fr-FR"/>
          </a:p>
        </p:txBody>
      </p:sp>
      <p:sp>
        <p:nvSpPr>
          <p:cNvPr id="494594" name="Rectangle 2"/>
          <p:cNvSpPr>
            <a:spLocks noGrp="1" noChangeArrowheads="1"/>
          </p:cNvSpPr>
          <p:nvPr>
            <p:ph type="title"/>
          </p:nvPr>
        </p:nvSpPr>
        <p:spPr/>
        <p:txBody>
          <a:bodyPr/>
          <a:lstStyle/>
          <a:p>
            <a:r>
              <a:rPr lang="fr-FR"/>
              <a:t>Introduction à SOAP (3)</a:t>
            </a:r>
            <a:endParaRPr lang="fr-FR" b="1">
              <a:latin typeface="Times New Roman" pitchFamily="18" charset="0"/>
            </a:endParaRPr>
          </a:p>
        </p:txBody>
      </p:sp>
      <p:sp>
        <p:nvSpPr>
          <p:cNvPr id="494595" name="Rectangle 3"/>
          <p:cNvSpPr>
            <a:spLocks noGrp="1" noChangeArrowheads="1"/>
          </p:cNvSpPr>
          <p:nvPr>
            <p:ph type="body" idx="1"/>
          </p:nvPr>
        </p:nvSpPr>
        <p:spPr/>
        <p:txBody>
          <a:bodyPr/>
          <a:lstStyle/>
          <a:p>
            <a:r>
              <a:rPr lang="fr-FR"/>
              <a:t>Une logique de  RPC, RMI, XML DCOM basée sur XML…</a:t>
            </a:r>
          </a:p>
          <a:p>
            <a:r>
              <a:rPr lang="fr-FR"/>
              <a:t>Proposé en note au W3C</a:t>
            </a:r>
          </a:p>
          <a:p>
            <a:r>
              <a:rPr lang="fr-FR"/>
              <a:t>Cautionné par  Microsoft, IBM, Sun, Lotus, autres.</a:t>
            </a:r>
          </a:p>
          <a:p>
            <a:pPr>
              <a:buFont typeface="Wingdings" pitchFamily="2" charset="2"/>
              <a:buNone/>
            </a:pPr>
            <a:endParaRPr lang="fr-FR" b="0">
              <a:solidFill>
                <a:srgbClr val="E91D1D"/>
              </a:solidFill>
              <a:effectLst>
                <a:outerShdw blurRad="38100" dist="38100" dir="2700000" algn="tl">
                  <a:srgbClr val="000000"/>
                </a:outerShdw>
              </a:effectLst>
              <a:latin typeface="Times New Roman" pitchFamily="18" charset="0"/>
            </a:endParaRPr>
          </a:p>
          <a:p>
            <a:pPr algn="ctr">
              <a:buFont typeface="Wingdings" pitchFamily="2" charset="2"/>
              <a:buNone/>
            </a:pPr>
            <a:r>
              <a:rPr lang="fr-FR" b="0">
                <a:solidFill>
                  <a:srgbClr val="E91D1D"/>
                </a:solidFill>
                <a:effectLst>
                  <a:outerShdw blurRad="38100" dist="38100" dir="2700000" algn="tl">
                    <a:srgbClr val="000000"/>
                  </a:outerShdw>
                </a:effectLst>
                <a:latin typeface="Times New Roman" pitchFamily="18" charset="0"/>
              </a:rPr>
              <a:t>Les trois catégories de définitions</a:t>
            </a:r>
            <a:endParaRPr lang="fr-FR">
              <a:solidFill>
                <a:srgbClr val="E91D1D"/>
              </a:solidFill>
              <a:effectLst>
                <a:outerShdw blurRad="38100" dist="38100" dir="2700000" algn="tl">
                  <a:srgbClr val="000000"/>
                </a:outerShdw>
              </a:effectLst>
              <a:latin typeface="Times New Roman" pitchFamily="18" charset="0"/>
            </a:endParaRPr>
          </a:p>
          <a:p>
            <a:r>
              <a:rPr lang="fr-FR">
                <a:latin typeface="Times New Roman" pitchFamily="18" charset="0"/>
              </a:rPr>
              <a:t>Enveloppe</a:t>
            </a:r>
          </a:p>
          <a:p>
            <a:pPr lvl="1"/>
            <a:r>
              <a:rPr lang="fr-FR" b="1">
                <a:solidFill>
                  <a:schemeClr val="hlink"/>
                </a:solidFill>
                <a:effectLst>
                  <a:outerShdw blurRad="38100" dist="38100" dir="2700000" algn="tl">
                    <a:srgbClr val="000000"/>
                  </a:outerShdw>
                </a:effectLst>
                <a:latin typeface="Times New Roman" pitchFamily="18" charset="0"/>
              </a:rPr>
              <a:t>structure des messages</a:t>
            </a:r>
          </a:p>
          <a:p>
            <a:pPr lvl="1"/>
            <a:r>
              <a:rPr lang="fr-FR">
                <a:latin typeface="Times New Roman" pitchFamily="18" charset="0"/>
              </a:rPr>
              <a:t>Traitements optionnels ou obligatoires.</a:t>
            </a:r>
          </a:p>
          <a:p>
            <a:r>
              <a:rPr lang="fr-FR">
                <a:latin typeface="Times New Roman" pitchFamily="18" charset="0"/>
              </a:rPr>
              <a:t>Règles d'encodage</a:t>
            </a:r>
          </a:p>
          <a:p>
            <a:pPr lvl="1"/>
            <a:r>
              <a:rPr lang="fr-FR">
                <a:latin typeface="Times New Roman" pitchFamily="18" charset="0"/>
              </a:rPr>
              <a:t>Règles pour transporter les </a:t>
            </a:r>
            <a:r>
              <a:rPr lang="fr-FR" b="1">
                <a:solidFill>
                  <a:schemeClr val="hlink"/>
                </a:solidFill>
                <a:effectLst>
                  <a:outerShdw blurRad="38100" dist="38100" dir="2700000" algn="tl">
                    <a:srgbClr val="000000"/>
                  </a:outerShdw>
                </a:effectLst>
                <a:latin typeface="Times New Roman" pitchFamily="18" charset="0"/>
              </a:rPr>
              <a:t>instances de types de données applicatives habituelles</a:t>
            </a:r>
            <a:r>
              <a:rPr lang="fr-FR" b="1">
                <a:latin typeface="Times New Roman" pitchFamily="18" charset="0"/>
              </a:rPr>
              <a:t> </a:t>
            </a:r>
            <a:r>
              <a:rPr lang="fr-FR">
                <a:latin typeface="Times New Roman" pitchFamily="18" charset="0"/>
              </a:rPr>
              <a:t>échangés par les programmes (syntaxe de transfert).</a:t>
            </a:r>
          </a:p>
          <a:p>
            <a:r>
              <a:rPr lang="fr-FR">
                <a:latin typeface="Times New Roman" pitchFamily="18" charset="0"/>
              </a:rPr>
              <a:t>Représentation du RPC</a:t>
            </a:r>
          </a:p>
          <a:p>
            <a:pPr lvl="1"/>
            <a:r>
              <a:rPr lang="fr-FR">
                <a:latin typeface="Times New Roman" pitchFamily="18" charset="0"/>
              </a:rPr>
              <a:t>Convention pour </a:t>
            </a:r>
            <a:r>
              <a:rPr lang="fr-FR">
                <a:solidFill>
                  <a:schemeClr val="hlink"/>
                </a:solidFill>
                <a:effectLst>
                  <a:outerShdw blurRad="38100" dist="38100" dir="2700000" algn="tl">
                    <a:srgbClr val="000000"/>
                  </a:outerShdw>
                </a:effectLst>
                <a:latin typeface="Times New Roman" pitchFamily="18" charset="0"/>
              </a:rPr>
              <a:t>représenter les appels de procédures distantes</a:t>
            </a:r>
            <a:r>
              <a:rPr lang="fr-FR">
                <a:latin typeface="Times New Roman" pitchFamily="18" charset="0"/>
              </a:rPr>
              <a:t> (requêtes réponse) dans le cadre d'un protocole en mode message.</a:t>
            </a:r>
          </a:p>
          <a:p>
            <a:pPr lvl="1"/>
            <a:r>
              <a:rPr lang="fr-FR">
                <a:latin typeface="Times New Roman" pitchFamily="18" charset="0"/>
              </a:rPr>
              <a:t>La norme montre comment faire pour utiliser HTTP.</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numéro de diapositive 2"/>
          <p:cNvSpPr>
            <a:spLocks noGrp="1"/>
          </p:cNvSpPr>
          <p:nvPr>
            <p:ph type="sldNum" sz="quarter" idx="10"/>
          </p:nvPr>
        </p:nvSpPr>
        <p:spPr/>
        <p:txBody>
          <a:bodyPr/>
          <a:lstStyle/>
          <a:p>
            <a:fld id="{EE8C5FFC-EAD3-4166-A88A-3CB952B85974}" type="slidenum">
              <a:rPr lang="fr-FR"/>
              <a:pPr/>
              <a:t>219</a:t>
            </a:fld>
            <a:endParaRPr lang="fr-FR"/>
          </a:p>
        </p:txBody>
      </p:sp>
      <p:sp>
        <p:nvSpPr>
          <p:cNvPr id="637956" name="Rectangle 4"/>
          <p:cNvSpPr>
            <a:spLocks noGrp="1" noChangeArrowheads="1"/>
          </p:cNvSpPr>
          <p:nvPr>
            <p:ph type="title"/>
          </p:nvPr>
        </p:nvSpPr>
        <p:spPr/>
        <p:txBody>
          <a:bodyPr/>
          <a:lstStyle/>
          <a:p>
            <a:r>
              <a:rPr lang="fr-FR"/>
              <a:t>L’enveloppe SOAP</a:t>
            </a:r>
          </a:p>
        </p:txBody>
      </p:sp>
      <p:sp>
        <p:nvSpPr>
          <p:cNvPr id="637958" name="Rectangle 6"/>
          <p:cNvSpPr>
            <a:spLocks noChangeArrowheads="1"/>
          </p:cNvSpPr>
          <p:nvPr/>
        </p:nvSpPr>
        <p:spPr bwMode="auto">
          <a:xfrm>
            <a:off x="228600" y="1560513"/>
            <a:ext cx="3656013" cy="4375150"/>
          </a:xfrm>
          <a:prstGeom prst="rect">
            <a:avLst/>
          </a:prstGeom>
          <a:solidFill>
            <a:srgbClr val="CCCC00"/>
          </a:solidFill>
          <a:ln w="9525">
            <a:solidFill>
              <a:schemeClr val="tx1"/>
            </a:solidFill>
            <a:miter lim="800000"/>
            <a:headEnd/>
            <a:tailEnd/>
          </a:ln>
          <a:effectLst/>
        </p:spPr>
        <p:txBody>
          <a:bodyPr wrap="none" anchor="ctr"/>
          <a:lstStyle/>
          <a:p>
            <a:endParaRPr lang="fr-FR"/>
          </a:p>
        </p:txBody>
      </p:sp>
      <p:sp>
        <p:nvSpPr>
          <p:cNvPr id="637959" name="Rectangle 7"/>
          <p:cNvSpPr>
            <a:spLocks noChangeArrowheads="1"/>
          </p:cNvSpPr>
          <p:nvPr/>
        </p:nvSpPr>
        <p:spPr bwMode="auto">
          <a:xfrm>
            <a:off x="249238" y="1592263"/>
            <a:ext cx="2436812" cy="457200"/>
          </a:xfrm>
          <a:prstGeom prst="rect">
            <a:avLst/>
          </a:prstGeom>
          <a:noFill/>
          <a:ln w="9525">
            <a:noFill/>
            <a:miter lim="800000"/>
            <a:headEnd/>
            <a:tailEnd/>
          </a:ln>
          <a:effectLst/>
        </p:spPr>
        <p:txBody>
          <a:bodyPr wrap="none" anchor="ctr"/>
          <a:lstStyle/>
          <a:p>
            <a:pPr algn="l" eaLnBrk="0" latinLnBrk="0" hangingPunct="0"/>
            <a:r>
              <a:rPr kumimoji="0" lang="en-US" b="1">
                <a:solidFill>
                  <a:srgbClr val="453939"/>
                </a:solidFill>
                <a:latin typeface="Arial" pitchFamily="34" charset="0"/>
              </a:rPr>
              <a:t>SOAP Message</a:t>
            </a:r>
            <a:endParaRPr kumimoji="0" lang="en-US">
              <a:solidFill>
                <a:srgbClr val="453939"/>
              </a:solidFill>
              <a:latin typeface="Arial" pitchFamily="34" charset="0"/>
            </a:endParaRPr>
          </a:p>
        </p:txBody>
      </p:sp>
      <p:sp>
        <p:nvSpPr>
          <p:cNvPr id="637960" name="Rectangle 8"/>
          <p:cNvSpPr>
            <a:spLocks noChangeArrowheads="1"/>
          </p:cNvSpPr>
          <p:nvPr/>
        </p:nvSpPr>
        <p:spPr bwMode="auto">
          <a:xfrm>
            <a:off x="4525963" y="1484313"/>
            <a:ext cx="2436812" cy="457200"/>
          </a:xfrm>
          <a:prstGeom prst="rect">
            <a:avLst/>
          </a:prstGeom>
          <a:noFill/>
          <a:ln w="9525">
            <a:noFill/>
            <a:miter lim="800000"/>
            <a:headEnd/>
            <a:tailEnd/>
          </a:ln>
          <a:effectLst/>
        </p:spPr>
        <p:txBody>
          <a:bodyPr wrap="none"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Message SOAP complet</a:t>
            </a:r>
          </a:p>
        </p:txBody>
      </p:sp>
      <p:sp>
        <p:nvSpPr>
          <p:cNvPr id="637961" name="Line 9"/>
          <p:cNvSpPr>
            <a:spLocks noChangeShapeType="1"/>
          </p:cNvSpPr>
          <p:nvPr/>
        </p:nvSpPr>
        <p:spPr bwMode="auto">
          <a:xfrm flipH="1">
            <a:off x="3079750" y="1789113"/>
            <a:ext cx="1447800" cy="0"/>
          </a:xfrm>
          <a:prstGeom prst="line">
            <a:avLst/>
          </a:prstGeom>
          <a:noFill/>
          <a:ln w="63500">
            <a:solidFill>
              <a:schemeClr val="tx2"/>
            </a:solidFill>
            <a:round/>
            <a:headEnd/>
            <a:tailEnd type="triangle" w="med" len="med"/>
          </a:ln>
          <a:effectLst/>
        </p:spPr>
        <p:txBody>
          <a:bodyPr wrap="none" anchor="ctr"/>
          <a:lstStyle/>
          <a:p>
            <a:endParaRPr lang="fr-FR"/>
          </a:p>
        </p:txBody>
      </p:sp>
      <p:grpSp>
        <p:nvGrpSpPr>
          <p:cNvPr id="637962" name="Group 10"/>
          <p:cNvGrpSpPr>
            <a:grpSpLocks/>
          </p:cNvGrpSpPr>
          <p:nvPr/>
        </p:nvGrpSpPr>
        <p:grpSpPr bwMode="auto">
          <a:xfrm>
            <a:off x="350838" y="2551113"/>
            <a:ext cx="6611937" cy="3048000"/>
            <a:chOff x="221" y="1776"/>
            <a:chExt cx="4165" cy="1920"/>
          </a:xfrm>
        </p:grpSpPr>
        <p:sp>
          <p:nvSpPr>
            <p:cNvPr id="637963" name="Rectangle 11"/>
            <p:cNvSpPr>
              <a:spLocks noChangeArrowheads="1"/>
            </p:cNvSpPr>
            <p:nvPr/>
          </p:nvSpPr>
          <p:spPr bwMode="auto">
            <a:xfrm>
              <a:off x="221" y="1872"/>
              <a:ext cx="2111" cy="1824"/>
            </a:xfrm>
            <a:prstGeom prst="rect">
              <a:avLst/>
            </a:prstGeom>
            <a:solidFill>
              <a:srgbClr val="C0C0C0"/>
            </a:solidFill>
            <a:ln w="9525">
              <a:solidFill>
                <a:srgbClr val="453939"/>
              </a:solidFill>
              <a:miter lim="800000"/>
              <a:headEnd/>
              <a:tailEnd/>
            </a:ln>
            <a:effectLst/>
          </p:spPr>
          <p:txBody>
            <a:bodyPr wrap="none" anchor="ctr"/>
            <a:lstStyle/>
            <a:p>
              <a:endParaRPr lang="fr-FR"/>
            </a:p>
          </p:txBody>
        </p:sp>
        <p:sp>
          <p:nvSpPr>
            <p:cNvPr id="637964" name="Rectangle 12"/>
            <p:cNvSpPr>
              <a:spLocks noChangeArrowheads="1"/>
            </p:cNvSpPr>
            <p:nvPr/>
          </p:nvSpPr>
          <p:spPr bwMode="auto">
            <a:xfrm>
              <a:off x="222" y="1824"/>
              <a:ext cx="1535" cy="288"/>
            </a:xfrm>
            <a:prstGeom prst="rect">
              <a:avLst/>
            </a:prstGeom>
            <a:noFill/>
            <a:ln w="9525">
              <a:noFill/>
              <a:miter lim="800000"/>
              <a:headEnd/>
              <a:tailEnd/>
            </a:ln>
            <a:effectLst/>
          </p:spPr>
          <p:txBody>
            <a:bodyPr wrap="none" anchor="ctr"/>
            <a:lstStyle/>
            <a:p>
              <a:pPr algn="l" eaLnBrk="0" latinLnBrk="0" hangingPunct="0"/>
              <a:r>
                <a:rPr kumimoji="0" lang="en-US" b="1">
                  <a:solidFill>
                    <a:srgbClr val="453939"/>
                  </a:solidFill>
                  <a:latin typeface="Arial" pitchFamily="34" charset="0"/>
                </a:rPr>
                <a:t>SOAP Envelope</a:t>
              </a:r>
              <a:endParaRPr kumimoji="0" lang="en-US">
                <a:solidFill>
                  <a:srgbClr val="453939"/>
                </a:solidFill>
                <a:latin typeface="Arial" pitchFamily="34" charset="0"/>
              </a:endParaRPr>
            </a:p>
          </p:txBody>
        </p:sp>
        <p:sp>
          <p:nvSpPr>
            <p:cNvPr id="637965" name="Rectangle 13"/>
            <p:cNvSpPr>
              <a:spLocks noChangeArrowheads="1"/>
            </p:cNvSpPr>
            <p:nvPr/>
          </p:nvSpPr>
          <p:spPr bwMode="auto">
            <a:xfrm>
              <a:off x="2851" y="1776"/>
              <a:ext cx="1535" cy="288"/>
            </a:xfrm>
            <a:prstGeom prst="rect">
              <a:avLst/>
            </a:prstGeom>
            <a:noFill/>
            <a:ln w="9525">
              <a:noFill/>
              <a:miter lim="800000"/>
              <a:headEnd/>
              <a:tailEnd/>
            </a:ln>
            <a:effectLst/>
          </p:spPr>
          <p:txBody>
            <a:bodyPr wrap="none"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&lt;Envelope&gt; avec contenu</a:t>
              </a:r>
            </a:p>
          </p:txBody>
        </p:sp>
        <p:sp>
          <p:nvSpPr>
            <p:cNvPr id="637966" name="Line 14"/>
            <p:cNvSpPr>
              <a:spLocks noChangeShapeType="1"/>
            </p:cNvSpPr>
            <p:nvPr/>
          </p:nvSpPr>
          <p:spPr bwMode="auto">
            <a:xfrm flipH="1">
              <a:off x="1940" y="1920"/>
              <a:ext cx="912" cy="0"/>
            </a:xfrm>
            <a:prstGeom prst="line">
              <a:avLst/>
            </a:prstGeom>
            <a:noFill/>
            <a:ln w="63500">
              <a:solidFill>
                <a:schemeClr val="tx2"/>
              </a:solidFill>
              <a:round/>
              <a:headEnd/>
              <a:tailEnd type="triangle" w="med" len="med"/>
            </a:ln>
            <a:effectLst/>
          </p:spPr>
          <p:txBody>
            <a:bodyPr wrap="none" anchor="ctr"/>
            <a:lstStyle/>
            <a:p>
              <a:endParaRPr lang="fr-FR"/>
            </a:p>
          </p:txBody>
        </p:sp>
      </p:grpSp>
      <p:grpSp>
        <p:nvGrpSpPr>
          <p:cNvPr id="637967" name="Group 15"/>
          <p:cNvGrpSpPr>
            <a:grpSpLocks/>
          </p:cNvGrpSpPr>
          <p:nvPr/>
        </p:nvGrpSpPr>
        <p:grpSpPr bwMode="auto">
          <a:xfrm>
            <a:off x="503238" y="3008313"/>
            <a:ext cx="6427787" cy="1066800"/>
            <a:chOff x="317" y="2064"/>
            <a:chExt cx="4049" cy="672"/>
          </a:xfrm>
        </p:grpSpPr>
        <p:sp>
          <p:nvSpPr>
            <p:cNvPr id="637968" name="Rectangle 16"/>
            <p:cNvSpPr>
              <a:spLocks noChangeArrowheads="1"/>
            </p:cNvSpPr>
            <p:nvPr/>
          </p:nvSpPr>
          <p:spPr bwMode="auto">
            <a:xfrm>
              <a:off x="317" y="2113"/>
              <a:ext cx="1919" cy="623"/>
            </a:xfrm>
            <a:prstGeom prst="rect">
              <a:avLst/>
            </a:prstGeom>
            <a:solidFill>
              <a:srgbClr val="808080"/>
            </a:solidFill>
            <a:ln w="9525">
              <a:solidFill>
                <a:srgbClr val="453939"/>
              </a:solidFill>
              <a:miter lim="800000"/>
              <a:headEnd/>
              <a:tailEnd/>
            </a:ln>
            <a:effectLst/>
          </p:spPr>
          <p:txBody>
            <a:bodyPr wrap="none" anchor="ctr"/>
            <a:lstStyle/>
            <a:p>
              <a:endParaRPr lang="fr-FR"/>
            </a:p>
          </p:txBody>
        </p:sp>
        <p:sp>
          <p:nvSpPr>
            <p:cNvPr id="637969" name="Rectangle 17"/>
            <p:cNvSpPr>
              <a:spLocks noChangeArrowheads="1"/>
            </p:cNvSpPr>
            <p:nvPr/>
          </p:nvSpPr>
          <p:spPr bwMode="auto">
            <a:xfrm>
              <a:off x="350" y="2064"/>
              <a:ext cx="1535" cy="288"/>
            </a:xfrm>
            <a:prstGeom prst="rect">
              <a:avLst/>
            </a:prstGeom>
            <a:noFill/>
            <a:ln w="9525">
              <a:noFill/>
              <a:miter lim="800000"/>
              <a:headEnd/>
              <a:tailEnd/>
            </a:ln>
            <a:effectLst/>
          </p:spPr>
          <p:txBody>
            <a:bodyPr wrap="none" anchor="ctr"/>
            <a:lstStyle/>
            <a:p>
              <a:pPr algn="l" eaLnBrk="0" latinLnBrk="0" hangingPunct="0"/>
              <a:r>
                <a:rPr kumimoji="0" lang="en-US" b="1">
                  <a:latin typeface="Arial" pitchFamily="34" charset="0"/>
                </a:rPr>
                <a:t>SOAP Header</a:t>
              </a:r>
            </a:p>
          </p:txBody>
        </p:sp>
        <p:sp>
          <p:nvSpPr>
            <p:cNvPr id="637970" name="Rectangle 18"/>
            <p:cNvSpPr>
              <a:spLocks noChangeArrowheads="1"/>
            </p:cNvSpPr>
            <p:nvPr/>
          </p:nvSpPr>
          <p:spPr bwMode="auto">
            <a:xfrm>
              <a:off x="2831" y="2064"/>
              <a:ext cx="1535" cy="288"/>
            </a:xfrm>
            <a:prstGeom prst="rect">
              <a:avLst/>
            </a:prstGeom>
            <a:noFill/>
            <a:ln w="9525">
              <a:noFill/>
              <a:miter lim="800000"/>
              <a:headEnd/>
              <a:tailEnd/>
            </a:ln>
            <a:effectLst/>
          </p:spPr>
          <p:txBody>
            <a:bodyPr wrap="none"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&lt;Header&gt; contient les entêtes</a:t>
              </a:r>
            </a:p>
          </p:txBody>
        </p:sp>
        <p:sp>
          <p:nvSpPr>
            <p:cNvPr id="637971" name="Line 19"/>
            <p:cNvSpPr>
              <a:spLocks noChangeShapeType="1"/>
            </p:cNvSpPr>
            <p:nvPr/>
          </p:nvSpPr>
          <p:spPr bwMode="auto">
            <a:xfrm flipH="1">
              <a:off x="1920" y="2208"/>
              <a:ext cx="912" cy="0"/>
            </a:xfrm>
            <a:prstGeom prst="line">
              <a:avLst/>
            </a:prstGeom>
            <a:noFill/>
            <a:ln w="63500">
              <a:solidFill>
                <a:schemeClr val="tx2"/>
              </a:solidFill>
              <a:round/>
              <a:headEnd/>
              <a:tailEnd type="triangle" w="med" len="med"/>
            </a:ln>
            <a:effectLst/>
          </p:spPr>
          <p:txBody>
            <a:bodyPr wrap="none" anchor="ctr"/>
            <a:lstStyle/>
            <a:p>
              <a:endParaRPr lang="fr-FR"/>
            </a:p>
          </p:txBody>
        </p:sp>
      </p:grpSp>
      <p:grpSp>
        <p:nvGrpSpPr>
          <p:cNvPr id="637972" name="Group 20"/>
          <p:cNvGrpSpPr>
            <a:grpSpLocks/>
          </p:cNvGrpSpPr>
          <p:nvPr/>
        </p:nvGrpSpPr>
        <p:grpSpPr bwMode="auto">
          <a:xfrm>
            <a:off x="503238" y="4151313"/>
            <a:ext cx="6503987" cy="1292225"/>
            <a:chOff x="317" y="2784"/>
            <a:chExt cx="4097" cy="814"/>
          </a:xfrm>
        </p:grpSpPr>
        <p:sp>
          <p:nvSpPr>
            <p:cNvPr id="637973" name="Rectangle 21"/>
            <p:cNvSpPr>
              <a:spLocks noChangeArrowheads="1"/>
            </p:cNvSpPr>
            <p:nvPr/>
          </p:nvSpPr>
          <p:spPr bwMode="auto">
            <a:xfrm>
              <a:off x="317" y="2832"/>
              <a:ext cx="1919" cy="766"/>
            </a:xfrm>
            <a:prstGeom prst="rect">
              <a:avLst/>
            </a:prstGeom>
            <a:solidFill>
              <a:srgbClr val="808080"/>
            </a:solidFill>
            <a:ln w="9525">
              <a:solidFill>
                <a:srgbClr val="453939"/>
              </a:solidFill>
              <a:miter lim="800000"/>
              <a:headEnd/>
              <a:tailEnd/>
            </a:ln>
            <a:effectLst/>
          </p:spPr>
          <p:txBody>
            <a:bodyPr wrap="none" anchor="ctr"/>
            <a:lstStyle/>
            <a:p>
              <a:endParaRPr lang="fr-FR"/>
            </a:p>
          </p:txBody>
        </p:sp>
        <p:sp>
          <p:nvSpPr>
            <p:cNvPr id="637974" name="Rectangle 22"/>
            <p:cNvSpPr>
              <a:spLocks noChangeArrowheads="1"/>
            </p:cNvSpPr>
            <p:nvPr/>
          </p:nvSpPr>
          <p:spPr bwMode="auto">
            <a:xfrm>
              <a:off x="350" y="2784"/>
              <a:ext cx="1535" cy="288"/>
            </a:xfrm>
            <a:prstGeom prst="rect">
              <a:avLst/>
            </a:prstGeom>
            <a:noFill/>
            <a:ln w="9525">
              <a:noFill/>
              <a:miter lim="800000"/>
              <a:headEnd/>
              <a:tailEnd/>
            </a:ln>
            <a:effectLst/>
          </p:spPr>
          <p:txBody>
            <a:bodyPr wrap="none" anchor="ctr"/>
            <a:lstStyle/>
            <a:p>
              <a:pPr algn="l" eaLnBrk="0" latinLnBrk="0" hangingPunct="0"/>
              <a:r>
                <a:rPr kumimoji="0" lang="en-US" b="1">
                  <a:latin typeface="Arial" pitchFamily="34" charset="0"/>
                </a:rPr>
                <a:t>SOAP Body</a:t>
              </a:r>
            </a:p>
          </p:txBody>
        </p:sp>
        <p:sp>
          <p:nvSpPr>
            <p:cNvPr id="637975" name="Rectangle 23"/>
            <p:cNvSpPr>
              <a:spLocks noChangeArrowheads="1"/>
            </p:cNvSpPr>
            <p:nvPr/>
          </p:nvSpPr>
          <p:spPr bwMode="auto">
            <a:xfrm>
              <a:off x="2879" y="2784"/>
              <a:ext cx="1535" cy="288"/>
            </a:xfrm>
            <a:prstGeom prst="rect">
              <a:avLst/>
            </a:prstGeom>
            <a:noFill/>
            <a:ln w="9525">
              <a:noFill/>
              <a:miter lim="800000"/>
              <a:headEnd/>
              <a:tailEnd/>
            </a:ln>
            <a:effectLst/>
          </p:spPr>
          <p:txBody>
            <a:bodyPr wrap="none"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&lt;Body&gt; message SOAP</a:t>
              </a:r>
            </a:p>
            <a:p>
              <a:pPr algn="l" eaLnBrk="0" latinLnBrk="0" hangingPunct="0"/>
              <a:r>
                <a:rPr kumimoji="0" lang="en-US" b="1">
                  <a:solidFill>
                    <a:schemeClr val="tx2"/>
                  </a:solidFill>
                  <a:effectLst>
                    <a:outerShdw blurRad="38100" dist="38100" dir="2700000" algn="tl">
                      <a:srgbClr val="FFFFFF"/>
                    </a:outerShdw>
                  </a:effectLst>
                  <a:latin typeface="Arial" pitchFamily="34" charset="0"/>
                </a:rPr>
                <a:t>&amp; données</a:t>
              </a:r>
            </a:p>
          </p:txBody>
        </p:sp>
        <p:sp>
          <p:nvSpPr>
            <p:cNvPr id="637976" name="Line 24"/>
            <p:cNvSpPr>
              <a:spLocks noChangeShapeType="1"/>
            </p:cNvSpPr>
            <p:nvPr/>
          </p:nvSpPr>
          <p:spPr bwMode="auto">
            <a:xfrm flipH="1">
              <a:off x="1968" y="2930"/>
              <a:ext cx="912" cy="0"/>
            </a:xfrm>
            <a:prstGeom prst="line">
              <a:avLst/>
            </a:prstGeom>
            <a:noFill/>
            <a:ln w="63500">
              <a:solidFill>
                <a:schemeClr val="tx2"/>
              </a:solidFill>
              <a:round/>
              <a:headEnd/>
              <a:tailEnd type="triangle" w="med" len="med"/>
            </a:ln>
            <a:effectLst/>
          </p:spPr>
          <p:txBody>
            <a:bodyPr wrap="none" anchor="ctr"/>
            <a:lstStyle/>
            <a:p>
              <a:endParaRPr lang="fr-FR"/>
            </a:p>
          </p:txBody>
        </p:sp>
      </p:grpSp>
      <p:sp>
        <p:nvSpPr>
          <p:cNvPr id="637978" name="Rectangle 26"/>
          <p:cNvSpPr>
            <a:spLocks noChangeArrowheads="1"/>
          </p:cNvSpPr>
          <p:nvPr/>
        </p:nvSpPr>
        <p:spPr bwMode="auto">
          <a:xfrm>
            <a:off x="655638" y="4687888"/>
            <a:ext cx="2741612" cy="457200"/>
          </a:xfrm>
          <a:prstGeom prst="rect">
            <a:avLst/>
          </a:prstGeom>
          <a:solidFill>
            <a:srgbClr val="CC9900"/>
          </a:solidFill>
          <a:ln w="9525">
            <a:noFill/>
            <a:miter lim="800000"/>
            <a:headEnd/>
            <a:tailEnd/>
          </a:ln>
          <a:effectLst/>
        </p:spPr>
        <p:txBody>
          <a:bodyPr wrap="none" anchor="ctr"/>
          <a:lstStyle/>
          <a:p>
            <a:pPr algn="l" eaLnBrk="0" latinLnBrk="0" hangingPunct="0"/>
            <a:r>
              <a:rPr kumimoji="0" lang="en-US" b="1">
                <a:solidFill>
                  <a:srgbClr val="453939"/>
                </a:solidFill>
                <a:latin typeface="Arial" pitchFamily="34" charset="0"/>
              </a:rPr>
              <a:t>Message Name &amp; Data</a:t>
            </a:r>
            <a:endParaRPr kumimoji="0" lang="en-US">
              <a:solidFill>
                <a:srgbClr val="453939"/>
              </a:solidFill>
              <a:latin typeface="Arial" pitchFamily="34" charset="0"/>
            </a:endParaRPr>
          </a:p>
        </p:txBody>
      </p:sp>
      <p:sp>
        <p:nvSpPr>
          <p:cNvPr id="637979" name="Rectangle 27"/>
          <p:cNvSpPr>
            <a:spLocks noChangeArrowheads="1"/>
          </p:cNvSpPr>
          <p:nvPr/>
        </p:nvSpPr>
        <p:spPr bwMode="auto">
          <a:xfrm>
            <a:off x="4570413" y="4837113"/>
            <a:ext cx="2741612" cy="457200"/>
          </a:xfrm>
          <a:prstGeom prst="rect">
            <a:avLst/>
          </a:prstGeom>
          <a:noFill/>
          <a:ln w="9525">
            <a:noFill/>
            <a:miter lim="800000"/>
            <a:headEnd/>
            <a:tailEnd/>
          </a:ln>
          <a:effectLst/>
        </p:spPr>
        <p:txBody>
          <a:bodyPr wrap="none"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Message &amp; données encodées</a:t>
            </a:r>
          </a:p>
          <a:p>
            <a:pPr algn="l" eaLnBrk="0" latinLnBrk="0" hangingPunct="0"/>
            <a:r>
              <a:rPr kumimoji="0" lang="en-US" b="1">
                <a:solidFill>
                  <a:schemeClr val="tx2"/>
                </a:solidFill>
                <a:effectLst>
                  <a:outerShdw blurRad="38100" dist="38100" dir="2700000" algn="tl">
                    <a:srgbClr val="FFFFFF"/>
                  </a:outerShdw>
                </a:effectLst>
                <a:latin typeface="Arial" pitchFamily="34" charset="0"/>
              </a:rPr>
              <a:t>En XML</a:t>
            </a:r>
          </a:p>
        </p:txBody>
      </p:sp>
      <p:sp>
        <p:nvSpPr>
          <p:cNvPr id="637980" name="Line 28"/>
          <p:cNvSpPr>
            <a:spLocks noChangeShapeType="1"/>
          </p:cNvSpPr>
          <p:nvPr/>
        </p:nvSpPr>
        <p:spPr bwMode="auto">
          <a:xfrm flipH="1">
            <a:off x="3124200" y="5065713"/>
            <a:ext cx="1447800" cy="0"/>
          </a:xfrm>
          <a:prstGeom prst="line">
            <a:avLst/>
          </a:prstGeom>
          <a:noFill/>
          <a:ln w="63500">
            <a:solidFill>
              <a:schemeClr val="tx2"/>
            </a:solidFill>
            <a:round/>
            <a:headEnd/>
            <a:tailEnd type="triangle" w="med" len="med"/>
          </a:ln>
          <a:effectLst/>
        </p:spPr>
        <p:txBody>
          <a:bodyPr wrap="none" anchor="ctr"/>
          <a:lstStyle/>
          <a:p>
            <a:endParaRPr lang="fr-FR"/>
          </a:p>
        </p:txBody>
      </p:sp>
      <p:sp>
        <p:nvSpPr>
          <p:cNvPr id="637982" name="Rectangle 30"/>
          <p:cNvSpPr>
            <a:spLocks noChangeArrowheads="1"/>
          </p:cNvSpPr>
          <p:nvPr/>
        </p:nvSpPr>
        <p:spPr bwMode="auto">
          <a:xfrm>
            <a:off x="655638" y="3465513"/>
            <a:ext cx="2741612" cy="457200"/>
          </a:xfrm>
          <a:prstGeom prst="rect">
            <a:avLst/>
          </a:prstGeom>
          <a:solidFill>
            <a:srgbClr val="CC9900"/>
          </a:solidFill>
          <a:ln w="9525">
            <a:solidFill>
              <a:srgbClr val="453939"/>
            </a:solidFill>
            <a:miter lim="800000"/>
            <a:headEnd/>
            <a:tailEnd/>
          </a:ln>
          <a:effectLst/>
        </p:spPr>
        <p:txBody>
          <a:bodyPr wrap="none" anchor="ctr"/>
          <a:lstStyle/>
          <a:p>
            <a:pPr algn="l" eaLnBrk="0" latinLnBrk="0" hangingPunct="0"/>
            <a:r>
              <a:rPr kumimoji="0" lang="en-US" b="1">
                <a:solidFill>
                  <a:srgbClr val="453939"/>
                </a:solidFill>
                <a:latin typeface="Arial" pitchFamily="34" charset="0"/>
              </a:rPr>
              <a:t>Headers</a:t>
            </a:r>
            <a:endParaRPr kumimoji="0" lang="en-US">
              <a:solidFill>
                <a:srgbClr val="453939"/>
              </a:solidFill>
              <a:latin typeface="Arial" pitchFamily="34" charset="0"/>
            </a:endParaRPr>
          </a:p>
        </p:txBody>
      </p:sp>
      <p:sp>
        <p:nvSpPr>
          <p:cNvPr id="637983" name="Rectangle 31"/>
          <p:cNvSpPr>
            <a:spLocks noChangeArrowheads="1"/>
          </p:cNvSpPr>
          <p:nvPr/>
        </p:nvSpPr>
        <p:spPr bwMode="auto">
          <a:xfrm>
            <a:off x="4603750" y="3465513"/>
            <a:ext cx="3811588" cy="457200"/>
          </a:xfrm>
          <a:prstGeom prst="rect">
            <a:avLst/>
          </a:prstGeom>
          <a:noFill/>
          <a:ln w="9525">
            <a:noFill/>
            <a:miter lim="800000"/>
            <a:headEnd/>
            <a:tailEnd/>
          </a:ln>
          <a:effectLst/>
        </p:spPr>
        <p:txBody>
          <a:bodyPr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headers Individuels</a:t>
            </a:r>
          </a:p>
        </p:txBody>
      </p:sp>
      <p:sp>
        <p:nvSpPr>
          <p:cNvPr id="637984" name="Line 32"/>
          <p:cNvSpPr>
            <a:spLocks noChangeShapeType="1"/>
          </p:cNvSpPr>
          <p:nvPr/>
        </p:nvSpPr>
        <p:spPr bwMode="auto">
          <a:xfrm flipH="1">
            <a:off x="3079750" y="3694113"/>
            <a:ext cx="1447800" cy="0"/>
          </a:xfrm>
          <a:prstGeom prst="line">
            <a:avLst/>
          </a:prstGeom>
          <a:noFill/>
          <a:ln w="63500">
            <a:solidFill>
              <a:schemeClr val="tx2"/>
            </a:solidFill>
            <a:round/>
            <a:headEnd/>
            <a:tailEnd type="triangle" w="med" len="med"/>
          </a:ln>
          <a:effectLst/>
        </p:spPr>
        <p:txBody>
          <a:bodyPr wrap="none" anchor="ctr"/>
          <a:lstStyle/>
          <a:p>
            <a:endParaRPr lang="fr-FR"/>
          </a:p>
        </p:txBody>
      </p:sp>
      <p:grpSp>
        <p:nvGrpSpPr>
          <p:cNvPr id="637985" name="Group 33"/>
          <p:cNvGrpSpPr>
            <a:grpSpLocks/>
          </p:cNvGrpSpPr>
          <p:nvPr/>
        </p:nvGrpSpPr>
        <p:grpSpPr bwMode="auto">
          <a:xfrm>
            <a:off x="350838" y="1941513"/>
            <a:ext cx="7573962" cy="685800"/>
            <a:chOff x="221" y="1392"/>
            <a:chExt cx="4771" cy="432"/>
          </a:xfrm>
        </p:grpSpPr>
        <p:sp>
          <p:nvSpPr>
            <p:cNvPr id="637986" name="Rectangle 34"/>
            <p:cNvSpPr>
              <a:spLocks noChangeArrowheads="1"/>
            </p:cNvSpPr>
            <p:nvPr/>
          </p:nvSpPr>
          <p:spPr bwMode="auto">
            <a:xfrm>
              <a:off x="2881" y="1536"/>
              <a:ext cx="2111" cy="288"/>
            </a:xfrm>
            <a:prstGeom prst="rect">
              <a:avLst/>
            </a:prstGeom>
            <a:noFill/>
            <a:ln w="9525">
              <a:noFill/>
              <a:miter lim="800000"/>
              <a:headEnd/>
              <a:tailEnd/>
            </a:ln>
            <a:effectLst/>
          </p:spPr>
          <p:txBody>
            <a:bodyPr wrap="none" anchor="ctr"/>
            <a:lstStyle/>
            <a:p>
              <a:pPr algn="l" eaLnBrk="0" latinLnBrk="0" hangingPunct="0"/>
              <a:endParaRPr kumimoji="0" lang="en-GB" b="1">
                <a:solidFill>
                  <a:schemeClr val="tx2"/>
                </a:solidFill>
                <a:effectLst>
                  <a:outerShdw blurRad="38100" dist="38100" dir="2700000" algn="tl">
                    <a:srgbClr val="FFFFFF"/>
                  </a:outerShdw>
                </a:effectLst>
                <a:latin typeface="Arial" pitchFamily="34" charset="0"/>
              </a:endParaRPr>
            </a:p>
          </p:txBody>
        </p:sp>
        <p:grpSp>
          <p:nvGrpSpPr>
            <p:cNvPr id="637987" name="Group 35"/>
            <p:cNvGrpSpPr>
              <a:grpSpLocks/>
            </p:cNvGrpSpPr>
            <p:nvPr/>
          </p:nvGrpSpPr>
          <p:grpSpPr bwMode="auto">
            <a:xfrm>
              <a:off x="221" y="1392"/>
              <a:ext cx="4741" cy="336"/>
              <a:chOff x="221" y="1392"/>
              <a:chExt cx="4741" cy="336"/>
            </a:xfrm>
          </p:grpSpPr>
          <p:sp>
            <p:nvSpPr>
              <p:cNvPr id="637988" name="Rectangle 36"/>
              <p:cNvSpPr>
                <a:spLocks noChangeArrowheads="1"/>
              </p:cNvSpPr>
              <p:nvPr/>
            </p:nvSpPr>
            <p:spPr bwMode="auto">
              <a:xfrm>
                <a:off x="221" y="1440"/>
                <a:ext cx="2111" cy="288"/>
              </a:xfrm>
              <a:prstGeom prst="rect">
                <a:avLst/>
              </a:prstGeom>
              <a:solidFill>
                <a:srgbClr val="C0C0C0"/>
              </a:solidFill>
              <a:ln w="9525">
                <a:solidFill>
                  <a:srgbClr val="453939"/>
                </a:solidFill>
                <a:miter lim="800000"/>
                <a:headEnd/>
                <a:tailEnd/>
              </a:ln>
              <a:effectLst/>
            </p:spPr>
            <p:txBody>
              <a:bodyPr wrap="none" anchor="ctr"/>
              <a:lstStyle/>
              <a:p>
                <a:pPr algn="l" eaLnBrk="0" latinLnBrk="0" hangingPunct="0"/>
                <a:r>
                  <a:rPr kumimoji="0" lang="en-US" b="1">
                    <a:solidFill>
                      <a:srgbClr val="453939"/>
                    </a:solidFill>
                    <a:latin typeface="Arial" pitchFamily="34" charset="0"/>
                  </a:rPr>
                  <a:t>Protocol Headers</a:t>
                </a:r>
                <a:endParaRPr kumimoji="0" lang="en-US">
                  <a:solidFill>
                    <a:srgbClr val="453939"/>
                  </a:solidFill>
                  <a:latin typeface="Arial" pitchFamily="34" charset="0"/>
                </a:endParaRPr>
              </a:p>
            </p:txBody>
          </p:sp>
          <p:sp>
            <p:nvSpPr>
              <p:cNvPr id="637989" name="Rectangle 37"/>
              <p:cNvSpPr>
                <a:spLocks noChangeArrowheads="1"/>
              </p:cNvSpPr>
              <p:nvPr/>
            </p:nvSpPr>
            <p:spPr bwMode="auto">
              <a:xfrm>
                <a:off x="2851" y="1392"/>
                <a:ext cx="2111" cy="288"/>
              </a:xfrm>
              <a:prstGeom prst="rect">
                <a:avLst/>
              </a:prstGeom>
              <a:noFill/>
              <a:ln w="9525">
                <a:noFill/>
                <a:miter lim="800000"/>
                <a:headEnd/>
                <a:tailEnd/>
              </a:ln>
              <a:effectLst/>
            </p:spPr>
            <p:txBody>
              <a:bodyPr wrap="none" anchor="ctr"/>
              <a:lstStyle/>
              <a:p>
                <a:pPr algn="l" eaLnBrk="0" latinLnBrk="0" hangingPunct="0"/>
                <a:r>
                  <a:rPr kumimoji="0" lang="en-US" b="1">
                    <a:solidFill>
                      <a:schemeClr val="tx2"/>
                    </a:solidFill>
                    <a:effectLst>
                      <a:outerShdw blurRad="38100" dist="38100" dir="2700000" algn="tl">
                        <a:srgbClr val="FFFFFF"/>
                      </a:outerShdw>
                    </a:effectLst>
                    <a:latin typeface="Arial" pitchFamily="34" charset="0"/>
                  </a:rPr>
                  <a:t>Protocole Standard (HTTP, SMTP, etc.)</a:t>
                </a:r>
              </a:p>
            </p:txBody>
          </p:sp>
          <p:sp>
            <p:nvSpPr>
              <p:cNvPr id="637990" name="Line 38"/>
              <p:cNvSpPr>
                <a:spLocks noChangeShapeType="1"/>
              </p:cNvSpPr>
              <p:nvPr/>
            </p:nvSpPr>
            <p:spPr bwMode="auto">
              <a:xfrm flipH="1">
                <a:off x="1940" y="1584"/>
                <a:ext cx="912" cy="0"/>
              </a:xfrm>
              <a:prstGeom prst="line">
                <a:avLst/>
              </a:prstGeom>
              <a:noFill/>
              <a:ln w="63500">
                <a:solidFill>
                  <a:schemeClr val="tx2"/>
                </a:solidFill>
                <a:round/>
                <a:headEnd/>
                <a:tailEnd type="triangle" w="med" len="med"/>
              </a:ln>
              <a:effectLst/>
            </p:spPr>
            <p:txBody>
              <a:bodyPr wrap="none" anchor="ctr"/>
              <a:lstStyle/>
              <a:p>
                <a:endParaRPr lang="fr-F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0"/>
          </p:nvPr>
        </p:nvSpPr>
        <p:spPr/>
        <p:txBody>
          <a:bodyPr/>
          <a:lstStyle/>
          <a:p>
            <a:fld id="{2E5083F6-1A10-4F54-B45E-52EFCE389CA3}" type="slidenum">
              <a:rPr lang="fr-FR"/>
              <a:pPr/>
              <a:t>22</a:t>
            </a:fld>
            <a:endParaRPr lang="fr-FR"/>
          </a:p>
        </p:txBody>
      </p:sp>
      <p:sp>
        <p:nvSpPr>
          <p:cNvPr id="319490" name="Rectangle 2"/>
          <p:cNvSpPr>
            <a:spLocks noGrp="1" noChangeArrowheads="1"/>
          </p:cNvSpPr>
          <p:nvPr>
            <p:ph type="title"/>
          </p:nvPr>
        </p:nvSpPr>
        <p:spPr/>
        <p:txBody>
          <a:bodyPr/>
          <a:lstStyle/>
          <a:p>
            <a:r>
              <a:rPr lang="fr-FR"/>
              <a:t>Introduction (1)</a:t>
            </a:r>
          </a:p>
        </p:txBody>
      </p:sp>
      <p:sp>
        <p:nvSpPr>
          <p:cNvPr id="319491" name="Rectangle 3"/>
          <p:cNvSpPr>
            <a:spLocks noGrp="1" noChangeArrowheads="1"/>
          </p:cNvSpPr>
          <p:nvPr>
            <p:ph type="body" sz="half" idx="1"/>
          </p:nvPr>
        </p:nvSpPr>
        <p:spPr>
          <a:xfrm>
            <a:off x="152400" y="1447800"/>
            <a:ext cx="4343400" cy="5867400"/>
          </a:xfrm>
        </p:spPr>
        <p:txBody>
          <a:bodyPr/>
          <a:lstStyle/>
          <a:p>
            <a:pPr lvl="1"/>
            <a:r>
              <a:rPr lang="fr-FR" altLang="ko-KR" sz="1800" dirty="0">
                <a:ea typeface="굴림" pitchFamily="50" charset="-127"/>
              </a:rPr>
              <a:t>Jon </a:t>
            </a:r>
            <a:r>
              <a:rPr lang="fr-FR" altLang="ko-KR" sz="1800" dirty="0" err="1">
                <a:ea typeface="굴림" pitchFamily="50" charset="-127"/>
              </a:rPr>
              <a:t>Bosak</a:t>
            </a:r>
            <a:r>
              <a:rPr lang="fr-FR" altLang="ko-KR" sz="1800" dirty="0">
                <a:ea typeface="굴림" pitchFamily="50" charset="-127"/>
              </a:rPr>
              <a:t>, Sun (WG Chair) </a:t>
            </a:r>
          </a:p>
          <a:p>
            <a:pPr lvl="1"/>
            <a:r>
              <a:rPr lang="fr-FR" altLang="ko-KR" sz="1800" dirty="0">
                <a:ea typeface="굴림" pitchFamily="50" charset="-127"/>
              </a:rPr>
              <a:t>Dan Connolly, W3C (W3C Contact) </a:t>
            </a:r>
          </a:p>
          <a:p>
            <a:pPr lvl="1"/>
            <a:r>
              <a:rPr lang="fr-FR" altLang="ko-KR" sz="1800" dirty="0">
                <a:ea typeface="굴림" pitchFamily="50" charset="-127"/>
              </a:rPr>
              <a:t>James Clark (</a:t>
            </a:r>
            <a:r>
              <a:rPr lang="fr-FR" altLang="ko-KR" sz="1800" dirty="0" err="1">
                <a:ea typeface="굴림" pitchFamily="50" charset="-127"/>
              </a:rPr>
              <a:t>Technical</a:t>
            </a:r>
            <a:r>
              <a:rPr lang="fr-FR" altLang="ko-KR" sz="1800" dirty="0">
                <a:ea typeface="굴림" pitchFamily="50" charset="-127"/>
              </a:rPr>
              <a:t> </a:t>
            </a:r>
            <a:r>
              <a:rPr lang="fr-FR" altLang="ko-KR" sz="1800" dirty="0" err="1">
                <a:ea typeface="굴림" pitchFamily="50" charset="-127"/>
              </a:rPr>
              <a:t>Lead</a:t>
            </a:r>
            <a:r>
              <a:rPr lang="fr-FR" altLang="ko-KR" sz="1800" dirty="0">
                <a:ea typeface="굴림" pitchFamily="50" charset="-127"/>
              </a:rPr>
              <a:t>) </a:t>
            </a:r>
          </a:p>
          <a:p>
            <a:pPr lvl="1"/>
            <a:endParaRPr lang="fr-FR" altLang="ko-KR" sz="1800" dirty="0">
              <a:ea typeface="굴림" pitchFamily="50" charset="-127"/>
            </a:endParaRPr>
          </a:p>
          <a:p>
            <a:pPr lvl="1"/>
            <a:r>
              <a:rPr lang="fr-FR" altLang="ko-KR" sz="1800" dirty="0">
                <a:ea typeface="굴림" pitchFamily="50" charset="-127"/>
              </a:rPr>
              <a:t>Tim Bray, </a:t>
            </a:r>
            <a:r>
              <a:rPr lang="fr-FR" altLang="ko-KR" sz="1800" dirty="0" err="1">
                <a:ea typeface="굴림" pitchFamily="50" charset="-127"/>
              </a:rPr>
              <a:t>Textuality</a:t>
            </a:r>
            <a:r>
              <a:rPr lang="fr-FR" altLang="ko-KR" sz="1800" dirty="0">
                <a:ea typeface="굴림" pitchFamily="50" charset="-127"/>
              </a:rPr>
              <a:t> and Netscape (XML Co-editor) </a:t>
            </a:r>
          </a:p>
          <a:p>
            <a:pPr lvl="1"/>
            <a:r>
              <a:rPr lang="fr-FR" altLang="ko-KR" sz="1800" dirty="0">
                <a:ea typeface="굴림" pitchFamily="50" charset="-127"/>
              </a:rPr>
              <a:t>Jean Paoli, Microsoft </a:t>
            </a:r>
          </a:p>
          <a:p>
            <a:pPr lvl="1">
              <a:buFont typeface="Wingdings" pitchFamily="2" charset="2"/>
              <a:buNone/>
            </a:pPr>
            <a:r>
              <a:rPr lang="fr-FR" altLang="ko-KR" sz="1800" dirty="0">
                <a:ea typeface="굴림" pitchFamily="50" charset="-127"/>
              </a:rPr>
              <a:t>	(XML Co-editor) </a:t>
            </a:r>
          </a:p>
          <a:p>
            <a:pPr lvl="1"/>
            <a:r>
              <a:rPr lang="fr-FR" altLang="ko-KR" sz="1800" dirty="0">
                <a:ea typeface="굴림" pitchFamily="50" charset="-127"/>
              </a:rPr>
              <a:t>C. M. </a:t>
            </a:r>
            <a:r>
              <a:rPr lang="fr-FR" altLang="ko-KR" sz="1800" dirty="0" err="1">
                <a:ea typeface="굴림" pitchFamily="50" charset="-127"/>
              </a:rPr>
              <a:t>Sperberg</a:t>
            </a:r>
            <a:r>
              <a:rPr lang="fr-FR" altLang="ko-KR" sz="1800" dirty="0">
                <a:ea typeface="굴림" pitchFamily="50" charset="-127"/>
              </a:rPr>
              <a:t>-McQueen, U. of Ill. (XML Co-editor) </a:t>
            </a:r>
          </a:p>
          <a:p>
            <a:endParaRPr lang="ko-KR" altLang="fr-FR" sz="2400" dirty="0">
              <a:ea typeface="굴림" pitchFamily="50" charset="-127"/>
            </a:endParaRPr>
          </a:p>
          <a:p>
            <a:endParaRPr lang="fr-FR" dirty="0"/>
          </a:p>
        </p:txBody>
      </p:sp>
      <p:sp>
        <p:nvSpPr>
          <p:cNvPr id="319492" name="Rectangle 4"/>
          <p:cNvSpPr>
            <a:spLocks noGrp="1" noChangeArrowheads="1"/>
          </p:cNvSpPr>
          <p:nvPr>
            <p:ph type="body" sz="half" idx="2"/>
          </p:nvPr>
        </p:nvSpPr>
        <p:spPr>
          <a:xfrm>
            <a:off x="4648200" y="1447800"/>
            <a:ext cx="4343400" cy="5867400"/>
          </a:xfrm>
        </p:spPr>
        <p:txBody>
          <a:bodyPr/>
          <a:lstStyle/>
          <a:p>
            <a:pPr lvl="1"/>
            <a:r>
              <a:rPr lang="fr-FR" altLang="ko-KR" sz="1800">
                <a:ea typeface="굴림" pitchFamily="50" charset="-127"/>
              </a:rPr>
              <a:t>Steve DeRose, Inso (XLL Co-editor) </a:t>
            </a:r>
          </a:p>
          <a:p>
            <a:pPr lvl="1"/>
            <a:r>
              <a:rPr lang="fr-FR" altLang="ko-KR" sz="1800">
                <a:ea typeface="굴림" pitchFamily="50" charset="-127"/>
              </a:rPr>
              <a:t>Eve Maler, ArborText (XLL Co-editor) </a:t>
            </a:r>
          </a:p>
          <a:p>
            <a:pPr lvl="1"/>
            <a:endParaRPr lang="fr-FR" altLang="ko-KR" sz="1800">
              <a:ea typeface="굴림" pitchFamily="50" charset="-127"/>
            </a:endParaRPr>
          </a:p>
          <a:p>
            <a:pPr lvl="1"/>
            <a:r>
              <a:rPr lang="fr-FR" altLang="ko-KR" sz="1800">
                <a:ea typeface="굴림" pitchFamily="50" charset="-127"/>
              </a:rPr>
              <a:t>Paula Angerstein, Texcel </a:t>
            </a:r>
          </a:p>
          <a:p>
            <a:pPr lvl="1"/>
            <a:r>
              <a:rPr lang="fr-FR" altLang="ko-KR" sz="1800">
                <a:ea typeface="굴림" pitchFamily="50" charset="-127"/>
              </a:rPr>
              <a:t>Conleth O'Connell, Vignette </a:t>
            </a:r>
          </a:p>
          <a:p>
            <a:pPr lvl="1"/>
            <a:r>
              <a:rPr lang="fr-FR" altLang="ko-KR" sz="1800">
                <a:ea typeface="굴림" pitchFamily="50" charset="-127"/>
              </a:rPr>
              <a:t>Dave Hollander, HP </a:t>
            </a:r>
          </a:p>
          <a:p>
            <a:pPr lvl="1"/>
            <a:r>
              <a:rPr lang="fr-FR" altLang="ko-KR" sz="1800">
                <a:ea typeface="굴림" pitchFamily="50" charset="-127"/>
              </a:rPr>
              <a:t>Eliot Kimber, Isogen </a:t>
            </a:r>
          </a:p>
          <a:p>
            <a:pPr lvl="1"/>
            <a:r>
              <a:rPr lang="fr-FR" altLang="ko-KR" sz="1800">
                <a:ea typeface="굴림" pitchFamily="50" charset="-127"/>
              </a:rPr>
              <a:t>Murray Maloney, Muzmo and Grif </a:t>
            </a:r>
          </a:p>
          <a:p>
            <a:pPr lvl="1"/>
            <a:r>
              <a:rPr lang="fr-FR" altLang="ko-KR" sz="1800">
                <a:ea typeface="굴림" pitchFamily="50" charset="-127"/>
              </a:rPr>
              <a:t>Makoto Murata, Fuji Xerox </a:t>
            </a:r>
          </a:p>
          <a:p>
            <a:pPr lvl="1"/>
            <a:r>
              <a:rPr lang="fr-FR" altLang="ko-KR" sz="1800">
                <a:ea typeface="굴림" pitchFamily="50" charset="-127"/>
              </a:rPr>
              <a:t>Joel Nava, Adobe </a:t>
            </a:r>
          </a:p>
          <a:p>
            <a:pPr lvl="1"/>
            <a:r>
              <a:rPr lang="fr-FR" altLang="ko-KR" sz="1800">
                <a:ea typeface="굴림" pitchFamily="50" charset="-127"/>
              </a:rPr>
              <a:t>Peter Sharpe, SoftQuad </a:t>
            </a:r>
          </a:p>
          <a:p>
            <a:pPr lvl="1"/>
            <a:r>
              <a:rPr lang="fr-FR" altLang="ko-KR" sz="1800">
                <a:ea typeface="굴림" pitchFamily="50" charset="-127"/>
              </a:rPr>
              <a:t>John Tigue, Datachannel </a:t>
            </a:r>
            <a:endParaRPr lang="ko-KR" altLang="fr-FR" sz="1800">
              <a:ea typeface="굴림" pitchFamily="50" charset="-127"/>
            </a:endParaRPr>
          </a:p>
          <a:p>
            <a:endParaRPr lang="fr-FR"/>
          </a:p>
        </p:txBody>
      </p:sp>
      <p:sp>
        <p:nvSpPr>
          <p:cNvPr id="319493" name="Rectangle 5"/>
          <p:cNvSpPr>
            <a:spLocks noChangeArrowheads="1"/>
          </p:cNvSpPr>
          <p:nvPr/>
        </p:nvSpPr>
        <p:spPr bwMode="auto">
          <a:xfrm>
            <a:off x="457200" y="762000"/>
            <a:ext cx="8153400" cy="419100"/>
          </a:xfrm>
          <a:prstGeom prst="rect">
            <a:avLst/>
          </a:prstGeom>
          <a:noFill/>
          <a:ln w="9525">
            <a:noFill/>
            <a:miter lim="800000"/>
            <a:headEnd/>
            <a:tailEnd/>
          </a:ln>
          <a:effectLst/>
        </p:spPr>
        <p:txBody>
          <a:bodyPr lIns="92075" tIns="46038" rIns="92075" bIns="46038"/>
          <a:lstStyle/>
          <a:p>
            <a:pPr marL="342900" indent="-342900" algn="l" latinLnBrk="0">
              <a:spcBef>
                <a:spcPct val="20000"/>
              </a:spcBef>
              <a:buSzPct val="150000"/>
              <a:buFont typeface="Wingdings" pitchFamily="2" charset="2"/>
              <a:buChar char="§"/>
            </a:pPr>
            <a:r>
              <a:rPr kumimoji="0" lang="en-US" altLang="ko-KR" sz="2400" b="1" dirty="0" err="1">
                <a:latin typeface="Arial" pitchFamily="34" charset="0"/>
              </a:rPr>
              <a:t>Membres</a:t>
            </a:r>
            <a:r>
              <a:rPr kumimoji="0" lang="en-US" altLang="ko-KR" sz="2400" b="1" dirty="0">
                <a:latin typeface="Arial" pitchFamily="34" charset="0"/>
              </a:rPr>
              <a:t> </a:t>
            </a:r>
            <a:r>
              <a:rPr kumimoji="0" lang="en-US" altLang="ko-KR" sz="2400" b="1" dirty="0" err="1" smtClean="0">
                <a:latin typeface="Arial" pitchFamily="34" charset="0"/>
              </a:rPr>
              <a:t>originels</a:t>
            </a:r>
            <a:r>
              <a:rPr kumimoji="0" lang="en-US" altLang="ko-KR" sz="2400" b="1" dirty="0" smtClean="0">
                <a:latin typeface="Arial" pitchFamily="34" charset="0"/>
              </a:rPr>
              <a:t> </a:t>
            </a:r>
            <a:r>
              <a:rPr kumimoji="0" lang="en-US" altLang="ko-KR" sz="2400" b="1" dirty="0">
                <a:latin typeface="Arial" pitchFamily="34" charset="0"/>
              </a:rPr>
              <a:t>du XML WG</a:t>
            </a:r>
            <a:endParaRPr kumimoji="0" lang="ko-KR" altLang="en-US" sz="2400" b="1" dirty="0">
              <a:latin typeface="Arial" pitchFamily="34" charset="0"/>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3"/>
          <p:cNvSpPr>
            <a:spLocks noGrp="1"/>
          </p:cNvSpPr>
          <p:nvPr>
            <p:ph type="sldNum" sz="quarter" idx="10"/>
          </p:nvPr>
        </p:nvSpPr>
        <p:spPr/>
        <p:txBody>
          <a:bodyPr/>
          <a:lstStyle/>
          <a:p>
            <a:fld id="{5D455C6F-6C44-43D4-A722-A4B49325566A}" type="slidenum">
              <a:rPr lang="fr-FR"/>
              <a:pPr/>
              <a:t>220</a:t>
            </a:fld>
            <a:endParaRPr lang="fr-FR"/>
          </a:p>
        </p:txBody>
      </p:sp>
      <p:sp>
        <p:nvSpPr>
          <p:cNvPr id="481282" name="Rectangle 2"/>
          <p:cNvSpPr>
            <a:spLocks noGrp="1" noChangeArrowheads="1"/>
          </p:cNvSpPr>
          <p:nvPr>
            <p:ph type="title"/>
          </p:nvPr>
        </p:nvSpPr>
        <p:spPr/>
        <p:txBody>
          <a:bodyPr/>
          <a:lstStyle/>
          <a:p>
            <a:r>
              <a:rPr lang="fr-FR"/>
              <a:t>Le message SOAP</a:t>
            </a:r>
          </a:p>
        </p:txBody>
      </p:sp>
      <p:sp>
        <p:nvSpPr>
          <p:cNvPr id="481283" name="Rectangle 3"/>
          <p:cNvSpPr>
            <a:spLocks noGrp="1" noChangeArrowheads="1"/>
          </p:cNvSpPr>
          <p:nvPr>
            <p:ph type="body" idx="1"/>
          </p:nvPr>
        </p:nvSpPr>
        <p:spPr>
          <a:xfrm>
            <a:off x="152400" y="3886200"/>
            <a:ext cx="8915400" cy="3276600"/>
          </a:xfrm>
        </p:spPr>
        <p:txBody>
          <a:bodyPr/>
          <a:lstStyle/>
          <a:p>
            <a:pPr lvl="1"/>
            <a:r>
              <a:rPr lang="fr-FR"/>
              <a:t>Élément Racine = « Envelope » avec plusieurs espaces de nommage référencés</a:t>
            </a:r>
          </a:p>
          <a:p>
            <a:pPr lvl="1">
              <a:buFont typeface="Wingdings" pitchFamily="2" charset="2"/>
              <a:buNone/>
            </a:pPr>
            <a:r>
              <a:rPr lang="fr-FR" sz="1600" b="1">
                <a:latin typeface="Times New Roman" pitchFamily="18" charset="0"/>
              </a:rPr>
              <a:t>&lt;SOAP-ENV:Envelope </a:t>
            </a:r>
          </a:p>
          <a:p>
            <a:pPr lvl="1">
              <a:buFont typeface="Wingdings" pitchFamily="2" charset="2"/>
              <a:buNone/>
            </a:pPr>
            <a:r>
              <a:rPr lang="fr-FR" sz="1600" b="1">
                <a:latin typeface="Times New Roman" pitchFamily="18" charset="0"/>
              </a:rPr>
              <a:t>xmlns:SOAP-ENV="http://schemas.xmlsoap.org/soap/envelope/" </a:t>
            </a:r>
          </a:p>
          <a:p>
            <a:pPr lvl="1">
              <a:buFont typeface="Wingdings" pitchFamily="2" charset="2"/>
              <a:buNone/>
            </a:pPr>
            <a:r>
              <a:rPr lang="fr-FR" sz="1200" i="1">
                <a:latin typeface="Times New Roman" pitchFamily="18" charset="0"/>
              </a:rPr>
              <a:t>-- identifie les éléments et attributs d’un message SOAP (enveloppe, entête, corps).</a:t>
            </a:r>
          </a:p>
          <a:p>
            <a:pPr lvl="1">
              <a:buFont typeface="Wingdings" pitchFamily="2" charset="2"/>
              <a:buNone/>
            </a:pPr>
            <a:r>
              <a:rPr lang="fr-FR" sz="1600" b="1">
                <a:latin typeface="Times New Roman" pitchFamily="18" charset="0"/>
              </a:rPr>
              <a:t>xmlns:xsi= "http://www.w3.org/1999/XMLSchema/instance/" </a:t>
            </a:r>
          </a:p>
          <a:p>
            <a:pPr lvl="1">
              <a:buFont typeface="Wingdings" pitchFamily="2" charset="2"/>
              <a:buNone/>
            </a:pPr>
            <a:r>
              <a:rPr lang="fr-FR" sz="1600" b="1">
                <a:latin typeface="Times New Roman" pitchFamily="18" charset="0"/>
              </a:rPr>
              <a:t>xmlns:xsd= "http://www.w3.org/1999/XMLSchema/"  </a:t>
            </a:r>
          </a:p>
          <a:p>
            <a:pPr lvl="1">
              <a:buFont typeface="Wingdings" pitchFamily="2" charset="2"/>
              <a:buNone/>
            </a:pPr>
            <a:r>
              <a:rPr lang="fr-FR" sz="1600" b="1">
                <a:latin typeface="Times New Roman" pitchFamily="18" charset="0"/>
              </a:rPr>
              <a:t>&gt;</a:t>
            </a:r>
            <a:endParaRPr lang="fr-FR" sz="1600" b="1"/>
          </a:p>
          <a:p>
            <a:pPr lvl="1"/>
            <a:endParaRPr lang="fr-FR"/>
          </a:p>
        </p:txBody>
      </p:sp>
      <p:sp>
        <p:nvSpPr>
          <p:cNvPr id="481285" name="Rectangle 5"/>
          <p:cNvSpPr>
            <a:spLocks noChangeArrowheads="1"/>
          </p:cNvSpPr>
          <p:nvPr/>
        </p:nvSpPr>
        <p:spPr bwMode="auto">
          <a:xfrm>
            <a:off x="381000" y="1585913"/>
            <a:ext cx="1049338" cy="517525"/>
          </a:xfrm>
          <a:prstGeom prst="rect">
            <a:avLst/>
          </a:prstGeom>
          <a:noFill/>
          <a:ln w="12700">
            <a:noFill/>
            <a:miter lim="800000"/>
            <a:headEnd/>
            <a:tailEnd/>
          </a:ln>
          <a:effectLst/>
        </p:spPr>
        <p:txBody>
          <a:bodyPr wrap="none" lIns="90000" tIns="46800" rIns="90000" bIns="46800">
            <a:spAutoFit/>
          </a:bodyPr>
          <a:lstStyle/>
          <a:p>
            <a:r>
              <a:rPr kumimoji="0" lang="fr-FR" sz="1400" b="1">
                <a:solidFill>
                  <a:srgbClr val="CCCC00"/>
                </a:solidFill>
                <a:effectLst>
                  <a:outerShdw blurRad="38100" dist="38100" dir="2700000" algn="tl">
                    <a:srgbClr val="000000"/>
                  </a:outerShdw>
                </a:effectLst>
              </a:rPr>
              <a:t>Obligatoire</a:t>
            </a:r>
          </a:p>
          <a:p>
            <a:r>
              <a:rPr kumimoji="0" lang="fr-FR" sz="1400" b="1">
                <a:solidFill>
                  <a:srgbClr val="CCCC00"/>
                </a:solidFill>
                <a:effectLst>
                  <a:outerShdw blurRad="38100" dist="38100" dir="2700000" algn="tl">
                    <a:srgbClr val="000000"/>
                  </a:outerShdw>
                </a:effectLst>
              </a:rPr>
              <a:t>(contenu)</a:t>
            </a:r>
          </a:p>
        </p:txBody>
      </p:sp>
      <p:sp>
        <p:nvSpPr>
          <p:cNvPr id="481286" name="Line 6"/>
          <p:cNvSpPr>
            <a:spLocks noChangeShapeType="1"/>
          </p:cNvSpPr>
          <p:nvPr/>
        </p:nvSpPr>
        <p:spPr bwMode="auto">
          <a:xfrm>
            <a:off x="1295400" y="1874838"/>
            <a:ext cx="990600" cy="228600"/>
          </a:xfrm>
          <a:prstGeom prst="line">
            <a:avLst/>
          </a:prstGeom>
          <a:noFill/>
          <a:ln w="12700">
            <a:solidFill>
              <a:srgbClr val="CCCC00"/>
            </a:solidFill>
            <a:round/>
            <a:headEnd/>
            <a:tailEnd type="triangle" w="med" len="med"/>
          </a:ln>
          <a:effectLst/>
        </p:spPr>
        <p:txBody>
          <a:bodyPr wrap="none" lIns="90000" tIns="46800" rIns="90000" bIns="46800" anchor="ctr"/>
          <a:lstStyle/>
          <a:p>
            <a:endParaRPr lang="fr-FR"/>
          </a:p>
        </p:txBody>
      </p:sp>
      <p:sp>
        <p:nvSpPr>
          <p:cNvPr id="481287" name="Rectangle 7"/>
          <p:cNvSpPr>
            <a:spLocks noChangeArrowheads="1"/>
          </p:cNvSpPr>
          <p:nvPr/>
        </p:nvSpPr>
        <p:spPr bwMode="auto">
          <a:xfrm>
            <a:off x="2755900" y="609600"/>
            <a:ext cx="4572000" cy="623888"/>
          </a:xfrm>
          <a:prstGeom prst="rect">
            <a:avLst/>
          </a:prstGeom>
          <a:noFill/>
          <a:ln w="12700">
            <a:noFill/>
            <a:miter lim="800000"/>
            <a:headEnd/>
            <a:tailEnd/>
          </a:ln>
          <a:effectLst/>
        </p:spPr>
        <p:txBody>
          <a:bodyPr lIns="90000" tIns="46800" rIns="90000" bIns="46800">
            <a:spAutoFit/>
          </a:bodyPr>
          <a:lstStyle/>
          <a:p>
            <a:pPr>
              <a:spcBef>
                <a:spcPct val="50000"/>
              </a:spcBef>
            </a:pPr>
            <a:r>
              <a:rPr lang="fr-FR" sz="1400" b="1">
                <a:solidFill>
                  <a:srgbClr val="CCCC00"/>
                </a:solidFill>
                <a:effectLst>
                  <a:outerShdw blurRad="38100" dist="38100" dir="2700000" algn="tl">
                    <a:srgbClr val="000000"/>
                  </a:outerShdw>
                </a:effectLst>
              </a:rPr>
              <a:t>Optionnelle</a:t>
            </a:r>
          </a:p>
          <a:p>
            <a:pPr>
              <a:spcBef>
                <a:spcPct val="50000"/>
              </a:spcBef>
            </a:pPr>
            <a:r>
              <a:rPr lang="fr-FR" sz="1400" b="1">
                <a:solidFill>
                  <a:srgbClr val="CCCC00"/>
                </a:solidFill>
                <a:effectLst>
                  <a:outerShdw blurRad="38100" dist="38100" dir="2700000" algn="tl">
                    <a:srgbClr val="000000"/>
                  </a:outerShdw>
                </a:effectLst>
              </a:rPr>
              <a:t>(</a:t>
            </a:r>
            <a:r>
              <a:rPr lang="fr-FR" sz="1400">
                <a:solidFill>
                  <a:srgbClr val="CCCC00"/>
                </a:solidFill>
                <a:effectLst>
                  <a:outerShdw blurRad="38100" dist="38100" dir="2700000" algn="tl">
                    <a:srgbClr val="000000"/>
                  </a:outerShdw>
                </a:effectLst>
              </a:rPr>
              <a:t>définit le contenu du message)</a:t>
            </a:r>
          </a:p>
        </p:txBody>
      </p:sp>
      <p:sp>
        <p:nvSpPr>
          <p:cNvPr id="481289" name="Rectangle 9"/>
          <p:cNvSpPr>
            <a:spLocks noChangeArrowheads="1"/>
          </p:cNvSpPr>
          <p:nvPr/>
        </p:nvSpPr>
        <p:spPr bwMode="auto">
          <a:xfrm>
            <a:off x="2286000" y="1341438"/>
            <a:ext cx="1371600" cy="533400"/>
          </a:xfrm>
          <a:prstGeom prst="rect">
            <a:avLst/>
          </a:prstGeom>
          <a:gradFill rotWithShape="0">
            <a:gsLst>
              <a:gs pos="0">
                <a:srgbClr val="3399FF"/>
              </a:gs>
              <a:gs pos="100000">
                <a:srgbClr val="3399FF">
                  <a:gamma/>
                  <a:tint val="57647"/>
                  <a:invGamma/>
                </a:srgbClr>
              </a:gs>
            </a:gsLst>
            <a:lin ang="2700000" scaled="1"/>
          </a:gradFill>
          <a:ln w="12700">
            <a:noFill/>
            <a:miter lim="800000"/>
            <a:headEnd/>
            <a:tailEnd/>
          </a:ln>
          <a:effectLst/>
        </p:spPr>
        <p:txBody>
          <a:bodyPr wrap="none" anchor="ctr"/>
          <a:lstStyle/>
          <a:p>
            <a:r>
              <a:rPr lang="fr-FR" sz="1600">
                <a:latin typeface="Arial" pitchFamily="34" charset="0"/>
              </a:rPr>
              <a:t>HTTP</a:t>
            </a:r>
          </a:p>
          <a:p>
            <a:r>
              <a:rPr lang="fr-FR" sz="1600">
                <a:latin typeface="Arial" pitchFamily="34" charset="0"/>
              </a:rPr>
              <a:t>Header</a:t>
            </a:r>
          </a:p>
        </p:txBody>
      </p:sp>
      <p:sp>
        <p:nvSpPr>
          <p:cNvPr id="481291" name="Rectangle 11"/>
          <p:cNvSpPr>
            <a:spLocks noChangeArrowheads="1"/>
          </p:cNvSpPr>
          <p:nvPr/>
        </p:nvSpPr>
        <p:spPr bwMode="auto">
          <a:xfrm>
            <a:off x="2286000" y="1951038"/>
            <a:ext cx="1371600" cy="533400"/>
          </a:xfrm>
          <a:prstGeom prst="rect">
            <a:avLst/>
          </a:prstGeom>
          <a:gradFill rotWithShape="0">
            <a:gsLst>
              <a:gs pos="0">
                <a:schemeClr val="hlink"/>
              </a:gs>
              <a:gs pos="100000">
                <a:schemeClr val="hlink">
                  <a:gamma/>
                  <a:tint val="57647"/>
                  <a:invGamma/>
                </a:schemeClr>
              </a:gs>
            </a:gsLst>
            <a:lin ang="2700000" scaled="1"/>
          </a:gradFill>
          <a:ln w="12700">
            <a:noFill/>
            <a:miter lim="800000"/>
            <a:headEnd/>
            <a:tailEnd/>
          </a:ln>
          <a:effectLst/>
        </p:spPr>
        <p:txBody>
          <a:bodyPr wrap="none" anchor="ctr"/>
          <a:lstStyle/>
          <a:p>
            <a:r>
              <a:rPr lang="fr-FR" sz="1600">
                <a:latin typeface="Arial" pitchFamily="34" charset="0"/>
              </a:rPr>
              <a:t>SOAP-ENV:</a:t>
            </a:r>
          </a:p>
          <a:p>
            <a:r>
              <a:rPr lang="fr-FR" sz="1600">
                <a:latin typeface="Arial" pitchFamily="34" charset="0"/>
              </a:rPr>
              <a:t>Envelope</a:t>
            </a:r>
          </a:p>
        </p:txBody>
      </p:sp>
      <p:sp>
        <p:nvSpPr>
          <p:cNvPr id="481292" name="Rectangle 12"/>
          <p:cNvSpPr>
            <a:spLocks noChangeArrowheads="1"/>
          </p:cNvSpPr>
          <p:nvPr/>
        </p:nvSpPr>
        <p:spPr bwMode="auto">
          <a:xfrm>
            <a:off x="4343400" y="1798638"/>
            <a:ext cx="1371600" cy="533400"/>
          </a:xfrm>
          <a:prstGeom prst="rect">
            <a:avLst/>
          </a:prstGeom>
          <a:gradFill rotWithShape="0">
            <a:gsLst>
              <a:gs pos="0">
                <a:srgbClr val="CCCC00"/>
              </a:gs>
              <a:gs pos="100000">
                <a:srgbClr val="CCCC00">
                  <a:gamma/>
                  <a:tint val="57647"/>
                  <a:invGamma/>
                </a:srgbClr>
              </a:gs>
            </a:gsLst>
            <a:lin ang="2700000" scaled="1"/>
          </a:gradFill>
          <a:ln w="12700">
            <a:noFill/>
            <a:miter lim="800000"/>
            <a:headEnd/>
            <a:tailEnd/>
          </a:ln>
          <a:effectLst/>
        </p:spPr>
        <p:txBody>
          <a:bodyPr wrap="none" anchor="ctr"/>
          <a:lstStyle/>
          <a:p>
            <a:r>
              <a:rPr lang="fr-FR" sz="1600">
                <a:latin typeface="Arial" pitchFamily="34" charset="0"/>
              </a:rPr>
              <a:t>SOAP-ENV:</a:t>
            </a:r>
          </a:p>
          <a:p>
            <a:r>
              <a:rPr lang="fr-FR" sz="1600">
                <a:latin typeface="Arial" pitchFamily="34" charset="0"/>
              </a:rPr>
              <a:t>Header</a:t>
            </a:r>
          </a:p>
        </p:txBody>
      </p:sp>
      <p:sp>
        <p:nvSpPr>
          <p:cNvPr id="481293" name="Rectangle 13"/>
          <p:cNvSpPr>
            <a:spLocks noChangeArrowheads="1"/>
          </p:cNvSpPr>
          <p:nvPr/>
        </p:nvSpPr>
        <p:spPr bwMode="auto">
          <a:xfrm>
            <a:off x="4343400" y="2408238"/>
            <a:ext cx="1371600" cy="533400"/>
          </a:xfrm>
          <a:prstGeom prst="rect">
            <a:avLst/>
          </a:prstGeom>
          <a:gradFill rotWithShape="0">
            <a:gsLst>
              <a:gs pos="0">
                <a:schemeClr val="folHlink"/>
              </a:gs>
              <a:gs pos="100000">
                <a:schemeClr val="folHlink">
                  <a:gamma/>
                  <a:tint val="57647"/>
                  <a:invGamma/>
                </a:schemeClr>
              </a:gs>
            </a:gsLst>
            <a:lin ang="2700000" scaled="1"/>
          </a:gradFill>
          <a:ln w="12700">
            <a:noFill/>
            <a:miter lim="800000"/>
            <a:headEnd/>
            <a:tailEnd/>
          </a:ln>
          <a:effectLst/>
        </p:spPr>
        <p:txBody>
          <a:bodyPr wrap="none" anchor="ctr"/>
          <a:lstStyle/>
          <a:p>
            <a:r>
              <a:rPr lang="fr-FR" sz="1600">
                <a:latin typeface="Arial" pitchFamily="34" charset="0"/>
              </a:rPr>
              <a:t>SOAP-ENV:</a:t>
            </a:r>
          </a:p>
          <a:p>
            <a:r>
              <a:rPr lang="fr-FR" sz="1600">
                <a:latin typeface="Arial" pitchFamily="34" charset="0"/>
              </a:rPr>
              <a:t>Body</a:t>
            </a:r>
          </a:p>
        </p:txBody>
      </p:sp>
      <p:sp>
        <p:nvSpPr>
          <p:cNvPr id="481294" name="Rectangle 14"/>
          <p:cNvSpPr>
            <a:spLocks noChangeArrowheads="1"/>
          </p:cNvSpPr>
          <p:nvPr/>
        </p:nvSpPr>
        <p:spPr bwMode="auto">
          <a:xfrm>
            <a:off x="2057400" y="1112838"/>
            <a:ext cx="1828800" cy="1676400"/>
          </a:xfrm>
          <a:prstGeom prst="rect">
            <a:avLst/>
          </a:prstGeom>
          <a:noFill/>
          <a:ln w="12700">
            <a:solidFill>
              <a:schemeClr val="tx1"/>
            </a:solidFill>
            <a:prstDash val="dash"/>
            <a:miter lim="800000"/>
            <a:headEnd/>
            <a:tailEnd/>
          </a:ln>
          <a:effectLst/>
        </p:spPr>
        <p:txBody>
          <a:bodyPr wrap="none" lIns="90000" tIns="46800" rIns="90000" bIns="46800" anchor="ctr"/>
          <a:lstStyle/>
          <a:p>
            <a:endParaRPr lang="fr-FR"/>
          </a:p>
        </p:txBody>
      </p:sp>
      <p:sp>
        <p:nvSpPr>
          <p:cNvPr id="481295" name="Rectangle 15"/>
          <p:cNvSpPr>
            <a:spLocks noChangeArrowheads="1"/>
          </p:cNvSpPr>
          <p:nvPr/>
        </p:nvSpPr>
        <p:spPr bwMode="auto">
          <a:xfrm>
            <a:off x="4114800" y="1570038"/>
            <a:ext cx="1828800" cy="1676400"/>
          </a:xfrm>
          <a:prstGeom prst="rect">
            <a:avLst/>
          </a:prstGeom>
          <a:noFill/>
          <a:ln w="12700">
            <a:solidFill>
              <a:schemeClr val="tx1"/>
            </a:solidFill>
            <a:prstDash val="dash"/>
            <a:miter lim="800000"/>
            <a:headEnd/>
            <a:tailEnd/>
          </a:ln>
          <a:effectLst/>
        </p:spPr>
        <p:txBody>
          <a:bodyPr wrap="none" lIns="90000" tIns="46800" rIns="90000" bIns="46800" anchor="ctr"/>
          <a:lstStyle/>
          <a:p>
            <a:endParaRPr lang="fr-FR"/>
          </a:p>
        </p:txBody>
      </p:sp>
      <p:sp>
        <p:nvSpPr>
          <p:cNvPr id="481296" name="Rectangle 16"/>
          <p:cNvSpPr>
            <a:spLocks noChangeArrowheads="1"/>
          </p:cNvSpPr>
          <p:nvPr/>
        </p:nvSpPr>
        <p:spPr bwMode="auto">
          <a:xfrm>
            <a:off x="6248400" y="1722438"/>
            <a:ext cx="2057400" cy="593725"/>
          </a:xfrm>
          <a:prstGeom prst="rect">
            <a:avLst/>
          </a:prstGeom>
          <a:noFill/>
          <a:ln w="12700">
            <a:solidFill>
              <a:schemeClr val="tx1"/>
            </a:solidFill>
            <a:prstDash val="dash"/>
            <a:miter lim="800000"/>
            <a:headEnd/>
            <a:tailEnd/>
          </a:ln>
          <a:effectLst/>
        </p:spPr>
        <p:txBody>
          <a:bodyPr lIns="90000" tIns="46800" rIns="90000" bIns="46800" anchor="ctr">
            <a:spAutoFit/>
          </a:bodyPr>
          <a:lstStyle/>
          <a:p>
            <a:r>
              <a:rPr lang="fr-FR" sz="1600">
                <a:latin typeface="Arial" pitchFamily="34" charset="0"/>
              </a:rPr>
              <a:t>Mes données XML </a:t>
            </a:r>
          </a:p>
          <a:p>
            <a:r>
              <a:rPr lang="fr-FR" sz="1600">
                <a:latin typeface="Arial" pitchFamily="34" charset="0"/>
              </a:rPr>
              <a:t>d’entête</a:t>
            </a:r>
          </a:p>
        </p:txBody>
      </p:sp>
      <p:sp>
        <p:nvSpPr>
          <p:cNvPr id="481297" name="Rectangle 17"/>
          <p:cNvSpPr>
            <a:spLocks noChangeArrowheads="1"/>
          </p:cNvSpPr>
          <p:nvPr/>
        </p:nvSpPr>
        <p:spPr bwMode="auto">
          <a:xfrm>
            <a:off x="6248400" y="2468563"/>
            <a:ext cx="2057400" cy="1082675"/>
          </a:xfrm>
          <a:prstGeom prst="rect">
            <a:avLst/>
          </a:prstGeom>
          <a:noFill/>
          <a:ln w="12700">
            <a:solidFill>
              <a:schemeClr val="tx1"/>
            </a:solidFill>
            <a:prstDash val="dash"/>
            <a:miter lim="800000"/>
            <a:headEnd/>
            <a:tailEnd/>
          </a:ln>
          <a:effectLst/>
        </p:spPr>
        <p:txBody>
          <a:bodyPr lIns="90000" tIns="46800" rIns="90000" bIns="46800" anchor="ctr">
            <a:spAutoFit/>
          </a:bodyPr>
          <a:lstStyle/>
          <a:p>
            <a:r>
              <a:rPr lang="fr-FR" sz="1600" dirty="0">
                <a:latin typeface="Arial" pitchFamily="34" charset="0"/>
              </a:rPr>
              <a:t>Mes données XML</a:t>
            </a:r>
          </a:p>
          <a:p>
            <a:pPr algn="l">
              <a:buFontTx/>
              <a:buChar char="•"/>
            </a:pPr>
            <a:r>
              <a:rPr lang="fr-FR" sz="1600" dirty="0">
                <a:latin typeface="Arial" pitchFamily="34" charset="0"/>
              </a:rPr>
              <a:t> appel de méthodes</a:t>
            </a:r>
          </a:p>
          <a:p>
            <a:pPr algn="l">
              <a:buFontTx/>
              <a:buChar char="•"/>
            </a:pPr>
            <a:r>
              <a:rPr lang="fr-FR" sz="1600" dirty="0" err="1">
                <a:latin typeface="Arial" pitchFamily="34" charset="0"/>
              </a:rPr>
              <a:t>SOAP-ENV:Fault</a:t>
            </a:r>
            <a:endParaRPr lang="fr-FR" sz="1600" dirty="0">
              <a:latin typeface="Arial" pitchFamily="34" charset="0"/>
            </a:endParaRPr>
          </a:p>
          <a:p>
            <a:pPr algn="l">
              <a:buFontTx/>
              <a:buChar char="•"/>
            </a:pPr>
            <a:r>
              <a:rPr lang="fr-FR" sz="1600" dirty="0">
                <a:latin typeface="Arial" pitchFamily="34" charset="0"/>
              </a:rPr>
              <a:t>Réponse</a:t>
            </a:r>
          </a:p>
        </p:txBody>
      </p:sp>
      <p:sp>
        <p:nvSpPr>
          <p:cNvPr id="481298" name="Line 18"/>
          <p:cNvSpPr>
            <a:spLocks noChangeShapeType="1"/>
          </p:cNvSpPr>
          <p:nvPr/>
        </p:nvSpPr>
        <p:spPr bwMode="auto">
          <a:xfrm flipV="1">
            <a:off x="3657600" y="2027238"/>
            <a:ext cx="685800" cy="15240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481299" name="Line 19"/>
          <p:cNvSpPr>
            <a:spLocks noChangeShapeType="1"/>
          </p:cNvSpPr>
          <p:nvPr/>
        </p:nvSpPr>
        <p:spPr bwMode="auto">
          <a:xfrm>
            <a:off x="3657600" y="2179638"/>
            <a:ext cx="685800" cy="38100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481300" name="Line 20"/>
          <p:cNvSpPr>
            <a:spLocks noChangeShapeType="1"/>
          </p:cNvSpPr>
          <p:nvPr/>
        </p:nvSpPr>
        <p:spPr bwMode="auto">
          <a:xfrm>
            <a:off x="5715000" y="2636838"/>
            <a:ext cx="533400" cy="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481301" name="Line 21"/>
          <p:cNvSpPr>
            <a:spLocks noChangeShapeType="1"/>
          </p:cNvSpPr>
          <p:nvPr/>
        </p:nvSpPr>
        <p:spPr bwMode="auto">
          <a:xfrm>
            <a:off x="5715000" y="2027238"/>
            <a:ext cx="533400" cy="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481302" name="Line 22"/>
          <p:cNvSpPr>
            <a:spLocks noChangeShapeType="1"/>
          </p:cNvSpPr>
          <p:nvPr/>
        </p:nvSpPr>
        <p:spPr bwMode="auto">
          <a:xfrm>
            <a:off x="4724400" y="1143000"/>
            <a:ext cx="0" cy="655638"/>
          </a:xfrm>
          <a:prstGeom prst="line">
            <a:avLst/>
          </a:prstGeom>
          <a:noFill/>
          <a:ln w="12700">
            <a:solidFill>
              <a:srgbClr val="CCCC00"/>
            </a:solidFill>
            <a:round/>
            <a:headEnd/>
            <a:tailEnd type="triangle" w="med" len="med"/>
          </a:ln>
          <a:effectLst/>
        </p:spPr>
        <p:txBody>
          <a:bodyPr wrap="none" lIns="90000" tIns="46800" rIns="90000" bIns="46800" anchor="ctr"/>
          <a:lstStyle/>
          <a:p>
            <a:endParaRPr lang="fr-FR"/>
          </a:p>
        </p:txBody>
      </p:sp>
      <p:sp>
        <p:nvSpPr>
          <p:cNvPr id="481303" name="Rectangle 23"/>
          <p:cNvSpPr>
            <a:spLocks noChangeArrowheads="1"/>
          </p:cNvSpPr>
          <p:nvPr/>
        </p:nvSpPr>
        <p:spPr bwMode="auto">
          <a:xfrm>
            <a:off x="1219200" y="2941638"/>
            <a:ext cx="4572000" cy="623887"/>
          </a:xfrm>
          <a:prstGeom prst="rect">
            <a:avLst/>
          </a:prstGeom>
          <a:noFill/>
          <a:ln w="12700">
            <a:noFill/>
            <a:miter lim="800000"/>
            <a:headEnd/>
            <a:tailEnd/>
          </a:ln>
          <a:effectLst/>
        </p:spPr>
        <p:txBody>
          <a:bodyPr lIns="90000" tIns="46800" rIns="90000" bIns="46800">
            <a:spAutoFit/>
          </a:bodyPr>
          <a:lstStyle/>
          <a:p>
            <a:pPr>
              <a:spcBef>
                <a:spcPct val="50000"/>
              </a:spcBef>
            </a:pPr>
            <a:r>
              <a:rPr lang="fr-FR" sz="1400" b="1">
                <a:solidFill>
                  <a:srgbClr val="CCCC00"/>
                </a:solidFill>
                <a:effectLst>
                  <a:outerShdw blurRad="38100" dist="38100" dir="2700000" algn="tl">
                    <a:srgbClr val="000000"/>
                  </a:outerShdw>
                </a:effectLst>
              </a:rPr>
              <a:t>Obligatoire</a:t>
            </a:r>
          </a:p>
          <a:p>
            <a:pPr>
              <a:spcBef>
                <a:spcPct val="50000"/>
              </a:spcBef>
            </a:pPr>
            <a:r>
              <a:rPr lang="fr-FR" sz="1400" b="1">
                <a:solidFill>
                  <a:srgbClr val="CCCC00"/>
                </a:solidFill>
                <a:effectLst>
                  <a:outerShdw blurRad="38100" dist="38100" dir="2700000" algn="tl">
                    <a:srgbClr val="000000"/>
                  </a:outerShdw>
                </a:effectLst>
              </a:rPr>
              <a:t>(données d'appel ou de réponse)</a:t>
            </a:r>
          </a:p>
        </p:txBody>
      </p:sp>
      <p:sp>
        <p:nvSpPr>
          <p:cNvPr id="481304" name="Line 24"/>
          <p:cNvSpPr>
            <a:spLocks noChangeShapeType="1"/>
          </p:cNvSpPr>
          <p:nvPr/>
        </p:nvSpPr>
        <p:spPr bwMode="auto">
          <a:xfrm flipV="1">
            <a:off x="3962400" y="2941638"/>
            <a:ext cx="381000" cy="304800"/>
          </a:xfrm>
          <a:prstGeom prst="line">
            <a:avLst/>
          </a:prstGeom>
          <a:noFill/>
          <a:ln w="12700">
            <a:solidFill>
              <a:srgbClr val="CCCC00"/>
            </a:solidFill>
            <a:round/>
            <a:headEnd/>
            <a:tailEnd type="triangle" w="med" len="med"/>
          </a:ln>
          <a:effectLst/>
        </p:spPr>
        <p:txBody>
          <a:bodyPr wrap="none" lIns="90000" tIns="46800" rIns="90000" bIns="46800" anchor="ctr"/>
          <a:lstStyle/>
          <a:p>
            <a:endParaRPr lang="fr-FR"/>
          </a:p>
        </p:txBody>
      </p:sp>
      <p:sp>
        <p:nvSpPr>
          <p:cNvPr id="481305" name="Rectangle 25"/>
          <p:cNvSpPr>
            <a:spLocks noChangeArrowheads="1"/>
          </p:cNvSpPr>
          <p:nvPr/>
        </p:nvSpPr>
        <p:spPr bwMode="auto">
          <a:xfrm>
            <a:off x="4892675" y="5384800"/>
            <a:ext cx="4572000" cy="549275"/>
          </a:xfrm>
          <a:prstGeom prst="rect">
            <a:avLst/>
          </a:prstGeom>
          <a:noFill/>
          <a:ln w="12700">
            <a:noFill/>
            <a:miter lim="800000"/>
            <a:headEnd/>
            <a:tailEnd/>
          </a:ln>
          <a:effectLst/>
        </p:spPr>
        <p:txBody>
          <a:bodyPr lIns="90000" tIns="46800" rIns="90000" bIns="46800">
            <a:spAutoFit/>
          </a:bodyPr>
          <a:lstStyle/>
          <a:p>
            <a:pPr>
              <a:spcBef>
                <a:spcPct val="50000"/>
              </a:spcBef>
            </a:pPr>
            <a:r>
              <a:rPr kumimoji="0" lang="fr-FR" sz="1200" i="1"/>
              <a:t>références aux extensions de</a:t>
            </a:r>
          </a:p>
          <a:p>
            <a:pPr>
              <a:spcBef>
                <a:spcPct val="50000"/>
              </a:spcBef>
            </a:pPr>
            <a:r>
              <a:rPr kumimoji="0" lang="fr-FR" sz="1200" i="1"/>
              <a:t>typage définis par xmlschéma.</a:t>
            </a:r>
          </a:p>
        </p:txBody>
      </p:sp>
      <p:sp>
        <p:nvSpPr>
          <p:cNvPr id="481306" name="AutoShape 26"/>
          <p:cNvSpPr>
            <a:spLocks/>
          </p:cNvSpPr>
          <p:nvPr/>
        </p:nvSpPr>
        <p:spPr bwMode="auto">
          <a:xfrm>
            <a:off x="6019800" y="5334000"/>
            <a:ext cx="152400" cy="609600"/>
          </a:xfrm>
          <a:prstGeom prst="rightBrace">
            <a:avLst>
              <a:gd name="adj1" fmla="val 33333"/>
              <a:gd name="adj2" fmla="val 50000"/>
            </a:avLst>
          </a:prstGeom>
          <a:noFill/>
          <a:ln w="6350">
            <a:solidFill>
              <a:schemeClr val="tx1"/>
            </a:solidFill>
            <a:round/>
            <a:headEnd/>
            <a:tailEn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fld id="{584B25E9-0F35-4F70-B827-EC400FCBB28F}" type="slidenum">
              <a:rPr lang="fr-FR"/>
              <a:pPr/>
              <a:t>221</a:t>
            </a:fld>
            <a:endParaRPr lang="fr-FR"/>
          </a:p>
        </p:txBody>
      </p:sp>
      <p:sp>
        <p:nvSpPr>
          <p:cNvPr id="556034" name="Rectangle 2"/>
          <p:cNvSpPr>
            <a:spLocks noGrp="1" noChangeArrowheads="1"/>
          </p:cNvSpPr>
          <p:nvPr>
            <p:ph type="title"/>
          </p:nvPr>
        </p:nvSpPr>
        <p:spPr/>
        <p:txBody>
          <a:bodyPr/>
          <a:lstStyle/>
          <a:p>
            <a:r>
              <a:rPr lang="fr-FR"/>
              <a:t>Exemple</a:t>
            </a:r>
          </a:p>
        </p:txBody>
      </p:sp>
      <p:sp>
        <p:nvSpPr>
          <p:cNvPr id="556036" name="Rectangle 4"/>
          <p:cNvSpPr>
            <a:spLocks noChangeArrowheads="1"/>
          </p:cNvSpPr>
          <p:nvPr/>
        </p:nvSpPr>
        <p:spPr bwMode="blackWhite">
          <a:xfrm>
            <a:off x="141288" y="933450"/>
            <a:ext cx="7513637" cy="3714750"/>
          </a:xfrm>
          <a:prstGeom prst="rect">
            <a:avLst/>
          </a:prstGeom>
          <a:solidFill>
            <a:srgbClr val="CCCC00"/>
          </a:solidFill>
          <a:ln w="9525">
            <a:solidFill>
              <a:schemeClr val="tx1"/>
            </a:solidFill>
            <a:miter lim="800000"/>
            <a:headEnd/>
            <a:tailEnd/>
          </a:ln>
          <a:effectLst>
            <a:outerShdw dist="107763" dir="2700000" algn="ctr" rotWithShape="0">
              <a:schemeClr val="bg2"/>
            </a:outerShdw>
          </a:effectLst>
        </p:spPr>
        <p:txBody>
          <a:bodyPr wrap="none" lIns="91434" tIns="45717" rIns="91434" bIns="45717"/>
          <a:lstStyle/>
          <a:p>
            <a:pPr algn="l" eaLnBrk="0" latinLnBrk="0" hangingPunct="0"/>
            <a:r>
              <a:rPr kumimoji="0" lang="en-US" b="1">
                <a:latin typeface="Arial" pitchFamily="34" charset="0"/>
              </a:rPr>
              <a:t>POST</a:t>
            </a:r>
            <a:r>
              <a:rPr kumimoji="0" lang="en-US" b="1">
                <a:solidFill>
                  <a:schemeClr val="tx2"/>
                </a:solidFill>
                <a:latin typeface="Arial" pitchFamily="34" charset="0"/>
              </a:rPr>
              <a:t> /path/foo.pl </a:t>
            </a:r>
            <a:r>
              <a:rPr kumimoji="0" lang="en-US" b="1">
                <a:latin typeface="Arial" pitchFamily="34" charset="0"/>
              </a:rPr>
              <a:t>HTTP/1.1</a:t>
            </a:r>
          </a:p>
          <a:p>
            <a:pPr algn="l" eaLnBrk="0" latinLnBrk="0" hangingPunct="0"/>
            <a:r>
              <a:rPr kumimoji="0" lang="en-US" b="1">
                <a:latin typeface="Arial" pitchFamily="34" charset="0"/>
              </a:rPr>
              <a:t>Content-Type: text/xml</a:t>
            </a:r>
          </a:p>
          <a:p>
            <a:pPr algn="l" eaLnBrk="0" latinLnBrk="0" hangingPunct="0"/>
            <a:r>
              <a:rPr kumimoji="0" lang="en-US" b="1">
                <a:solidFill>
                  <a:schemeClr val="tx2"/>
                </a:solidFill>
                <a:latin typeface="Arial" pitchFamily="34" charset="0"/>
              </a:rPr>
              <a:t>SOAPActor: interfaceURI#Add</a:t>
            </a:r>
          </a:p>
          <a:p>
            <a:pPr algn="l" eaLnBrk="0" latinLnBrk="0" hangingPunct="0"/>
            <a:r>
              <a:rPr kumimoji="0" lang="en-US" b="1">
                <a:latin typeface="Arial" pitchFamily="34" charset="0"/>
              </a:rPr>
              <a:t>Content-Length: nnnn</a:t>
            </a:r>
          </a:p>
          <a:p>
            <a:pPr algn="l" eaLnBrk="0" latinLnBrk="0" hangingPunct="0"/>
            <a:endParaRPr kumimoji="0" lang="en-US" b="1">
              <a:latin typeface="Arial" pitchFamily="34" charset="0"/>
            </a:endParaRPr>
          </a:p>
          <a:p>
            <a:pPr algn="l" eaLnBrk="0" latinLnBrk="0" hangingPunct="0"/>
            <a:r>
              <a:rPr kumimoji="0" lang="en-US" b="1">
                <a:latin typeface="Arial" pitchFamily="34" charset="0"/>
              </a:rPr>
              <a:t>&lt;soap:Envelope xmlns:soap=‘uri for soap’&gt;</a:t>
            </a:r>
          </a:p>
          <a:p>
            <a:pPr algn="l" eaLnBrk="0" latinLnBrk="0" hangingPunct="0"/>
            <a:r>
              <a:rPr kumimoji="0" lang="en-US" b="1">
                <a:latin typeface="Arial" pitchFamily="34" charset="0"/>
              </a:rPr>
              <a:t>  &lt;soap:Body&gt;</a:t>
            </a:r>
          </a:p>
          <a:p>
            <a:pPr algn="l" eaLnBrk="0" latinLnBrk="0" hangingPunct="0"/>
            <a:r>
              <a:rPr kumimoji="0" lang="en-US" b="1">
                <a:latin typeface="Arial" pitchFamily="34" charset="0"/>
              </a:rPr>
              <a:t>    &lt;</a:t>
            </a:r>
            <a:r>
              <a:rPr kumimoji="0" lang="en-US" b="1">
                <a:solidFill>
                  <a:schemeClr val="tx2"/>
                </a:solidFill>
                <a:latin typeface="Arial" pitchFamily="34" charset="0"/>
              </a:rPr>
              <a:t>Add</a:t>
            </a:r>
            <a:r>
              <a:rPr kumimoji="0" lang="en-US" b="1">
                <a:latin typeface="Arial" pitchFamily="34" charset="0"/>
              </a:rPr>
              <a:t> xmlns=‘</a:t>
            </a:r>
            <a:r>
              <a:rPr kumimoji="0" lang="en-US" b="1">
                <a:solidFill>
                  <a:schemeClr val="tx2"/>
                </a:solidFill>
                <a:latin typeface="Arial" pitchFamily="34" charset="0"/>
              </a:rPr>
              <a:t>interfaceURI’</a:t>
            </a:r>
            <a:r>
              <a:rPr kumimoji="0" lang="en-US" b="1">
                <a:latin typeface="Arial" pitchFamily="34" charset="0"/>
              </a:rPr>
              <a:t>&gt;</a:t>
            </a:r>
            <a:br>
              <a:rPr kumimoji="0" lang="en-US" b="1">
                <a:latin typeface="Arial" pitchFamily="34" charset="0"/>
              </a:rPr>
            </a:br>
            <a:r>
              <a:rPr kumimoji="0" lang="en-US" b="1">
                <a:latin typeface="Arial" pitchFamily="34" charset="0"/>
              </a:rPr>
              <a:t>      &lt;arg1&gt;24&lt;/arg1&gt;</a:t>
            </a:r>
          </a:p>
          <a:p>
            <a:pPr algn="l" eaLnBrk="0" latinLnBrk="0" hangingPunct="0"/>
            <a:r>
              <a:rPr kumimoji="0" lang="en-US" b="1">
                <a:latin typeface="Arial" pitchFamily="34" charset="0"/>
              </a:rPr>
              <a:t>      &lt;arg2&gt;53.2&lt;/arg2&gt;</a:t>
            </a:r>
          </a:p>
          <a:p>
            <a:pPr algn="l" eaLnBrk="0" latinLnBrk="0" hangingPunct="0"/>
            <a:r>
              <a:rPr kumimoji="0" lang="en-US" b="1">
                <a:latin typeface="Arial" pitchFamily="34" charset="0"/>
              </a:rPr>
              <a:t>    &lt;/Add&gt;</a:t>
            </a:r>
          </a:p>
          <a:p>
            <a:pPr algn="l" eaLnBrk="0" latinLnBrk="0" hangingPunct="0"/>
            <a:r>
              <a:rPr kumimoji="0" lang="en-US" b="1">
                <a:latin typeface="Arial" pitchFamily="34" charset="0"/>
              </a:rPr>
              <a:t>  &lt;/soap:Body&gt;</a:t>
            </a:r>
          </a:p>
          <a:p>
            <a:pPr algn="l" eaLnBrk="0" latinLnBrk="0" hangingPunct="0"/>
            <a:r>
              <a:rPr kumimoji="0" lang="en-US" b="1">
                <a:latin typeface="Arial" pitchFamily="34" charset="0"/>
              </a:rPr>
              <a:t>&lt;/soap:Envelope&gt;</a:t>
            </a:r>
          </a:p>
        </p:txBody>
      </p:sp>
      <p:sp>
        <p:nvSpPr>
          <p:cNvPr id="556037" name="Rectangle 5"/>
          <p:cNvSpPr>
            <a:spLocks noChangeArrowheads="1"/>
          </p:cNvSpPr>
          <p:nvPr/>
        </p:nvSpPr>
        <p:spPr bwMode="blackWhite">
          <a:xfrm>
            <a:off x="3567113" y="2971800"/>
            <a:ext cx="5348287" cy="3571875"/>
          </a:xfrm>
          <a:prstGeom prst="rect">
            <a:avLst/>
          </a:prstGeom>
          <a:solidFill>
            <a:srgbClr val="CC9900"/>
          </a:solidFill>
          <a:ln w="9525">
            <a:solidFill>
              <a:schemeClr val="tx1"/>
            </a:solidFill>
            <a:miter lim="800000"/>
            <a:headEnd/>
            <a:tailEnd/>
          </a:ln>
          <a:effectLst>
            <a:outerShdw dist="107763" dir="2700000" algn="ctr" rotWithShape="0">
              <a:schemeClr val="bg2"/>
            </a:outerShdw>
          </a:effectLst>
        </p:spPr>
        <p:txBody>
          <a:bodyPr wrap="none" lIns="91434" tIns="45717" rIns="91434" bIns="45717"/>
          <a:lstStyle/>
          <a:p>
            <a:pPr algn="l" eaLnBrk="0" latinLnBrk="0" hangingPunct="0"/>
            <a:r>
              <a:rPr kumimoji="0" lang="en-US" b="1">
                <a:latin typeface="Arial" pitchFamily="34" charset="0"/>
              </a:rPr>
              <a:t>200 OK</a:t>
            </a:r>
          </a:p>
          <a:p>
            <a:pPr algn="l" eaLnBrk="0" latinLnBrk="0" hangingPunct="0"/>
            <a:r>
              <a:rPr kumimoji="0" lang="en-US" b="1">
                <a:latin typeface="Arial" pitchFamily="34" charset="0"/>
              </a:rPr>
              <a:t>Content-Type: text/xml</a:t>
            </a:r>
          </a:p>
          <a:p>
            <a:pPr algn="l" eaLnBrk="0" latinLnBrk="0" hangingPunct="0"/>
            <a:r>
              <a:rPr kumimoji="0" lang="en-US" b="1">
                <a:latin typeface="Arial" pitchFamily="34" charset="0"/>
              </a:rPr>
              <a:t>Content-Length: nnnn</a:t>
            </a:r>
          </a:p>
          <a:p>
            <a:pPr algn="l" eaLnBrk="0" latinLnBrk="0" hangingPunct="0"/>
            <a:endParaRPr kumimoji="0" lang="en-US" b="1">
              <a:latin typeface="Arial" pitchFamily="34" charset="0"/>
            </a:endParaRPr>
          </a:p>
          <a:p>
            <a:pPr algn="l" eaLnBrk="0" latinLnBrk="0" hangingPunct="0"/>
            <a:r>
              <a:rPr kumimoji="0" lang="en-US" b="1">
                <a:latin typeface="Arial" pitchFamily="34" charset="0"/>
              </a:rPr>
              <a:t>&lt;soap:Envelope </a:t>
            </a:r>
          </a:p>
          <a:p>
            <a:pPr algn="l" eaLnBrk="0" latinLnBrk="0" hangingPunct="0"/>
            <a:r>
              <a:rPr kumimoji="0" lang="en-US" b="1">
                <a:latin typeface="Arial" pitchFamily="34" charset="0"/>
              </a:rPr>
              <a:t>    xmlns:soap=‘uri for soap’&gt;</a:t>
            </a:r>
          </a:p>
          <a:p>
            <a:pPr algn="l" eaLnBrk="0" latinLnBrk="0" hangingPunct="0"/>
            <a:r>
              <a:rPr kumimoji="0" lang="en-US" b="1">
                <a:latin typeface="Arial" pitchFamily="34" charset="0"/>
              </a:rPr>
              <a:t>  &lt;soap:Body&gt; </a:t>
            </a:r>
          </a:p>
          <a:p>
            <a:pPr algn="l" eaLnBrk="0" latinLnBrk="0" hangingPunct="0"/>
            <a:r>
              <a:rPr kumimoji="0" lang="en-US" b="1">
                <a:latin typeface="Arial" pitchFamily="34" charset="0"/>
              </a:rPr>
              <a:t>    &lt;</a:t>
            </a:r>
            <a:r>
              <a:rPr kumimoji="0" lang="en-US" b="1">
                <a:solidFill>
                  <a:schemeClr val="tx2"/>
                </a:solidFill>
                <a:latin typeface="Arial" pitchFamily="34" charset="0"/>
              </a:rPr>
              <a:t>Add</a:t>
            </a:r>
            <a:r>
              <a:rPr kumimoji="0" lang="en-US" b="1" u="sng">
                <a:solidFill>
                  <a:schemeClr val="tx2"/>
                </a:solidFill>
                <a:latin typeface="Arial" pitchFamily="34" charset="0"/>
              </a:rPr>
              <a:t>Response</a:t>
            </a:r>
            <a:r>
              <a:rPr kumimoji="0" lang="en-US" b="1">
                <a:latin typeface="Arial" pitchFamily="34" charset="0"/>
              </a:rPr>
              <a:t> xmlns=‘</a:t>
            </a:r>
            <a:r>
              <a:rPr kumimoji="0" lang="en-US" b="1">
                <a:solidFill>
                  <a:schemeClr val="tx2"/>
                </a:solidFill>
                <a:latin typeface="Arial" pitchFamily="34" charset="0"/>
              </a:rPr>
              <a:t>interfaceURI’</a:t>
            </a:r>
            <a:r>
              <a:rPr kumimoji="0" lang="en-US" b="1">
                <a:latin typeface="Arial" pitchFamily="34" charset="0"/>
              </a:rPr>
              <a:t> &gt;</a:t>
            </a:r>
            <a:br>
              <a:rPr kumimoji="0" lang="en-US" b="1">
                <a:latin typeface="Arial" pitchFamily="34" charset="0"/>
              </a:rPr>
            </a:br>
            <a:r>
              <a:rPr kumimoji="0" lang="en-US" b="1">
                <a:latin typeface="Arial" pitchFamily="34" charset="0"/>
              </a:rPr>
              <a:t>      &lt;sum&gt;77.2&lt;/sum&gt;</a:t>
            </a:r>
          </a:p>
          <a:p>
            <a:pPr algn="l" eaLnBrk="0" latinLnBrk="0" hangingPunct="0"/>
            <a:r>
              <a:rPr kumimoji="0" lang="en-US" b="1">
                <a:latin typeface="Arial" pitchFamily="34" charset="0"/>
              </a:rPr>
              <a:t>    &lt;/AddResponse&gt;</a:t>
            </a:r>
          </a:p>
          <a:p>
            <a:pPr algn="l" eaLnBrk="0" latinLnBrk="0" hangingPunct="0"/>
            <a:r>
              <a:rPr kumimoji="0" lang="en-US" b="1">
                <a:latin typeface="Arial" pitchFamily="34" charset="0"/>
              </a:rPr>
              <a:t>  &lt;/soap:Body&gt;</a:t>
            </a:r>
          </a:p>
          <a:p>
            <a:pPr algn="l" eaLnBrk="0" latinLnBrk="0" hangingPunct="0"/>
            <a:r>
              <a:rPr kumimoji="0" lang="en-US" b="1">
                <a:latin typeface="Arial" pitchFamily="34" charset="0"/>
              </a:rPr>
              <a:t>&lt;/soap:Envelope&gt;</a:t>
            </a:r>
          </a:p>
        </p:txBody>
      </p:sp>
      <p:pic>
        <p:nvPicPr>
          <p:cNvPr id="556038" name="Picture 6" descr="dell poweredge 6300"/>
          <p:cNvPicPr>
            <a:picLocks noChangeAspect="1" noChangeArrowheads="1"/>
          </p:cNvPicPr>
          <p:nvPr/>
        </p:nvPicPr>
        <p:blipFill>
          <a:blip r:embed="rId2" cstate="print"/>
          <a:srcRect/>
          <a:stretch>
            <a:fillRect/>
          </a:stretch>
        </p:blipFill>
        <p:spPr bwMode="auto">
          <a:xfrm>
            <a:off x="6781800" y="609600"/>
            <a:ext cx="1066800" cy="1019175"/>
          </a:xfrm>
          <a:prstGeom prst="rect">
            <a:avLst/>
          </a:prstGeom>
          <a:noFill/>
        </p:spPr>
      </p:pic>
      <p:pic>
        <p:nvPicPr>
          <p:cNvPr id="556039" name="Picture 7" descr="dell poweredge 6300"/>
          <p:cNvPicPr>
            <a:picLocks noChangeAspect="1" noChangeArrowheads="1"/>
          </p:cNvPicPr>
          <p:nvPr/>
        </p:nvPicPr>
        <p:blipFill>
          <a:blip r:embed="rId2" cstate="print"/>
          <a:srcRect/>
          <a:stretch>
            <a:fillRect/>
          </a:stretch>
        </p:blipFill>
        <p:spPr bwMode="auto">
          <a:xfrm>
            <a:off x="7924800" y="2257425"/>
            <a:ext cx="1066800" cy="1019175"/>
          </a:xfrm>
          <a:prstGeom prst="rect">
            <a:avLst/>
          </a:prstGeom>
          <a:noFill/>
        </p:spPr>
      </p:pic>
      <p:sp>
        <p:nvSpPr>
          <p:cNvPr id="556040" name="Freeform 8"/>
          <p:cNvSpPr>
            <a:spLocks/>
          </p:cNvSpPr>
          <p:nvPr/>
        </p:nvSpPr>
        <p:spPr bwMode="auto">
          <a:xfrm>
            <a:off x="7848600" y="990600"/>
            <a:ext cx="609600" cy="1295400"/>
          </a:xfrm>
          <a:custGeom>
            <a:avLst/>
            <a:gdLst/>
            <a:ahLst/>
            <a:cxnLst>
              <a:cxn ang="0">
                <a:pos x="0" y="0"/>
              </a:cxn>
              <a:cxn ang="0">
                <a:pos x="384" y="0"/>
              </a:cxn>
              <a:cxn ang="0">
                <a:pos x="384" y="816"/>
              </a:cxn>
            </a:cxnLst>
            <a:rect l="0" t="0" r="r" b="b"/>
            <a:pathLst>
              <a:path w="384" h="816">
                <a:moveTo>
                  <a:pt x="0" y="0"/>
                </a:moveTo>
                <a:lnTo>
                  <a:pt x="384" y="0"/>
                </a:lnTo>
                <a:lnTo>
                  <a:pt x="384" y="816"/>
                </a:lnTo>
              </a:path>
            </a:pathLst>
          </a:custGeom>
          <a:noFill/>
          <a:ln w="12700" cap="flat" cmpd="sng">
            <a:solidFill>
              <a:schemeClr val="tx1"/>
            </a:solidFill>
            <a:prstDash val="dash"/>
            <a:round/>
            <a:headEnd type="triangle" w="med" len="med"/>
            <a:tailEnd type="triangle" w="med" len="med"/>
          </a:ln>
          <a:effectLst/>
        </p:spPr>
        <p:txBody>
          <a:bodyPr wrap="none" lIns="90000" tIns="46800" rIns="90000" bIns="46800" anchor="ctr"/>
          <a:lstStyle/>
          <a:p>
            <a:endParaRPr lang="fr-FR"/>
          </a:p>
        </p:txBody>
      </p:sp>
      <p:sp>
        <p:nvSpPr>
          <p:cNvPr id="556042" name="Rectangle 10"/>
          <p:cNvSpPr>
            <a:spLocks noChangeArrowheads="1"/>
          </p:cNvSpPr>
          <p:nvPr/>
        </p:nvSpPr>
        <p:spPr bwMode="auto">
          <a:xfrm>
            <a:off x="7891463" y="758825"/>
            <a:ext cx="860425" cy="274638"/>
          </a:xfrm>
          <a:prstGeom prst="rect">
            <a:avLst/>
          </a:prstGeom>
          <a:noFill/>
          <a:ln w="12700">
            <a:noFill/>
            <a:miter lim="800000"/>
            <a:headEnd/>
            <a:tailEnd/>
          </a:ln>
          <a:effectLst/>
        </p:spPr>
        <p:txBody>
          <a:bodyPr wrap="none" lIns="90000" tIns="46800" rIns="90000" bIns="46800">
            <a:spAutoFit/>
          </a:bodyPr>
          <a:lstStyle/>
          <a:p>
            <a:r>
              <a:rPr kumimoji="0" lang="en-US" sz="1200" i="1">
                <a:solidFill>
                  <a:schemeClr val="accent2"/>
                </a:solidFill>
                <a:latin typeface="Arial" pitchFamily="34" charset="0"/>
              </a:rPr>
              <a:t>24+53.2 ?</a:t>
            </a:r>
            <a:endParaRPr kumimoji="0" lang="fr-FR" sz="1200" i="1">
              <a:solidFill>
                <a:schemeClr val="accent2"/>
              </a:solidFill>
              <a:latin typeface="Arial" pitchFamily="34" charset="0"/>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25726B67-3296-49E2-B3C9-1ED08CBD74EF}" type="slidenum">
              <a:rPr lang="fr-FR"/>
              <a:pPr/>
              <a:t>222</a:t>
            </a:fld>
            <a:endParaRPr lang="fr-FR"/>
          </a:p>
        </p:txBody>
      </p:sp>
      <p:sp>
        <p:nvSpPr>
          <p:cNvPr id="495618" name="Rectangle 2"/>
          <p:cNvSpPr>
            <a:spLocks noGrp="1" noChangeArrowheads="1"/>
          </p:cNvSpPr>
          <p:nvPr>
            <p:ph type="title"/>
          </p:nvPr>
        </p:nvSpPr>
        <p:spPr/>
        <p:txBody>
          <a:bodyPr/>
          <a:lstStyle/>
          <a:p>
            <a:r>
              <a:rPr lang="fr-FR" b="1">
                <a:latin typeface="Times New Roman" pitchFamily="18" charset="0"/>
              </a:rPr>
              <a:t>Les règles d’encodage des paramètres</a:t>
            </a:r>
          </a:p>
        </p:txBody>
      </p:sp>
      <p:sp>
        <p:nvSpPr>
          <p:cNvPr id="495619" name="Rectangle 3"/>
          <p:cNvSpPr>
            <a:spLocks noGrp="1" noChangeArrowheads="1"/>
          </p:cNvSpPr>
          <p:nvPr>
            <p:ph type="body" idx="1"/>
          </p:nvPr>
        </p:nvSpPr>
        <p:spPr>
          <a:xfrm>
            <a:off x="152400" y="1676400"/>
            <a:ext cx="8839200" cy="4876800"/>
          </a:xfrm>
        </p:spPr>
        <p:txBody>
          <a:bodyPr/>
          <a:lstStyle/>
          <a:p>
            <a:r>
              <a:rPr lang="fr-FR" smtClean="0">
                <a:solidFill>
                  <a:srgbClr val="000000"/>
                </a:solidFill>
              </a:rPr>
              <a:t>Utilisées </a:t>
            </a:r>
            <a:r>
              <a:rPr lang="fr-FR" dirty="0">
                <a:solidFill>
                  <a:srgbClr val="000000"/>
                </a:solidFill>
              </a:rPr>
              <a:t>pour le transport des </a:t>
            </a:r>
            <a:r>
              <a:rPr lang="fr-FR" dirty="0" smtClean="0">
                <a:solidFill>
                  <a:srgbClr val="000000"/>
                </a:solidFill>
              </a:rPr>
              <a:t>paramètres</a:t>
            </a:r>
            <a:endParaRPr lang="fr-FR" dirty="0">
              <a:solidFill>
                <a:srgbClr val="000000"/>
              </a:solidFill>
            </a:endParaRPr>
          </a:p>
          <a:p>
            <a:pPr lvl="1"/>
            <a:r>
              <a:rPr lang="fr-FR" dirty="0">
                <a:solidFill>
                  <a:srgbClr val="000000"/>
                </a:solidFill>
              </a:rPr>
              <a:t>Dans l’état actuel les règles retenues sont définies par :</a:t>
            </a:r>
          </a:p>
          <a:p>
            <a:pPr lvl="2">
              <a:buFontTx/>
              <a:buNone/>
            </a:pPr>
            <a:r>
              <a:rPr lang="fr-FR" dirty="0">
                <a:sym typeface="Wingdings 3" pitchFamily="18" charset="2"/>
              </a:rPr>
              <a:t></a:t>
            </a:r>
            <a:r>
              <a:rPr lang="fr-FR" dirty="0">
                <a:solidFill>
                  <a:srgbClr val="000000"/>
                </a:solidFill>
              </a:rPr>
              <a:t> </a:t>
            </a:r>
            <a:r>
              <a:rPr lang="fr-FR" dirty="0" err="1">
                <a:solidFill>
                  <a:srgbClr val="000000"/>
                </a:solidFill>
              </a:rPr>
              <a:t>SOAP-ENV:encodingStyle</a:t>
            </a:r>
            <a:r>
              <a:rPr lang="fr-FR" dirty="0">
                <a:solidFill>
                  <a:srgbClr val="000000"/>
                </a:solidFill>
              </a:rPr>
              <a:t>="</a:t>
            </a:r>
            <a:r>
              <a:rPr lang="fr-FR" dirty="0">
                <a:solidFill>
                  <a:srgbClr val="0000FF"/>
                </a:solidFill>
              </a:rPr>
              <a:t>http://schemas.xmlsoap.org/soap/</a:t>
            </a:r>
            <a:r>
              <a:rPr lang="fr-FR" dirty="0" err="1">
                <a:solidFill>
                  <a:srgbClr val="0000FF"/>
                </a:solidFill>
              </a:rPr>
              <a:t>encoding</a:t>
            </a:r>
            <a:r>
              <a:rPr lang="fr-FR" dirty="0">
                <a:solidFill>
                  <a:srgbClr val="0000FF"/>
                </a:solidFill>
              </a:rPr>
              <a:t>/</a:t>
            </a:r>
            <a:r>
              <a:rPr lang="fr-FR" dirty="0">
                <a:solidFill>
                  <a:srgbClr val="000000"/>
                </a:solidFill>
              </a:rPr>
              <a:t>"</a:t>
            </a:r>
          </a:p>
          <a:p>
            <a:pPr lvl="2" algn="ctr">
              <a:buFontTx/>
              <a:buNone/>
            </a:pPr>
            <a:r>
              <a:rPr lang="fr-FR" i="1" dirty="0">
                <a:solidFill>
                  <a:srgbClr val="000000"/>
                </a:solidFill>
              </a:rPr>
              <a:t>(l'espace de nommage par défaut à utiliser pour la partie codage)</a:t>
            </a:r>
          </a:p>
          <a:p>
            <a:pPr>
              <a:buFont typeface="Wingdings" pitchFamily="2" charset="2"/>
              <a:buNone/>
            </a:pPr>
            <a:endParaRPr lang="fr-FR" dirty="0">
              <a:solidFill>
                <a:srgbClr val="000000"/>
              </a:solidFill>
            </a:endParaRPr>
          </a:p>
          <a:p>
            <a:r>
              <a:rPr lang="fr-FR" dirty="0">
                <a:solidFill>
                  <a:srgbClr val="000000"/>
                </a:solidFill>
              </a:rPr>
              <a:t>Les Règles de codage sont non obligatoires</a:t>
            </a:r>
          </a:p>
          <a:p>
            <a:endParaRPr lang="fr-FR" dirty="0">
              <a:solidFill>
                <a:srgbClr val="000000"/>
              </a:solidFill>
            </a:endParaRPr>
          </a:p>
          <a:p>
            <a:r>
              <a:rPr lang="fr-FR" dirty="0">
                <a:solidFill>
                  <a:srgbClr val="000000"/>
                </a:solidFill>
              </a:rPr>
              <a:t>Des règles de codage peuvent être créées</a:t>
            </a:r>
          </a:p>
          <a:p>
            <a:pPr lvl="1"/>
            <a:r>
              <a:rPr lang="fr-FR" dirty="0">
                <a:solidFill>
                  <a:srgbClr val="000000"/>
                </a:solidFill>
              </a:rPr>
              <a:t>Pour des raisons d’efficacité (grande influence sur les performances).</a:t>
            </a:r>
          </a:p>
          <a:p>
            <a:pPr lvl="1"/>
            <a:r>
              <a:rPr lang="fr-FR" dirty="0">
                <a:solidFill>
                  <a:srgbClr val="000000"/>
                </a:solidFill>
              </a:rPr>
              <a:t>Pour réutiliser d’autres études voisines</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3"/>
          <p:cNvSpPr>
            <a:spLocks noGrp="1"/>
          </p:cNvSpPr>
          <p:nvPr>
            <p:ph type="sldNum" sz="quarter" idx="10"/>
          </p:nvPr>
        </p:nvSpPr>
        <p:spPr/>
        <p:txBody>
          <a:bodyPr/>
          <a:lstStyle/>
          <a:p>
            <a:fld id="{A3324350-4C90-465F-B566-A919E8952C26}" type="slidenum">
              <a:rPr lang="fr-FR"/>
              <a:pPr/>
              <a:t>223</a:t>
            </a:fld>
            <a:endParaRPr lang="fr-FR"/>
          </a:p>
        </p:txBody>
      </p:sp>
      <p:sp>
        <p:nvSpPr>
          <p:cNvPr id="492602" name="Rectangle 1082"/>
          <p:cNvSpPr>
            <a:spLocks noChangeArrowheads="1"/>
          </p:cNvSpPr>
          <p:nvPr/>
        </p:nvSpPr>
        <p:spPr bwMode="auto">
          <a:xfrm>
            <a:off x="4953000" y="3962400"/>
            <a:ext cx="4191000" cy="2057400"/>
          </a:xfrm>
          <a:prstGeom prst="rect">
            <a:avLst/>
          </a:prstGeom>
          <a:solidFill>
            <a:srgbClr val="CC9900">
              <a:alpha val="50000"/>
            </a:srgbClr>
          </a:solidFill>
          <a:ln w="12700">
            <a:solidFill>
              <a:schemeClr val="bg1"/>
            </a:solidFill>
            <a:miter lim="800000"/>
            <a:headEnd/>
            <a:tailEnd/>
          </a:ln>
          <a:effectLst/>
        </p:spPr>
        <p:txBody>
          <a:bodyPr wrap="none" lIns="90000" tIns="46800" rIns="90000" bIns="46800" anchor="ctr"/>
          <a:lstStyle/>
          <a:p>
            <a:endParaRPr lang="fr-FR"/>
          </a:p>
        </p:txBody>
      </p:sp>
      <p:sp>
        <p:nvSpPr>
          <p:cNvPr id="492603" name="Rectangle 1083"/>
          <p:cNvSpPr>
            <a:spLocks noChangeArrowheads="1"/>
          </p:cNvSpPr>
          <p:nvPr/>
        </p:nvSpPr>
        <p:spPr bwMode="auto">
          <a:xfrm>
            <a:off x="5334000" y="4206875"/>
            <a:ext cx="2971800" cy="762000"/>
          </a:xfrm>
          <a:prstGeom prst="rect">
            <a:avLst/>
          </a:prstGeom>
          <a:solidFill>
            <a:schemeClr val="hlink">
              <a:alpha val="50000"/>
            </a:schemeClr>
          </a:solidFill>
          <a:ln w="12700">
            <a:solidFill>
              <a:schemeClr val="bg1"/>
            </a:solidFill>
            <a:miter lim="800000"/>
            <a:headEnd/>
            <a:tailEnd/>
          </a:ln>
          <a:effectLst/>
        </p:spPr>
        <p:txBody>
          <a:bodyPr wrap="none" lIns="90000" tIns="46800" rIns="90000" bIns="46800" anchor="ctr"/>
          <a:lstStyle/>
          <a:p>
            <a:endParaRPr lang="fr-FR"/>
          </a:p>
        </p:txBody>
      </p:sp>
      <p:sp>
        <p:nvSpPr>
          <p:cNvPr id="492605" name="Rectangle 1085"/>
          <p:cNvSpPr>
            <a:spLocks noChangeArrowheads="1"/>
          </p:cNvSpPr>
          <p:nvPr/>
        </p:nvSpPr>
        <p:spPr bwMode="auto">
          <a:xfrm>
            <a:off x="5334000" y="5029200"/>
            <a:ext cx="3505200" cy="762000"/>
          </a:xfrm>
          <a:prstGeom prst="rect">
            <a:avLst/>
          </a:prstGeom>
          <a:solidFill>
            <a:schemeClr val="folHlink">
              <a:alpha val="50000"/>
            </a:schemeClr>
          </a:solidFill>
          <a:ln w="12700">
            <a:solidFill>
              <a:schemeClr val="bg1"/>
            </a:solidFill>
            <a:miter lim="800000"/>
            <a:headEnd/>
            <a:tailEnd/>
          </a:ln>
          <a:effectLst/>
        </p:spPr>
        <p:txBody>
          <a:bodyPr wrap="none" lIns="90000" tIns="46800" rIns="90000" bIns="46800" anchor="ctr"/>
          <a:lstStyle/>
          <a:p>
            <a:endParaRPr lang="fr-FR"/>
          </a:p>
        </p:txBody>
      </p:sp>
      <p:sp>
        <p:nvSpPr>
          <p:cNvPr id="492604" name="Rectangle 1084"/>
          <p:cNvSpPr>
            <a:spLocks noChangeArrowheads="1"/>
          </p:cNvSpPr>
          <p:nvPr/>
        </p:nvSpPr>
        <p:spPr bwMode="auto">
          <a:xfrm>
            <a:off x="4953000" y="3352800"/>
            <a:ext cx="1752600" cy="533400"/>
          </a:xfrm>
          <a:prstGeom prst="rect">
            <a:avLst/>
          </a:prstGeom>
          <a:solidFill>
            <a:srgbClr val="CCCC00">
              <a:alpha val="50000"/>
            </a:srgbClr>
          </a:solidFill>
          <a:ln w="12700">
            <a:solidFill>
              <a:schemeClr val="bg1"/>
            </a:solidFill>
            <a:miter lim="800000"/>
            <a:headEnd/>
            <a:tailEnd/>
          </a:ln>
          <a:effectLst/>
        </p:spPr>
        <p:txBody>
          <a:bodyPr wrap="none" lIns="90000" tIns="46800" rIns="90000" bIns="46800" anchor="ctr"/>
          <a:lstStyle/>
          <a:p>
            <a:endParaRPr lang="fr-FR"/>
          </a:p>
        </p:txBody>
      </p:sp>
      <p:sp>
        <p:nvSpPr>
          <p:cNvPr id="492546" name="Rectangle 1026"/>
          <p:cNvSpPr>
            <a:spLocks noGrp="1" noChangeArrowheads="1"/>
          </p:cNvSpPr>
          <p:nvPr>
            <p:ph type="title"/>
          </p:nvPr>
        </p:nvSpPr>
        <p:spPr/>
        <p:txBody>
          <a:bodyPr/>
          <a:lstStyle/>
          <a:p>
            <a:r>
              <a:rPr lang="fr-FR"/>
              <a:t>SOAP : exemple</a:t>
            </a:r>
          </a:p>
        </p:txBody>
      </p:sp>
      <p:pic>
        <p:nvPicPr>
          <p:cNvPr id="492549" name="Picture 1029" descr="dell poweredge 6300"/>
          <p:cNvPicPr>
            <a:picLocks noChangeAspect="1" noChangeArrowheads="1"/>
          </p:cNvPicPr>
          <p:nvPr/>
        </p:nvPicPr>
        <p:blipFill>
          <a:blip r:embed="rId2" cstate="print"/>
          <a:srcRect/>
          <a:stretch>
            <a:fillRect/>
          </a:stretch>
        </p:blipFill>
        <p:spPr bwMode="auto">
          <a:xfrm>
            <a:off x="6553200" y="685800"/>
            <a:ext cx="1066800" cy="1019175"/>
          </a:xfrm>
          <a:prstGeom prst="rect">
            <a:avLst/>
          </a:prstGeom>
          <a:noFill/>
        </p:spPr>
      </p:pic>
      <p:pic>
        <p:nvPicPr>
          <p:cNvPr id="492555" name="Picture 1035" descr="internet cloud smaller"/>
          <p:cNvPicPr>
            <a:picLocks noChangeAspect="1" noChangeArrowheads="1"/>
          </p:cNvPicPr>
          <p:nvPr/>
        </p:nvPicPr>
        <p:blipFill>
          <a:blip r:embed="rId3" cstate="print"/>
          <a:srcRect/>
          <a:stretch>
            <a:fillRect/>
          </a:stretch>
        </p:blipFill>
        <p:spPr bwMode="auto">
          <a:xfrm>
            <a:off x="3581400" y="644525"/>
            <a:ext cx="2382838" cy="1260475"/>
          </a:xfrm>
          <a:prstGeom prst="rect">
            <a:avLst/>
          </a:prstGeom>
          <a:noFill/>
        </p:spPr>
      </p:pic>
      <p:sp>
        <p:nvSpPr>
          <p:cNvPr id="492564" name="Rectangle 1044"/>
          <p:cNvSpPr>
            <a:spLocks noChangeArrowheads="1"/>
          </p:cNvSpPr>
          <p:nvPr/>
        </p:nvSpPr>
        <p:spPr bwMode="auto">
          <a:xfrm>
            <a:off x="7620000" y="563563"/>
            <a:ext cx="1511300" cy="274637"/>
          </a:xfrm>
          <a:prstGeom prst="rect">
            <a:avLst/>
          </a:prstGeom>
          <a:noFill/>
          <a:ln w="12700">
            <a:noFill/>
            <a:miter lim="800000"/>
            <a:headEnd/>
            <a:tailEnd/>
          </a:ln>
          <a:effectLst/>
        </p:spPr>
        <p:txBody>
          <a:bodyPr wrap="none" lIns="90000" tIns="46800" rIns="90000" bIns="46800">
            <a:spAutoFit/>
          </a:bodyPr>
          <a:lstStyle/>
          <a:p>
            <a:r>
              <a:rPr kumimoji="0" lang="en-US" sz="1200" b="1">
                <a:solidFill>
                  <a:schemeClr val="accent2"/>
                </a:solidFill>
                <a:latin typeface="Arial" pitchFamily="34" charset="0"/>
              </a:rPr>
              <a:t>www.weather.com</a:t>
            </a:r>
            <a:endParaRPr kumimoji="0" lang="fr-FR" sz="1200" b="1">
              <a:solidFill>
                <a:schemeClr val="accent2"/>
              </a:solidFill>
              <a:latin typeface="Arial" pitchFamily="34" charset="0"/>
            </a:endParaRPr>
          </a:p>
        </p:txBody>
      </p:sp>
      <p:pic>
        <p:nvPicPr>
          <p:cNvPr id="492565" name="Picture 1045" descr="dell poweredge 6300"/>
          <p:cNvPicPr>
            <a:picLocks noChangeAspect="1" noChangeArrowheads="1"/>
          </p:cNvPicPr>
          <p:nvPr/>
        </p:nvPicPr>
        <p:blipFill>
          <a:blip r:embed="rId2" cstate="print"/>
          <a:srcRect/>
          <a:stretch>
            <a:fillRect/>
          </a:stretch>
        </p:blipFill>
        <p:spPr bwMode="auto">
          <a:xfrm>
            <a:off x="1905000" y="685800"/>
            <a:ext cx="1066800" cy="1019175"/>
          </a:xfrm>
          <a:prstGeom prst="rect">
            <a:avLst/>
          </a:prstGeom>
          <a:noFill/>
        </p:spPr>
      </p:pic>
      <p:sp>
        <p:nvSpPr>
          <p:cNvPr id="492566" name="Rectangle 1046"/>
          <p:cNvSpPr>
            <a:spLocks noChangeArrowheads="1"/>
          </p:cNvSpPr>
          <p:nvPr/>
        </p:nvSpPr>
        <p:spPr bwMode="auto">
          <a:xfrm>
            <a:off x="457200" y="685800"/>
            <a:ext cx="1325563" cy="274638"/>
          </a:xfrm>
          <a:prstGeom prst="rect">
            <a:avLst/>
          </a:prstGeom>
          <a:noFill/>
          <a:ln w="12700">
            <a:noFill/>
            <a:miter lim="800000"/>
            <a:headEnd/>
            <a:tailEnd/>
          </a:ln>
          <a:effectLst/>
        </p:spPr>
        <p:txBody>
          <a:bodyPr wrap="none" lIns="90000" tIns="46800" rIns="90000" bIns="46800">
            <a:spAutoFit/>
          </a:bodyPr>
          <a:lstStyle/>
          <a:p>
            <a:r>
              <a:rPr kumimoji="0" lang="en-US" sz="1200" b="1">
                <a:solidFill>
                  <a:schemeClr val="accent2"/>
                </a:solidFill>
                <a:latin typeface="Arial" pitchFamily="34" charset="0"/>
              </a:rPr>
              <a:t>MonPortail.com</a:t>
            </a:r>
            <a:endParaRPr kumimoji="0" lang="fr-FR" sz="1200" b="1">
              <a:solidFill>
                <a:schemeClr val="accent2"/>
              </a:solidFill>
              <a:latin typeface="Arial" pitchFamily="34" charset="0"/>
            </a:endParaRPr>
          </a:p>
        </p:txBody>
      </p:sp>
      <p:sp>
        <p:nvSpPr>
          <p:cNvPr id="492567" name="AutoShape 1047"/>
          <p:cNvSpPr>
            <a:spLocks noChangeArrowheads="1"/>
          </p:cNvSpPr>
          <p:nvPr/>
        </p:nvSpPr>
        <p:spPr bwMode="auto">
          <a:xfrm>
            <a:off x="228600" y="1600200"/>
            <a:ext cx="762000" cy="685800"/>
          </a:xfrm>
          <a:prstGeom prst="roundRect">
            <a:avLst>
              <a:gd name="adj" fmla="val 16667"/>
            </a:avLst>
          </a:prstGeom>
          <a:gradFill rotWithShape="0">
            <a:gsLst>
              <a:gs pos="0">
                <a:srgbClr val="CCECFF"/>
              </a:gs>
              <a:gs pos="100000">
                <a:srgbClr val="CCECFF">
                  <a:gamma/>
                  <a:shade val="76863"/>
                  <a:invGamma/>
                </a:srgbClr>
              </a:gs>
            </a:gsLst>
            <a:lin ang="2700000" scaled="1"/>
          </a:gradFill>
          <a:ln w="12700">
            <a:solidFill>
              <a:schemeClr val="bg1"/>
            </a:solidFill>
            <a:round/>
            <a:headEnd/>
            <a:tailEnd/>
          </a:ln>
          <a:effectLst/>
        </p:spPr>
        <p:txBody>
          <a:bodyPr wrap="none" lIns="90000" tIns="46800" rIns="90000" bIns="46800" anchor="ctr"/>
          <a:lstStyle/>
          <a:p>
            <a:r>
              <a:rPr lang="fr-FR" sz="900" b="1">
                <a:latin typeface="Arial" pitchFamily="34" charset="0"/>
              </a:rPr>
              <a:t>Nice</a:t>
            </a:r>
          </a:p>
          <a:p>
            <a:r>
              <a:rPr lang="fr-FR" sz="900" b="1">
                <a:latin typeface="Arial" pitchFamily="34" charset="0"/>
              </a:rPr>
              <a:t>25 degrés C</a:t>
            </a:r>
          </a:p>
        </p:txBody>
      </p:sp>
      <p:grpSp>
        <p:nvGrpSpPr>
          <p:cNvPr id="492591" name="Group 1071"/>
          <p:cNvGrpSpPr>
            <a:grpSpLocks/>
          </p:cNvGrpSpPr>
          <p:nvPr/>
        </p:nvGrpSpPr>
        <p:grpSpPr bwMode="auto">
          <a:xfrm>
            <a:off x="3276600" y="1581150"/>
            <a:ext cx="2895600" cy="1238250"/>
            <a:chOff x="1632" y="1104"/>
            <a:chExt cx="2688" cy="972"/>
          </a:xfrm>
        </p:grpSpPr>
        <p:sp>
          <p:nvSpPr>
            <p:cNvPr id="492568" name="AutoShape 1048"/>
            <p:cNvSpPr>
              <a:spLocks noChangeArrowheads="1"/>
            </p:cNvSpPr>
            <p:nvPr/>
          </p:nvSpPr>
          <p:spPr bwMode="auto">
            <a:xfrm>
              <a:off x="1632" y="1104"/>
              <a:ext cx="709"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Application</a:t>
              </a:r>
            </a:p>
          </p:txBody>
        </p:sp>
        <p:sp>
          <p:nvSpPr>
            <p:cNvPr id="492569" name="AutoShape 1049"/>
            <p:cNvSpPr>
              <a:spLocks noChangeArrowheads="1"/>
            </p:cNvSpPr>
            <p:nvPr/>
          </p:nvSpPr>
          <p:spPr bwMode="auto">
            <a:xfrm>
              <a:off x="1632" y="1347"/>
              <a:ext cx="709"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Middleware</a:t>
              </a:r>
            </a:p>
          </p:txBody>
        </p:sp>
        <p:sp>
          <p:nvSpPr>
            <p:cNvPr id="492570" name="AutoShape 1050"/>
            <p:cNvSpPr>
              <a:spLocks noChangeArrowheads="1"/>
            </p:cNvSpPr>
            <p:nvPr/>
          </p:nvSpPr>
          <p:spPr bwMode="auto">
            <a:xfrm>
              <a:off x="1632" y="1590"/>
              <a:ext cx="709"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SOAP</a:t>
              </a:r>
            </a:p>
          </p:txBody>
        </p:sp>
        <p:sp>
          <p:nvSpPr>
            <p:cNvPr id="492571" name="AutoShape 1051"/>
            <p:cNvSpPr>
              <a:spLocks noChangeArrowheads="1"/>
            </p:cNvSpPr>
            <p:nvPr/>
          </p:nvSpPr>
          <p:spPr bwMode="auto">
            <a:xfrm>
              <a:off x="1632" y="1833"/>
              <a:ext cx="709"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HTTP</a:t>
              </a:r>
            </a:p>
          </p:txBody>
        </p:sp>
        <p:sp>
          <p:nvSpPr>
            <p:cNvPr id="492572" name="AutoShape 1052"/>
            <p:cNvSpPr>
              <a:spLocks noChangeArrowheads="1"/>
            </p:cNvSpPr>
            <p:nvPr/>
          </p:nvSpPr>
          <p:spPr bwMode="auto">
            <a:xfrm>
              <a:off x="3582" y="1104"/>
              <a:ext cx="738"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Application</a:t>
              </a:r>
            </a:p>
          </p:txBody>
        </p:sp>
        <p:sp>
          <p:nvSpPr>
            <p:cNvPr id="492573" name="AutoShape 1053"/>
            <p:cNvSpPr>
              <a:spLocks noChangeArrowheads="1"/>
            </p:cNvSpPr>
            <p:nvPr/>
          </p:nvSpPr>
          <p:spPr bwMode="auto">
            <a:xfrm>
              <a:off x="3582" y="1347"/>
              <a:ext cx="738"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Middleware</a:t>
              </a:r>
            </a:p>
          </p:txBody>
        </p:sp>
        <p:sp>
          <p:nvSpPr>
            <p:cNvPr id="492574" name="AutoShape 1054"/>
            <p:cNvSpPr>
              <a:spLocks noChangeArrowheads="1"/>
            </p:cNvSpPr>
            <p:nvPr/>
          </p:nvSpPr>
          <p:spPr bwMode="auto">
            <a:xfrm>
              <a:off x="3582" y="1590"/>
              <a:ext cx="738"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SOAP</a:t>
              </a:r>
            </a:p>
          </p:txBody>
        </p:sp>
        <p:sp>
          <p:nvSpPr>
            <p:cNvPr id="492575" name="AutoShape 1055"/>
            <p:cNvSpPr>
              <a:spLocks noChangeArrowheads="1"/>
            </p:cNvSpPr>
            <p:nvPr/>
          </p:nvSpPr>
          <p:spPr bwMode="auto">
            <a:xfrm>
              <a:off x="3582" y="1833"/>
              <a:ext cx="738" cy="243"/>
            </a:xfrm>
            <a:prstGeom prst="flowChartProcess">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1200"/>
                <a:t>HTTP</a:t>
              </a:r>
            </a:p>
          </p:txBody>
        </p:sp>
        <p:sp>
          <p:nvSpPr>
            <p:cNvPr id="492577" name="Line 1057"/>
            <p:cNvSpPr>
              <a:spLocks noChangeShapeType="1"/>
            </p:cNvSpPr>
            <p:nvPr/>
          </p:nvSpPr>
          <p:spPr bwMode="auto">
            <a:xfrm>
              <a:off x="2430" y="1469"/>
              <a:ext cx="1063"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
          <p:nvSpPr>
            <p:cNvPr id="492578" name="Line 1058"/>
            <p:cNvSpPr>
              <a:spLocks noChangeShapeType="1"/>
            </p:cNvSpPr>
            <p:nvPr/>
          </p:nvSpPr>
          <p:spPr bwMode="auto">
            <a:xfrm flipH="1">
              <a:off x="2430" y="1752"/>
              <a:ext cx="1033"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
          <p:nvSpPr>
            <p:cNvPr id="492579" name="Line 1059"/>
            <p:cNvSpPr>
              <a:spLocks noChangeShapeType="1"/>
            </p:cNvSpPr>
            <p:nvPr/>
          </p:nvSpPr>
          <p:spPr bwMode="auto">
            <a:xfrm flipH="1">
              <a:off x="2430" y="2036"/>
              <a:ext cx="1063"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
          <p:nvSpPr>
            <p:cNvPr id="492580" name="Rectangle 1060"/>
            <p:cNvSpPr>
              <a:spLocks noChangeArrowheads="1"/>
            </p:cNvSpPr>
            <p:nvPr/>
          </p:nvSpPr>
          <p:spPr bwMode="auto">
            <a:xfrm>
              <a:off x="2636" y="1226"/>
              <a:ext cx="591" cy="121"/>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1200"/>
                <a:t>Request</a:t>
              </a:r>
            </a:p>
          </p:txBody>
        </p:sp>
        <p:sp>
          <p:nvSpPr>
            <p:cNvPr id="492581" name="Rectangle 1061"/>
            <p:cNvSpPr>
              <a:spLocks noChangeArrowheads="1"/>
            </p:cNvSpPr>
            <p:nvPr/>
          </p:nvSpPr>
          <p:spPr bwMode="auto">
            <a:xfrm>
              <a:off x="2636" y="1550"/>
              <a:ext cx="591" cy="121"/>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1200"/>
                <a:t>Reply</a:t>
              </a:r>
            </a:p>
          </p:txBody>
        </p:sp>
        <p:sp>
          <p:nvSpPr>
            <p:cNvPr id="492582" name="Rectangle 1062"/>
            <p:cNvSpPr>
              <a:spLocks noChangeArrowheads="1"/>
            </p:cNvSpPr>
            <p:nvPr/>
          </p:nvSpPr>
          <p:spPr bwMode="auto">
            <a:xfrm>
              <a:off x="2636" y="1793"/>
              <a:ext cx="591" cy="121"/>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1200"/>
                <a:t>Error</a:t>
              </a:r>
            </a:p>
          </p:txBody>
        </p:sp>
      </p:grpSp>
      <p:sp>
        <p:nvSpPr>
          <p:cNvPr id="492584" name="Line 1064"/>
          <p:cNvSpPr>
            <a:spLocks noChangeShapeType="1"/>
          </p:cNvSpPr>
          <p:nvPr/>
        </p:nvSpPr>
        <p:spPr bwMode="auto">
          <a:xfrm flipV="1">
            <a:off x="1066800" y="1295400"/>
            <a:ext cx="838200" cy="38100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492585" name="Line 1065"/>
          <p:cNvSpPr>
            <a:spLocks noChangeShapeType="1"/>
          </p:cNvSpPr>
          <p:nvPr/>
        </p:nvSpPr>
        <p:spPr bwMode="auto">
          <a:xfrm flipV="1">
            <a:off x="2971800" y="1066800"/>
            <a:ext cx="3581400" cy="0"/>
          </a:xfrm>
          <a:prstGeom prst="line">
            <a:avLst/>
          </a:prstGeom>
          <a:noFill/>
          <a:ln w="12700">
            <a:solidFill>
              <a:schemeClr val="tx1"/>
            </a:solidFill>
            <a:round/>
            <a:headEnd/>
            <a:tailEnd type="triangle" w="med" len="med"/>
          </a:ln>
          <a:effectLst/>
        </p:spPr>
        <p:txBody>
          <a:bodyPr wrap="none" lIns="90000" tIns="46800" rIns="90000" bIns="46800" anchor="ctr"/>
          <a:lstStyle/>
          <a:p>
            <a:endParaRPr lang="fr-FR"/>
          </a:p>
        </p:txBody>
      </p:sp>
      <p:sp>
        <p:nvSpPr>
          <p:cNvPr id="492550" name="Rectangle 1030"/>
          <p:cNvSpPr>
            <a:spLocks noChangeArrowheads="1"/>
          </p:cNvSpPr>
          <p:nvPr/>
        </p:nvSpPr>
        <p:spPr bwMode="auto">
          <a:xfrm>
            <a:off x="3429000" y="762000"/>
            <a:ext cx="2767013" cy="336550"/>
          </a:xfrm>
          <a:prstGeom prst="rect">
            <a:avLst/>
          </a:prstGeom>
          <a:noFill/>
          <a:ln w="12700">
            <a:noFill/>
            <a:miter lim="800000"/>
            <a:headEnd/>
            <a:tailEnd/>
          </a:ln>
          <a:effectLst/>
        </p:spPr>
        <p:txBody>
          <a:bodyPr wrap="none" lIns="90000" tIns="46800" rIns="90000" bIns="46800">
            <a:spAutoFit/>
          </a:bodyPr>
          <a:lstStyle/>
          <a:p>
            <a:r>
              <a:rPr kumimoji="0" lang="en-US" sz="1600">
                <a:latin typeface="Arial" pitchFamily="34" charset="0"/>
              </a:rPr>
              <a:t>float CurrentTemp(zip_code)</a:t>
            </a:r>
            <a:endParaRPr kumimoji="0" lang="fr-FR" sz="1600">
              <a:latin typeface="Arial" pitchFamily="34" charset="0"/>
            </a:endParaRPr>
          </a:p>
        </p:txBody>
      </p:sp>
      <p:sp>
        <p:nvSpPr>
          <p:cNvPr id="492586" name="Line 1066"/>
          <p:cNvSpPr>
            <a:spLocks noChangeShapeType="1"/>
          </p:cNvSpPr>
          <p:nvPr/>
        </p:nvSpPr>
        <p:spPr bwMode="auto">
          <a:xfrm flipV="1">
            <a:off x="2971800" y="1371600"/>
            <a:ext cx="3581400" cy="0"/>
          </a:xfrm>
          <a:prstGeom prst="line">
            <a:avLst/>
          </a:prstGeom>
          <a:noFill/>
          <a:ln w="12700">
            <a:solidFill>
              <a:schemeClr val="tx1"/>
            </a:solidFill>
            <a:round/>
            <a:headEnd type="triangle" w="med" len="med"/>
            <a:tailEnd/>
          </a:ln>
          <a:effectLst/>
        </p:spPr>
        <p:txBody>
          <a:bodyPr wrap="none" lIns="90000" tIns="46800" rIns="90000" bIns="46800" anchor="ctr"/>
          <a:lstStyle/>
          <a:p>
            <a:endParaRPr lang="fr-FR"/>
          </a:p>
        </p:txBody>
      </p:sp>
      <p:sp>
        <p:nvSpPr>
          <p:cNvPr id="492587" name="Rectangle 1067"/>
          <p:cNvSpPr>
            <a:spLocks noChangeArrowheads="1"/>
          </p:cNvSpPr>
          <p:nvPr/>
        </p:nvSpPr>
        <p:spPr bwMode="auto">
          <a:xfrm>
            <a:off x="4495800" y="1447800"/>
            <a:ext cx="406400" cy="336550"/>
          </a:xfrm>
          <a:prstGeom prst="rect">
            <a:avLst/>
          </a:prstGeom>
          <a:noFill/>
          <a:ln w="12700">
            <a:noFill/>
            <a:miter lim="800000"/>
            <a:headEnd/>
            <a:tailEnd/>
          </a:ln>
          <a:effectLst/>
        </p:spPr>
        <p:txBody>
          <a:bodyPr wrap="none" lIns="90000" tIns="46800" rIns="90000" bIns="46800">
            <a:spAutoFit/>
          </a:bodyPr>
          <a:lstStyle/>
          <a:p>
            <a:r>
              <a:rPr kumimoji="0" lang="en-US" sz="1600">
                <a:latin typeface="Arial" pitchFamily="34" charset="0"/>
              </a:rPr>
              <a:t>25</a:t>
            </a:r>
            <a:endParaRPr kumimoji="0" lang="fr-FR" sz="1600">
              <a:latin typeface="Arial" pitchFamily="34" charset="0"/>
            </a:endParaRPr>
          </a:p>
        </p:txBody>
      </p:sp>
      <p:sp>
        <p:nvSpPr>
          <p:cNvPr id="492589" name="Line 1069"/>
          <p:cNvSpPr>
            <a:spLocks noChangeShapeType="1"/>
          </p:cNvSpPr>
          <p:nvPr/>
        </p:nvSpPr>
        <p:spPr bwMode="auto">
          <a:xfrm flipV="1">
            <a:off x="1066800" y="1524000"/>
            <a:ext cx="838200" cy="381000"/>
          </a:xfrm>
          <a:prstGeom prst="line">
            <a:avLst/>
          </a:prstGeom>
          <a:noFill/>
          <a:ln w="12700">
            <a:solidFill>
              <a:schemeClr val="tx1"/>
            </a:solidFill>
            <a:round/>
            <a:headEnd type="triangle" w="med" len="med"/>
            <a:tailEnd/>
          </a:ln>
          <a:effectLst/>
        </p:spPr>
        <p:txBody>
          <a:bodyPr wrap="none" lIns="90000" tIns="46800" rIns="90000" bIns="46800" anchor="ctr"/>
          <a:lstStyle/>
          <a:p>
            <a:endParaRPr lang="fr-FR"/>
          </a:p>
        </p:txBody>
      </p:sp>
      <p:sp>
        <p:nvSpPr>
          <p:cNvPr id="492600" name="Rectangle 1080"/>
          <p:cNvSpPr>
            <a:spLocks noGrp="1" noChangeArrowheads="1"/>
          </p:cNvSpPr>
          <p:nvPr>
            <p:ph type="body" idx="1"/>
          </p:nvPr>
        </p:nvSpPr>
        <p:spPr>
          <a:xfrm>
            <a:off x="4940300" y="3048000"/>
            <a:ext cx="4508500" cy="3810000"/>
          </a:xfrm>
          <a:noFill/>
          <a:ln/>
        </p:spPr>
        <p:txBody>
          <a:bodyPr lIns="92075" tIns="46038" rIns="92075" bIns="46038"/>
          <a:lstStyle/>
          <a:p>
            <a:pPr>
              <a:buFont typeface="Wingdings" pitchFamily="2" charset="2"/>
              <a:buNone/>
            </a:pPr>
            <a:r>
              <a:rPr lang="en-US" sz="900" u="sng">
                <a:latin typeface="Courier New" pitchFamily="49" charset="0"/>
              </a:rPr>
              <a:t>Exemple de réponse</a:t>
            </a:r>
          </a:p>
          <a:p>
            <a:pPr>
              <a:buFont typeface="Wingdings" pitchFamily="2" charset="2"/>
              <a:buNone/>
            </a:pPr>
            <a:endParaRPr lang="en-US" sz="900" u="sng">
              <a:latin typeface="Courier New" pitchFamily="49" charset="0"/>
            </a:endParaRPr>
          </a:p>
          <a:p>
            <a:pPr>
              <a:buFont typeface="Wingdings" pitchFamily="2" charset="2"/>
              <a:buNone/>
            </a:pPr>
            <a:r>
              <a:rPr lang="en-US" sz="800">
                <a:latin typeface="Courier New" pitchFamily="49" charset="0"/>
              </a:rPr>
              <a:t>HTTP/1.1 200 OK</a:t>
            </a:r>
          </a:p>
          <a:p>
            <a:pPr>
              <a:buFont typeface="Wingdings" pitchFamily="2" charset="2"/>
              <a:buNone/>
            </a:pPr>
            <a:r>
              <a:rPr lang="en-US" sz="800">
                <a:latin typeface="Courier New" pitchFamily="49" charset="0"/>
              </a:rPr>
              <a:t>Content-Type: text/xml</a:t>
            </a:r>
          </a:p>
          <a:p>
            <a:pPr>
              <a:buFont typeface="Wingdings" pitchFamily="2" charset="2"/>
              <a:buNone/>
            </a:pPr>
            <a:r>
              <a:rPr lang="en-US" sz="800">
                <a:latin typeface="Courier New" pitchFamily="49" charset="0"/>
              </a:rPr>
              <a:t>Content-Length: &lt;whatever&gt;</a:t>
            </a:r>
          </a:p>
          <a:p>
            <a:pPr>
              <a:buFont typeface="Wingdings" pitchFamily="2" charset="2"/>
              <a:buNone/>
            </a:pPr>
            <a:endParaRPr lang="en-US" sz="900">
              <a:latin typeface="Courier New" pitchFamily="49" charset="0"/>
            </a:endParaRPr>
          </a:p>
          <a:p>
            <a:pPr>
              <a:buFont typeface="Wingdings" pitchFamily="2" charset="2"/>
              <a:buNone/>
            </a:pPr>
            <a:r>
              <a:rPr lang="en-US" sz="900">
                <a:latin typeface="Courier New" pitchFamily="49" charset="0"/>
              </a:rPr>
              <a:t>&lt;SOAP:Envelope xmlns:SOAP="urn:schemas-xmlsoap-org:soap.v1"&gt;</a:t>
            </a:r>
          </a:p>
          <a:p>
            <a:pPr>
              <a:buFont typeface="Wingdings" pitchFamily="2" charset="2"/>
              <a:buNone/>
            </a:pPr>
            <a:r>
              <a:rPr lang="en-US" sz="900">
                <a:latin typeface="Courier New" pitchFamily="49" charset="0"/>
              </a:rPr>
              <a:t>	&lt;SOAP:Header&gt;</a:t>
            </a:r>
          </a:p>
          <a:p>
            <a:pPr>
              <a:buFont typeface="Wingdings" pitchFamily="2" charset="2"/>
              <a:buNone/>
            </a:pPr>
            <a:r>
              <a:rPr lang="en-US" sz="900">
                <a:latin typeface="Courier New" pitchFamily="49" charset="0"/>
              </a:rPr>
              <a:t>		&lt;t:Transaction xmlns:t="some-URI"&gt;</a:t>
            </a:r>
          </a:p>
          <a:p>
            <a:pPr>
              <a:buFont typeface="Wingdings" pitchFamily="2" charset="2"/>
              <a:buNone/>
            </a:pPr>
            <a:r>
              <a:rPr lang="en-US" sz="900">
                <a:latin typeface="Courier New" pitchFamily="49" charset="0"/>
              </a:rPr>
              <a:t>			5</a:t>
            </a:r>
          </a:p>
          <a:p>
            <a:pPr>
              <a:buFont typeface="Wingdings" pitchFamily="2" charset="2"/>
              <a:buNone/>
            </a:pPr>
            <a:r>
              <a:rPr lang="en-US" sz="900">
                <a:latin typeface="Courier New" pitchFamily="49" charset="0"/>
              </a:rPr>
              <a:t>		&lt;/t:Transaction&gt;</a:t>
            </a:r>
          </a:p>
          <a:p>
            <a:pPr>
              <a:buFont typeface="Wingdings" pitchFamily="2" charset="2"/>
              <a:buNone/>
            </a:pPr>
            <a:r>
              <a:rPr lang="en-US" sz="900">
                <a:latin typeface="Courier New" pitchFamily="49" charset="0"/>
              </a:rPr>
              <a:t>	&lt;/SOAP:Header&gt;</a:t>
            </a:r>
          </a:p>
          <a:p>
            <a:pPr>
              <a:buFont typeface="Wingdings" pitchFamily="2" charset="2"/>
              <a:buNone/>
            </a:pPr>
            <a:r>
              <a:rPr lang="en-US" sz="900">
                <a:latin typeface="Courier New" pitchFamily="49" charset="0"/>
              </a:rPr>
              <a:t>	&lt;SOAP:Body&gt;</a:t>
            </a:r>
          </a:p>
          <a:p>
            <a:pPr>
              <a:buFont typeface="Wingdings" pitchFamily="2" charset="2"/>
              <a:buNone/>
            </a:pPr>
            <a:r>
              <a:rPr lang="en-US" sz="900">
                <a:latin typeface="Courier New" pitchFamily="49" charset="0"/>
              </a:rPr>
              <a:t>		&lt;m:CurrentTempResponse xmlns:m="some-URI"&gt;</a:t>
            </a:r>
          </a:p>
          <a:p>
            <a:pPr>
              <a:buFont typeface="Wingdings" pitchFamily="2" charset="2"/>
              <a:buNone/>
            </a:pPr>
            <a:r>
              <a:rPr lang="en-US" sz="900">
                <a:latin typeface="Courier New" pitchFamily="49" charset="0"/>
              </a:rPr>
              <a:t>			&lt;return&gt;25&lt;/return&gt;</a:t>
            </a:r>
          </a:p>
          <a:p>
            <a:pPr>
              <a:buFont typeface="Wingdings" pitchFamily="2" charset="2"/>
              <a:buNone/>
            </a:pPr>
            <a:r>
              <a:rPr lang="en-US" sz="900">
                <a:latin typeface="Courier New" pitchFamily="49" charset="0"/>
              </a:rPr>
              <a:t>		&lt;/m:CurrentTempResponse&gt;</a:t>
            </a:r>
          </a:p>
          <a:p>
            <a:pPr>
              <a:buFont typeface="Wingdings" pitchFamily="2" charset="2"/>
              <a:buNone/>
            </a:pPr>
            <a:r>
              <a:rPr lang="en-US" sz="900">
                <a:latin typeface="Courier New" pitchFamily="49" charset="0"/>
              </a:rPr>
              <a:t>	&lt;/SOAP:Body&gt;</a:t>
            </a:r>
          </a:p>
          <a:p>
            <a:pPr>
              <a:buFont typeface="Wingdings" pitchFamily="2" charset="2"/>
              <a:buNone/>
            </a:pPr>
            <a:r>
              <a:rPr lang="en-US" sz="900">
                <a:latin typeface="Courier New" pitchFamily="49" charset="0"/>
              </a:rPr>
              <a:t>&lt;/SOAP:Envelope&gt;</a:t>
            </a:r>
          </a:p>
          <a:p>
            <a:endParaRPr lang="en-US" sz="900"/>
          </a:p>
        </p:txBody>
      </p:sp>
      <p:grpSp>
        <p:nvGrpSpPr>
          <p:cNvPr id="492606" name="Group 1086"/>
          <p:cNvGrpSpPr>
            <a:grpSpLocks/>
          </p:cNvGrpSpPr>
          <p:nvPr/>
        </p:nvGrpSpPr>
        <p:grpSpPr bwMode="auto">
          <a:xfrm>
            <a:off x="76200" y="2951163"/>
            <a:ext cx="5791200" cy="3678237"/>
            <a:chOff x="48" y="1859"/>
            <a:chExt cx="3648" cy="2317"/>
          </a:xfrm>
        </p:grpSpPr>
        <p:sp>
          <p:nvSpPr>
            <p:cNvPr id="492594" name="Rectangle 1074"/>
            <p:cNvSpPr>
              <a:spLocks noChangeArrowheads="1"/>
            </p:cNvSpPr>
            <p:nvPr/>
          </p:nvSpPr>
          <p:spPr bwMode="auto">
            <a:xfrm>
              <a:off x="48" y="2963"/>
              <a:ext cx="3072" cy="1008"/>
            </a:xfrm>
            <a:prstGeom prst="rect">
              <a:avLst/>
            </a:prstGeom>
            <a:solidFill>
              <a:srgbClr val="CC9900">
                <a:alpha val="50000"/>
              </a:srgbClr>
            </a:solidFill>
            <a:ln w="12700">
              <a:solidFill>
                <a:schemeClr val="bg1"/>
              </a:solidFill>
              <a:miter lim="800000"/>
              <a:headEnd/>
              <a:tailEnd/>
            </a:ln>
            <a:effectLst/>
          </p:spPr>
          <p:txBody>
            <a:bodyPr wrap="none" lIns="90000" tIns="46800" rIns="90000" bIns="46800" anchor="ctr"/>
            <a:lstStyle/>
            <a:p>
              <a:endParaRPr lang="fr-FR"/>
            </a:p>
          </p:txBody>
        </p:sp>
        <p:sp>
          <p:nvSpPr>
            <p:cNvPr id="492593" name="Rectangle 1073"/>
            <p:cNvSpPr>
              <a:spLocks noChangeArrowheads="1"/>
            </p:cNvSpPr>
            <p:nvPr/>
          </p:nvSpPr>
          <p:spPr bwMode="auto">
            <a:xfrm>
              <a:off x="48" y="2675"/>
              <a:ext cx="1920" cy="144"/>
            </a:xfrm>
            <a:prstGeom prst="rect">
              <a:avLst/>
            </a:prstGeom>
            <a:solidFill>
              <a:schemeClr val="hlink">
                <a:alpha val="50000"/>
              </a:schemeClr>
            </a:solidFill>
            <a:ln w="12700">
              <a:solidFill>
                <a:schemeClr val="bg1"/>
              </a:solidFill>
              <a:miter lim="800000"/>
              <a:headEnd/>
              <a:tailEnd/>
            </a:ln>
            <a:effectLst/>
          </p:spPr>
          <p:txBody>
            <a:bodyPr wrap="none" lIns="90000" tIns="46800" rIns="90000" bIns="46800" anchor="ctr"/>
            <a:lstStyle/>
            <a:p>
              <a:endParaRPr lang="fr-FR"/>
            </a:p>
          </p:txBody>
        </p:sp>
        <p:sp>
          <p:nvSpPr>
            <p:cNvPr id="492592" name="Rectangle 1072"/>
            <p:cNvSpPr>
              <a:spLocks noChangeArrowheads="1"/>
            </p:cNvSpPr>
            <p:nvPr/>
          </p:nvSpPr>
          <p:spPr bwMode="auto">
            <a:xfrm>
              <a:off x="48" y="2147"/>
              <a:ext cx="1344" cy="528"/>
            </a:xfrm>
            <a:prstGeom prst="rect">
              <a:avLst/>
            </a:prstGeom>
            <a:solidFill>
              <a:srgbClr val="CCCC00">
                <a:alpha val="50000"/>
              </a:srgbClr>
            </a:solidFill>
            <a:ln w="12700">
              <a:solidFill>
                <a:schemeClr val="bg1"/>
              </a:solidFill>
              <a:miter lim="800000"/>
              <a:headEnd/>
              <a:tailEnd/>
            </a:ln>
            <a:effectLst/>
          </p:spPr>
          <p:txBody>
            <a:bodyPr wrap="none" lIns="90000" tIns="46800" rIns="90000" bIns="46800" anchor="ctr"/>
            <a:lstStyle/>
            <a:p>
              <a:endParaRPr lang="fr-FR"/>
            </a:p>
          </p:txBody>
        </p:sp>
        <p:sp>
          <p:nvSpPr>
            <p:cNvPr id="492596" name="Rectangle 1076"/>
            <p:cNvSpPr>
              <a:spLocks noChangeArrowheads="1"/>
            </p:cNvSpPr>
            <p:nvPr/>
          </p:nvSpPr>
          <p:spPr bwMode="auto">
            <a:xfrm>
              <a:off x="1056" y="2304"/>
              <a:ext cx="1392" cy="192"/>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1600">
                  <a:effectLst>
                    <a:outerShdw blurRad="38100" dist="38100" dir="2700000" algn="tl">
                      <a:srgbClr val="FFFFFF"/>
                    </a:outerShdw>
                  </a:effectLst>
                </a:rPr>
                <a:t>Http Header</a:t>
              </a:r>
            </a:p>
          </p:txBody>
        </p:sp>
        <p:sp>
          <p:nvSpPr>
            <p:cNvPr id="492597" name="Rectangle 1077"/>
            <p:cNvSpPr>
              <a:spLocks noChangeArrowheads="1"/>
            </p:cNvSpPr>
            <p:nvPr/>
          </p:nvSpPr>
          <p:spPr bwMode="auto">
            <a:xfrm>
              <a:off x="576" y="3984"/>
              <a:ext cx="1392" cy="192"/>
            </a:xfrm>
            <a:prstGeom prst="rect">
              <a:avLst/>
            </a:prstGeom>
            <a:noFill/>
            <a:ln w="12700">
              <a:noFill/>
              <a:miter lim="800000"/>
              <a:headEnd type="none" w="sm" len="sm"/>
              <a:tailEnd type="none" w="sm" len="sm"/>
            </a:ln>
            <a:effectLst/>
          </p:spPr>
          <p:txBody>
            <a:bodyPr wrap="none" anchor="ctr"/>
            <a:lstStyle/>
            <a:p>
              <a:pPr algn="r" eaLnBrk="0" latinLnBrk="0" hangingPunct="0"/>
              <a:r>
                <a:rPr kumimoji="0" lang="en-US" sz="1600">
                  <a:effectLst>
                    <a:outerShdw blurRad="38100" dist="38100" dir="2700000" algn="tl">
                      <a:srgbClr val="FFFFFF"/>
                    </a:outerShdw>
                  </a:effectLst>
                </a:rPr>
                <a:t>Xml Payload</a:t>
              </a:r>
            </a:p>
          </p:txBody>
        </p:sp>
        <p:sp>
          <p:nvSpPr>
            <p:cNvPr id="492598" name="Rectangle 1078"/>
            <p:cNvSpPr>
              <a:spLocks noChangeArrowheads="1"/>
            </p:cNvSpPr>
            <p:nvPr/>
          </p:nvSpPr>
          <p:spPr bwMode="auto">
            <a:xfrm>
              <a:off x="1728" y="2645"/>
              <a:ext cx="1392" cy="192"/>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1600">
                  <a:effectLst>
                    <a:outerShdw blurRad="38100" dist="38100" dir="2700000" algn="tl">
                      <a:srgbClr val="FFFFFF"/>
                    </a:outerShdw>
                  </a:effectLst>
                </a:rPr>
                <a:t>Soap Extensions</a:t>
              </a:r>
            </a:p>
          </p:txBody>
        </p:sp>
        <p:sp>
          <p:nvSpPr>
            <p:cNvPr id="492590" name="Rectangle 1070"/>
            <p:cNvSpPr>
              <a:spLocks noChangeArrowheads="1"/>
            </p:cNvSpPr>
            <p:nvPr/>
          </p:nvSpPr>
          <p:spPr bwMode="auto">
            <a:xfrm>
              <a:off x="48" y="1859"/>
              <a:ext cx="3648" cy="2269"/>
            </a:xfrm>
            <a:prstGeom prst="rect">
              <a:avLst/>
            </a:prstGeom>
            <a:noFill/>
            <a:ln w="12700">
              <a:noFill/>
              <a:miter lim="800000"/>
              <a:headEnd/>
              <a:tailEnd/>
            </a:ln>
            <a:effectLst/>
          </p:spPr>
          <p:txBody>
            <a:bodyPr lIns="90000" tIns="46800" rIns="90000" bIns="46800">
              <a:spAutoFit/>
            </a:bodyPr>
            <a:lstStyle/>
            <a:p>
              <a:pPr algn="l" eaLnBrk="0" latinLnBrk="0" hangingPunct="0">
                <a:spcBef>
                  <a:spcPct val="50000"/>
                </a:spcBef>
                <a:buClr>
                  <a:schemeClr val="tx2"/>
                </a:buClr>
              </a:pPr>
              <a:r>
                <a:rPr kumimoji="0" lang="en-US" sz="1000" b="1" u="sng">
                  <a:latin typeface="Courier New" pitchFamily="49" charset="0"/>
                </a:rPr>
                <a:t>Exemple de requête</a:t>
              </a:r>
            </a:p>
            <a:p>
              <a:pPr algn="l" eaLnBrk="0" latinLnBrk="0" hangingPunct="0">
                <a:spcBef>
                  <a:spcPct val="50000"/>
                </a:spcBef>
                <a:buClr>
                  <a:schemeClr val="tx2"/>
                </a:buClr>
              </a:pPr>
              <a:endParaRPr kumimoji="0" lang="en-US" sz="1000" b="1">
                <a:latin typeface="Courier New" pitchFamily="49" charset="0"/>
              </a:endParaRPr>
            </a:p>
            <a:p>
              <a:pPr algn="l" eaLnBrk="0" latinLnBrk="0" hangingPunct="0">
                <a:spcBef>
                  <a:spcPct val="50000"/>
                </a:spcBef>
                <a:buClr>
                  <a:schemeClr val="tx2"/>
                </a:buClr>
              </a:pPr>
              <a:r>
                <a:rPr kumimoji="0" lang="en-US" sz="900" b="1">
                  <a:latin typeface="Courier New" pitchFamily="49" charset="0"/>
                </a:rPr>
                <a:t>POST /Temperature HTTP/1.1</a:t>
              </a:r>
            </a:p>
            <a:p>
              <a:pPr algn="l" eaLnBrk="0" latinLnBrk="0" hangingPunct="0">
                <a:spcBef>
                  <a:spcPct val="50000"/>
                </a:spcBef>
                <a:buClr>
                  <a:schemeClr val="tx2"/>
                </a:buClr>
              </a:pPr>
              <a:r>
                <a:rPr kumimoji="0" lang="en-US" sz="900" b="1">
                  <a:latin typeface="Courier New" pitchFamily="49" charset="0"/>
                </a:rPr>
                <a:t>Host: www.weather.com</a:t>
              </a:r>
            </a:p>
            <a:p>
              <a:pPr algn="l" eaLnBrk="0" latinLnBrk="0" hangingPunct="0">
                <a:spcBef>
                  <a:spcPct val="50000"/>
                </a:spcBef>
                <a:buClr>
                  <a:schemeClr val="tx2"/>
                </a:buClr>
              </a:pPr>
              <a:r>
                <a:rPr kumimoji="0" lang="en-US" sz="900" b="1">
                  <a:latin typeface="Courier New" pitchFamily="49" charset="0"/>
                </a:rPr>
                <a:t>Content-Type: text/xml</a:t>
              </a:r>
            </a:p>
            <a:p>
              <a:pPr algn="l" eaLnBrk="0" latinLnBrk="0" hangingPunct="0">
                <a:spcBef>
                  <a:spcPct val="50000"/>
                </a:spcBef>
                <a:buClr>
                  <a:schemeClr val="tx2"/>
                </a:buClr>
              </a:pPr>
              <a:r>
                <a:rPr kumimoji="0" lang="en-US" sz="1000" b="1">
                  <a:latin typeface="Courier New" pitchFamily="49" charset="0"/>
                </a:rPr>
                <a:t>Content-Length: &lt;whatever&gt;</a:t>
              </a:r>
            </a:p>
            <a:p>
              <a:pPr algn="l" eaLnBrk="0" latinLnBrk="0" hangingPunct="0">
                <a:spcBef>
                  <a:spcPct val="50000"/>
                </a:spcBef>
                <a:buClr>
                  <a:schemeClr val="tx2"/>
                </a:buClr>
              </a:pPr>
              <a:r>
                <a:rPr kumimoji="0" lang="en-US" sz="1000" b="1">
                  <a:latin typeface="Courier New" pitchFamily="49" charset="0"/>
                </a:rPr>
                <a:t>SOAPMethodName: &lt;some-URI&gt;#CurrentTemp</a:t>
              </a:r>
            </a:p>
            <a:p>
              <a:pPr algn="l" eaLnBrk="0" latinLnBrk="0" hangingPunct="0">
                <a:spcBef>
                  <a:spcPct val="50000"/>
                </a:spcBef>
                <a:buClr>
                  <a:schemeClr val="tx2"/>
                </a:buClr>
              </a:pPr>
              <a:r>
                <a:rPr kumimoji="0" lang="en-US" sz="1000" b="1">
                  <a:latin typeface="Courier New" pitchFamily="49" charset="0"/>
                </a:rPr>
                <a:t>	</a:t>
              </a:r>
            </a:p>
            <a:p>
              <a:pPr algn="l" eaLnBrk="0" latinLnBrk="0" hangingPunct="0">
                <a:spcBef>
                  <a:spcPct val="50000"/>
                </a:spcBef>
                <a:buClr>
                  <a:schemeClr val="tx2"/>
                </a:buClr>
              </a:pPr>
              <a:r>
                <a:rPr kumimoji="0" lang="en-US" sz="1000" b="1">
                  <a:latin typeface="Courier New" pitchFamily="49" charset="0"/>
                </a:rPr>
                <a:t>&lt;SOAP:Envelope xmlns:SOAP="urn:schemas-xmlsoap-org:soap.v1"&gt;</a:t>
              </a:r>
            </a:p>
            <a:p>
              <a:pPr algn="l" eaLnBrk="0" latinLnBrk="0" hangingPunct="0">
                <a:spcBef>
                  <a:spcPct val="50000"/>
                </a:spcBef>
                <a:buClr>
                  <a:schemeClr val="tx2"/>
                </a:buClr>
              </a:pPr>
              <a:r>
                <a:rPr kumimoji="0" lang="en-US" sz="1000" b="1">
                  <a:latin typeface="Courier New" pitchFamily="49" charset="0"/>
                </a:rPr>
                <a:t>	&lt;SOAP:Body&gt;</a:t>
              </a:r>
            </a:p>
            <a:p>
              <a:pPr algn="l" eaLnBrk="0" latinLnBrk="0" hangingPunct="0">
                <a:spcBef>
                  <a:spcPct val="50000"/>
                </a:spcBef>
                <a:buClr>
                  <a:schemeClr val="tx2"/>
                </a:buClr>
              </a:pPr>
              <a:r>
                <a:rPr kumimoji="0" lang="en-US" sz="1000" b="1">
                  <a:latin typeface="Courier New" pitchFamily="49" charset="0"/>
                </a:rPr>
                <a:t>		&lt;m:CurrentTemp xmlns:m="some-URI"&gt;</a:t>
              </a:r>
            </a:p>
            <a:p>
              <a:pPr algn="l" eaLnBrk="0" latinLnBrk="0" hangingPunct="0">
                <a:spcBef>
                  <a:spcPct val="50000"/>
                </a:spcBef>
                <a:buClr>
                  <a:schemeClr val="tx2"/>
                </a:buClr>
              </a:pPr>
              <a:r>
                <a:rPr kumimoji="0" lang="en-US" sz="1000" b="1">
                  <a:latin typeface="Courier New" pitchFamily="49" charset="0"/>
                </a:rPr>
                <a:t>			&lt;zip_code&gt;37919&lt;/zip_code&gt;</a:t>
              </a:r>
            </a:p>
            <a:p>
              <a:pPr algn="l" eaLnBrk="0" latinLnBrk="0" hangingPunct="0">
                <a:spcBef>
                  <a:spcPct val="50000"/>
                </a:spcBef>
                <a:buClr>
                  <a:schemeClr val="tx2"/>
                </a:buClr>
              </a:pPr>
              <a:r>
                <a:rPr kumimoji="0" lang="en-US" sz="1000" b="1">
                  <a:latin typeface="Courier New" pitchFamily="49" charset="0"/>
                </a:rPr>
                <a:t>		&lt;m:CurrentTemp&gt;</a:t>
              </a:r>
            </a:p>
            <a:p>
              <a:pPr algn="l" eaLnBrk="0" latinLnBrk="0" hangingPunct="0">
                <a:spcBef>
                  <a:spcPct val="50000"/>
                </a:spcBef>
                <a:buClr>
                  <a:schemeClr val="tx2"/>
                </a:buClr>
              </a:pPr>
              <a:r>
                <a:rPr kumimoji="0" lang="en-US" sz="1000" b="1">
                  <a:latin typeface="Courier New" pitchFamily="49" charset="0"/>
                </a:rPr>
                <a:t>	&lt;/SOAP:BODY&gt;</a:t>
              </a:r>
            </a:p>
            <a:p>
              <a:pPr algn="l" eaLnBrk="0" latinLnBrk="0" hangingPunct="0">
                <a:spcBef>
                  <a:spcPct val="50000"/>
                </a:spcBef>
                <a:buClr>
                  <a:schemeClr val="tx2"/>
                </a:buClr>
              </a:pPr>
              <a:r>
                <a:rPr kumimoji="0" lang="en-US" sz="1000" b="1">
                  <a:latin typeface="Courier New" pitchFamily="49" charset="0"/>
                </a:rPr>
                <a:t>&lt;SOAP:Envelope&gt;</a:t>
              </a:r>
            </a:p>
            <a:p>
              <a:pPr algn="l" eaLnBrk="0" latinLnBrk="0" hangingPunct="0">
                <a:spcBef>
                  <a:spcPct val="50000"/>
                </a:spcBef>
                <a:buClr>
                  <a:schemeClr val="tx2"/>
                </a:buClr>
              </a:pPr>
              <a:endParaRPr kumimoji="0" lang="fr-FR" sz="1000" b="1">
                <a:latin typeface="Courier New" pitchFamily="49" charset="0"/>
              </a:endParaRPr>
            </a:p>
          </p:txBody>
        </p:sp>
      </p:gr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7013C99A-B020-4A25-A995-EC959A5A81F7}" type="slidenum">
              <a:rPr lang="fr-FR"/>
              <a:pPr/>
              <a:t>224</a:t>
            </a:fld>
            <a:endParaRPr lang="fr-FR"/>
          </a:p>
        </p:txBody>
      </p:sp>
      <p:sp>
        <p:nvSpPr>
          <p:cNvPr id="488450" name="Rectangle 2"/>
          <p:cNvSpPr>
            <a:spLocks noGrp="1" noChangeArrowheads="1"/>
          </p:cNvSpPr>
          <p:nvPr>
            <p:ph type="title"/>
          </p:nvPr>
        </p:nvSpPr>
        <p:spPr/>
        <p:txBody>
          <a:bodyPr/>
          <a:lstStyle/>
          <a:p>
            <a:r>
              <a:rPr lang="en-US"/>
              <a:t>SOAP Request</a:t>
            </a:r>
            <a:endParaRPr lang="fr-FR"/>
          </a:p>
        </p:txBody>
      </p:sp>
      <p:pic>
        <p:nvPicPr>
          <p:cNvPr id="488451" name="Picture 3" descr="5"/>
          <p:cNvPicPr>
            <a:picLocks noChangeAspect="1" noChangeArrowheads="1"/>
          </p:cNvPicPr>
          <p:nvPr/>
        </p:nvPicPr>
        <p:blipFill>
          <a:blip r:embed="rId2" cstate="print"/>
          <a:srcRect/>
          <a:stretch>
            <a:fillRect/>
          </a:stretch>
        </p:blipFill>
        <p:spPr bwMode="auto">
          <a:xfrm>
            <a:off x="582613" y="1365250"/>
            <a:ext cx="7978775" cy="4125913"/>
          </a:xfrm>
          <a:prstGeom prst="rect">
            <a:avLst/>
          </a:prstGeom>
          <a:noFill/>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C9891ABE-79A9-43FA-A565-2D57944B784F}" type="slidenum">
              <a:rPr lang="fr-FR"/>
              <a:pPr/>
              <a:t>225</a:t>
            </a:fld>
            <a:endParaRPr lang="fr-FR"/>
          </a:p>
        </p:txBody>
      </p:sp>
      <p:sp>
        <p:nvSpPr>
          <p:cNvPr id="489474" name="Rectangle 2"/>
          <p:cNvSpPr>
            <a:spLocks noGrp="1" noChangeArrowheads="1"/>
          </p:cNvSpPr>
          <p:nvPr>
            <p:ph type="title"/>
          </p:nvPr>
        </p:nvSpPr>
        <p:spPr/>
        <p:txBody>
          <a:bodyPr/>
          <a:lstStyle/>
          <a:p>
            <a:r>
              <a:rPr lang="en-US"/>
              <a:t>SOAP Response</a:t>
            </a:r>
            <a:endParaRPr lang="fr-FR"/>
          </a:p>
        </p:txBody>
      </p:sp>
      <p:pic>
        <p:nvPicPr>
          <p:cNvPr id="489475" name="Picture 3" descr="6"/>
          <p:cNvPicPr>
            <a:picLocks noChangeAspect="1" noChangeArrowheads="1"/>
          </p:cNvPicPr>
          <p:nvPr/>
        </p:nvPicPr>
        <p:blipFill>
          <a:blip r:embed="rId2" cstate="print"/>
          <a:srcRect/>
          <a:stretch>
            <a:fillRect/>
          </a:stretch>
        </p:blipFill>
        <p:spPr bwMode="auto">
          <a:xfrm>
            <a:off x="582613" y="1365250"/>
            <a:ext cx="7978775" cy="4125913"/>
          </a:xfrm>
          <a:prstGeom prst="rect">
            <a:avLst/>
          </a:prstGeom>
          <a:noFill/>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46816698-D360-4F81-B64B-7F3657561301}" type="slidenum">
              <a:rPr lang="fr-FR"/>
              <a:pPr/>
              <a:t>226</a:t>
            </a:fld>
            <a:endParaRPr lang="fr-FR"/>
          </a:p>
        </p:txBody>
      </p:sp>
      <p:sp>
        <p:nvSpPr>
          <p:cNvPr id="490498" name="Rectangle 2"/>
          <p:cNvSpPr>
            <a:spLocks noGrp="1" noChangeArrowheads="1"/>
          </p:cNvSpPr>
          <p:nvPr>
            <p:ph type="title"/>
          </p:nvPr>
        </p:nvSpPr>
        <p:spPr/>
        <p:txBody>
          <a:bodyPr/>
          <a:lstStyle/>
          <a:p>
            <a:r>
              <a:rPr lang="en-US"/>
              <a:t>SOAP Fault</a:t>
            </a:r>
            <a:endParaRPr lang="fr-FR"/>
          </a:p>
        </p:txBody>
      </p:sp>
      <p:pic>
        <p:nvPicPr>
          <p:cNvPr id="490499" name="Picture 3" descr="7"/>
          <p:cNvPicPr>
            <a:picLocks noChangeAspect="1" noChangeArrowheads="1"/>
          </p:cNvPicPr>
          <p:nvPr/>
        </p:nvPicPr>
        <p:blipFill>
          <a:blip r:embed="rId2" cstate="print"/>
          <a:srcRect/>
          <a:stretch>
            <a:fillRect/>
          </a:stretch>
        </p:blipFill>
        <p:spPr bwMode="auto">
          <a:xfrm>
            <a:off x="609600" y="1295400"/>
            <a:ext cx="8286750" cy="4183063"/>
          </a:xfrm>
          <a:prstGeom prst="rect">
            <a:avLst/>
          </a:prstGeom>
          <a:noFill/>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2"/>
          <p:cNvSpPr>
            <a:spLocks noGrp="1"/>
          </p:cNvSpPr>
          <p:nvPr>
            <p:ph type="sldNum" sz="quarter" idx="10"/>
          </p:nvPr>
        </p:nvSpPr>
        <p:spPr/>
        <p:txBody>
          <a:bodyPr/>
          <a:lstStyle/>
          <a:p>
            <a:fld id="{A41BF37C-150E-4610-B4A2-2BEBB2E27DE7}" type="slidenum">
              <a:rPr lang="fr-FR"/>
              <a:pPr/>
              <a:t>227</a:t>
            </a:fld>
            <a:endParaRPr lang="fr-FR"/>
          </a:p>
        </p:txBody>
      </p:sp>
      <p:sp>
        <p:nvSpPr>
          <p:cNvPr id="748548" name="Rectangle 4"/>
          <p:cNvSpPr>
            <a:spLocks noGrp="1" noChangeArrowheads="1"/>
          </p:cNvSpPr>
          <p:nvPr>
            <p:ph type="title"/>
          </p:nvPr>
        </p:nvSpPr>
        <p:spPr/>
        <p:txBody>
          <a:bodyPr/>
          <a:lstStyle/>
          <a:p>
            <a:r>
              <a:rPr lang="fr-FR"/>
              <a:t>Architecture de SOAP</a:t>
            </a:r>
          </a:p>
        </p:txBody>
      </p:sp>
      <p:sp>
        <p:nvSpPr>
          <p:cNvPr id="748549" name="Rectangle 5"/>
          <p:cNvSpPr>
            <a:spLocks noChangeArrowheads="1"/>
          </p:cNvSpPr>
          <p:nvPr/>
        </p:nvSpPr>
        <p:spPr bwMode="auto">
          <a:xfrm>
            <a:off x="468313" y="1844675"/>
            <a:ext cx="8229600" cy="3581400"/>
          </a:xfrm>
          <a:prstGeom prst="rect">
            <a:avLst/>
          </a:prstGeom>
          <a:gradFill rotWithShape="1">
            <a:gsLst>
              <a:gs pos="0">
                <a:srgbClr val="0066CC"/>
              </a:gs>
              <a:gs pos="100000">
                <a:srgbClr val="0066CC">
                  <a:gamma/>
                  <a:shade val="46275"/>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66CC"/>
            </a:extrusionClr>
          </a:sp3d>
        </p:spPr>
        <p:txBody>
          <a:bodyPr wrap="none" anchor="ctr">
            <a:flatTx/>
          </a:bodyPr>
          <a:lstStyle/>
          <a:p>
            <a:pPr latinLnBrk="0"/>
            <a:endParaRPr kumimoji="0" lang="fr-FR" sz="3200" b="1">
              <a:effectLst>
                <a:outerShdw blurRad="38100" dist="38100" dir="2700000" algn="tl">
                  <a:srgbClr val="FFFFFF"/>
                </a:outerShdw>
              </a:effectLst>
              <a:latin typeface="Arial" pitchFamily="34" charset="0"/>
            </a:endParaRPr>
          </a:p>
        </p:txBody>
      </p:sp>
      <p:sp>
        <p:nvSpPr>
          <p:cNvPr id="748550" name="Rectangle 6"/>
          <p:cNvSpPr>
            <a:spLocks noChangeArrowheads="1"/>
          </p:cNvSpPr>
          <p:nvPr/>
        </p:nvSpPr>
        <p:spPr bwMode="auto">
          <a:xfrm>
            <a:off x="468313" y="1844675"/>
            <a:ext cx="8229600" cy="1828800"/>
          </a:xfrm>
          <a:prstGeom prst="rect">
            <a:avLst/>
          </a:prstGeom>
          <a:solidFill>
            <a:srgbClr val="777777">
              <a:alpha val="25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1">
            <a:flatTx/>
          </a:bodyPr>
          <a:lstStyle/>
          <a:p>
            <a:pPr latinLnBrk="0"/>
            <a:r>
              <a:rPr kumimoji="0" lang="en-US" sz="3200" b="1">
                <a:effectLst>
                  <a:outerShdw blurRad="38100" dist="38100" dir="2700000" algn="tl">
                    <a:srgbClr val="FFFFFF"/>
                  </a:outerShdw>
                </a:effectLst>
                <a:latin typeface="Arial" pitchFamily="34" charset="0"/>
              </a:rPr>
              <a:t>Header</a:t>
            </a:r>
          </a:p>
        </p:txBody>
      </p:sp>
      <p:sp>
        <p:nvSpPr>
          <p:cNvPr id="748551" name="Rectangle 7"/>
          <p:cNvSpPr>
            <a:spLocks noChangeArrowheads="1"/>
          </p:cNvSpPr>
          <p:nvPr/>
        </p:nvSpPr>
        <p:spPr bwMode="auto">
          <a:xfrm>
            <a:off x="468313" y="3673475"/>
            <a:ext cx="8229600" cy="1752600"/>
          </a:xfrm>
          <a:prstGeom prst="rect">
            <a:avLst/>
          </a:prstGeom>
          <a:solidFill>
            <a:srgbClr val="777777">
              <a:alpha val="25000"/>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777777"/>
            </a:extrusionClr>
          </a:sp3d>
        </p:spPr>
        <p:txBody>
          <a:bodyPr wrap="none" anchorCtr="1">
            <a:flatTx/>
          </a:bodyPr>
          <a:lstStyle/>
          <a:p>
            <a:pPr latinLnBrk="0"/>
            <a:r>
              <a:rPr kumimoji="0" lang="en-US" sz="3200" b="1">
                <a:effectLst>
                  <a:outerShdw blurRad="38100" dist="38100" dir="2700000" algn="tl">
                    <a:srgbClr val="FFFFFF"/>
                  </a:outerShdw>
                </a:effectLst>
                <a:latin typeface="Arial" pitchFamily="34" charset="0"/>
              </a:rPr>
              <a:t>Body</a:t>
            </a:r>
          </a:p>
        </p:txBody>
      </p:sp>
      <p:sp>
        <p:nvSpPr>
          <p:cNvPr id="748552" name="Rectangle 8"/>
          <p:cNvSpPr>
            <a:spLocks noChangeArrowheads="1"/>
          </p:cNvSpPr>
          <p:nvPr/>
        </p:nvSpPr>
        <p:spPr bwMode="auto">
          <a:xfrm>
            <a:off x="1001713" y="2530475"/>
            <a:ext cx="7239000" cy="762000"/>
          </a:xfrm>
          <a:prstGeom prst="rect">
            <a:avLst/>
          </a:prstGeom>
          <a:gradFill rotWithShape="1">
            <a:gsLst>
              <a:gs pos="0">
                <a:schemeClr val="accent2"/>
              </a:gs>
              <a:gs pos="100000">
                <a:schemeClr val="accent2">
                  <a:gamma/>
                  <a:shade val="16078"/>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latinLnBrk="0"/>
            <a:r>
              <a:rPr kumimoji="0" lang="en-US" sz="3200" b="1">
                <a:effectLst>
                  <a:outerShdw blurRad="38100" dist="38100" dir="2700000" algn="tl">
                    <a:srgbClr val="FFFFFF"/>
                  </a:outerShdw>
                </a:effectLst>
                <a:latin typeface="Arial" pitchFamily="34" charset="0"/>
              </a:rPr>
              <a:t>Infrastructure semantics</a:t>
            </a:r>
          </a:p>
        </p:txBody>
      </p:sp>
      <p:sp>
        <p:nvSpPr>
          <p:cNvPr id="748553" name="Rectangle 9"/>
          <p:cNvSpPr>
            <a:spLocks noChangeArrowheads="1"/>
          </p:cNvSpPr>
          <p:nvPr/>
        </p:nvSpPr>
        <p:spPr bwMode="auto">
          <a:xfrm>
            <a:off x="1001713" y="4359275"/>
            <a:ext cx="7239000" cy="762000"/>
          </a:xfrm>
          <a:prstGeom prst="rect">
            <a:avLst/>
          </a:prstGeom>
          <a:gradFill rotWithShape="1">
            <a:gsLst>
              <a:gs pos="0">
                <a:schemeClr val="accent2"/>
              </a:gs>
              <a:gs pos="100000">
                <a:schemeClr val="accent2">
                  <a:gamma/>
                  <a:shade val="16078"/>
                  <a:invGamma/>
                </a:scheme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latinLnBrk="0"/>
            <a:r>
              <a:rPr kumimoji="0" lang="en-US" sz="3200" b="1">
                <a:effectLst>
                  <a:outerShdw blurRad="38100" dist="38100" dir="2700000" algn="tl">
                    <a:srgbClr val="FFFFFF"/>
                  </a:outerShdw>
                </a:effectLst>
                <a:latin typeface="Arial" pitchFamily="34" charset="0"/>
              </a:rPr>
              <a:t>Application semantics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553"/>
                                        </p:tgtEl>
                                        <p:attrNameLst>
                                          <p:attrName>style.visibility</p:attrName>
                                        </p:attrNameLst>
                                      </p:cBhvr>
                                      <p:to>
                                        <p:strVal val="visible"/>
                                      </p:to>
                                    </p:set>
                                    <p:animEffect transition="in" filter="blinds(horizontal)">
                                      <p:cBhvr>
                                        <p:cTn id="7" dur="500"/>
                                        <p:tgtEl>
                                          <p:spTgt spid="7485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8552"/>
                                        </p:tgtEl>
                                        <p:attrNameLst>
                                          <p:attrName>style.visibility</p:attrName>
                                        </p:attrNameLst>
                                      </p:cBhvr>
                                      <p:to>
                                        <p:strVal val="visible"/>
                                      </p:to>
                                    </p:set>
                                    <p:animEffect transition="in" filter="blinds(horizontal)">
                                      <p:cBhvr>
                                        <p:cTn id="12" dur="5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nimBg="1"/>
      <p:bldP spid="748553"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2D368C4D-2819-4DB3-9B4D-6E50F2DF1B1A}" type="slidenum">
              <a:rPr lang="fr-FR"/>
              <a:pPr/>
              <a:t>228</a:t>
            </a:fld>
            <a:endParaRPr lang="fr-FR"/>
          </a:p>
        </p:txBody>
      </p:sp>
      <p:sp>
        <p:nvSpPr>
          <p:cNvPr id="497666" name="Rectangle 2"/>
          <p:cNvSpPr>
            <a:spLocks noGrp="1" noChangeArrowheads="1"/>
          </p:cNvSpPr>
          <p:nvPr>
            <p:ph type="title"/>
          </p:nvPr>
        </p:nvSpPr>
        <p:spPr/>
        <p:txBody>
          <a:bodyPr/>
          <a:lstStyle/>
          <a:p>
            <a:r>
              <a:rPr lang="fr-FR"/>
              <a:t>Exemple Java</a:t>
            </a:r>
          </a:p>
        </p:txBody>
      </p:sp>
      <p:sp>
        <p:nvSpPr>
          <p:cNvPr id="497667" name="Rectangle 3"/>
          <p:cNvSpPr>
            <a:spLocks noGrp="1" noChangeArrowheads="1"/>
          </p:cNvSpPr>
          <p:nvPr>
            <p:ph type="body" sz="half" idx="1"/>
          </p:nvPr>
        </p:nvSpPr>
        <p:spPr/>
        <p:txBody>
          <a:bodyPr/>
          <a:lstStyle/>
          <a:p>
            <a:pPr algn="ctr">
              <a:buFont typeface="Wingdings" pitchFamily="2" charset="2"/>
              <a:buNone/>
            </a:pPr>
            <a:r>
              <a:rPr lang="fr-FR" sz="2000">
                <a:solidFill>
                  <a:schemeClr val="hlink"/>
                </a:solidFill>
                <a:effectLst>
                  <a:outerShdw blurRad="38100" dist="38100" dir="2700000" algn="tl">
                    <a:srgbClr val="000000"/>
                  </a:outerShdw>
                </a:effectLst>
                <a:latin typeface="Times New Roman" pitchFamily="18" charset="0"/>
              </a:rPr>
              <a:t>Le serveur distant</a:t>
            </a:r>
          </a:p>
          <a:p>
            <a:pPr>
              <a:buFont typeface="Wingdings" pitchFamily="2" charset="2"/>
              <a:buNone/>
            </a:pPr>
            <a:r>
              <a:rPr lang="fr-FR" sz="1200">
                <a:latin typeface="Times New Roman" pitchFamily="18" charset="0"/>
              </a:rPr>
              <a:t>public class Reverse</a:t>
            </a:r>
          </a:p>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public String reverse(String st)</a:t>
            </a:r>
          </a:p>
          <a:p>
            <a:pPr>
              <a:buFont typeface="Wingdings" pitchFamily="2" charset="2"/>
              <a:buNone/>
            </a:pPr>
            <a:r>
              <a:rPr lang="fr-FR" sz="1200">
                <a:latin typeface="Times New Roman" pitchFamily="18" charset="0"/>
              </a:rPr>
              <a:t>{ return new</a:t>
            </a:r>
          </a:p>
          <a:p>
            <a:pPr>
              <a:buFont typeface="Wingdings" pitchFamily="2" charset="2"/>
              <a:buNone/>
            </a:pPr>
            <a:r>
              <a:rPr lang="fr-FR" sz="1200">
                <a:latin typeface="Times New Roman" pitchFamily="18" charset="0"/>
              </a:rPr>
              <a:t>StringBuffer(st).reverse().toString();</a:t>
            </a:r>
          </a:p>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a:t>
            </a:r>
          </a:p>
          <a:p>
            <a:pPr>
              <a:buFont typeface="Wingdings" pitchFamily="2" charset="2"/>
              <a:buNone/>
            </a:pPr>
            <a:endParaRPr lang="fr-FR" sz="1200">
              <a:latin typeface="Times New Roman" pitchFamily="18" charset="0"/>
            </a:endParaRPr>
          </a:p>
          <a:p>
            <a:pPr>
              <a:buFont typeface="Wingdings" pitchFamily="2" charset="2"/>
              <a:buNone/>
            </a:pPr>
            <a:endParaRPr lang="fr-FR" sz="1200">
              <a:latin typeface="Times New Roman" pitchFamily="18" charset="0"/>
            </a:endParaRPr>
          </a:p>
          <a:p>
            <a:pPr algn="ctr">
              <a:buFont typeface="Wingdings" pitchFamily="2" charset="2"/>
              <a:buNone/>
            </a:pPr>
            <a:r>
              <a:rPr lang="fr-FR" sz="2000">
                <a:solidFill>
                  <a:schemeClr val="hlink"/>
                </a:solidFill>
                <a:effectLst>
                  <a:outerShdw blurRad="38100" dist="38100" dir="2700000" algn="tl">
                    <a:srgbClr val="000000"/>
                  </a:outerShdw>
                </a:effectLst>
                <a:latin typeface="Times New Roman" pitchFamily="18" charset="0"/>
              </a:rPr>
              <a:t>Le client en java</a:t>
            </a:r>
          </a:p>
          <a:p>
            <a:pPr algn="ctr">
              <a:buFont typeface="Wingdings" pitchFamily="2" charset="2"/>
              <a:buNone/>
            </a:pPr>
            <a:endParaRPr lang="fr-FR" sz="2000">
              <a:solidFill>
                <a:schemeClr val="hlink"/>
              </a:solidFill>
              <a:effectLst>
                <a:outerShdw blurRad="38100" dist="38100" dir="2700000" algn="tl">
                  <a:srgbClr val="000000"/>
                </a:outerShdw>
              </a:effectLst>
              <a:latin typeface="Times New Roman" pitchFamily="18" charset="0"/>
            </a:endParaRPr>
          </a:p>
          <a:p>
            <a:pPr algn="ctr">
              <a:buFont typeface="Wingdings" pitchFamily="2" charset="2"/>
              <a:buNone/>
            </a:pPr>
            <a:endParaRPr lang="fr-FR" sz="1800">
              <a:solidFill>
                <a:schemeClr val="hlink"/>
              </a:solidFill>
              <a:effectLst>
                <a:outerShdw blurRad="38100" dist="38100" dir="2700000" algn="tl">
                  <a:srgbClr val="000000"/>
                </a:outerShdw>
              </a:effectLst>
              <a:latin typeface="Times New Roman" pitchFamily="18" charset="0"/>
            </a:endParaRPr>
          </a:p>
          <a:p>
            <a:pPr>
              <a:buFont typeface="Wingdings" pitchFamily="2" charset="2"/>
              <a:buNone/>
            </a:pPr>
            <a:r>
              <a:rPr lang="fr-FR" sz="1200">
                <a:latin typeface="Times New Roman" pitchFamily="18" charset="0"/>
              </a:rPr>
              <a:t>import java.net.*;</a:t>
            </a:r>
          </a:p>
          <a:p>
            <a:pPr>
              <a:buFont typeface="Wingdings" pitchFamily="2" charset="2"/>
              <a:buNone/>
            </a:pPr>
            <a:r>
              <a:rPr lang="fr-FR" sz="1200">
                <a:latin typeface="Times New Roman" pitchFamily="18" charset="0"/>
              </a:rPr>
              <a:t>import java.util.*;</a:t>
            </a:r>
          </a:p>
          <a:p>
            <a:pPr>
              <a:buFont typeface="Wingdings" pitchFamily="2" charset="2"/>
              <a:buNone/>
            </a:pPr>
            <a:r>
              <a:rPr lang="fr-FR" sz="1200">
                <a:latin typeface="Times New Roman" pitchFamily="18" charset="0"/>
              </a:rPr>
              <a:t>import com.ibm.soap.*;</a:t>
            </a:r>
          </a:p>
          <a:p>
            <a:pPr>
              <a:buFont typeface="Wingdings" pitchFamily="2" charset="2"/>
              <a:buNone/>
            </a:pPr>
            <a:r>
              <a:rPr lang="fr-FR" sz="1200">
                <a:latin typeface="Times New Roman" pitchFamily="18" charset="0"/>
              </a:rPr>
              <a:t>import com.ibm.cs.xml.*;</a:t>
            </a:r>
          </a:p>
          <a:p>
            <a:pPr>
              <a:buFont typeface="Wingdings" pitchFamily="2" charset="2"/>
              <a:buNone/>
            </a:pPr>
            <a:r>
              <a:rPr lang="fr-FR" sz="1200">
                <a:latin typeface="Times New Roman" pitchFamily="18" charset="0"/>
              </a:rPr>
              <a:t>import com.ibm.soap.rpc.*;</a:t>
            </a:r>
          </a:p>
          <a:p>
            <a:pPr>
              <a:buFont typeface="Wingdings" pitchFamily="2" charset="2"/>
              <a:buNone/>
            </a:pPr>
            <a:r>
              <a:rPr lang="fr-FR" sz="1200">
                <a:latin typeface="Times New Roman" pitchFamily="18" charset="0"/>
              </a:rPr>
              <a:t>import com.ibm.soap.encoding.*;</a:t>
            </a:r>
          </a:p>
          <a:p>
            <a:pPr>
              <a:buFont typeface="Wingdings" pitchFamily="2" charset="2"/>
              <a:buNone/>
            </a:pPr>
            <a:r>
              <a:rPr lang="fr-FR" sz="1200">
                <a:latin typeface="Times New Roman" pitchFamily="18" charset="0"/>
              </a:rPr>
              <a:t>import com.ibm.soap.encoding.soapenc.*;</a:t>
            </a:r>
          </a:p>
          <a:p>
            <a:pPr>
              <a:buFont typeface="Wingdings" pitchFamily="2" charset="2"/>
              <a:buNone/>
            </a:pPr>
            <a:r>
              <a:rPr lang="fr-FR" sz="1200">
                <a:latin typeface="Times New Roman" pitchFamily="18" charset="0"/>
              </a:rPr>
              <a:t>public class DoReverse</a:t>
            </a:r>
          </a:p>
        </p:txBody>
      </p:sp>
      <p:sp>
        <p:nvSpPr>
          <p:cNvPr id="497668" name="Rectangle 4"/>
          <p:cNvSpPr>
            <a:spLocks noGrp="1" noChangeArrowheads="1"/>
          </p:cNvSpPr>
          <p:nvPr>
            <p:ph type="body" sz="half" idx="2"/>
          </p:nvPr>
        </p:nvSpPr>
        <p:spPr>
          <a:xfrm>
            <a:off x="3581400" y="685800"/>
            <a:ext cx="5410200" cy="5867400"/>
          </a:xfrm>
        </p:spPr>
        <p:txBody>
          <a:bodyPr/>
          <a:lstStyle/>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public final static void main(String args[])</a:t>
            </a:r>
          </a:p>
          <a:p>
            <a:pPr>
              <a:buFont typeface="Wingdings" pitchFamily="2" charset="2"/>
              <a:buNone/>
            </a:pPr>
            <a:r>
              <a:rPr lang="fr-FR" sz="1200">
                <a:latin typeface="Times New Roman" pitchFamily="18" charset="0"/>
              </a:rPr>
              <a:t>throws MalformedURLException, SOAPException</a:t>
            </a:r>
          </a:p>
          <a:p>
            <a:pPr>
              <a:buFont typeface="Wingdings" pitchFamily="2" charset="2"/>
              <a:buNone/>
            </a:pPr>
            <a:r>
              <a:rPr lang="fr-FR" sz="1200">
                <a:latin typeface="Times New Roman" pitchFamily="18" charset="0"/>
              </a:rPr>
              <a:t>{ </a:t>
            </a:r>
          </a:p>
          <a:p>
            <a:pPr>
              <a:buFont typeface="Wingdings" pitchFamily="2" charset="2"/>
              <a:buNone/>
            </a:pPr>
            <a:r>
              <a:rPr lang="fr-FR" sz="1200">
                <a:latin typeface="Times New Roman" pitchFamily="18" charset="0"/>
              </a:rPr>
              <a:t>Call call = new Call();</a:t>
            </a:r>
          </a:p>
          <a:p>
            <a:pPr>
              <a:buFont typeface="Wingdings" pitchFamily="2" charset="2"/>
              <a:buNone/>
            </a:pPr>
            <a:r>
              <a:rPr lang="fr-FR" sz="1200">
                <a:latin typeface="Times New Roman" pitchFamily="18" charset="0"/>
              </a:rPr>
              <a:t>call.setTargetObjectURI("http://www.psol.com/soap/reverse");</a:t>
            </a:r>
          </a:p>
          <a:p>
            <a:pPr>
              <a:buFont typeface="Wingdings" pitchFamily="2" charset="2"/>
              <a:buNone/>
            </a:pPr>
            <a:r>
              <a:rPr lang="fr-FR" sz="1200">
                <a:latin typeface="Times New Roman" pitchFamily="18" charset="0"/>
              </a:rPr>
              <a:t>call.setMethodName("reverse");</a:t>
            </a:r>
          </a:p>
          <a:p>
            <a:pPr>
              <a:buFont typeface="Wingdings" pitchFamily="2" charset="2"/>
              <a:buNone/>
            </a:pPr>
            <a:r>
              <a:rPr lang="fr-FR" sz="1200">
                <a:latin typeface="Times New Roman" pitchFamily="18" charset="0"/>
              </a:rPr>
              <a:t>call.setEncodingStyleURI(Constants.NS_URI_SOAP_ENC);</a:t>
            </a:r>
          </a:p>
          <a:p>
            <a:pPr>
              <a:buFont typeface="Wingdings" pitchFamily="2" charset="2"/>
              <a:buNone/>
            </a:pPr>
            <a:r>
              <a:rPr lang="fr-FR" sz="1200">
                <a:latin typeface="Times New Roman" pitchFamily="18" charset="0"/>
              </a:rPr>
              <a:t>Vector params = new Vector();</a:t>
            </a:r>
          </a:p>
          <a:p>
            <a:pPr>
              <a:buFont typeface="Wingdings" pitchFamily="2" charset="2"/>
              <a:buNone/>
            </a:pPr>
            <a:r>
              <a:rPr lang="fr-FR" sz="1200">
                <a:latin typeface="Times New Roman" pitchFamily="18" charset="0"/>
              </a:rPr>
              <a:t>params.addElement(new Parameter("st",String.class,args[0],null));</a:t>
            </a:r>
          </a:p>
          <a:p>
            <a:pPr>
              <a:buFont typeface="Wingdings" pitchFamily="2" charset="2"/>
              <a:buNone/>
            </a:pPr>
            <a:r>
              <a:rPr lang="fr-FR" sz="1200">
                <a:latin typeface="Times New Roman" pitchFamily="18" charset="0"/>
              </a:rPr>
              <a:t>call.setParams(params);</a:t>
            </a:r>
          </a:p>
          <a:p>
            <a:pPr>
              <a:buFont typeface="Wingdings" pitchFamily="2" charset="2"/>
              <a:buNone/>
            </a:pPr>
            <a:r>
              <a:rPr lang="fr-FR" sz="1200">
                <a:latin typeface="Times New Roman" pitchFamily="18" charset="0"/>
              </a:rPr>
              <a:t>URL url = new URL("http://localhost:8080/ibm-soap/rpcrouter.jsp");</a:t>
            </a:r>
          </a:p>
          <a:p>
            <a:pPr>
              <a:buFont typeface="Wingdings" pitchFamily="2" charset="2"/>
              <a:buNone/>
            </a:pPr>
            <a:r>
              <a:rPr lang="fr-FR" sz="1200">
                <a:latin typeface="Times New Roman" pitchFamily="18" charset="0"/>
              </a:rPr>
              <a:t>Response resp = </a:t>
            </a:r>
            <a:r>
              <a:rPr lang="fr-FR" sz="1600">
                <a:solidFill>
                  <a:schemeClr val="hlink"/>
                </a:solidFill>
                <a:effectLst>
                  <a:outerShdw blurRad="38100" dist="38100" dir="2700000" algn="tl">
                    <a:srgbClr val="000000"/>
                  </a:outerShdw>
                </a:effectLst>
                <a:latin typeface="Times New Roman" pitchFamily="18" charset="0"/>
              </a:rPr>
              <a:t>call</a:t>
            </a:r>
            <a:r>
              <a:rPr lang="fr-FR" sz="1200">
                <a:latin typeface="Times New Roman" pitchFamily="18" charset="0"/>
              </a:rPr>
              <a:t>.invoke(</a:t>
            </a:r>
            <a:r>
              <a:rPr lang="fr-FR" sz="1600">
                <a:solidFill>
                  <a:schemeClr val="hlink"/>
                </a:solidFill>
                <a:effectLst>
                  <a:outerShdw blurRad="38100" dist="38100" dir="2700000" algn="tl">
                    <a:srgbClr val="000000"/>
                  </a:outerShdw>
                </a:effectLst>
                <a:latin typeface="Times New Roman" pitchFamily="18" charset="0"/>
              </a:rPr>
              <a:t>url</a:t>
            </a:r>
            <a:r>
              <a:rPr lang="fr-FR" sz="1200">
                <a:latin typeface="Times New Roman" pitchFamily="18" charset="0"/>
              </a:rPr>
              <a:t>,"http://www.psol.com/soap/reverse");</a:t>
            </a:r>
          </a:p>
          <a:p>
            <a:pPr>
              <a:buFont typeface="Wingdings" pitchFamily="2" charset="2"/>
              <a:buNone/>
            </a:pPr>
            <a:r>
              <a:rPr lang="fr-FR" sz="1200">
                <a:latin typeface="Times New Roman" pitchFamily="18" charset="0"/>
              </a:rPr>
              <a:t>if (!resp.generatedFault()) </a:t>
            </a:r>
          </a:p>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	Parameter ret = resp.getReturnValue();</a:t>
            </a:r>
          </a:p>
          <a:p>
            <a:pPr>
              <a:buFont typeface="Wingdings" pitchFamily="2" charset="2"/>
              <a:buNone/>
            </a:pPr>
            <a:r>
              <a:rPr lang="fr-FR" sz="1200">
                <a:latin typeface="Times New Roman" pitchFamily="18" charset="0"/>
              </a:rPr>
              <a:t>	System.out.println(ret.getValue()); }</a:t>
            </a:r>
          </a:p>
          <a:p>
            <a:pPr>
              <a:buFont typeface="Wingdings" pitchFamily="2" charset="2"/>
              <a:buNone/>
            </a:pPr>
            <a:r>
              <a:rPr lang="fr-FR" sz="1200">
                <a:latin typeface="Times New Roman" pitchFamily="18" charset="0"/>
              </a:rPr>
              <a:t>else</a:t>
            </a:r>
          </a:p>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	 Fault fault = resp.getFault();</a:t>
            </a:r>
          </a:p>
          <a:p>
            <a:pPr>
              <a:buFont typeface="Wingdings" pitchFamily="2" charset="2"/>
              <a:buNone/>
            </a:pPr>
            <a:r>
              <a:rPr lang="fr-FR" sz="1200">
                <a:latin typeface="Times New Roman" pitchFamily="18" charset="0"/>
              </a:rPr>
              <a:t>	System.err.println(fault.getFaultCode() + " / " +</a:t>
            </a:r>
          </a:p>
          <a:p>
            <a:pPr>
              <a:buFont typeface="Wingdings" pitchFamily="2" charset="2"/>
              <a:buNone/>
            </a:pPr>
            <a:r>
              <a:rPr lang="fr-FR" sz="1200">
                <a:latin typeface="Times New Roman" pitchFamily="18" charset="0"/>
              </a:rPr>
              <a:t>	fault.getFaultString());</a:t>
            </a:r>
          </a:p>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a:t>
            </a:r>
          </a:p>
          <a:p>
            <a:pPr>
              <a:buFont typeface="Wingdings" pitchFamily="2" charset="2"/>
              <a:buNone/>
            </a:pPr>
            <a:r>
              <a:rPr lang="fr-FR" sz="1200">
                <a:latin typeface="Times New Roman" pitchFamily="18" charset="0"/>
              </a:rPr>
              <a:t>}</a:t>
            </a:r>
          </a:p>
          <a:p>
            <a:endParaRPr lang="fr-FR" sz="200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Espace réservé du numéro de diapositive 3"/>
          <p:cNvSpPr>
            <a:spLocks noGrp="1"/>
          </p:cNvSpPr>
          <p:nvPr>
            <p:ph type="sldNum" sz="quarter" idx="10"/>
          </p:nvPr>
        </p:nvSpPr>
        <p:spPr/>
        <p:txBody>
          <a:bodyPr/>
          <a:lstStyle/>
          <a:p>
            <a:fld id="{7AF5B3D3-24D0-4D88-80B9-F1BE42D5CF34}" type="slidenum">
              <a:rPr lang="fr-FR"/>
              <a:pPr/>
              <a:t>229</a:t>
            </a:fld>
            <a:endParaRPr lang="fr-FR"/>
          </a:p>
        </p:txBody>
      </p:sp>
      <p:sp>
        <p:nvSpPr>
          <p:cNvPr id="493570" name="Rectangle 2"/>
          <p:cNvSpPr>
            <a:spLocks noGrp="1" noChangeArrowheads="1"/>
          </p:cNvSpPr>
          <p:nvPr>
            <p:ph type="title"/>
          </p:nvPr>
        </p:nvSpPr>
        <p:spPr/>
        <p:txBody>
          <a:bodyPr/>
          <a:lstStyle/>
          <a:p>
            <a:r>
              <a:rPr lang="fr-FR"/>
              <a:t>SOAP : Analyse</a:t>
            </a:r>
          </a:p>
        </p:txBody>
      </p:sp>
      <p:sp>
        <p:nvSpPr>
          <p:cNvPr id="493571" name="Rectangle 3"/>
          <p:cNvSpPr>
            <a:spLocks noGrp="1" noChangeArrowheads="1"/>
          </p:cNvSpPr>
          <p:nvPr>
            <p:ph type="body" idx="1"/>
          </p:nvPr>
        </p:nvSpPr>
        <p:spPr>
          <a:xfrm>
            <a:off x="152400" y="685800"/>
            <a:ext cx="8839200" cy="5715000"/>
          </a:xfrm>
        </p:spPr>
        <p:txBody>
          <a:bodyPr/>
          <a:lstStyle/>
          <a:p>
            <a:r>
              <a:rPr lang="en-US"/>
              <a:t>Taille des message</a:t>
            </a:r>
          </a:p>
          <a:p>
            <a:r>
              <a:rPr lang="en-US"/>
              <a:t>Faible bande passante nécessaire</a:t>
            </a:r>
          </a:p>
          <a:p>
            <a:r>
              <a:rPr lang="en-US"/>
              <a:t>Forts facteurs de compression</a:t>
            </a:r>
          </a:p>
          <a:p>
            <a:pPr lvl="1"/>
            <a:r>
              <a:rPr lang="en-US"/>
              <a:t>Ascii + Tags répétitifs</a:t>
            </a:r>
          </a:p>
          <a:p>
            <a:pPr lvl="1"/>
            <a:endParaRPr lang="en-US"/>
          </a:p>
          <a:p>
            <a:pPr lvl="1"/>
            <a:endParaRPr lang="en-US"/>
          </a:p>
          <a:p>
            <a:pPr lvl="1"/>
            <a:endParaRPr lang="en-US"/>
          </a:p>
          <a:p>
            <a:pPr lvl="1"/>
            <a:endParaRPr lang="en-US"/>
          </a:p>
          <a:p>
            <a:pPr lvl="1"/>
            <a:endParaRPr lang="en-US"/>
          </a:p>
          <a:p>
            <a:pPr lvl="1"/>
            <a:endParaRPr lang="en-US"/>
          </a:p>
          <a:p>
            <a:pPr lvl="1"/>
            <a:endParaRPr lang="en-US"/>
          </a:p>
          <a:p>
            <a:pPr lvl="1"/>
            <a:endParaRPr lang="en-US"/>
          </a:p>
          <a:p>
            <a:pPr lvl="1"/>
            <a:r>
              <a:rPr lang="en-US"/>
              <a:t>Bon pour E-commerce : texte + entiers</a:t>
            </a:r>
            <a:endParaRPr lang="fr-FR"/>
          </a:p>
        </p:txBody>
      </p:sp>
      <p:sp>
        <p:nvSpPr>
          <p:cNvPr id="493572" name="Rectangle 4"/>
          <p:cNvSpPr>
            <a:spLocks noChangeArrowheads="1"/>
          </p:cNvSpPr>
          <p:nvPr/>
        </p:nvSpPr>
        <p:spPr bwMode="auto">
          <a:xfrm>
            <a:off x="457200" y="2633663"/>
            <a:ext cx="914400" cy="762000"/>
          </a:xfrm>
          <a:prstGeom prst="rect">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2400"/>
              <a:t>Client</a:t>
            </a:r>
          </a:p>
        </p:txBody>
      </p:sp>
      <p:sp>
        <p:nvSpPr>
          <p:cNvPr id="493573" name="Rectangle 5"/>
          <p:cNvSpPr>
            <a:spLocks noChangeArrowheads="1"/>
          </p:cNvSpPr>
          <p:nvPr/>
        </p:nvSpPr>
        <p:spPr bwMode="auto">
          <a:xfrm>
            <a:off x="5638800" y="2709863"/>
            <a:ext cx="990600" cy="762000"/>
          </a:xfrm>
          <a:prstGeom prst="rect">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2400"/>
              <a:t>Serveur</a:t>
            </a:r>
          </a:p>
        </p:txBody>
      </p:sp>
      <p:sp>
        <p:nvSpPr>
          <p:cNvPr id="493574" name="Rectangle 6"/>
          <p:cNvSpPr>
            <a:spLocks noChangeArrowheads="1"/>
          </p:cNvSpPr>
          <p:nvPr/>
        </p:nvSpPr>
        <p:spPr bwMode="auto">
          <a:xfrm>
            <a:off x="457200" y="3776663"/>
            <a:ext cx="914400" cy="762000"/>
          </a:xfrm>
          <a:prstGeom prst="rect">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2400"/>
              <a:t>Client</a:t>
            </a:r>
          </a:p>
        </p:txBody>
      </p:sp>
      <p:sp>
        <p:nvSpPr>
          <p:cNvPr id="493575" name="Rectangle 7"/>
          <p:cNvSpPr>
            <a:spLocks noChangeArrowheads="1"/>
          </p:cNvSpPr>
          <p:nvPr/>
        </p:nvSpPr>
        <p:spPr bwMode="auto">
          <a:xfrm>
            <a:off x="5638800" y="3776663"/>
            <a:ext cx="990600" cy="762000"/>
          </a:xfrm>
          <a:prstGeom prst="rect">
            <a:avLst/>
          </a:prstGeom>
          <a:noFill/>
          <a:ln w="12700">
            <a:solidFill>
              <a:schemeClr val="tx1"/>
            </a:solidFill>
            <a:miter lim="800000"/>
            <a:headEnd type="none" w="sm" len="sm"/>
            <a:tailEnd type="none" w="sm" len="sm"/>
          </a:ln>
          <a:effectLst/>
        </p:spPr>
        <p:txBody>
          <a:bodyPr wrap="none" anchor="ctr"/>
          <a:lstStyle/>
          <a:p>
            <a:pPr eaLnBrk="0" latinLnBrk="0" hangingPunct="0"/>
            <a:r>
              <a:rPr kumimoji="0" lang="en-US" sz="2400"/>
              <a:t>Serveur</a:t>
            </a:r>
          </a:p>
        </p:txBody>
      </p:sp>
      <p:sp>
        <p:nvSpPr>
          <p:cNvPr id="493576" name="Line 8"/>
          <p:cNvSpPr>
            <a:spLocks noChangeShapeType="1"/>
          </p:cNvSpPr>
          <p:nvPr/>
        </p:nvSpPr>
        <p:spPr bwMode="auto">
          <a:xfrm>
            <a:off x="1371600" y="3014663"/>
            <a:ext cx="42672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493577" name="Line 9"/>
          <p:cNvSpPr>
            <a:spLocks noChangeShapeType="1"/>
          </p:cNvSpPr>
          <p:nvPr/>
        </p:nvSpPr>
        <p:spPr bwMode="auto">
          <a:xfrm>
            <a:off x="1371600" y="4157663"/>
            <a:ext cx="4267200" cy="1587"/>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493578" name="Rectangle 10"/>
          <p:cNvSpPr>
            <a:spLocks noChangeArrowheads="1"/>
          </p:cNvSpPr>
          <p:nvPr/>
        </p:nvSpPr>
        <p:spPr bwMode="auto">
          <a:xfrm>
            <a:off x="2286000" y="2633663"/>
            <a:ext cx="304800" cy="228600"/>
          </a:xfrm>
          <a:prstGeom prst="rect">
            <a:avLst/>
          </a:prstGeom>
          <a:solidFill>
            <a:srgbClr val="99CC00"/>
          </a:solidFill>
          <a:ln w="12700">
            <a:solidFill>
              <a:schemeClr val="tx1"/>
            </a:solidFill>
            <a:miter lim="800000"/>
            <a:headEnd type="none" w="sm" len="sm"/>
            <a:tailEnd type="none" w="sm" len="sm"/>
          </a:ln>
          <a:effectLst/>
        </p:spPr>
        <p:txBody>
          <a:bodyPr wrap="none" anchor="ctr"/>
          <a:lstStyle/>
          <a:p>
            <a:endParaRPr lang="fr-FR"/>
          </a:p>
        </p:txBody>
      </p:sp>
      <p:sp>
        <p:nvSpPr>
          <p:cNvPr id="493579" name="Rectangle 11"/>
          <p:cNvSpPr>
            <a:spLocks noChangeArrowheads="1"/>
          </p:cNvSpPr>
          <p:nvPr/>
        </p:nvSpPr>
        <p:spPr bwMode="auto">
          <a:xfrm>
            <a:off x="2590800" y="2633663"/>
            <a:ext cx="1371600" cy="228600"/>
          </a:xfrm>
          <a:prstGeom prst="rect">
            <a:avLst/>
          </a:prstGeom>
          <a:noFill/>
          <a:ln w="12700">
            <a:solidFill>
              <a:schemeClr val="tx1"/>
            </a:solidFill>
            <a:miter lim="800000"/>
            <a:headEnd type="none" w="sm" len="sm"/>
            <a:tailEnd type="none" w="sm" len="sm"/>
          </a:ln>
          <a:effectLst/>
        </p:spPr>
        <p:txBody>
          <a:bodyPr wrap="none" anchor="ctr"/>
          <a:lstStyle/>
          <a:p>
            <a:endParaRPr lang="fr-FR"/>
          </a:p>
        </p:txBody>
      </p:sp>
      <p:sp>
        <p:nvSpPr>
          <p:cNvPr id="493580" name="Rectangle 12"/>
          <p:cNvSpPr>
            <a:spLocks noChangeArrowheads="1"/>
          </p:cNvSpPr>
          <p:nvPr/>
        </p:nvSpPr>
        <p:spPr bwMode="auto">
          <a:xfrm>
            <a:off x="2286000" y="3090863"/>
            <a:ext cx="1371600" cy="228600"/>
          </a:xfrm>
          <a:prstGeom prst="rect">
            <a:avLst/>
          </a:prstGeom>
          <a:solidFill>
            <a:srgbClr val="99CC00"/>
          </a:solidFill>
          <a:ln w="12700">
            <a:solidFill>
              <a:schemeClr val="tx1"/>
            </a:solidFill>
            <a:miter lim="800000"/>
            <a:headEnd type="none" w="sm" len="sm"/>
            <a:tailEnd type="none" w="sm" len="sm"/>
          </a:ln>
          <a:effectLst/>
        </p:spPr>
        <p:txBody>
          <a:bodyPr wrap="none" anchor="ctr"/>
          <a:lstStyle/>
          <a:p>
            <a:pPr eaLnBrk="0" latinLnBrk="0" hangingPunct="0"/>
            <a:endParaRPr kumimoji="0" lang="fr-FR" sz="2400"/>
          </a:p>
        </p:txBody>
      </p:sp>
      <p:sp>
        <p:nvSpPr>
          <p:cNvPr id="493581" name="Rectangle 13"/>
          <p:cNvSpPr>
            <a:spLocks noChangeArrowheads="1"/>
          </p:cNvSpPr>
          <p:nvPr/>
        </p:nvSpPr>
        <p:spPr bwMode="auto">
          <a:xfrm>
            <a:off x="3657600" y="3090863"/>
            <a:ext cx="304800" cy="228600"/>
          </a:xfrm>
          <a:prstGeom prst="rect">
            <a:avLst/>
          </a:prstGeom>
          <a:noFill/>
          <a:ln w="12700">
            <a:solidFill>
              <a:schemeClr val="tx1"/>
            </a:solidFill>
            <a:miter lim="800000"/>
            <a:headEnd type="none" w="sm" len="sm"/>
            <a:tailEnd type="none" w="sm" len="sm"/>
          </a:ln>
          <a:effectLst/>
        </p:spPr>
        <p:txBody>
          <a:bodyPr wrap="none" anchor="ctr"/>
          <a:lstStyle/>
          <a:p>
            <a:endParaRPr lang="fr-FR"/>
          </a:p>
        </p:txBody>
      </p:sp>
      <p:sp>
        <p:nvSpPr>
          <p:cNvPr id="493582" name="Rectangle 14"/>
          <p:cNvSpPr>
            <a:spLocks noChangeArrowheads="1"/>
          </p:cNvSpPr>
          <p:nvPr/>
        </p:nvSpPr>
        <p:spPr bwMode="auto">
          <a:xfrm>
            <a:off x="2286000" y="3852863"/>
            <a:ext cx="304800" cy="228600"/>
          </a:xfrm>
          <a:prstGeom prst="rect">
            <a:avLst/>
          </a:prstGeom>
          <a:solidFill>
            <a:srgbClr val="99CC00"/>
          </a:solidFill>
          <a:ln w="12700">
            <a:solidFill>
              <a:schemeClr val="tx1"/>
            </a:solidFill>
            <a:miter lim="800000"/>
            <a:headEnd type="none" w="sm" len="sm"/>
            <a:tailEnd type="none" w="sm" len="sm"/>
          </a:ln>
          <a:effectLst/>
        </p:spPr>
        <p:txBody>
          <a:bodyPr wrap="none" anchor="ctr"/>
          <a:lstStyle/>
          <a:p>
            <a:endParaRPr lang="fr-FR"/>
          </a:p>
        </p:txBody>
      </p:sp>
      <p:sp>
        <p:nvSpPr>
          <p:cNvPr id="493583" name="Rectangle 15"/>
          <p:cNvSpPr>
            <a:spLocks noChangeArrowheads="1"/>
          </p:cNvSpPr>
          <p:nvPr/>
        </p:nvSpPr>
        <p:spPr bwMode="auto">
          <a:xfrm>
            <a:off x="2590800" y="3852863"/>
            <a:ext cx="1371600" cy="228600"/>
          </a:xfrm>
          <a:prstGeom prst="rect">
            <a:avLst/>
          </a:prstGeom>
          <a:noFill/>
          <a:ln w="12700">
            <a:solidFill>
              <a:schemeClr val="tx1"/>
            </a:solidFill>
            <a:miter lim="800000"/>
            <a:headEnd type="none" w="sm" len="sm"/>
            <a:tailEnd type="none" w="sm" len="sm"/>
          </a:ln>
          <a:effectLst/>
        </p:spPr>
        <p:txBody>
          <a:bodyPr wrap="none" anchor="ctr"/>
          <a:lstStyle/>
          <a:p>
            <a:endParaRPr lang="fr-FR"/>
          </a:p>
        </p:txBody>
      </p:sp>
      <p:sp>
        <p:nvSpPr>
          <p:cNvPr id="493584" name="Rectangle 16"/>
          <p:cNvSpPr>
            <a:spLocks noChangeArrowheads="1"/>
          </p:cNvSpPr>
          <p:nvPr/>
        </p:nvSpPr>
        <p:spPr bwMode="auto">
          <a:xfrm>
            <a:off x="2286000" y="4233863"/>
            <a:ext cx="609600" cy="228600"/>
          </a:xfrm>
          <a:prstGeom prst="rect">
            <a:avLst/>
          </a:prstGeom>
          <a:solidFill>
            <a:srgbClr val="99CC00"/>
          </a:solidFill>
          <a:ln w="12700">
            <a:solidFill>
              <a:schemeClr val="tx1"/>
            </a:solidFill>
            <a:miter lim="800000"/>
            <a:headEnd type="none" w="sm" len="sm"/>
            <a:tailEnd type="none" w="sm" len="sm"/>
          </a:ln>
          <a:effectLst/>
        </p:spPr>
        <p:txBody>
          <a:bodyPr wrap="none" anchor="ctr"/>
          <a:lstStyle/>
          <a:p>
            <a:endParaRPr lang="fr-FR"/>
          </a:p>
        </p:txBody>
      </p:sp>
      <p:sp>
        <p:nvSpPr>
          <p:cNvPr id="493585" name="Rectangle 17"/>
          <p:cNvSpPr>
            <a:spLocks noChangeArrowheads="1"/>
          </p:cNvSpPr>
          <p:nvPr/>
        </p:nvSpPr>
        <p:spPr bwMode="auto">
          <a:xfrm>
            <a:off x="2895600" y="4233863"/>
            <a:ext cx="1066800" cy="228600"/>
          </a:xfrm>
          <a:prstGeom prst="rect">
            <a:avLst/>
          </a:prstGeom>
          <a:noFill/>
          <a:ln w="12700">
            <a:solidFill>
              <a:schemeClr val="tx1"/>
            </a:solidFill>
            <a:miter lim="800000"/>
            <a:headEnd type="none" w="sm" len="sm"/>
            <a:tailEnd type="none" w="sm" len="sm"/>
          </a:ln>
          <a:effectLst/>
        </p:spPr>
        <p:txBody>
          <a:bodyPr wrap="none" anchor="ctr"/>
          <a:lstStyle/>
          <a:p>
            <a:endParaRPr lang="fr-FR"/>
          </a:p>
        </p:txBody>
      </p:sp>
      <p:sp>
        <p:nvSpPr>
          <p:cNvPr id="493586" name="Rectangle 18"/>
          <p:cNvSpPr>
            <a:spLocks noChangeArrowheads="1"/>
          </p:cNvSpPr>
          <p:nvPr/>
        </p:nvSpPr>
        <p:spPr bwMode="auto">
          <a:xfrm>
            <a:off x="4343400" y="2633663"/>
            <a:ext cx="1066800" cy="2286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400"/>
              <a:t>100 bytes</a:t>
            </a:r>
          </a:p>
        </p:txBody>
      </p:sp>
      <p:sp>
        <p:nvSpPr>
          <p:cNvPr id="493587" name="Rectangle 19"/>
          <p:cNvSpPr>
            <a:spLocks noChangeArrowheads="1"/>
          </p:cNvSpPr>
          <p:nvPr/>
        </p:nvSpPr>
        <p:spPr bwMode="auto">
          <a:xfrm>
            <a:off x="4343400" y="3090863"/>
            <a:ext cx="1066800" cy="2286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400"/>
              <a:t>1000 bytes</a:t>
            </a:r>
          </a:p>
        </p:txBody>
      </p:sp>
      <p:sp>
        <p:nvSpPr>
          <p:cNvPr id="493588" name="Rectangle 20"/>
          <p:cNvSpPr>
            <a:spLocks noChangeArrowheads="1"/>
          </p:cNvSpPr>
          <p:nvPr/>
        </p:nvSpPr>
        <p:spPr bwMode="auto">
          <a:xfrm>
            <a:off x="4419600" y="3776663"/>
            <a:ext cx="1066800" cy="2286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400"/>
              <a:t>100 bytes</a:t>
            </a:r>
          </a:p>
        </p:txBody>
      </p:sp>
      <p:sp>
        <p:nvSpPr>
          <p:cNvPr id="493589" name="Rectangle 21"/>
          <p:cNvSpPr>
            <a:spLocks noChangeArrowheads="1"/>
          </p:cNvSpPr>
          <p:nvPr/>
        </p:nvSpPr>
        <p:spPr bwMode="auto">
          <a:xfrm>
            <a:off x="4419600" y="4233863"/>
            <a:ext cx="1066800" cy="2286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400"/>
              <a:t>200 bytes</a:t>
            </a:r>
          </a:p>
        </p:txBody>
      </p:sp>
      <p:sp>
        <p:nvSpPr>
          <p:cNvPr id="493590" name="Rectangle 22"/>
          <p:cNvSpPr>
            <a:spLocks noChangeArrowheads="1"/>
          </p:cNvSpPr>
          <p:nvPr/>
        </p:nvSpPr>
        <p:spPr bwMode="auto">
          <a:xfrm>
            <a:off x="6858000" y="2938463"/>
            <a:ext cx="1600200" cy="3048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a:t>Sans Compression</a:t>
            </a:r>
          </a:p>
        </p:txBody>
      </p:sp>
      <p:sp>
        <p:nvSpPr>
          <p:cNvPr id="493591" name="Rectangle 23"/>
          <p:cNvSpPr>
            <a:spLocks noChangeArrowheads="1"/>
          </p:cNvSpPr>
          <p:nvPr/>
        </p:nvSpPr>
        <p:spPr bwMode="auto">
          <a:xfrm>
            <a:off x="6934200" y="4005263"/>
            <a:ext cx="1600200" cy="3048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a:t>Avec Compression</a:t>
            </a:r>
          </a:p>
        </p:txBody>
      </p:sp>
      <p:sp>
        <p:nvSpPr>
          <p:cNvPr id="493592" name="Rectangle 24"/>
          <p:cNvSpPr>
            <a:spLocks noChangeArrowheads="1"/>
          </p:cNvSpPr>
          <p:nvPr/>
        </p:nvSpPr>
        <p:spPr bwMode="auto">
          <a:xfrm>
            <a:off x="1981200" y="5943600"/>
            <a:ext cx="1371600" cy="381000"/>
          </a:xfrm>
          <a:prstGeom prst="rect">
            <a:avLst/>
          </a:prstGeom>
          <a:solidFill>
            <a:srgbClr val="993300"/>
          </a:solidFill>
          <a:ln w="12700">
            <a:solidFill>
              <a:schemeClr val="tx1"/>
            </a:solidFill>
            <a:miter lim="800000"/>
            <a:headEnd type="none" w="sm" len="sm"/>
            <a:tailEnd type="none" w="sm" len="sm"/>
          </a:ln>
          <a:effectLst/>
        </p:spPr>
        <p:txBody>
          <a:bodyPr wrap="none" anchor="ctr"/>
          <a:lstStyle/>
          <a:p>
            <a:pPr eaLnBrk="0" latinLnBrk="0" hangingPunct="0"/>
            <a:r>
              <a:rPr kumimoji="0" lang="en-US" sz="2400"/>
              <a:t>encode</a:t>
            </a:r>
          </a:p>
        </p:txBody>
      </p:sp>
      <p:sp>
        <p:nvSpPr>
          <p:cNvPr id="493593" name="Rectangle 25"/>
          <p:cNvSpPr>
            <a:spLocks noChangeArrowheads="1"/>
          </p:cNvSpPr>
          <p:nvPr/>
        </p:nvSpPr>
        <p:spPr bwMode="auto">
          <a:xfrm>
            <a:off x="5715000" y="5943600"/>
            <a:ext cx="1371600" cy="381000"/>
          </a:xfrm>
          <a:prstGeom prst="rect">
            <a:avLst/>
          </a:prstGeom>
          <a:solidFill>
            <a:srgbClr val="993300"/>
          </a:solidFill>
          <a:ln w="12700">
            <a:solidFill>
              <a:schemeClr val="tx1"/>
            </a:solidFill>
            <a:miter lim="800000"/>
            <a:headEnd type="none" w="sm" len="sm"/>
            <a:tailEnd type="none" w="sm" len="sm"/>
          </a:ln>
          <a:effectLst/>
        </p:spPr>
        <p:txBody>
          <a:bodyPr wrap="none" anchor="ctr"/>
          <a:lstStyle/>
          <a:p>
            <a:pPr eaLnBrk="0" latinLnBrk="0" hangingPunct="0"/>
            <a:r>
              <a:rPr kumimoji="0" lang="en-US" sz="2400"/>
              <a:t>decode</a:t>
            </a:r>
          </a:p>
        </p:txBody>
      </p:sp>
      <p:sp>
        <p:nvSpPr>
          <p:cNvPr id="493594" name="Rectangle 26"/>
          <p:cNvSpPr>
            <a:spLocks noChangeArrowheads="1"/>
          </p:cNvSpPr>
          <p:nvPr/>
        </p:nvSpPr>
        <p:spPr bwMode="auto">
          <a:xfrm>
            <a:off x="381000" y="5791200"/>
            <a:ext cx="990600" cy="6858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000"/>
              <a:t>En mémoire</a:t>
            </a:r>
          </a:p>
        </p:txBody>
      </p:sp>
      <p:sp>
        <p:nvSpPr>
          <p:cNvPr id="493595" name="Rectangle 27"/>
          <p:cNvSpPr>
            <a:spLocks noChangeArrowheads="1"/>
          </p:cNvSpPr>
          <p:nvPr/>
        </p:nvSpPr>
        <p:spPr bwMode="auto">
          <a:xfrm>
            <a:off x="7620000" y="5791200"/>
            <a:ext cx="990600" cy="6858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000"/>
              <a:t>En mémoire</a:t>
            </a:r>
          </a:p>
        </p:txBody>
      </p:sp>
      <p:sp>
        <p:nvSpPr>
          <p:cNvPr id="493596" name="Rectangle 28"/>
          <p:cNvSpPr>
            <a:spLocks noChangeArrowheads="1"/>
          </p:cNvSpPr>
          <p:nvPr/>
        </p:nvSpPr>
        <p:spPr bwMode="auto">
          <a:xfrm>
            <a:off x="3962400" y="5791200"/>
            <a:ext cx="990600" cy="685800"/>
          </a:xfrm>
          <a:prstGeom prst="rect">
            <a:avLst/>
          </a:prstGeom>
          <a:noFill/>
          <a:ln w="12700">
            <a:noFill/>
            <a:miter lim="800000"/>
            <a:headEnd type="none" w="sm" len="sm"/>
            <a:tailEnd type="none" w="sm" len="sm"/>
          </a:ln>
          <a:effectLst/>
        </p:spPr>
        <p:txBody>
          <a:bodyPr wrap="none" anchor="ctr"/>
          <a:lstStyle/>
          <a:p>
            <a:pPr eaLnBrk="0" latinLnBrk="0" hangingPunct="0"/>
            <a:r>
              <a:rPr kumimoji="0" lang="en-US" sz="2400"/>
              <a:t>xml-rpc</a:t>
            </a:r>
          </a:p>
        </p:txBody>
      </p:sp>
      <p:sp>
        <p:nvSpPr>
          <p:cNvPr id="493597" name="Line 29"/>
          <p:cNvSpPr>
            <a:spLocks noChangeShapeType="1"/>
          </p:cNvSpPr>
          <p:nvPr/>
        </p:nvSpPr>
        <p:spPr bwMode="auto">
          <a:xfrm>
            <a:off x="1600200" y="6172200"/>
            <a:ext cx="381000"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
        <p:nvSpPr>
          <p:cNvPr id="493598" name="Line 30"/>
          <p:cNvSpPr>
            <a:spLocks noChangeShapeType="1"/>
          </p:cNvSpPr>
          <p:nvPr/>
        </p:nvSpPr>
        <p:spPr bwMode="auto">
          <a:xfrm>
            <a:off x="3352800" y="6172200"/>
            <a:ext cx="533400"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
        <p:nvSpPr>
          <p:cNvPr id="493599" name="Line 31"/>
          <p:cNvSpPr>
            <a:spLocks noChangeShapeType="1"/>
          </p:cNvSpPr>
          <p:nvPr/>
        </p:nvSpPr>
        <p:spPr bwMode="auto">
          <a:xfrm>
            <a:off x="5029200" y="6172200"/>
            <a:ext cx="685800"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
        <p:nvSpPr>
          <p:cNvPr id="493600" name="Line 32"/>
          <p:cNvSpPr>
            <a:spLocks noChangeShapeType="1"/>
          </p:cNvSpPr>
          <p:nvPr/>
        </p:nvSpPr>
        <p:spPr bwMode="auto">
          <a:xfrm>
            <a:off x="7162800" y="6172200"/>
            <a:ext cx="228600" cy="0"/>
          </a:xfrm>
          <a:prstGeom prst="line">
            <a:avLst/>
          </a:prstGeom>
          <a:noFill/>
          <a:ln w="12700">
            <a:solidFill>
              <a:schemeClr val="tx1"/>
            </a:solidFill>
            <a:round/>
            <a:headEnd type="none" w="sm" len="sm"/>
            <a:tailEnd type="triangle" w="lg" len="me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5CF63F73-8FF1-49FE-8FA1-85EE5C5C8400}" type="slidenum">
              <a:rPr lang="fr-FR"/>
              <a:pPr/>
              <a:t>23</a:t>
            </a:fld>
            <a:endParaRPr lang="fr-FR"/>
          </a:p>
        </p:txBody>
      </p:sp>
      <p:sp>
        <p:nvSpPr>
          <p:cNvPr id="544770" name="Rectangle 2"/>
          <p:cNvSpPr>
            <a:spLocks noGrp="1" noChangeArrowheads="1"/>
          </p:cNvSpPr>
          <p:nvPr>
            <p:ph type="title"/>
          </p:nvPr>
        </p:nvSpPr>
        <p:spPr/>
        <p:txBody>
          <a:bodyPr/>
          <a:lstStyle/>
          <a:p>
            <a:r>
              <a:rPr lang="en-US"/>
              <a:t>uniform resource identifiers</a:t>
            </a:r>
            <a:endParaRPr lang="fr-FR"/>
          </a:p>
        </p:txBody>
      </p:sp>
      <p:sp>
        <p:nvSpPr>
          <p:cNvPr id="544771" name="Rectangle 3"/>
          <p:cNvSpPr>
            <a:spLocks noGrp="1" noChangeArrowheads="1"/>
          </p:cNvSpPr>
          <p:nvPr>
            <p:ph type="body" idx="1"/>
          </p:nvPr>
        </p:nvSpPr>
        <p:spPr/>
        <p:txBody>
          <a:bodyPr/>
          <a:lstStyle/>
          <a:p>
            <a:endParaRPr lang="fr-FR" dirty="0"/>
          </a:p>
          <a:p>
            <a:r>
              <a:rPr lang="fr-FR" dirty="0"/>
              <a:t>XML repose sur la spécification de URI</a:t>
            </a:r>
          </a:p>
          <a:p>
            <a:pPr lvl="1"/>
            <a:r>
              <a:rPr lang="fr-FR" dirty="0"/>
              <a:t>Syntaxe et sémantique </a:t>
            </a:r>
            <a:r>
              <a:rPr lang="fr-FR" dirty="0" smtClean="0"/>
              <a:t>d’identifiants </a:t>
            </a:r>
            <a:r>
              <a:rPr lang="fr-FR" dirty="0"/>
              <a:t>uniques sur Internet</a:t>
            </a:r>
          </a:p>
          <a:p>
            <a:pPr lvl="1"/>
            <a:r>
              <a:rPr lang="fr-FR" dirty="0"/>
              <a:t>2 types d’URI: URL &amp; URN</a:t>
            </a:r>
          </a:p>
          <a:p>
            <a:endParaRPr lang="fr-FR" dirty="0"/>
          </a:p>
          <a:p>
            <a:r>
              <a:rPr lang="fr-FR" dirty="0"/>
              <a:t>Uniform Resource Locator (URL) contient des information sur la localisation de documents</a:t>
            </a:r>
          </a:p>
          <a:p>
            <a:pPr lvl="2"/>
            <a:r>
              <a:rPr lang="fr-FR" dirty="0"/>
              <a:t>adressage physique </a:t>
            </a:r>
          </a:p>
          <a:p>
            <a:pPr lvl="2"/>
            <a:r>
              <a:rPr lang="fr-FR" dirty="0"/>
              <a:t>http://www.Chezmoi.com/test/Salut.xml</a:t>
            </a:r>
          </a:p>
          <a:p>
            <a:pPr lvl="2"/>
            <a:endParaRPr lang="fr-FR" dirty="0"/>
          </a:p>
          <a:p>
            <a:r>
              <a:rPr lang="fr-FR" dirty="0"/>
              <a:t>Uniform Resource Name (URN) est indépendant de la localisation</a:t>
            </a:r>
          </a:p>
          <a:p>
            <a:pPr lvl="2"/>
            <a:r>
              <a:rPr lang="fr-FR" dirty="0"/>
              <a:t>adressage symbolique </a:t>
            </a:r>
          </a:p>
          <a:p>
            <a:pPr lvl="2"/>
            <a:r>
              <a:rPr lang="fr-FR" dirty="0"/>
              <a:t>urn:uuid:a4fdf565-43a6-45b0-9c53-b1e4998a91ef</a:t>
            </a:r>
          </a:p>
          <a:p>
            <a:pPr lvl="2"/>
            <a:endParaRPr lang="fr-FR" dirty="0"/>
          </a:p>
          <a:p>
            <a:pPr algn="ctr">
              <a:buFont typeface="Wingdings" pitchFamily="2" charset="2"/>
              <a:buNone/>
            </a:pPr>
            <a:r>
              <a:rPr lang="fr-FR" sz="900" i="1" dirty="0"/>
              <a:t>( URN = Schéma qui permet d’identifier de façon unique par leur nom les ressources qui peuvent être disponibles sur l’Internet, indépendamment de leur emplacement. Les spécifications du format des URN sont toujours en cours de développement par l’IETF. Elles comportent toutes les URI ayant les combinaisons </a:t>
            </a:r>
            <a:r>
              <a:rPr lang="fr-FR" sz="900" i="1" dirty="0" err="1"/>
              <a:t>urn</a:t>
            </a:r>
            <a:r>
              <a:rPr lang="fr-FR" sz="900" i="1" dirty="0"/>
              <a:t>:, </a:t>
            </a:r>
            <a:r>
              <a:rPr lang="fr-FR" sz="900" i="1" dirty="0" err="1"/>
              <a:t>fpi</a:t>
            </a:r>
            <a:r>
              <a:rPr lang="fr-FR" sz="900" i="1" dirty="0"/>
              <a:t>:, et </a:t>
            </a:r>
            <a:r>
              <a:rPr lang="fr-FR" sz="900" i="1" dirty="0" err="1"/>
              <a:t>path</a:t>
            </a:r>
            <a:r>
              <a:rPr lang="fr-FR" sz="900" i="1" dirty="0"/>
              <a:t>, c’est-à-dire celles qui ne sont pas des URL)</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0"/>
          </p:nvPr>
        </p:nvSpPr>
        <p:spPr/>
        <p:txBody>
          <a:bodyPr/>
          <a:lstStyle/>
          <a:p>
            <a:fld id="{94FDE014-DD4E-4D80-BCC9-64FBF636923A}" type="slidenum">
              <a:rPr lang="fr-FR"/>
              <a:pPr/>
              <a:t>230</a:t>
            </a:fld>
            <a:endParaRPr lang="fr-FR"/>
          </a:p>
        </p:txBody>
      </p:sp>
      <p:sp>
        <p:nvSpPr>
          <p:cNvPr id="598018" name="Rectangle 2"/>
          <p:cNvSpPr>
            <a:spLocks noGrp="1" noChangeArrowheads="1"/>
          </p:cNvSpPr>
          <p:nvPr>
            <p:ph type="title"/>
          </p:nvPr>
        </p:nvSpPr>
        <p:spPr/>
        <p:txBody>
          <a:bodyPr/>
          <a:lstStyle/>
          <a:p>
            <a:r>
              <a:rPr lang="fr-FR"/>
              <a:t>Qu’est ce que WSDL ?</a:t>
            </a:r>
          </a:p>
        </p:txBody>
      </p:sp>
      <p:sp>
        <p:nvSpPr>
          <p:cNvPr id="598019" name="Rectangle 3"/>
          <p:cNvSpPr>
            <a:spLocks noChangeArrowheads="1"/>
          </p:cNvSpPr>
          <p:nvPr/>
        </p:nvSpPr>
        <p:spPr bwMode="auto">
          <a:xfrm>
            <a:off x="323850" y="1412875"/>
            <a:ext cx="8534400" cy="2884488"/>
          </a:xfrm>
          <a:prstGeom prst="rect">
            <a:avLst/>
          </a:prstGeom>
          <a:noFill/>
          <a:ln w="9525">
            <a:noFill/>
            <a:miter lim="800000"/>
            <a:headEnd/>
            <a:tailEnd/>
          </a:ln>
          <a:effectLst/>
        </p:spPr>
        <p:txBody>
          <a:bodyPr/>
          <a:lstStyle/>
          <a:p>
            <a:pPr marL="571500" indent="-571500" algn="l" latinLnBrk="0">
              <a:spcBef>
                <a:spcPct val="20000"/>
              </a:spcBef>
              <a:buSzPct val="150000"/>
              <a:buFont typeface="Wingdings" pitchFamily="2" charset="2"/>
              <a:buChar char="§"/>
            </a:pPr>
            <a:r>
              <a:rPr kumimoji="0" lang="en-US" sz="2400" b="1">
                <a:latin typeface="Arial" pitchFamily="34" charset="0"/>
              </a:rPr>
              <a:t>Du XML lisible par un humain</a:t>
            </a:r>
          </a:p>
          <a:p>
            <a:pPr marL="571500" indent="-571500" algn="l" latinLnBrk="0">
              <a:spcBef>
                <a:spcPct val="20000"/>
              </a:spcBef>
              <a:buSzPct val="150000"/>
              <a:buFont typeface="Wingdings" pitchFamily="2" charset="2"/>
              <a:buChar char="§"/>
            </a:pPr>
            <a:r>
              <a:rPr kumimoji="0" lang="en-US" sz="2400" b="1">
                <a:latin typeface="Arial" pitchFamily="34" charset="0"/>
              </a:rPr>
              <a:t>Automatique l’association</a:t>
            </a:r>
          </a:p>
          <a:p>
            <a:pPr marL="571500" indent="-571500" algn="l" latinLnBrk="0">
              <a:spcBef>
                <a:spcPct val="20000"/>
              </a:spcBef>
              <a:buSzPct val="150000"/>
              <a:buFont typeface="Wingdings" pitchFamily="2" charset="2"/>
              <a:buNone/>
            </a:pPr>
            <a:r>
              <a:rPr kumimoji="0" lang="en-US" sz="2400" b="1">
                <a:latin typeface="Arial" pitchFamily="34" charset="0"/>
              </a:rPr>
              <a:t>		 SOAP messages </a:t>
            </a:r>
            <a:r>
              <a:rPr kumimoji="0" lang="en-US" sz="2400" b="1">
                <a:latin typeface="Arial" pitchFamily="34" charset="0"/>
                <a:sym typeface="Wingdings 3" pitchFamily="18" charset="2"/>
              </a:rPr>
              <a:t></a:t>
            </a:r>
            <a:r>
              <a:rPr kumimoji="0" lang="en-US" sz="2400" b="1">
                <a:latin typeface="Arial" pitchFamily="34" charset="0"/>
              </a:rPr>
              <a:t> modèle de programmation</a:t>
            </a:r>
          </a:p>
        </p:txBody>
      </p:sp>
      <p:sp>
        <p:nvSpPr>
          <p:cNvPr id="598020" name="AutoShape 4"/>
          <p:cNvSpPr>
            <a:spLocks noChangeArrowheads="1"/>
          </p:cNvSpPr>
          <p:nvPr/>
        </p:nvSpPr>
        <p:spPr bwMode="auto">
          <a:xfrm>
            <a:off x="392113" y="3627438"/>
            <a:ext cx="2222500" cy="1552575"/>
          </a:xfrm>
          <a:prstGeom prst="roundRect">
            <a:avLst>
              <a:gd name="adj" fmla="val 0"/>
            </a:avLst>
          </a:prstGeom>
          <a:solidFill>
            <a:schemeClr val="accent2"/>
          </a:solidFill>
          <a:ln w="3175">
            <a:noFill/>
            <a:round/>
            <a:headEnd/>
            <a:tailEnd/>
          </a:ln>
          <a:effectLst>
            <a:outerShdw dist="107763" dir="8100000" algn="ctr" rotWithShape="0">
              <a:schemeClr val="bg2">
                <a:alpha val="50000"/>
              </a:schemeClr>
            </a:outerShdw>
          </a:effectLst>
        </p:spPr>
        <p:txBody>
          <a:bodyPr>
            <a:spAutoFit/>
          </a:bodyPr>
          <a:lstStyle/>
          <a:p>
            <a:pPr latinLnBrk="0"/>
            <a:endParaRPr kumimoji="0" lang="en-US" sz="2400" b="1">
              <a:latin typeface="Arial" pitchFamily="34" charset="0"/>
              <a:cs typeface="Courier New" pitchFamily="49" charset="0"/>
            </a:endParaRPr>
          </a:p>
          <a:p>
            <a:pPr latinLnBrk="0"/>
            <a:r>
              <a:rPr kumimoji="0" lang="en-US" sz="2400" b="1">
                <a:latin typeface="Arial" pitchFamily="34" charset="0"/>
                <a:cs typeface="Courier New" pitchFamily="49" charset="0"/>
              </a:rPr>
              <a:t>Programming Model</a:t>
            </a:r>
          </a:p>
          <a:p>
            <a:pPr latinLnBrk="0"/>
            <a:endParaRPr kumimoji="0" lang="en-US" sz="2400" b="1">
              <a:latin typeface="Arial" pitchFamily="34" charset="0"/>
              <a:cs typeface="Courier New" pitchFamily="49" charset="0"/>
            </a:endParaRPr>
          </a:p>
        </p:txBody>
      </p:sp>
      <p:sp>
        <p:nvSpPr>
          <p:cNvPr id="598021" name="AutoShape 5"/>
          <p:cNvSpPr>
            <a:spLocks noChangeArrowheads="1"/>
          </p:cNvSpPr>
          <p:nvPr/>
        </p:nvSpPr>
        <p:spPr bwMode="auto">
          <a:xfrm>
            <a:off x="5981700" y="4206875"/>
            <a:ext cx="450850" cy="395288"/>
          </a:xfrm>
          <a:prstGeom prst="leftRightArrow">
            <a:avLst>
              <a:gd name="adj1" fmla="val 50000"/>
              <a:gd name="adj2" fmla="val 22811"/>
            </a:avLst>
          </a:prstGeom>
          <a:solidFill>
            <a:schemeClr val="tx1"/>
          </a:solidFill>
          <a:ln w="9525">
            <a:noFill/>
            <a:miter lim="800000"/>
            <a:headEnd/>
            <a:tailEnd/>
          </a:ln>
          <a:effectLst/>
        </p:spPr>
        <p:txBody>
          <a:bodyPr wrap="none" anchor="ctr">
            <a:spAutoFit/>
          </a:bodyPr>
          <a:lstStyle/>
          <a:p>
            <a:endParaRPr lang="fr-FR"/>
          </a:p>
        </p:txBody>
      </p:sp>
      <p:sp>
        <p:nvSpPr>
          <p:cNvPr id="598022" name="AutoShape 6"/>
          <p:cNvSpPr>
            <a:spLocks noChangeArrowheads="1"/>
          </p:cNvSpPr>
          <p:nvPr/>
        </p:nvSpPr>
        <p:spPr bwMode="auto">
          <a:xfrm>
            <a:off x="2730500" y="4206875"/>
            <a:ext cx="450850" cy="395288"/>
          </a:xfrm>
          <a:prstGeom prst="leftRightArrow">
            <a:avLst>
              <a:gd name="adj1" fmla="val 50000"/>
              <a:gd name="adj2" fmla="val 22811"/>
            </a:avLst>
          </a:prstGeom>
          <a:solidFill>
            <a:schemeClr val="tx1"/>
          </a:solidFill>
          <a:ln w="9525">
            <a:noFill/>
            <a:miter lim="800000"/>
            <a:headEnd/>
            <a:tailEnd/>
          </a:ln>
          <a:effectLst/>
        </p:spPr>
        <p:txBody>
          <a:bodyPr wrap="none" anchor="ctr">
            <a:spAutoFit/>
          </a:bodyPr>
          <a:lstStyle/>
          <a:p>
            <a:endParaRPr lang="fr-FR"/>
          </a:p>
        </p:txBody>
      </p:sp>
      <p:sp>
        <p:nvSpPr>
          <p:cNvPr id="598023" name="AutoShape 7"/>
          <p:cNvSpPr>
            <a:spLocks noChangeArrowheads="1"/>
          </p:cNvSpPr>
          <p:nvPr/>
        </p:nvSpPr>
        <p:spPr bwMode="auto">
          <a:xfrm>
            <a:off x="6540500" y="3627438"/>
            <a:ext cx="2222500" cy="1552575"/>
          </a:xfrm>
          <a:prstGeom prst="roundRect">
            <a:avLst>
              <a:gd name="adj" fmla="val 0"/>
            </a:avLst>
          </a:prstGeom>
          <a:solidFill>
            <a:schemeClr val="hlink"/>
          </a:solidFill>
          <a:ln w="3175">
            <a:noFill/>
            <a:round/>
            <a:headEnd/>
            <a:tailEnd/>
          </a:ln>
          <a:effectLst>
            <a:outerShdw dist="107763" dir="8100000" algn="ctr" rotWithShape="0">
              <a:schemeClr val="bg2">
                <a:alpha val="50000"/>
              </a:schemeClr>
            </a:outerShdw>
          </a:effectLst>
        </p:spPr>
        <p:txBody>
          <a:bodyPr>
            <a:spAutoFit/>
          </a:bodyPr>
          <a:lstStyle/>
          <a:p>
            <a:pPr latinLnBrk="0"/>
            <a:endParaRPr kumimoji="0" lang="en-US" sz="2400" b="1">
              <a:latin typeface="Arial" pitchFamily="34" charset="0"/>
              <a:cs typeface="Courier New" pitchFamily="49" charset="0"/>
            </a:endParaRPr>
          </a:p>
          <a:p>
            <a:pPr latinLnBrk="0"/>
            <a:r>
              <a:rPr kumimoji="0" lang="en-US" sz="2400" b="1">
                <a:latin typeface="Arial" pitchFamily="34" charset="0"/>
                <a:cs typeface="Courier New" pitchFamily="49" charset="0"/>
              </a:rPr>
              <a:t>SOAP Messages</a:t>
            </a:r>
          </a:p>
          <a:p>
            <a:pPr latinLnBrk="0"/>
            <a:endParaRPr kumimoji="0" lang="en-US" sz="2400" b="1">
              <a:latin typeface="Arial" pitchFamily="34" charset="0"/>
              <a:cs typeface="Courier New" pitchFamily="49" charset="0"/>
            </a:endParaRPr>
          </a:p>
        </p:txBody>
      </p:sp>
      <p:sp>
        <p:nvSpPr>
          <p:cNvPr id="598024" name="Text Box 8"/>
          <p:cNvSpPr txBox="1">
            <a:spLocks noChangeArrowheads="1"/>
          </p:cNvSpPr>
          <p:nvPr/>
        </p:nvSpPr>
        <p:spPr bwMode="auto">
          <a:xfrm>
            <a:off x="3881438" y="5495925"/>
            <a:ext cx="1381125" cy="579438"/>
          </a:xfrm>
          <a:prstGeom prst="rect">
            <a:avLst/>
          </a:prstGeom>
          <a:noFill/>
          <a:ln w="9525" algn="ctr">
            <a:noFill/>
            <a:miter lim="800000"/>
            <a:headEnd/>
            <a:tailEnd/>
          </a:ln>
          <a:effectLst/>
        </p:spPr>
        <p:txBody>
          <a:bodyPr wrap="none">
            <a:spAutoFit/>
          </a:bodyPr>
          <a:lstStyle/>
          <a:p>
            <a:pPr algn="l" latinLnBrk="0"/>
            <a:r>
              <a:rPr kumimoji="0" lang="en-US" sz="3200" b="1">
                <a:effectLst>
                  <a:outerShdw blurRad="38100" dist="38100" dir="2700000" algn="tl">
                    <a:srgbClr val="FFFFFF"/>
                  </a:outerShdw>
                </a:effectLst>
                <a:latin typeface="Arial" pitchFamily="34" charset="0"/>
              </a:rPr>
              <a:t>WSDL</a:t>
            </a:r>
          </a:p>
        </p:txBody>
      </p:sp>
      <p:graphicFrame>
        <p:nvGraphicFramePr>
          <p:cNvPr id="598025" name="Object 9"/>
          <p:cNvGraphicFramePr>
            <a:graphicFrameLocks noChangeAspect="1"/>
          </p:cNvGraphicFramePr>
          <p:nvPr/>
        </p:nvGraphicFramePr>
        <p:xfrm>
          <a:off x="3346450" y="3233738"/>
          <a:ext cx="2498725" cy="2212975"/>
        </p:xfrm>
        <a:graphic>
          <a:graphicData uri="http://schemas.openxmlformats.org/presentationml/2006/ole">
            <mc:AlternateContent xmlns:mc="http://schemas.openxmlformats.org/markup-compatibility/2006">
              <mc:Choice xmlns:v="urn:schemas-microsoft-com:vml" Requires="v">
                <p:oleObj spid="_x0000_s598063" name="Visio" r:id="rId3" imgW="3127058" imgH="2770763" progId="">
                  <p:embed/>
                </p:oleObj>
              </mc:Choice>
              <mc:Fallback>
                <p:oleObj name="Visio" r:id="rId3" imgW="3127058" imgH="2770763"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3233738"/>
                        <a:ext cx="2498725" cy="2212975"/>
                      </a:xfrm>
                      <a:prstGeom prst="rect">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100000">
                                  <a:schemeClr val="accent2"/>
                                </a:gs>
                              </a:gsLst>
                              <a:lin ang="5400000" scaled="1"/>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p:cNvSpPr>
            <a:spLocks noGrp="1"/>
          </p:cNvSpPr>
          <p:nvPr>
            <p:ph type="sldNum" sz="quarter" idx="10"/>
          </p:nvPr>
        </p:nvSpPr>
        <p:spPr/>
        <p:txBody>
          <a:bodyPr/>
          <a:lstStyle/>
          <a:p>
            <a:fld id="{C93E3029-F256-4BF7-9CBC-9566DBC9105A}" type="slidenum">
              <a:rPr lang="fr-FR"/>
              <a:pPr/>
              <a:t>231</a:t>
            </a:fld>
            <a:endParaRPr lang="fr-FR"/>
          </a:p>
        </p:txBody>
      </p:sp>
      <p:sp>
        <p:nvSpPr>
          <p:cNvPr id="599042" name="Rectangle 2"/>
          <p:cNvSpPr>
            <a:spLocks noChangeArrowheads="1"/>
          </p:cNvSpPr>
          <p:nvPr/>
        </p:nvSpPr>
        <p:spPr bwMode="auto">
          <a:xfrm>
            <a:off x="304800" y="23813"/>
            <a:ext cx="8534400" cy="1143000"/>
          </a:xfrm>
          <a:prstGeom prst="rect">
            <a:avLst/>
          </a:prstGeom>
          <a:noFill/>
          <a:ln w="9525">
            <a:noFill/>
            <a:miter lim="800000"/>
            <a:headEnd/>
            <a:tailEnd/>
          </a:ln>
          <a:effectLst/>
        </p:spPr>
        <p:txBody>
          <a:bodyPr/>
          <a:lstStyle/>
          <a:p>
            <a:pPr latinLnBrk="0"/>
            <a:r>
              <a:rPr kumimoji="0" lang="en-US" sz="2800" dirty="0" smtClean="0">
                <a:solidFill>
                  <a:schemeClr val="bg1"/>
                </a:solidFill>
                <a:effectLst>
                  <a:outerShdw blurRad="38100" dist="38100" dir="2700000" algn="tl">
                    <a:srgbClr val="000000"/>
                  </a:outerShdw>
                </a:effectLst>
                <a:latin typeface="Arial" pitchFamily="34" charset="0"/>
              </a:rPr>
              <a:t>WSDL</a:t>
            </a:r>
            <a:endParaRPr kumimoji="0" lang="en-US" sz="2800" dirty="0">
              <a:solidFill>
                <a:schemeClr val="bg1"/>
              </a:solidFill>
              <a:effectLst>
                <a:outerShdw blurRad="38100" dist="38100" dir="2700000" algn="tl">
                  <a:srgbClr val="000000"/>
                </a:outerShdw>
              </a:effectLst>
              <a:latin typeface="Arial" pitchFamily="34" charset="0"/>
            </a:endParaRPr>
          </a:p>
        </p:txBody>
      </p:sp>
      <p:sp>
        <p:nvSpPr>
          <p:cNvPr id="599043" name="Rectangle 3"/>
          <p:cNvSpPr>
            <a:spLocks noChangeArrowheads="1"/>
          </p:cNvSpPr>
          <p:nvPr/>
        </p:nvSpPr>
        <p:spPr bwMode="auto">
          <a:xfrm>
            <a:off x="381000" y="762000"/>
            <a:ext cx="8388350" cy="5729288"/>
          </a:xfrm>
          <a:prstGeom prst="rect">
            <a:avLst/>
          </a:prstGeom>
          <a:noFill/>
          <a:ln w="9525">
            <a:noFill/>
            <a:miter lim="800000"/>
            <a:headEnd/>
            <a:tailEnd/>
          </a:ln>
          <a:effectLst/>
        </p:spPr>
        <p:txBody>
          <a:bodyPr/>
          <a:lstStyle/>
          <a:p>
            <a:pPr marL="571500" indent="-571500" algn="l" latinLnBrk="0">
              <a:spcBef>
                <a:spcPct val="20000"/>
              </a:spcBef>
              <a:buSzPct val="150000"/>
              <a:buFont typeface="Wingdings" pitchFamily="2" charset="2"/>
              <a:buChar char="§"/>
            </a:pPr>
            <a:endParaRPr kumimoji="0" lang="en-US" sz="3200" b="1" dirty="0" smtClean="0">
              <a:latin typeface="Arial" pitchFamily="34" charset="0"/>
            </a:endParaRPr>
          </a:p>
          <a:p>
            <a:pPr marL="571500" indent="-571500" algn="l" latinLnBrk="0">
              <a:spcBef>
                <a:spcPct val="20000"/>
              </a:spcBef>
              <a:buSzPct val="150000"/>
              <a:buFont typeface="Wingdings" pitchFamily="2" charset="2"/>
              <a:buChar char="§"/>
            </a:pPr>
            <a:r>
              <a:rPr kumimoji="0" lang="en-US" sz="3200" b="1" dirty="0" smtClean="0">
                <a:latin typeface="Arial" pitchFamily="34" charset="0"/>
              </a:rPr>
              <a:t>Web </a:t>
            </a:r>
            <a:r>
              <a:rPr kumimoji="0" lang="en-US" sz="3200" b="1" dirty="0">
                <a:latin typeface="Arial" pitchFamily="34" charset="0"/>
              </a:rPr>
              <a:t>Services Description </a:t>
            </a:r>
            <a:r>
              <a:rPr kumimoji="0" lang="en-US" sz="3200" b="1" dirty="0" smtClean="0">
                <a:latin typeface="Arial" pitchFamily="34" charset="0"/>
              </a:rPr>
              <a:t>Language</a:t>
            </a:r>
            <a:endParaRPr kumimoji="0" lang="en-US" sz="3200" b="1" dirty="0">
              <a:latin typeface="Arial" pitchFamily="34" charset="0"/>
            </a:endParaRPr>
          </a:p>
          <a:p>
            <a:pPr marL="571500" indent="-571500" algn="l" latinLnBrk="0">
              <a:spcBef>
                <a:spcPct val="20000"/>
              </a:spcBef>
              <a:buSzPct val="150000"/>
              <a:buFont typeface="Wingdings" pitchFamily="2" charset="2"/>
              <a:buChar char="§"/>
            </a:pPr>
            <a:endParaRPr kumimoji="0" lang="en-US" sz="3200" b="1" dirty="0" smtClean="0">
              <a:latin typeface="Arial" pitchFamily="34" charset="0"/>
            </a:endParaRPr>
          </a:p>
          <a:p>
            <a:pPr marL="571500" indent="-571500" algn="l" latinLnBrk="0">
              <a:spcBef>
                <a:spcPct val="20000"/>
              </a:spcBef>
              <a:buSzPct val="150000"/>
              <a:buFont typeface="Wingdings" pitchFamily="2" charset="2"/>
              <a:buChar char="§"/>
            </a:pPr>
            <a:r>
              <a:rPr kumimoji="0" lang="en-US" sz="3200" b="1" dirty="0" err="1" smtClean="0">
                <a:latin typeface="Arial" pitchFamily="34" charset="0"/>
              </a:rPr>
              <a:t>Recommandation</a:t>
            </a:r>
            <a:r>
              <a:rPr kumimoji="0" lang="en-US" sz="3200" b="1" dirty="0" smtClean="0">
                <a:latin typeface="Arial" pitchFamily="34" charset="0"/>
              </a:rPr>
              <a:t> </a:t>
            </a:r>
            <a:r>
              <a:rPr kumimoji="0" lang="en-US" sz="3200" b="1" dirty="0" err="1" smtClean="0">
                <a:latin typeface="Arial" pitchFamily="34" charset="0"/>
              </a:rPr>
              <a:t>officielle</a:t>
            </a:r>
            <a:r>
              <a:rPr kumimoji="0" lang="en-US" sz="3200" b="1" dirty="0" smtClean="0">
                <a:latin typeface="Arial" pitchFamily="34" charset="0"/>
              </a:rPr>
              <a:t> W3C </a:t>
            </a:r>
          </a:p>
          <a:p>
            <a:pPr marL="571500" indent="-571500" algn="l" latinLnBrk="0">
              <a:spcBef>
                <a:spcPct val="20000"/>
              </a:spcBef>
              <a:buSzPct val="150000"/>
              <a:buFont typeface="Wingdings" pitchFamily="2" charset="2"/>
              <a:buChar char="§"/>
            </a:pPr>
            <a:endParaRPr kumimoji="0" lang="en-US" sz="3200" b="1" dirty="0">
              <a:latin typeface="Arial" pitchFamily="34" charset="0"/>
            </a:endParaRPr>
          </a:p>
          <a:p>
            <a:pPr marL="571500" indent="-571500" algn="l" latinLnBrk="0">
              <a:spcBef>
                <a:spcPct val="20000"/>
              </a:spcBef>
              <a:buSzPct val="150000"/>
              <a:buFont typeface="Wingdings" pitchFamily="2" charset="2"/>
              <a:buChar char="§"/>
            </a:pPr>
            <a:r>
              <a:rPr kumimoji="0" lang="en-US" sz="3200" b="1" dirty="0" smtClean="0">
                <a:latin typeface="Arial" pitchFamily="34" charset="0"/>
              </a:rPr>
              <a:t>Interface </a:t>
            </a:r>
            <a:r>
              <a:rPr kumimoji="0" lang="en-US" sz="3200" b="1" dirty="0" err="1" smtClean="0">
                <a:latin typeface="Arial" pitchFamily="34" charset="0"/>
              </a:rPr>
              <a:t>publique</a:t>
            </a:r>
            <a:r>
              <a:rPr kumimoji="0" lang="en-US" sz="3200" b="1" dirty="0" smtClean="0">
                <a:latin typeface="Arial" pitchFamily="34" charset="0"/>
              </a:rPr>
              <a:t> </a:t>
            </a:r>
            <a:r>
              <a:rPr kumimoji="0" lang="en-US" sz="3200" b="1" dirty="0" err="1" smtClean="0">
                <a:latin typeface="Arial" pitchFamily="34" charset="0"/>
              </a:rPr>
              <a:t>d’accès</a:t>
            </a:r>
            <a:r>
              <a:rPr kumimoji="0" lang="en-US" sz="3200" b="1" dirty="0" smtClean="0">
                <a:latin typeface="Arial" pitchFamily="34" charset="0"/>
              </a:rPr>
              <a:t> à un  WS</a:t>
            </a:r>
            <a:endParaRPr kumimoji="0" lang="en-US" sz="24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2"/>
          <p:cNvSpPr>
            <a:spLocks noGrp="1"/>
          </p:cNvSpPr>
          <p:nvPr>
            <p:ph type="sldNum" sz="quarter" idx="10"/>
          </p:nvPr>
        </p:nvSpPr>
        <p:spPr/>
        <p:txBody>
          <a:bodyPr/>
          <a:lstStyle/>
          <a:p>
            <a:fld id="{DDD48192-AA55-4922-8D3B-840FB43A56F8}" type="slidenum">
              <a:rPr lang="fr-FR"/>
              <a:pPr/>
              <a:t>232</a:t>
            </a:fld>
            <a:endParaRPr lang="fr-FR"/>
          </a:p>
        </p:txBody>
      </p:sp>
      <p:sp>
        <p:nvSpPr>
          <p:cNvPr id="600066" name="Rectangle 2"/>
          <p:cNvSpPr>
            <a:spLocks noGrp="1" noChangeArrowheads="1"/>
          </p:cNvSpPr>
          <p:nvPr>
            <p:ph type="title"/>
          </p:nvPr>
        </p:nvSpPr>
        <p:spPr/>
        <p:txBody>
          <a:bodyPr/>
          <a:lstStyle/>
          <a:p>
            <a:r>
              <a:rPr lang="fr-FR"/>
              <a:t>WSDL</a:t>
            </a:r>
          </a:p>
        </p:txBody>
      </p:sp>
      <p:sp>
        <p:nvSpPr>
          <p:cNvPr id="600067" name="Rectangle 3"/>
          <p:cNvSpPr>
            <a:spLocks noChangeArrowheads="1"/>
          </p:cNvSpPr>
          <p:nvPr/>
        </p:nvSpPr>
        <p:spPr bwMode="auto">
          <a:xfrm>
            <a:off x="381000" y="1416050"/>
            <a:ext cx="4117975" cy="3105150"/>
          </a:xfrm>
          <a:prstGeom prst="rect">
            <a:avLst/>
          </a:prstGeom>
          <a:noFill/>
          <a:ln w="9525">
            <a:noFill/>
            <a:miter lim="800000"/>
            <a:headEnd/>
            <a:tailEnd/>
          </a:ln>
          <a:effectLst/>
        </p:spPr>
        <p:txBody>
          <a:bodyPr/>
          <a:lstStyle/>
          <a:p>
            <a:pPr marL="571500" indent="-571500" algn="l" latinLnBrk="0">
              <a:spcBef>
                <a:spcPct val="20000"/>
              </a:spcBef>
              <a:buSzPct val="150000"/>
              <a:buFont typeface="Wingdings" pitchFamily="2" charset="2"/>
              <a:buChar char="§"/>
            </a:pPr>
            <a:r>
              <a:rPr kumimoji="0" lang="en-US" sz="2800" b="1">
                <a:latin typeface="Arial" pitchFamily="34" charset="0"/>
              </a:rPr>
              <a:t>Décrit :</a:t>
            </a:r>
          </a:p>
          <a:p>
            <a:pPr marL="1028700" lvl="1" indent="-455613" algn="l" latinLnBrk="0">
              <a:spcBef>
                <a:spcPct val="20000"/>
              </a:spcBef>
              <a:buFont typeface="Wingdings" pitchFamily="2" charset="2"/>
              <a:buChar char="§"/>
            </a:pPr>
            <a:r>
              <a:rPr kumimoji="0" lang="en-US" sz="2000">
                <a:latin typeface="Arial" pitchFamily="34" charset="0"/>
              </a:rPr>
              <a:t>Services</a:t>
            </a:r>
          </a:p>
          <a:p>
            <a:pPr marL="1028700" lvl="1" indent="-455613" algn="l" latinLnBrk="0">
              <a:spcBef>
                <a:spcPct val="20000"/>
              </a:spcBef>
              <a:buFont typeface="Wingdings" pitchFamily="2" charset="2"/>
              <a:buChar char="§"/>
            </a:pPr>
            <a:r>
              <a:rPr kumimoji="0" lang="en-US" sz="2000">
                <a:latin typeface="Arial" pitchFamily="34" charset="0"/>
              </a:rPr>
              <a:t>Ports</a:t>
            </a:r>
          </a:p>
          <a:p>
            <a:pPr marL="1028700" lvl="1" indent="-455613" algn="l" latinLnBrk="0">
              <a:spcBef>
                <a:spcPct val="20000"/>
              </a:spcBef>
              <a:buFont typeface="Wingdings" pitchFamily="2" charset="2"/>
              <a:buChar char="§"/>
            </a:pPr>
            <a:r>
              <a:rPr kumimoji="0" lang="en-US" sz="2000">
                <a:latin typeface="Arial" pitchFamily="34" charset="0"/>
              </a:rPr>
              <a:t>Operations</a:t>
            </a:r>
          </a:p>
          <a:p>
            <a:pPr marL="1028700" lvl="1" indent="-455613" algn="l" latinLnBrk="0">
              <a:spcBef>
                <a:spcPct val="20000"/>
              </a:spcBef>
              <a:buFont typeface="Wingdings" pitchFamily="2" charset="2"/>
              <a:buChar char="§"/>
            </a:pPr>
            <a:r>
              <a:rPr kumimoji="0" lang="en-US" sz="2000">
                <a:latin typeface="Arial" pitchFamily="34" charset="0"/>
              </a:rPr>
              <a:t>Messages</a:t>
            </a:r>
          </a:p>
          <a:p>
            <a:pPr marL="1028700" lvl="1" indent="-455613" algn="l" latinLnBrk="0">
              <a:spcBef>
                <a:spcPct val="20000"/>
              </a:spcBef>
              <a:buFont typeface="Wingdings" pitchFamily="2" charset="2"/>
              <a:buChar char="§"/>
            </a:pPr>
            <a:r>
              <a:rPr kumimoji="0" lang="en-US" sz="2000">
                <a:latin typeface="Arial" pitchFamily="34" charset="0"/>
              </a:rPr>
              <a:t>Parts</a:t>
            </a:r>
          </a:p>
          <a:p>
            <a:pPr marL="1028700" lvl="1" indent="-455613" algn="l" latinLnBrk="0">
              <a:spcBef>
                <a:spcPct val="20000"/>
              </a:spcBef>
              <a:buFont typeface="Wingdings" pitchFamily="2" charset="2"/>
              <a:buChar char="§"/>
            </a:pPr>
            <a:endParaRPr kumimoji="0" lang="en-US" sz="2000">
              <a:latin typeface="Arial" pitchFamily="34" charset="0"/>
            </a:endParaRPr>
          </a:p>
        </p:txBody>
      </p:sp>
      <p:sp>
        <p:nvSpPr>
          <p:cNvPr id="600068" name="Rectangle 4"/>
          <p:cNvSpPr>
            <a:spLocks noChangeArrowheads="1"/>
          </p:cNvSpPr>
          <p:nvPr/>
        </p:nvSpPr>
        <p:spPr bwMode="auto">
          <a:xfrm>
            <a:off x="3962400" y="708025"/>
            <a:ext cx="1516063" cy="5800725"/>
          </a:xfrm>
          <a:prstGeom prst="rect">
            <a:avLst/>
          </a:prstGeom>
          <a:solidFill>
            <a:schemeClr val="hlink"/>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69" name="Rectangle 5"/>
          <p:cNvSpPr>
            <a:spLocks noChangeArrowheads="1"/>
          </p:cNvSpPr>
          <p:nvPr/>
        </p:nvSpPr>
        <p:spPr bwMode="auto">
          <a:xfrm>
            <a:off x="4467225" y="1185863"/>
            <a:ext cx="3287713" cy="5064125"/>
          </a:xfrm>
          <a:prstGeom prst="rect">
            <a:avLst/>
          </a:prstGeom>
          <a:solidFill>
            <a:srgbClr val="CCCC00"/>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70" name="Text Box 6"/>
          <p:cNvSpPr txBox="1">
            <a:spLocks noChangeArrowheads="1"/>
          </p:cNvSpPr>
          <p:nvPr/>
        </p:nvSpPr>
        <p:spPr bwMode="auto">
          <a:xfrm>
            <a:off x="4002088" y="685800"/>
            <a:ext cx="1406525" cy="396875"/>
          </a:xfrm>
          <a:prstGeom prst="rect">
            <a:avLst/>
          </a:prstGeom>
          <a:noFill/>
          <a:ln w="9525">
            <a:noFill/>
            <a:miter lim="800000"/>
            <a:headEnd/>
            <a:tailEnd/>
          </a:ln>
          <a:effectLst/>
        </p:spPr>
        <p:txBody>
          <a:bodyPr>
            <a:spAutoFit/>
          </a:bodyPr>
          <a:lstStyle/>
          <a:p>
            <a:pPr algn="l" latinLnBrk="0"/>
            <a:r>
              <a:rPr kumimoji="0" lang="en-US" sz="2000" b="1">
                <a:latin typeface="Arial" pitchFamily="34" charset="0"/>
              </a:rPr>
              <a:t>Service</a:t>
            </a:r>
          </a:p>
        </p:txBody>
      </p:sp>
      <p:sp>
        <p:nvSpPr>
          <p:cNvPr id="600071" name="Text Box 7"/>
          <p:cNvSpPr txBox="1">
            <a:spLocks noChangeArrowheads="1"/>
          </p:cNvSpPr>
          <p:nvPr/>
        </p:nvSpPr>
        <p:spPr bwMode="auto">
          <a:xfrm>
            <a:off x="4508500" y="1173163"/>
            <a:ext cx="3221038" cy="396875"/>
          </a:xfrm>
          <a:prstGeom prst="rect">
            <a:avLst/>
          </a:prstGeom>
          <a:noFill/>
          <a:ln w="9525">
            <a:noFill/>
            <a:miter lim="800000"/>
            <a:headEnd/>
            <a:tailEnd/>
          </a:ln>
          <a:effectLst/>
        </p:spPr>
        <p:txBody>
          <a:bodyPr>
            <a:spAutoFit/>
          </a:bodyPr>
          <a:lstStyle/>
          <a:p>
            <a:pPr algn="l" latinLnBrk="0"/>
            <a:r>
              <a:rPr kumimoji="0" lang="en-US" sz="2000" b="1">
                <a:latin typeface="Arial" pitchFamily="34" charset="0"/>
              </a:rPr>
              <a:t>Port</a:t>
            </a:r>
          </a:p>
        </p:txBody>
      </p:sp>
      <p:sp>
        <p:nvSpPr>
          <p:cNvPr id="600072" name="Rectangle 8"/>
          <p:cNvSpPr>
            <a:spLocks noChangeArrowheads="1"/>
          </p:cNvSpPr>
          <p:nvPr/>
        </p:nvSpPr>
        <p:spPr bwMode="auto">
          <a:xfrm>
            <a:off x="4978400" y="2168525"/>
            <a:ext cx="3162300" cy="3668713"/>
          </a:xfrm>
          <a:prstGeom prst="rect">
            <a:avLst/>
          </a:prstGeom>
          <a:solidFill>
            <a:schemeClr val="folHlink"/>
          </a:solidFill>
          <a:ln w="9525">
            <a:solidFill>
              <a:schemeClr val="bg2"/>
            </a:solidFill>
            <a:miter lim="800000"/>
            <a:headEnd/>
            <a:tailEnd/>
          </a:ln>
          <a:effectLst>
            <a:outerShdw dist="179605" dir="8100000" algn="ctr" rotWithShape="0">
              <a:schemeClr val="bg2">
                <a:alpha val="50000"/>
              </a:schemeClr>
            </a:outerShdw>
          </a:effectLst>
        </p:spPr>
        <p:txBody>
          <a:bodyPr anchor="ctr"/>
          <a:lstStyle/>
          <a:p>
            <a:pPr latinLnBrk="0"/>
            <a:endParaRPr kumimoji="0" lang="en-US" sz="2800" b="1">
              <a:latin typeface="Arial" pitchFamily="34" charset="0"/>
            </a:endParaRPr>
          </a:p>
        </p:txBody>
      </p:sp>
      <p:sp>
        <p:nvSpPr>
          <p:cNvPr id="600073" name="Rectangle 9"/>
          <p:cNvSpPr>
            <a:spLocks noChangeArrowheads="1"/>
          </p:cNvSpPr>
          <p:nvPr/>
        </p:nvSpPr>
        <p:spPr bwMode="auto">
          <a:xfrm>
            <a:off x="5280025" y="2641600"/>
            <a:ext cx="3230563" cy="1528763"/>
          </a:xfrm>
          <a:prstGeom prst="rect">
            <a:avLst/>
          </a:prstGeom>
          <a:solidFill>
            <a:schemeClr val="accent1"/>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74" name="Text Box 10"/>
          <p:cNvSpPr txBox="1">
            <a:spLocks noChangeArrowheads="1"/>
          </p:cNvSpPr>
          <p:nvPr/>
        </p:nvSpPr>
        <p:spPr bwMode="auto">
          <a:xfrm>
            <a:off x="5300663" y="2620963"/>
            <a:ext cx="3324225" cy="396875"/>
          </a:xfrm>
          <a:prstGeom prst="rect">
            <a:avLst/>
          </a:prstGeom>
          <a:noFill/>
          <a:ln w="9525">
            <a:noFill/>
            <a:miter lim="800000"/>
            <a:headEnd/>
            <a:tailEnd/>
          </a:ln>
          <a:effectLst/>
        </p:spPr>
        <p:txBody>
          <a:bodyPr>
            <a:spAutoFit/>
          </a:bodyPr>
          <a:lstStyle/>
          <a:p>
            <a:pPr algn="l" latinLnBrk="0"/>
            <a:r>
              <a:rPr kumimoji="0" lang="en-US" sz="2000" b="1">
                <a:latin typeface="Arial" pitchFamily="34" charset="0"/>
              </a:rPr>
              <a:t>Message</a:t>
            </a:r>
          </a:p>
        </p:txBody>
      </p:sp>
      <p:sp>
        <p:nvSpPr>
          <p:cNvPr id="600075" name="Rectangle 11"/>
          <p:cNvSpPr>
            <a:spLocks noChangeArrowheads="1"/>
          </p:cNvSpPr>
          <p:nvPr/>
        </p:nvSpPr>
        <p:spPr bwMode="auto">
          <a:xfrm>
            <a:off x="5526088" y="3092450"/>
            <a:ext cx="3328987" cy="382588"/>
          </a:xfrm>
          <a:prstGeom prst="rect">
            <a:avLst/>
          </a:prstGeom>
          <a:solidFill>
            <a:schemeClr val="accent2"/>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76" name="Rectangle 12"/>
          <p:cNvSpPr>
            <a:spLocks noChangeArrowheads="1"/>
          </p:cNvSpPr>
          <p:nvPr/>
        </p:nvSpPr>
        <p:spPr bwMode="auto">
          <a:xfrm>
            <a:off x="5526088" y="3597275"/>
            <a:ext cx="3328987" cy="382588"/>
          </a:xfrm>
          <a:prstGeom prst="rect">
            <a:avLst/>
          </a:prstGeom>
          <a:solidFill>
            <a:schemeClr val="accent2"/>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77" name="Rectangle 13"/>
          <p:cNvSpPr>
            <a:spLocks noChangeArrowheads="1"/>
          </p:cNvSpPr>
          <p:nvPr/>
        </p:nvSpPr>
        <p:spPr bwMode="auto">
          <a:xfrm>
            <a:off x="5281613" y="4318000"/>
            <a:ext cx="3230562" cy="1311275"/>
          </a:xfrm>
          <a:prstGeom prst="rect">
            <a:avLst/>
          </a:prstGeom>
          <a:solidFill>
            <a:schemeClr val="accent1"/>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78" name="Rectangle 14"/>
          <p:cNvSpPr>
            <a:spLocks noChangeArrowheads="1"/>
          </p:cNvSpPr>
          <p:nvPr/>
        </p:nvSpPr>
        <p:spPr bwMode="auto">
          <a:xfrm>
            <a:off x="5553075" y="4525963"/>
            <a:ext cx="3302000" cy="382587"/>
          </a:xfrm>
          <a:prstGeom prst="rect">
            <a:avLst/>
          </a:prstGeom>
          <a:solidFill>
            <a:schemeClr val="accent2"/>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79" name="Rectangle 15"/>
          <p:cNvSpPr>
            <a:spLocks noChangeArrowheads="1"/>
          </p:cNvSpPr>
          <p:nvPr/>
        </p:nvSpPr>
        <p:spPr bwMode="auto">
          <a:xfrm>
            <a:off x="5541963" y="5030788"/>
            <a:ext cx="3313112" cy="382587"/>
          </a:xfrm>
          <a:prstGeom prst="rect">
            <a:avLst/>
          </a:prstGeom>
          <a:solidFill>
            <a:schemeClr val="accent2"/>
          </a:solidFill>
          <a:ln w="9525">
            <a:solidFill>
              <a:schemeClr val="bg2"/>
            </a:solidFill>
            <a:miter lim="800000"/>
            <a:headEnd/>
            <a:tailEnd/>
          </a:ln>
          <a:effectLst>
            <a:outerShdw dist="107763" dir="8100000" algn="ctr" rotWithShape="0">
              <a:schemeClr val="bg2">
                <a:alpha val="50000"/>
              </a:schemeClr>
            </a:outerShdw>
          </a:effectLst>
        </p:spPr>
        <p:txBody>
          <a:bodyPr anchor="ctr">
            <a:spAutoFit/>
          </a:bodyPr>
          <a:lstStyle/>
          <a:p>
            <a:endParaRPr lang="fr-FR"/>
          </a:p>
        </p:txBody>
      </p:sp>
      <p:sp>
        <p:nvSpPr>
          <p:cNvPr id="600080" name="Text Box 16"/>
          <p:cNvSpPr txBox="1">
            <a:spLocks noChangeArrowheads="1"/>
          </p:cNvSpPr>
          <p:nvPr/>
        </p:nvSpPr>
        <p:spPr bwMode="auto">
          <a:xfrm>
            <a:off x="4984750" y="2174875"/>
            <a:ext cx="3225800" cy="396875"/>
          </a:xfrm>
          <a:prstGeom prst="rect">
            <a:avLst/>
          </a:prstGeom>
          <a:noFill/>
          <a:ln w="9525">
            <a:noFill/>
            <a:miter lim="800000"/>
            <a:headEnd/>
            <a:tailEnd/>
          </a:ln>
          <a:effectLst/>
        </p:spPr>
        <p:txBody>
          <a:bodyPr>
            <a:spAutoFit/>
          </a:bodyPr>
          <a:lstStyle/>
          <a:p>
            <a:pPr algn="l" latinLnBrk="0"/>
            <a:r>
              <a:rPr kumimoji="0" lang="en-US" sz="2000" b="1">
                <a:latin typeface="Arial" pitchFamily="34" charset="0"/>
              </a:rPr>
              <a:t>Operation</a:t>
            </a:r>
          </a:p>
        </p:txBody>
      </p:sp>
      <p:sp>
        <p:nvSpPr>
          <p:cNvPr id="600081" name="Text Box 17"/>
          <p:cNvSpPr txBox="1">
            <a:spLocks noChangeArrowheads="1"/>
          </p:cNvSpPr>
          <p:nvPr/>
        </p:nvSpPr>
        <p:spPr bwMode="auto">
          <a:xfrm>
            <a:off x="5503863" y="3086100"/>
            <a:ext cx="3324225" cy="396875"/>
          </a:xfrm>
          <a:prstGeom prst="rect">
            <a:avLst/>
          </a:prstGeom>
          <a:noFill/>
          <a:ln w="9525">
            <a:noFill/>
            <a:miter lim="800000"/>
            <a:headEnd/>
            <a:tailEnd/>
          </a:ln>
          <a:effectLst/>
        </p:spPr>
        <p:txBody>
          <a:bodyPr>
            <a:spAutoFit/>
          </a:bodyPr>
          <a:lstStyle/>
          <a:p>
            <a:pPr algn="l" latinLnBrk="0"/>
            <a:r>
              <a:rPr kumimoji="0" lang="en-US" sz="2000" b="1">
                <a:latin typeface="Arial" pitchFamily="34" charset="0"/>
              </a:rPr>
              <a:t>Part</a:t>
            </a:r>
          </a:p>
        </p:txBody>
      </p:sp>
      <p:sp>
        <p:nvSpPr>
          <p:cNvPr id="600082" name="Rectangle 18"/>
          <p:cNvSpPr>
            <a:spLocks noChangeArrowheads="1"/>
          </p:cNvSpPr>
          <p:nvPr/>
        </p:nvSpPr>
        <p:spPr bwMode="auto">
          <a:xfrm>
            <a:off x="5837238" y="4006850"/>
            <a:ext cx="2841625" cy="1928813"/>
          </a:xfrm>
          <a:prstGeom prst="rect">
            <a:avLst/>
          </a:prstGeom>
          <a:solidFill>
            <a:schemeClr val="bg1"/>
          </a:solidFill>
          <a:ln w="9525">
            <a:solidFill>
              <a:schemeClr val="bg2"/>
            </a:solidFill>
            <a:miter lim="800000"/>
            <a:headEnd/>
            <a:tailEnd/>
          </a:ln>
          <a:effectLst>
            <a:outerShdw dist="143684" dir="8100000" algn="ctr" rotWithShape="0">
              <a:schemeClr val="bg2">
                <a:alpha val="50000"/>
              </a:schemeClr>
            </a:outerShdw>
          </a:effectLst>
        </p:spPr>
        <p:txBody>
          <a:bodyPr wrap="none" anchor="ctr"/>
          <a:lstStyle/>
          <a:p>
            <a:pPr latinLnBrk="0"/>
            <a:endParaRPr kumimoji="0" lang="en-US" sz="2800" b="1">
              <a:latin typeface="Arial" pitchFamily="34" charset="0"/>
            </a:endParaRPr>
          </a:p>
        </p:txBody>
      </p:sp>
      <p:sp>
        <p:nvSpPr>
          <p:cNvPr id="600083" name="AutoShape 19"/>
          <p:cNvSpPr>
            <a:spLocks noChangeArrowheads="1"/>
          </p:cNvSpPr>
          <p:nvPr/>
        </p:nvSpPr>
        <p:spPr bwMode="auto">
          <a:xfrm>
            <a:off x="8245475" y="3457575"/>
            <a:ext cx="484188" cy="1139825"/>
          </a:xfrm>
          <a:prstGeom prst="curvedLeftArrow">
            <a:avLst>
              <a:gd name="adj1" fmla="val 19312"/>
              <a:gd name="adj2" fmla="val 66394"/>
              <a:gd name="adj3" fmla="val 33333"/>
            </a:avLst>
          </a:prstGeom>
          <a:solidFill>
            <a:schemeClr val="tx1"/>
          </a:solidFill>
          <a:ln w="9525">
            <a:solidFill>
              <a:schemeClr val="bg2"/>
            </a:solidFill>
            <a:miter lim="800000"/>
            <a:headEnd/>
            <a:tailEnd/>
          </a:ln>
          <a:effectLst>
            <a:outerShdw dist="71842" dir="8100000" algn="ctr" rotWithShape="0">
              <a:schemeClr val="bg2">
                <a:alpha val="50000"/>
              </a:schemeClr>
            </a:outerShdw>
          </a:effectLst>
        </p:spPr>
        <p:txBody>
          <a:bodyPr anchor="ctr">
            <a:spAutoFit/>
          </a:bodyPr>
          <a:lstStyle/>
          <a:p>
            <a:endParaRPr lang="fr-FR"/>
          </a:p>
        </p:txBody>
      </p:sp>
      <p:sp>
        <p:nvSpPr>
          <p:cNvPr id="600084" name="Text Box 20"/>
          <p:cNvSpPr txBox="1">
            <a:spLocks noChangeArrowheads="1"/>
          </p:cNvSpPr>
          <p:nvPr/>
        </p:nvSpPr>
        <p:spPr bwMode="auto">
          <a:xfrm>
            <a:off x="6042025" y="4233863"/>
            <a:ext cx="1876425" cy="396875"/>
          </a:xfrm>
          <a:prstGeom prst="rect">
            <a:avLst/>
          </a:prstGeom>
          <a:noFill/>
          <a:ln w="9525">
            <a:noFill/>
            <a:miter lim="800000"/>
            <a:headEnd/>
            <a:tailEnd/>
          </a:ln>
          <a:effectLst/>
        </p:spPr>
        <p:txBody>
          <a:bodyPr wrap="none">
            <a:spAutoFit/>
          </a:bodyPr>
          <a:lstStyle/>
          <a:p>
            <a:pPr algn="l" latinLnBrk="0"/>
            <a:r>
              <a:rPr kumimoji="0" lang="en-US" sz="2000" b="1">
                <a:latin typeface="Arial" pitchFamily="34" charset="0"/>
              </a:rPr>
              <a:t>&lt;simpleType&gt;</a:t>
            </a:r>
          </a:p>
        </p:txBody>
      </p:sp>
      <p:sp>
        <p:nvSpPr>
          <p:cNvPr id="600085" name="Text Box 21"/>
          <p:cNvSpPr txBox="1">
            <a:spLocks noChangeArrowheads="1"/>
          </p:cNvSpPr>
          <p:nvPr/>
        </p:nvSpPr>
        <p:spPr bwMode="auto">
          <a:xfrm>
            <a:off x="6013450" y="4964113"/>
            <a:ext cx="2103438" cy="396875"/>
          </a:xfrm>
          <a:prstGeom prst="rect">
            <a:avLst/>
          </a:prstGeom>
          <a:noFill/>
          <a:ln w="9525">
            <a:noFill/>
            <a:miter lim="800000"/>
            <a:headEnd/>
            <a:tailEnd/>
          </a:ln>
          <a:effectLst/>
        </p:spPr>
        <p:txBody>
          <a:bodyPr wrap="none">
            <a:spAutoFit/>
          </a:bodyPr>
          <a:lstStyle/>
          <a:p>
            <a:pPr algn="l" latinLnBrk="0"/>
            <a:r>
              <a:rPr kumimoji="0" lang="en-US" sz="2000" b="1">
                <a:latin typeface="Arial" pitchFamily="34" charset="0"/>
              </a:rPr>
              <a:t>&lt;complexType&gt;</a:t>
            </a:r>
          </a:p>
        </p:txBody>
      </p:sp>
      <p:sp>
        <p:nvSpPr>
          <p:cNvPr id="600086" name="Text Box 22"/>
          <p:cNvSpPr txBox="1">
            <a:spLocks noChangeArrowheads="1"/>
          </p:cNvSpPr>
          <p:nvPr/>
        </p:nvSpPr>
        <p:spPr bwMode="auto">
          <a:xfrm>
            <a:off x="6010275" y="5373688"/>
            <a:ext cx="1774825" cy="396875"/>
          </a:xfrm>
          <a:prstGeom prst="rect">
            <a:avLst/>
          </a:prstGeom>
          <a:noFill/>
          <a:ln w="9525">
            <a:noFill/>
            <a:miter lim="800000"/>
            <a:headEnd/>
            <a:tailEnd/>
          </a:ln>
          <a:effectLst/>
        </p:spPr>
        <p:txBody>
          <a:bodyPr wrap="none">
            <a:spAutoFit/>
          </a:bodyPr>
          <a:lstStyle/>
          <a:p>
            <a:pPr algn="l" latinLnBrk="0"/>
            <a:r>
              <a:rPr kumimoji="0" lang="en-US" sz="2000" b="1">
                <a:latin typeface="Arial" pitchFamily="34" charset="0"/>
              </a:rPr>
              <a:t>(built in type)</a:t>
            </a:r>
          </a:p>
        </p:txBody>
      </p:sp>
      <p:sp>
        <p:nvSpPr>
          <p:cNvPr id="600087" name="Text Box 23"/>
          <p:cNvSpPr txBox="1">
            <a:spLocks noChangeArrowheads="1"/>
          </p:cNvSpPr>
          <p:nvPr/>
        </p:nvSpPr>
        <p:spPr bwMode="auto">
          <a:xfrm>
            <a:off x="6029325" y="4606925"/>
            <a:ext cx="1438275" cy="396875"/>
          </a:xfrm>
          <a:prstGeom prst="rect">
            <a:avLst/>
          </a:prstGeom>
          <a:noFill/>
          <a:ln w="9525">
            <a:noFill/>
            <a:miter lim="800000"/>
            <a:headEnd/>
            <a:tailEnd/>
          </a:ln>
          <a:effectLst/>
        </p:spPr>
        <p:txBody>
          <a:bodyPr wrap="none">
            <a:spAutoFit/>
          </a:bodyPr>
          <a:lstStyle/>
          <a:p>
            <a:pPr algn="l" latinLnBrk="0"/>
            <a:r>
              <a:rPr kumimoji="0" lang="en-US" sz="2000" b="1">
                <a:latin typeface="Arial" pitchFamily="34" charset="0"/>
              </a:rPr>
              <a:t>&lt;element&gt;</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Espace réservé du numéro de diapositive 2"/>
          <p:cNvSpPr>
            <a:spLocks noGrp="1"/>
          </p:cNvSpPr>
          <p:nvPr>
            <p:ph type="sldNum" sz="quarter" idx="10"/>
          </p:nvPr>
        </p:nvSpPr>
        <p:spPr/>
        <p:txBody>
          <a:bodyPr/>
          <a:lstStyle/>
          <a:p>
            <a:fld id="{388413D9-9162-40A8-BE17-8EE937856B76}" type="slidenum">
              <a:rPr lang="fr-FR"/>
              <a:pPr/>
              <a:t>233</a:t>
            </a:fld>
            <a:endParaRPr lang="fr-FR"/>
          </a:p>
        </p:txBody>
      </p:sp>
      <p:sp>
        <p:nvSpPr>
          <p:cNvPr id="601090" name="Rectangle 2"/>
          <p:cNvSpPr>
            <a:spLocks noGrp="1" noChangeArrowheads="1"/>
          </p:cNvSpPr>
          <p:nvPr>
            <p:ph type="title"/>
          </p:nvPr>
        </p:nvSpPr>
        <p:spPr/>
        <p:txBody>
          <a:bodyPr/>
          <a:lstStyle/>
          <a:p>
            <a:r>
              <a:rPr lang="fr-FR"/>
              <a:t>ASP .net</a:t>
            </a:r>
          </a:p>
        </p:txBody>
      </p:sp>
      <p:grpSp>
        <p:nvGrpSpPr>
          <p:cNvPr id="601091" name="Group 3"/>
          <p:cNvGrpSpPr>
            <a:grpSpLocks/>
          </p:cNvGrpSpPr>
          <p:nvPr/>
        </p:nvGrpSpPr>
        <p:grpSpPr bwMode="auto">
          <a:xfrm>
            <a:off x="6897688" y="2852738"/>
            <a:ext cx="1103312" cy="847725"/>
            <a:chOff x="4102" y="1927"/>
            <a:chExt cx="695" cy="534"/>
          </a:xfrm>
        </p:grpSpPr>
        <p:sp>
          <p:nvSpPr>
            <p:cNvPr id="601092" name="Oval 4"/>
            <p:cNvSpPr>
              <a:spLocks noChangeArrowheads="1"/>
            </p:cNvSpPr>
            <p:nvPr/>
          </p:nvSpPr>
          <p:spPr bwMode="auto">
            <a:xfrm>
              <a:off x="4102" y="2254"/>
              <a:ext cx="108" cy="110"/>
            </a:xfrm>
            <a:prstGeom prst="ellipse">
              <a:avLst/>
            </a:prstGeom>
            <a:solidFill>
              <a:schemeClr val="hlink"/>
            </a:solidFill>
            <a:ln w="9525">
              <a:solidFill>
                <a:schemeClr val="tx1"/>
              </a:solidFill>
              <a:round/>
              <a:headEnd/>
              <a:tailEnd/>
            </a:ln>
            <a:effectLst/>
          </p:spPr>
          <p:txBody>
            <a:bodyPr wrap="none" anchor="ctr"/>
            <a:lstStyle/>
            <a:p>
              <a:endParaRPr lang="fr-FR"/>
            </a:p>
          </p:txBody>
        </p:sp>
        <p:sp>
          <p:nvSpPr>
            <p:cNvPr id="601093" name="Rectangle 5"/>
            <p:cNvSpPr>
              <a:spLocks noChangeArrowheads="1"/>
            </p:cNvSpPr>
            <p:nvPr/>
          </p:nvSpPr>
          <p:spPr bwMode="auto">
            <a:xfrm>
              <a:off x="4375" y="2181"/>
              <a:ext cx="375" cy="265"/>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094" name="Line 6"/>
            <p:cNvSpPr>
              <a:spLocks noChangeShapeType="1"/>
            </p:cNvSpPr>
            <p:nvPr/>
          </p:nvSpPr>
          <p:spPr bwMode="auto">
            <a:xfrm>
              <a:off x="4210" y="2309"/>
              <a:ext cx="165" cy="0"/>
            </a:xfrm>
            <a:prstGeom prst="line">
              <a:avLst/>
            </a:prstGeom>
            <a:noFill/>
            <a:ln w="9525">
              <a:solidFill>
                <a:schemeClr val="tx1"/>
              </a:solidFill>
              <a:round/>
              <a:headEnd/>
              <a:tailEnd/>
            </a:ln>
            <a:effectLst/>
          </p:spPr>
          <p:txBody>
            <a:bodyPr/>
            <a:lstStyle/>
            <a:p>
              <a:endParaRPr lang="fr-FR"/>
            </a:p>
          </p:txBody>
        </p:sp>
        <p:sp>
          <p:nvSpPr>
            <p:cNvPr id="601095" name="Oval 7"/>
            <p:cNvSpPr>
              <a:spLocks noChangeArrowheads="1"/>
            </p:cNvSpPr>
            <p:nvPr/>
          </p:nvSpPr>
          <p:spPr bwMode="auto">
            <a:xfrm>
              <a:off x="4495" y="1927"/>
              <a:ext cx="108" cy="110"/>
            </a:xfrm>
            <a:prstGeom prst="ellipse">
              <a:avLst/>
            </a:prstGeom>
            <a:solidFill>
              <a:schemeClr val="hlink"/>
            </a:solidFill>
            <a:ln w="9525">
              <a:solidFill>
                <a:schemeClr val="tx1"/>
              </a:solidFill>
              <a:round/>
              <a:headEnd/>
              <a:tailEnd/>
            </a:ln>
            <a:effectLst/>
          </p:spPr>
          <p:txBody>
            <a:bodyPr wrap="none" anchor="ctr"/>
            <a:lstStyle/>
            <a:p>
              <a:endParaRPr lang="fr-FR"/>
            </a:p>
          </p:txBody>
        </p:sp>
        <p:sp>
          <p:nvSpPr>
            <p:cNvPr id="601096" name="Line 8"/>
            <p:cNvSpPr>
              <a:spLocks noChangeShapeType="1"/>
            </p:cNvSpPr>
            <p:nvPr/>
          </p:nvSpPr>
          <p:spPr bwMode="auto">
            <a:xfrm>
              <a:off x="4549" y="2035"/>
              <a:ext cx="0" cy="146"/>
            </a:xfrm>
            <a:prstGeom prst="line">
              <a:avLst/>
            </a:prstGeom>
            <a:noFill/>
            <a:ln w="9525">
              <a:solidFill>
                <a:schemeClr val="tx1"/>
              </a:solidFill>
              <a:round/>
              <a:headEnd/>
              <a:tailEnd/>
            </a:ln>
            <a:effectLst/>
          </p:spPr>
          <p:txBody>
            <a:bodyPr/>
            <a:lstStyle/>
            <a:p>
              <a:endParaRPr lang="fr-FR"/>
            </a:p>
          </p:txBody>
        </p:sp>
        <p:sp>
          <p:nvSpPr>
            <p:cNvPr id="601097" name="Text Box 9"/>
            <p:cNvSpPr txBox="1">
              <a:spLocks noChangeArrowheads="1"/>
            </p:cNvSpPr>
            <p:nvPr/>
          </p:nvSpPr>
          <p:spPr bwMode="auto">
            <a:xfrm>
              <a:off x="4399" y="2172"/>
              <a:ext cx="398" cy="289"/>
            </a:xfrm>
            <a:prstGeom prst="rect">
              <a:avLst/>
            </a:prstGeom>
            <a:solidFill>
              <a:schemeClr val="hlink"/>
            </a:solidFill>
            <a:ln w="9525">
              <a:noFill/>
              <a:miter lim="800000"/>
              <a:headEnd/>
              <a:tailEnd/>
            </a:ln>
            <a:effectLst/>
          </p:spPr>
          <p:txBody>
            <a:bodyPr wrap="none">
              <a:spAutoFit/>
            </a:bodyPr>
            <a:lstStyle/>
            <a:p>
              <a:pPr algn="l" latinLnBrk="0"/>
              <a:r>
                <a:rPr kumimoji="0" lang="en-GB" sz="800">
                  <a:effectLst>
                    <a:outerShdw blurRad="38100" dist="38100" dir="2700000" algn="tl">
                      <a:srgbClr val="FFFFFF"/>
                    </a:outerShdw>
                  </a:effectLst>
                  <a:latin typeface="Arial" pitchFamily="34" charset="0"/>
                </a:rPr>
                <a:t>XML Web</a:t>
              </a:r>
            </a:p>
            <a:p>
              <a:pPr algn="l" latinLnBrk="0"/>
              <a:r>
                <a:rPr kumimoji="0" lang="en-GB" sz="800">
                  <a:effectLst>
                    <a:outerShdw blurRad="38100" dist="38100" dir="2700000" algn="tl">
                      <a:srgbClr val="FFFFFF"/>
                    </a:outerShdw>
                  </a:effectLst>
                  <a:latin typeface="Arial" pitchFamily="34" charset="0"/>
                </a:rPr>
                <a:t>Service</a:t>
              </a:r>
            </a:p>
            <a:p>
              <a:pPr algn="l" latinLnBrk="0"/>
              <a:r>
                <a:rPr kumimoji="0" lang="en-GB" sz="800">
                  <a:effectLst>
                    <a:outerShdw blurRad="38100" dist="38100" dir="2700000" algn="tl">
                      <a:srgbClr val="FFFFFF"/>
                    </a:outerShdw>
                  </a:effectLst>
                  <a:latin typeface="Arial" pitchFamily="34" charset="0"/>
                </a:rPr>
                <a:t>Object</a:t>
              </a:r>
              <a:endParaRPr kumimoji="0" lang="en-US" sz="800">
                <a:effectLst>
                  <a:outerShdw blurRad="38100" dist="38100" dir="2700000" algn="tl">
                    <a:srgbClr val="FFFFFF"/>
                  </a:outerShdw>
                </a:effectLst>
                <a:latin typeface="Arial" pitchFamily="34" charset="0"/>
              </a:endParaRPr>
            </a:p>
          </p:txBody>
        </p:sp>
      </p:grpSp>
      <p:grpSp>
        <p:nvGrpSpPr>
          <p:cNvPr id="601098" name="Group 10"/>
          <p:cNvGrpSpPr>
            <a:grpSpLocks/>
          </p:cNvGrpSpPr>
          <p:nvPr/>
        </p:nvGrpSpPr>
        <p:grpSpPr bwMode="auto">
          <a:xfrm>
            <a:off x="679450" y="2863850"/>
            <a:ext cx="1028700" cy="823913"/>
            <a:chOff x="294" y="1986"/>
            <a:chExt cx="648" cy="519"/>
          </a:xfrm>
        </p:grpSpPr>
        <p:sp>
          <p:nvSpPr>
            <p:cNvPr id="601099" name="Oval 11"/>
            <p:cNvSpPr>
              <a:spLocks noChangeArrowheads="1"/>
            </p:cNvSpPr>
            <p:nvPr/>
          </p:nvSpPr>
          <p:spPr bwMode="auto">
            <a:xfrm>
              <a:off x="294" y="2313"/>
              <a:ext cx="108" cy="110"/>
            </a:xfrm>
            <a:prstGeom prst="ellipse">
              <a:avLst/>
            </a:prstGeom>
            <a:solidFill>
              <a:schemeClr val="hlink"/>
            </a:solidFill>
            <a:ln w="9525">
              <a:solidFill>
                <a:schemeClr val="tx1"/>
              </a:solidFill>
              <a:round/>
              <a:headEnd/>
              <a:tailEnd/>
            </a:ln>
            <a:effectLst/>
          </p:spPr>
          <p:txBody>
            <a:bodyPr wrap="none" anchor="ctr"/>
            <a:lstStyle/>
            <a:p>
              <a:endParaRPr lang="fr-FR"/>
            </a:p>
          </p:txBody>
        </p:sp>
        <p:sp>
          <p:nvSpPr>
            <p:cNvPr id="601100" name="Rectangle 12"/>
            <p:cNvSpPr>
              <a:spLocks noChangeArrowheads="1"/>
            </p:cNvSpPr>
            <p:nvPr/>
          </p:nvSpPr>
          <p:spPr bwMode="auto">
            <a:xfrm>
              <a:off x="567" y="2240"/>
              <a:ext cx="375" cy="265"/>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01" name="Line 13"/>
            <p:cNvSpPr>
              <a:spLocks noChangeShapeType="1"/>
            </p:cNvSpPr>
            <p:nvPr/>
          </p:nvSpPr>
          <p:spPr bwMode="auto">
            <a:xfrm>
              <a:off x="402" y="2368"/>
              <a:ext cx="165" cy="0"/>
            </a:xfrm>
            <a:prstGeom prst="line">
              <a:avLst/>
            </a:prstGeom>
            <a:noFill/>
            <a:ln w="9525">
              <a:solidFill>
                <a:schemeClr val="tx1"/>
              </a:solidFill>
              <a:round/>
              <a:headEnd/>
              <a:tailEnd/>
            </a:ln>
            <a:effectLst/>
          </p:spPr>
          <p:txBody>
            <a:bodyPr/>
            <a:lstStyle/>
            <a:p>
              <a:endParaRPr lang="fr-FR"/>
            </a:p>
          </p:txBody>
        </p:sp>
        <p:sp>
          <p:nvSpPr>
            <p:cNvPr id="601102" name="Oval 14"/>
            <p:cNvSpPr>
              <a:spLocks noChangeArrowheads="1"/>
            </p:cNvSpPr>
            <p:nvPr/>
          </p:nvSpPr>
          <p:spPr bwMode="auto">
            <a:xfrm>
              <a:off x="687" y="1986"/>
              <a:ext cx="108" cy="110"/>
            </a:xfrm>
            <a:prstGeom prst="ellipse">
              <a:avLst/>
            </a:prstGeom>
            <a:solidFill>
              <a:schemeClr val="hlink"/>
            </a:solidFill>
            <a:ln w="9525">
              <a:solidFill>
                <a:schemeClr val="tx1"/>
              </a:solidFill>
              <a:round/>
              <a:headEnd/>
              <a:tailEnd/>
            </a:ln>
            <a:effectLst/>
          </p:spPr>
          <p:txBody>
            <a:bodyPr wrap="none" anchor="ctr"/>
            <a:lstStyle/>
            <a:p>
              <a:endParaRPr lang="fr-FR"/>
            </a:p>
          </p:txBody>
        </p:sp>
        <p:sp>
          <p:nvSpPr>
            <p:cNvPr id="601103" name="Line 15"/>
            <p:cNvSpPr>
              <a:spLocks noChangeShapeType="1"/>
            </p:cNvSpPr>
            <p:nvPr/>
          </p:nvSpPr>
          <p:spPr bwMode="auto">
            <a:xfrm>
              <a:off x="741" y="2094"/>
              <a:ext cx="0" cy="146"/>
            </a:xfrm>
            <a:prstGeom prst="line">
              <a:avLst/>
            </a:prstGeom>
            <a:noFill/>
            <a:ln w="9525">
              <a:solidFill>
                <a:schemeClr val="tx1"/>
              </a:solidFill>
              <a:round/>
              <a:headEnd/>
              <a:tailEnd/>
            </a:ln>
            <a:effectLst/>
          </p:spPr>
          <p:txBody>
            <a:bodyPr/>
            <a:lstStyle/>
            <a:p>
              <a:endParaRPr lang="fr-FR"/>
            </a:p>
          </p:txBody>
        </p:sp>
        <p:sp>
          <p:nvSpPr>
            <p:cNvPr id="601104" name="Text Box 16"/>
            <p:cNvSpPr txBox="1">
              <a:spLocks noChangeArrowheads="1"/>
            </p:cNvSpPr>
            <p:nvPr/>
          </p:nvSpPr>
          <p:spPr bwMode="auto">
            <a:xfrm>
              <a:off x="591" y="2251"/>
              <a:ext cx="346" cy="250"/>
            </a:xfrm>
            <a:prstGeom prst="rect">
              <a:avLst/>
            </a:prstGeom>
            <a:solidFill>
              <a:schemeClr val="hlink"/>
            </a:solidFill>
            <a:ln w="9525">
              <a:noFill/>
              <a:miter lim="800000"/>
              <a:headEnd/>
              <a:tailEnd/>
            </a:ln>
            <a:effectLst/>
          </p:spPr>
          <p:txBody>
            <a:bodyPr wrap="none">
              <a:spAutoFit/>
            </a:bodyPr>
            <a:lstStyle/>
            <a:p>
              <a:pPr algn="l" latinLnBrk="0"/>
              <a:r>
                <a:rPr kumimoji="0" lang="en-GB" sz="1000">
                  <a:effectLst>
                    <a:outerShdw blurRad="38100" dist="38100" dir="2700000" algn="tl">
                      <a:srgbClr val="FFFFFF"/>
                    </a:outerShdw>
                  </a:effectLst>
                  <a:latin typeface="Arial" pitchFamily="34" charset="0"/>
                </a:rPr>
                <a:t>Proxy</a:t>
              </a:r>
            </a:p>
            <a:p>
              <a:pPr algn="l" latinLnBrk="0"/>
              <a:r>
                <a:rPr kumimoji="0" lang="en-GB" sz="1000">
                  <a:effectLst>
                    <a:outerShdw blurRad="38100" dist="38100" dir="2700000" algn="tl">
                      <a:srgbClr val="FFFFFF"/>
                    </a:outerShdw>
                  </a:effectLst>
                  <a:latin typeface="Arial" pitchFamily="34" charset="0"/>
                </a:rPr>
                <a:t>Object</a:t>
              </a:r>
              <a:endParaRPr kumimoji="0" lang="en-US" sz="1000">
                <a:effectLst>
                  <a:outerShdw blurRad="38100" dist="38100" dir="2700000" algn="tl">
                    <a:srgbClr val="FFFFFF"/>
                  </a:outerShdw>
                </a:effectLst>
                <a:latin typeface="Arial" pitchFamily="34" charset="0"/>
              </a:endParaRPr>
            </a:p>
          </p:txBody>
        </p:sp>
      </p:grpSp>
      <p:sp>
        <p:nvSpPr>
          <p:cNvPr id="601105" name="Text Box 17"/>
          <p:cNvSpPr txBox="1">
            <a:spLocks noChangeArrowheads="1"/>
          </p:cNvSpPr>
          <p:nvPr/>
        </p:nvSpPr>
        <p:spPr bwMode="auto">
          <a:xfrm>
            <a:off x="2125663" y="3884613"/>
            <a:ext cx="184150" cy="304800"/>
          </a:xfrm>
          <a:prstGeom prst="rect">
            <a:avLst/>
          </a:prstGeom>
          <a:noFill/>
          <a:ln w="9525">
            <a:noFill/>
            <a:miter lim="800000"/>
            <a:headEnd/>
            <a:tailEnd/>
          </a:ln>
          <a:effectLst/>
        </p:spPr>
        <p:txBody>
          <a:bodyPr wrap="none">
            <a:spAutoFit/>
          </a:bodyPr>
          <a:lstStyle/>
          <a:p>
            <a:pPr algn="l" latinLnBrk="0"/>
            <a:endParaRPr kumimoji="0" lang="en-US" sz="1400">
              <a:effectLst>
                <a:outerShdw blurRad="38100" dist="38100" dir="2700000" algn="tl">
                  <a:srgbClr val="FFFFFF"/>
                </a:outerShdw>
              </a:effectLst>
              <a:latin typeface="Arial" pitchFamily="34" charset="0"/>
            </a:endParaRPr>
          </a:p>
        </p:txBody>
      </p:sp>
      <p:sp>
        <p:nvSpPr>
          <p:cNvPr id="601106" name="Line 18"/>
          <p:cNvSpPr>
            <a:spLocks noChangeShapeType="1"/>
          </p:cNvSpPr>
          <p:nvPr/>
        </p:nvSpPr>
        <p:spPr bwMode="auto">
          <a:xfrm>
            <a:off x="3937000" y="1258888"/>
            <a:ext cx="0" cy="4456112"/>
          </a:xfrm>
          <a:prstGeom prst="line">
            <a:avLst/>
          </a:prstGeom>
          <a:noFill/>
          <a:ln w="9525">
            <a:solidFill>
              <a:schemeClr val="tx1"/>
            </a:solidFill>
            <a:prstDash val="dash"/>
            <a:round/>
            <a:headEnd/>
            <a:tailEnd/>
          </a:ln>
          <a:effectLst/>
        </p:spPr>
        <p:txBody>
          <a:bodyPr/>
          <a:lstStyle/>
          <a:p>
            <a:endParaRPr lang="fr-FR"/>
          </a:p>
        </p:txBody>
      </p:sp>
      <p:sp>
        <p:nvSpPr>
          <p:cNvPr id="601107" name="Line 19"/>
          <p:cNvSpPr>
            <a:spLocks noChangeShapeType="1"/>
          </p:cNvSpPr>
          <p:nvPr/>
        </p:nvSpPr>
        <p:spPr bwMode="auto">
          <a:xfrm>
            <a:off x="4960938" y="1268413"/>
            <a:ext cx="0" cy="4456112"/>
          </a:xfrm>
          <a:prstGeom prst="line">
            <a:avLst/>
          </a:prstGeom>
          <a:noFill/>
          <a:ln w="9525">
            <a:solidFill>
              <a:schemeClr val="tx1"/>
            </a:solidFill>
            <a:prstDash val="dash"/>
            <a:round/>
            <a:headEnd/>
            <a:tailEnd/>
          </a:ln>
          <a:effectLst/>
        </p:spPr>
        <p:txBody>
          <a:bodyPr/>
          <a:lstStyle/>
          <a:p>
            <a:endParaRPr lang="fr-FR"/>
          </a:p>
        </p:txBody>
      </p:sp>
      <p:sp>
        <p:nvSpPr>
          <p:cNvPr id="601108" name="Text Box 20"/>
          <p:cNvSpPr txBox="1">
            <a:spLocks noChangeArrowheads="1"/>
          </p:cNvSpPr>
          <p:nvPr/>
        </p:nvSpPr>
        <p:spPr bwMode="auto">
          <a:xfrm>
            <a:off x="4089400" y="3313113"/>
            <a:ext cx="784225" cy="274637"/>
          </a:xfrm>
          <a:prstGeom prst="rect">
            <a:avLst/>
          </a:prstGeom>
          <a:noFill/>
          <a:ln w="9525">
            <a:noFill/>
            <a:miter lim="800000"/>
            <a:headEnd/>
            <a:tailEnd/>
          </a:ln>
          <a:effectLst/>
        </p:spPr>
        <p:txBody>
          <a:bodyPr wrap="none">
            <a:spAutoFit/>
          </a:bodyPr>
          <a:lstStyle/>
          <a:p>
            <a:pPr algn="l" latinLnBrk="0"/>
            <a:r>
              <a:rPr kumimoji="0" lang="en-GB" sz="1200" b="1">
                <a:effectLst>
                  <a:outerShdw blurRad="38100" dist="38100" dir="2700000" algn="tl">
                    <a:srgbClr val="FFFFFF"/>
                  </a:outerShdw>
                </a:effectLst>
                <a:latin typeface="Arial" pitchFamily="34" charset="0"/>
              </a:rPr>
              <a:t>Network</a:t>
            </a:r>
            <a:endParaRPr kumimoji="0" lang="en-US" sz="1200" b="1">
              <a:effectLst>
                <a:outerShdw blurRad="38100" dist="38100" dir="2700000" algn="tl">
                  <a:srgbClr val="FFFFFF"/>
                </a:outerShdw>
              </a:effectLst>
              <a:latin typeface="Arial" pitchFamily="34" charset="0"/>
            </a:endParaRPr>
          </a:p>
        </p:txBody>
      </p:sp>
      <p:grpSp>
        <p:nvGrpSpPr>
          <p:cNvPr id="601109" name="Group 21"/>
          <p:cNvGrpSpPr>
            <a:grpSpLocks/>
          </p:cNvGrpSpPr>
          <p:nvPr/>
        </p:nvGrpSpPr>
        <p:grpSpPr bwMode="auto">
          <a:xfrm>
            <a:off x="2373313" y="1431925"/>
            <a:ext cx="704850" cy="930275"/>
            <a:chOff x="1293" y="1115"/>
            <a:chExt cx="444" cy="586"/>
          </a:xfrm>
        </p:grpSpPr>
        <p:sp>
          <p:nvSpPr>
            <p:cNvPr id="601110" name="Rectangle 22"/>
            <p:cNvSpPr>
              <a:spLocks noChangeArrowheads="1"/>
            </p:cNvSpPr>
            <p:nvPr/>
          </p:nvSpPr>
          <p:spPr bwMode="auto">
            <a:xfrm>
              <a:off x="1307" y="1115"/>
              <a:ext cx="430" cy="586"/>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11" name="Text Box 23"/>
            <p:cNvSpPr txBox="1">
              <a:spLocks noChangeArrowheads="1"/>
            </p:cNvSpPr>
            <p:nvPr/>
          </p:nvSpPr>
          <p:spPr bwMode="auto">
            <a:xfrm>
              <a:off x="1293" y="1447"/>
              <a:ext cx="439" cy="250"/>
            </a:xfrm>
            <a:prstGeom prst="rect">
              <a:avLst/>
            </a:prstGeom>
            <a:solidFill>
              <a:schemeClr val="hlink"/>
            </a:solidFill>
            <a:ln w="9525">
              <a:noFill/>
              <a:miter lim="800000"/>
              <a:headEnd/>
              <a:tailEnd/>
            </a:ln>
            <a:effectLst/>
          </p:spPr>
          <p:txBody>
            <a:bodyPr wrap="none">
              <a:spAutoFit/>
            </a:bodyPr>
            <a:lstStyle/>
            <a:p>
              <a:pPr latinLnBrk="0"/>
              <a:r>
                <a:rPr kumimoji="0" lang="en-GB" sz="1000">
                  <a:latin typeface="Arial" pitchFamily="34" charset="0"/>
                </a:rPr>
                <a:t>SOAP</a:t>
              </a:r>
            </a:p>
            <a:p>
              <a:pPr latinLnBrk="0"/>
              <a:r>
                <a:rPr kumimoji="0" lang="en-GB" sz="1000">
                  <a:latin typeface="Arial" pitchFamily="34" charset="0"/>
                </a:rPr>
                <a:t>message</a:t>
              </a:r>
              <a:endParaRPr kumimoji="0" lang="en-US" sz="1000">
                <a:latin typeface="Arial" pitchFamily="34" charset="0"/>
              </a:endParaRPr>
            </a:p>
          </p:txBody>
        </p:sp>
        <p:grpSp>
          <p:nvGrpSpPr>
            <p:cNvPr id="601112" name="Group 24"/>
            <p:cNvGrpSpPr>
              <a:grpSpLocks/>
            </p:cNvGrpSpPr>
            <p:nvPr/>
          </p:nvGrpSpPr>
          <p:grpSpPr bwMode="auto">
            <a:xfrm>
              <a:off x="1358" y="1153"/>
              <a:ext cx="327" cy="289"/>
              <a:chOff x="691" y="1180"/>
              <a:chExt cx="327" cy="289"/>
            </a:xfrm>
          </p:grpSpPr>
          <p:sp>
            <p:nvSpPr>
              <p:cNvPr id="601113" name="Rectangle 25"/>
              <p:cNvSpPr>
                <a:spLocks noChangeArrowheads="1"/>
              </p:cNvSpPr>
              <p:nvPr/>
            </p:nvSpPr>
            <p:spPr bwMode="auto">
              <a:xfrm>
                <a:off x="713" y="1189"/>
                <a:ext cx="284" cy="274"/>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14" name="Text Box 26"/>
              <p:cNvSpPr txBox="1">
                <a:spLocks noChangeArrowheads="1"/>
              </p:cNvSpPr>
              <p:nvPr/>
            </p:nvSpPr>
            <p:spPr bwMode="auto">
              <a:xfrm>
                <a:off x="691" y="1180"/>
                <a:ext cx="327" cy="289"/>
              </a:xfrm>
              <a:prstGeom prst="rect">
                <a:avLst/>
              </a:prstGeom>
              <a:solidFill>
                <a:schemeClr val="hlink"/>
              </a:solidFill>
              <a:ln w="9525">
                <a:noFill/>
                <a:miter lim="800000"/>
                <a:headEnd/>
                <a:tailEnd/>
              </a:ln>
              <a:effectLst/>
            </p:spPr>
            <p:txBody>
              <a:bodyPr wrap="none">
                <a:spAutoFit/>
              </a:bodyPr>
              <a:lstStyle/>
              <a:p>
                <a:pPr algn="l" latinLnBrk="0"/>
                <a:r>
                  <a:rPr kumimoji="0" lang="en-GB" sz="800">
                    <a:latin typeface="Arial" pitchFamily="34" charset="0"/>
                  </a:rPr>
                  <a:t>Header</a:t>
                </a:r>
              </a:p>
              <a:p>
                <a:pPr algn="l" latinLnBrk="0"/>
                <a:endParaRPr kumimoji="0" lang="en-GB" sz="800">
                  <a:latin typeface="Arial" pitchFamily="34" charset="0"/>
                </a:endParaRPr>
              </a:p>
              <a:p>
                <a:pPr algn="l" latinLnBrk="0"/>
                <a:r>
                  <a:rPr kumimoji="0" lang="en-GB" sz="800">
                    <a:latin typeface="Arial" pitchFamily="34" charset="0"/>
                  </a:rPr>
                  <a:t>Body</a:t>
                </a:r>
                <a:endParaRPr kumimoji="0" lang="en-US" sz="800">
                  <a:latin typeface="Arial" pitchFamily="34" charset="0"/>
                </a:endParaRPr>
              </a:p>
            </p:txBody>
          </p:sp>
        </p:grpSp>
      </p:grpSp>
      <p:grpSp>
        <p:nvGrpSpPr>
          <p:cNvPr id="601115" name="Group 27"/>
          <p:cNvGrpSpPr>
            <a:grpSpLocks/>
          </p:cNvGrpSpPr>
          <p:nvPr/>
        </p:nvGrpSpPr>
        <p:grpSpPr bwMode="auto">
          <a:xfrm>
            <a:off x="5680075" y="1431925"/>
            <a:ext cx="704850" cy="930275"/>
            <a:chOff x="1389" y="1211"/>
            <a:chExt cx="444" cy="586"/>
          </a:xfrm>
        </p:grpSpPr>
        <p:sp>
          <p:nvSpPr>
            <p:cNvPr id="601116" name="Rectangle 28"/>
            <p:cNvSpPr>
              <a:spLocks noChangeArrowheads="1"/>
            </p:cNvSpPr>
            <p:nvPr/>
          </p:nvSpPr>
          <p:spPr bwMode="auto">
            <a:xfrm>
              <a:off x="1403" y="1211"/>
              <a:ext cx="430" cy="586"/>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17" name="Text Box 29"/>
            <p:cNvSpPr txBox="1">
              <a:spLocks noChangeArrowheads="1"/>
            </p:cNvSpPr>
            <p:nvPr/>
          </p:nvSpPr>
          <p:spPr bwMode="auto">
            <a:xfrm>
              <a:off x="1389" y="1543"/>
              <a:ext cx="439" cy="250"/>
            </a:xfrm>
            <a:prstGeom prst="rect">
              <a:avLst/>
            </a:prstGeom>
            <a:solidFill>
              <a:schemeClr val="hlink"/>
            </a:solidFill>
            <a:ln w="9525">
              <a:noFill/>
              <a:miter lim="800000"/>
              <a:headEnd/>
              <a:tailEnd/>
            </a:ln>
            <a:effectLst/>
          </p:spPr>
          <p:txBody>
            <a:bodyPr wrap="none">
              <a:spAutoFit/>
            </a:bodyPr>
            <a:lstStyle/>
            <a:p>
              <a:pPr latinLnBrk="0"/>
              <a:r>
                <a:rPr kumimoji="0" lang="en-GB" sz="1000">
                  <a:latin typeface="Arial" pitchFamily="34" charset="0"/>
                </a:rPr>
                <a:t>SOAP</a:t>
              </a:r>
            </a:p>
            <a:p>
              <a:pPr latinLnBrk="0"/>
              <a:r>
                <a:rPr kumimoji="0" lang="en-GB" sz="1000">
                  <a:latin typeface="Arial" pitchFamily="34" charset="0"/>
                </a:rPr>
                <a:t>message</a:t>
              </a:r>
              <a:endParaRPr kumimoji="0" lang="en-US" sz="1000">
                <a:latin typeface="Arial" pitchFamily="34" charset="0"/>
              </a:endParaRPr>
            </a:p>
          </p:txBody>
        </p:sp>
        <p:grpSp>
          <p:nvGrpSpPr>
            <p:cNvPr id="601118" name="Group 30"/>
            <p:cNvGrpSpPr>
              <a:grpSpLocks/>
            </p:cNvGrpSpPr>
            <p:nvPr/>
          </p:nvGrpSpPr>
          <p:grpSpPr bwMode="auto">
            <a:xfrm>
              <a:off x="1454" y="1249"/>
              <a:ext cx="327" cy="289"/>
              <a:chOff x="691" y="1180"/>
              <a:chExt cx="327" cy="289"/>
            </a:xfrm>
          </p:grpSpPr>
          <p:sp>
            <p:nvSpPr>
              <p:cNvPr id="601119" name="Rectangle 31"/>
              <p:cNvSpPr>
                <a:spLocks noChangeArrowheads="1"/>
              </p:cNvSpPr>
              <p:nvPr/>
            </p:nvSpPr>
            <p:spPr bwMode="auto">
              <a:xfrm>
                <a:off x="713" y="1189"/>
                <a:ext cx="284" cy="274"/>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20" name="Text Box 32"/>
              <p:cNvSpPr txBox="1">
                <a:spLocks noChangeArrowheads="1"/>
              </p:cNvSpPr>
              <p:nvPr/>
            </p:nvSpPr>
            <p:spPr bwMode="auto">
              <a:xfrm>
                <a:off x="691" y="1180"/>
                <a:ext cx="327" cy="289"/>
              </a:xfrm>
              <a:prstGeom prst="rect">
                <a:avLst/>
              </a:prstGeom>
              <a:solidFill>
                <a:schemeClr val="hlink"/>
              </a:solidFill>
              <a:ln w="9525">
                <a:noFill/>
                <a:miter lim="800000"/>
                <a:headEnd/>
                <a:tailEnd/>
              </a:ln>
              <a:effectLst/>
            </p:spPr>
            <p:txBody>
              <a:bodyPr wrap="none">
                <a:spAutoFit/>
              </a:bodyPr>
              <a:lstStyle/>
              <a:p>
                <a:pPr algn="l" latinLnBrk="0"/>
                <a:r>
                  <a:rPr kumimoji="0" lang="en-GB" sz="800">
                    <a:latin typeface="Arial" pitchFamily="34" charset="0"/>
                  </a:rPr>
                  <a:t>Header</a:t>
                </a:r>
              </a:p>
              <a:p>
                <a:pPr algn="l" latinLnBrk="0"/>
                <a:endParaRPr kumimoji="0" lang="en-GB" sz="800">
                  <a:latin typeface="Arial" pitchFamily="34" charset="0"/>
                </a:endParaRPr>
              </a:p>
              <a:p>
                <a:pPr algn="l" latinLnBrk="0"/>
                <a:r>
                  <a:rPr kumimoji="0" lang="en-GB" sz="800">
                    <a:latin typeface="Arial" pitchFamily="34" charset="0"/>
                  </a:rPr>
                  <a:t>Body</a:t>
                </a:r>
                <a:endParaRPr kumimoji="0" lang="en-US" sz="800">
                  <a:latin typeface="Arial" pitchFamily="34" charset="0"/>
                </a:endParaRPr>
              </a:p>
            </p:txBody>
          </p:sp>
        </p:grpSp>
      </p:grpSp>
      <p:grpSp>
        <p:nvGrpSpPr>
          <p:cNvPr id="601121" name="Group 33"/>
          <p:cNvGrpSpPr>
            <a:grpSpLocks/>
          </p:cNvGrpSpPr>
          <p:nvPr/>
        </p:nvGrpSpPr>
        <p:grpSpPr bwMode="auto">
          <a:xfrm>
            <a:off x="2366963" y="4603750"/>
            <a:ext cx="704850" cy="930275"/>
            <a:chOff x="1293" y="1115"/>
            <a:chExt cx="444" cy="586"/>
          </a:xfrm>
        </p:grpSpPr>
        <p:sp>
          <p:nvSpPr>
            <p:cNvPr id="601122" name="Rectangle 34"/>
            <p:cNvSpPr>
              <a:spLocks noChangeArrowheads="1"/>
            </p:cNvSpPr>
            <p:nvPr/>
          </p:nvSpPr>
          <p:spPr bwMode="auto">
            <a:xfrm>
              <a:off x="1307" y="1115"/>
              <a:ext cx="430" cy="586"/>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23" name="Text Box 35"/>
            <p:cNvSpPr txBox="1">
              <a:spLocks noChangeArrowheads="1"/>
            </p:cNvSpPr>
            <p:nvPr/>
          </p:nvSpPr>
          <p:spPr bwMode="auto">
            <a:xfrm>
              <a:off x="1293" y="1447"/>
              <a:ext cx="439" cy="250"/>
            </a:xfrm>
            <a:prstGeom prst="rect">
              <a:avLst/>
            </a:prstGeom>
            <a:solidFill>
              <a:schemeClr val="hlink"/>
            </a:solidFill>
            <a:ln w="9525">
              <a:noFill/>
              <a:miter lim="800000"/>
              <a:headEnd/>
              <a:tailEnd/>
            </a:ln>
            <a:effectLst/>
          </p:spPr>
          <p:txBody>
            <a:bodyPr wrap="none">
              <a:spAutoFit/>
            </a:bodyPr>
            <a:lstStyle/>
            <a:p>
              <a:pPr latinLnBrk="0"/>
              <a:r>
                <a:rPr kumimoji="0" lang="en-GB" sz="1000">
                  <a:latin typeface="Arial" pitchFamily="34" charset="0"/>
                </a:rPr>
                <a:t>SOAP</a:t>
              </a:r>
            </a:p>
            <a:p>
              <a:pPr latinLnBrk="0"/>
              <a:r>
                <a:rPr kumimoji="0" lang="en-GB" sz="1000">
                  <a:latin typeface="Arial" pitchFamily="34" charset="0"/>
                </a:rPr>
                <a:t>message</a:t>
              </a:r>
              <a:endParaRPr kumimoji="0" lang="en-US" sz="1000">
                <a:latin typeface="Arial" pitchFamily="34" charset="0"/>
              </a:endParaRPr>
            </a:p>
          </p:txBody>
        </p:sp>
        <p:grpSp>
          <p:nvGrpSpPr>
            <p:cNvPr id="601124" name="Group 36"/>
            <p:cNvGrpSpPr>
              <a:grpSpLocks/>
            </p:cNvGrpSpPr>
            <p:nvPr/>
          </p:nvGrpSpPr>
          <p:grpSpPr bwMode="auto">
            <a:xfrm>
              <a:off x="1358" y="1153"/>
              <a:ext cx="327" cy="289"/>
              <a:chOff x="691" y="1180"/>
              <a:chExt cx="327" cy="289"/>
            </a:xfrm>
          </p:grpSpPr>
          <p:sp>
            <p:nvSpPr>
              <p:cNvPr id="601125" name="Rectangle 37"/>
              <p:cNvSpPr>
                <a:spLocks noChangeArrowheads="1"/>
              </p:cNvSpPr>
              <p:nvPr/>
            </p:nvSpPr>
            <p:spPr bwMode="auto">
              <a:xfrm>
                <a:off x="713" y="1189"/>
                <a:ext cx="284" cy="274"/>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26" name="Text Box 38"/>
              <p:cNvSpPr txBox="1">
                <a:spLocks noChangeArrowheads="1"/>
              </p:cNvSpPr>
              <p:nvPr/>
            </p:nvSpPr>
            <p:spPr bwMode="auto">
              <a:xfrm>
                <a:off x="691" y="1180"/>
                <a:ext cx="327" cy="289"/>
              </a:xfrm>
              <a:prstGeom prst="rect">
                <a:avLst/>
              </a:prstGeom>
              <a:solidFill>
                <a:schemeClr val="hlink"/>
              </a:solidFill>
              <a:ln w="9525">
                <a:noFill/>
                <a:miter lim="800000"/>
                <a:headEnd/>
                <a:tailEnd/>
              </a:ln>
              <a:effectLst/>
            </p:spPr>
            <p:txBody>
              <a:bodyPr wrap="none">
                <a:spAutoFit/>
              </a:bodyPr>
              <a:lstStyle/>
              <a:p>
                <a:pPr algn="l" latinLnBrk="0"/>
                <a:r>
                  <a:rPr kumimoji="0" lang="en-GB" sz="800">
                    <a:latin typeface="Arial" pitchFamily="34" charset="0"/>
                  </a:rPr>
                  <a:t>Header</a:t>
                </a:r>
              </a:p>
              <a:p>
                <a:pPr algn="l" latinLnBrk="0"/>
                <a:endParaRPr kumimoji="0" lang="en-GB" sz="800">
                  <a:latin typeface="Arial" pitchFamily="34" charset="0"/>
                </a:endParaRPr>
              </a:p>
              <a:p>
                <a:pPr algn="l" latinLnBrk="0"/>
                <a:r>
                  <a:rPr kumimoji="0" lang="en-GB" sz="800">
                    <a:latin typeface="Arial" pitchFamily="34" charset="0"/>
                  </a:rPr>
                  <a:t>Body</a:t>
                </a:r>
                <a:endParaRPr kumimoji="0" lang="en-US" sz="800">
                  <a:latin typeface="Arial" pitchFamily="34" charset="0"/>
                </a:endParaRPr>
              </a:p>
            </p:txBody>
          </p:sp>
        </p:grpSp>
      </p:grpSp>
      <p:grpSp>
        <p:nvGrpSpPr>
          <p:cNvPr id="601127" name="Group 39"/>
          <p:cNvGrpSpPr>
            <a:grpSpLocks/>
          </p:cNvGrpSpPr>
          <p:nvPr/>
        </p:nvGrpSpPr>
        <p:grpSpPr bwMode="auto">
          <a:xfrm>
            <a:off x="5673725" y="4603750"/>
            <a:ext cx="704850" cy="930275"/>
            <a:chOff x="1389" y="1211"/>
            <a:chExt cx="444" cy="586"/>
          </a:xfrm>
        </p:grpSpPr>
        <p:sp>
          <p:nvSpPr>
            <p:cNvPr id="601128" name="Rectangle 40"/>
            <p:cNvSpPr>
              <a:spLocks noChangeArrowheads="1"/>
            </p:cNvSpPr>
            <p:nvPr/>
          </p:nvSpPr>
          <p:spPr bwMode="auto">
            <a:xfrm>
              <a:off x="1403" y="1211"/>
              <a:ext cx="430" cy="586"/>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29" name="Text Box 41"/>
            <p:cNvSpPr txBox="1">
              <a:spLocks noChangeArrowheads="1"/>
            </p:cNvSpPr>
            <p:nvPr/>
          </p:nvSpPr>
          <p:spPr bwMode="auto">
            <a:xfrm>
              <a:off x="1389" y="1543"/>
              <a:ext cx="439" cy="250"/>
            </a:xfrm>
            <a:prstGeom prst="rect">
              <a:avLst/>
            </a:prstGeom>
            <a:solidFill>
              <a:schemeClr val="hlink"/>
            </a:solidFill>
            <a:ln w="9525">
              <a:noFill/>
              <a:miter lim="800000"/>
              <a:headEnd/>
              <a:tailEnd/>
            </a:ln>
            <a:effectLst/>
          </p:spPr>
          <p:txBody>
            <a:bodyPr wrap="none">
              <a:spAutoFit/>
            </a:bodyPr>
            <a:lstStyle/>
            <a:p>
              <a:pPr latinLnBrk="0"/>
              <a:r>
                <a:rPr kumimoji="0" lang="en-GB" sz="1000">
                  <a:latin typeface="Arial" pitchFamily="34" charset="0"/>
                </a:rPr>
                <a:t>SOAP</a:t>
              </a:r>
            </a:p>
            <a:p>
              <a:pPr latinLnBrk="0"/>
              <a:r>
                <a:rPr kumimoji="0" lang="en-GB" sz="1000">
                  <a:latin typeface="Arial" pitchFamily="34" charset="0"/>
                </a:rPr>
                <a:t>message</a:t>
              </a:r>
              <a:endParaRPr kumimoji="0" lang="en-US" sz="1000">
                <a:latin typeface="Arial" pitchFamily="34" charset="0"/>
              </a:endParaRPr>
            </a:p>
          </p:txBody>
        </p:sp>
        <p:grpSp>
          <p:nvGrpSpPr>
            <p:cNvPr id="601130" name="Group 42"/>
            <p:cNvGrpSpPr>
              <a:grpSpLocks/>
            </p:cNvGrpSpPr>
            <p:nvPr/>
          </p:nvGrpSpPr>
          <p:grpSpPr bwMode="auto">
            <a:xfrm>
              <a:off x="1454" y="1249"/>
              <a:ext cx="327" cy="289"/>
              <a:chOff x="691" y="1180"/>
              <a:chExt cx="327" cy="289"/>
            </a:xfrm>
          </p:grpSpPr>
          <p:sp>
            <p:nvSpPr>
              <p:cNvPr id="601131" name="Rectangle 43"/>
              <p:cNvSpPr>
                <a:spLocks noChangeArrowheads="1"/>
              </p:cNvSpPr>
              <p:nvPr/>
            </p:nvSpPr>
            <p:spPr bwMode="auto">
              <a:xfrm>
                <a:off x="713" y="1189"/>
                <a:ext cx="284" cy="274"/>
              </a:xfrm>
              <a:prstGeom prst="rect">
                <a:avLst/>
              </a:prstGeom>
              <a:solidFill>
                <a:schemeClr val="hlink"/>
              </a:solidFill>
              <a:ln w="9525">
                <a:solidFill>
                  <a:schemeClr val="tx1"/>
                </a:solidFill>
                <a:miter lim="800000"/>
                <a:headEnd/>
                <a:tailEnd/>
              </a:ln>
              <a:effectLst/>
            </p:spPr>
            <p:txBody>
              <a:bodyPr wrap="none" anchor="ctr"/>
              <a:lstStyle/>
              <a:p>
                <a:endParaRPr lang="fr-FR"/>
              </a:p>
            </p:txBody>
          </p:sp>
          <p:sp>
            <p:nvSpPr>
              <p:cNvPr id="601132" name="Text Box 44"/>
              <p:cNvSpPr txBox="1">
                <a:spLocks noChangeArrowheads="1"/>
              </p:cNvSpPr>
              <p:nvPr/>
            </p:nvSpPr>
            <p:spPr bwMode="auto">
              <a:xfrm>
                <a:off x="691" y="1180"/>
                <a:ext cx="327" cy="289"/>
              </a:xfrm>
              <a:prstGeom prst="rect">
                <a:avLst/>
              </a:prstGeom>
              <a:solidFill>
                <a:schemeClr val="hlink"/>
              </a:solidFill>
              <a:ln w="9525">
                <a:noFill/>
                <a:miter lim="800000"/>
                <a:headEnd/>
                <a:tailEnd/>
              </a:ln>
              <a:effectLst/>
            </p:spPr>
            <p:txBody>
              <a:bodyPr wrap="none">
                <a:spAutoFit/>
              </a:bodyPr>
              <a:lstStyle/>
              <a:p>
                <a:pPr algn="l" latinLnBrk="0"/>
                <a:r>
                  <a:rPr kumimoji="0" lang="en-GB" sz="800">
                    <a:latin typeface="Arial" pitchFamily="34" charset="0"/>
                  </a:rPr>
                  <a:t>Header</a:t>
                </a:r>
              </a:p>
              <a:p>
                <a:pPr algn="l" latinLnBrk="0"/>
                <a:endParaRPr kumimoji="0" lang="en-GB" sz="800">
                  <a:latin typeface="Arial" pitchFamily="34" charset="0"/>
                </a:endParaRPr>
              </a:p>
              <a:p>
                <a:pPr algn="l" latinLnBrk="0"/>
                <a:r>
                  <a:rPr kumimoji="0" lang="en-GB" sz="800">
                    <a:latin typeface="Arial" pitchFamily="34" charset="0"/>
                  </a:rPr>
                  <a:t>Body</a:t>
                </a:r>
                <a:endParaRPr kumimoji="0" lang="en-US" sz="800">
                  <a:latin typeface="Arial" pitchFamily="34" charset="0"/>
                </a:endParaRPr>
              </a:p>
            </p:txBody>
          </p:sp>
        </p:grpSp>
      </p:grpSp>
      <p:cxnSp>
        <p:nvCxnSpPr>
          <p:cNvPr id="601133" name="AutoShape 45"/>
          <p:cNvCxnSpPr>
            <a:cxnSpLocks noChangeShapeType="1"/>
            <a:stCxn id="601102" idx="0"/>
            <a:endCxn id="601110" idx="1"/>
          </p:cNvCxnSpPr>
          <p:nvPr/>
        </p:nvCxnSpPr>
        <p:spPr bwMode="auto">
          <a:xfrm rot="16200000">
            <a:off x="1408907" y="1877219"/>
            <a:ext cx="966787" cy="1006475"/>
          </a:xfrm>
          <a:prstGeom prst="curvedConnector2">
            <a:avLst/>
          </a:prstGeom>
          <a:noFill/>
          <a:ln w="9525">
            <a:solidFill>
              <a:schemeClr val="tx1"/>
            </a:solidFill>
            <a:round/>
            <a:headEnd/>
            <a:tailEnd type="triangle" w="med" len="med"/>
          </a:ln>
          <a:effectLst/>
        </p:spPr>
      </p:cxnSp>
      <p:cxnSp>
        <p:nvCxnSpPr>
          <p:cNvPr id="601134" name="AutoShape 46"/>
          <p:cNvCxnSpPr>
            <a:cxnSpLocks noChangeShapeType="1"/>
            <a:stCxn id="601110" idx="3"/>
            <a:endCxn id="601116" idx="1"/>
          </p:cNvCxnSpPr>
          <p:nvPr/>
        </p:nvCxnSpPr>
        <p:spPr bwMode="auto">
          <a:xfrm>
            <a:off x="3078163" y="1897063"/>
            <a:ext cx="2624137" cy="0"/>
          </a:xfrm>
          <a:prstGeom prst="straightConnector1">
            <a:avLst/>
          </a:prstGeom>
          <a:noFill/>
          <a:ln w="9525">
            <a:solidFill>
              <a:schemeClr val="tx1"/>
            </a:solidFill>
            <a:round/>
            <a:headEnd/>
            <a:tailEnd type="triangle" w="med" len="med"/>
          </a:ln>
          <a:effectLst/>
        </p:spPr>
      </p:cxnSp>
      <p:cxnSp>
        <p:nvCxnSpPr>
          <p:cNvPr id="601135" name="AutoShape 47"/>
          <p:cNvCxnSpPr>
            <a:cxnSpLocks noChangeShapeType="1"/>
            <a:stCxn id="601116" idx="3"/>
            <a:endCxn id="601095" idx="0"/>
          </p:cNvCxnSpPr>
          <p:nvPr/>
        </p:nvCxnSpPr>
        <p:spPr bwMode="auto">
          <a:xfrm>
            <a:off x="6384925" y="1897063"/>
            <a:ext cx="1222375" cy="955675"/>
          </a:xfrm>
          <a:prstGeom prst="curvedConnector2">
            <a:avLst/>
          </a:prstGeom>
          <a:noFill/>
          <a:ln w="9525">
            <a:solidFill>
              <a:schemeClr val="tx1"/>
            </a:solidFill>
            <a:round/>
            <a:headEnd/>
            <a:tailEnd type="triangle" w="med" len="med"/>
          </a:ln>
          <a:effectLst/>
        </p:spPr>
      </p:cxnSp>
      <p:cxnSp>
        <p:nvCxnSpPr>
          <p:cNvPr id="601136" name="AutoShape 48"/>
          <p:cNvCxnSpPr>
            <a:cxnSpLocks noChangeShapeType="1"/>
            <a:stCxn id="601097" idx="2"/>
            <a:endCxn id="601128" idx="3"/>
          </p:cNvCxnSpPr>
          <p:nvPr/>
        </p:nvCxnSpPr>
        <p:spPr bwMode="auto">
          <a:xfrm rot="5400000">
            <a:off x="6347619" y="3731419"/>
            <a:ext cx="1368425" cy="1306513"/>
          </a:xfrm>
          <a:prstGeom prst="curvedConnector2">
            <a:avLst/>
          </a:prstGeom>
          <a:noFill/>
          <a:ln w="9525">
            <a:solidFill>
              <a:schemeClr val="tx1"/>
            </a:solidFill>
            <a:round/>
            <a:headEnd/>
            <a:tailEnd type="triangle" w="med" len="med"/>
          </a:ln>
          <a:effectLst/>
        </p:spPr>
      </p:cxnSp>
      <p:cxnSp>
        <p:nvCxnSpPr>
          <p:cNvPr id="601137" name="AutoShape 49"/>
          <p:cNvCxnSpPr>
            <a:cxnSpLocks noChangeShapeType="1"/>
            <a:stCxn id="601128" idx="1"/>
            <a:endCxn id="601122" idx="3"/>
          </p:cNvCxnSpPr>
          <p:nvPr/>
        </p:nvCxnSpPr>
        <p:spPr bwMode="auto">
          <a:xfrm rot="10800000">
            <a:off x="3071813" y="5068888"/>
            <a:ext cx="2624137" cy="0"/>
          </a:xfrm>
          <a:prstGeom prst="straightConnector1">
            <a:avLst/>
          </a:prstGeom>
          <a:noFill/>
          <a:ln w="9525">
            <a:solidFill>
              <a:schemeClr val="tx1"/>
            </a:solidFill>
            <a:round/>
            <a:headEnd/>
            <a:tailEnd type="triangle" w="med" len="med"/>
          </a:ln>
          <a:effectLst/>
        </p:spPr>
      </p:cxnSp>
      <p:cxnSp>
        <p:nvCxnSpPr>
          <p:cNvPr id="601138" name="AutoShape 50"/>
          <p:cNvCxnSpPr>
            <a:cxnSpLocks noChangeShapeType="1"/>
            <a:stCxn id="601122" idx="1"/>
            <a:endCxn id="601100" idx="2"/>
          </p:cNvCxnSpPr>
          <p:nvPr/>
        </p:nvCxnSpPr>
        <p:spPr bwMode="auto">
          <a:xfrm rot="10800000">
            <a:off x="1411288" y="3687763"/>
            <a:ext cx="977900" cy="1381125"/>
          </a:xfrm>
          <a:prstGeom prst="curvedConnector2">
            <a:avLst/>
          </a:prstGeom>
          <a:noFill/>
          <a:ln w="9525">
            <a:solidFill>
              <a:schemeClr val="tx1"/>
            </a:solidFill>
            <a:round/>
            <a:headEnd/>
            <a:tailEnd type="triangle" w="med" len="med"/>
          </a:ln>
          <a:effectLst/>
        </p:spPr>
      </p:cxnSp>
      <p:sp>
        <p:nvSpPr>
          <p:cNvPr id="601139" name="Text Box 51"/>
          <p:cNvSpPr txBox="1">
            <a:spLocks noChangeArrowheads="1"/>
          </p:cNvSpPr>
          <p:nvPr/>
        </p:nvSpPr>
        <p:spPr bwMode="auto">
          <a:xfrm>
            <a:off x="619125" y="1751013"/>
            <a:ext cx="904875" cy="517525"/>
          </a:xfrm>
          <a:prstGeom prst="rect">
            <a:avLst/>
          </a:prstGeom>
          <a:noFill/>
          <a:ln w="9525">
            <a:noFill/>
            <a:miter lim="800000"/>
            <a:headEnd/>
            <a:tailEnd/>
          </a:ln>
          <a:effectLst/>
        </p:spPr>
        <p:txBody>
          <a:bodyPr wrap="none">
            <a:spAutoFit/>
          </a:bodyPr>
          <a:lstStyle/>
          <a:p>
            <a:pPr latinLnBrk="0"/>
            <a:r>
              <a:rPr kumimoji="0" lang="en-GB" sz="1400" b="1">
                <a:effectLst>
                  <a:outerShdw blurRad="38100" dist="38100" dir="2700000" algn="tl">
                    <a:srgbClr val="FFFFFF"/>
                  </a:outerShdw>
                </a:effectLst>
                <a:latin typeface="Arial" pitchFamily="34" charset="0"/>
              </a:rPr>
              <a:t>Phase 1</a:t>
            </a:r>
          </a:p>
          <a:p>
            <a:pPr latinLnBrk="0"/>
            <a:r>
              <a:rPr kumimoji="0" lang="en-GB" sz="1400" b="1">
                <a:effectLst>
                  <a:outerShdw blurRad="38100" dist="38100" dir="2700000" algn="tl">
                    <a:srgbClr val="FFFFFF"/>
                  </a:outerShdw>
                </a:effectLst>
                <a:latin typeface="Arial" pitchFamily="34" charset="0"/>
              </a:rPr>
              <a:t>Serialize</a:t>
            </a:r>
            <a:endParaRPr kumimoji="0" lang="en-US" sz="1400" b="1">
              <a:effectLst>
                <a:outerShdw blurRad="38100" dist="38100" dir="2700000" algn="tl">
                  <a:srgbClr val="FFFFFF"/>
                </a:outerShdw>
              </a:effectLst>
              <a:latin typeface="Arial" pitchFamily="34" charset="0"/>
            </a:endParaRPr>
          </a:p>
        </p:txBody>
      </p:sp>
      <p:sp>
        <p:nvSpPr>
          <p:cNvPr id="601140" name="Text Box 52"/>
          <p:cNvSpPr txBox="1">
            <a:spLocks noChangeArrowheads="1"/>
          </p:cNvSpPr>
          <p:nvPr/>
        </p:nvSpPr>
        <p:spPr bwMode="auto">
          <a:xfrm>
            <a:off x="7558088" y="1671638"/>
            <a:ext cx="1111250" cy="517525"/>
          </a:xfrm>
          <a:prstGeom prst="rect">
            <a:avLst/>
          </a:prstGeom>
          <a:noFill/>
          <a:ln w="9525">
            <a:noFill/>
            <a:miter lim="800000"/>
            <a:headEnd/>
            <a:tailEnd/>
          </a:ln>
          <a:effectLst/>
        </p:spPr>
        <p:txBody>
          <a:bodyPr wrap="none">
            <a:spAutoFit/>
          </a:bodyPr>
          <a:lstStyle/>
          <a:p>
            <a:pPr latinLnBrk="0"/>
            <a:r>
              <a:rPr kumimoji="0" lang="en-GB" sz="1400" b="1">
                <a:effectLst>
                  <a:outerShdw blurRad="38100" dist="38100" dir="2700000" algn="tl">
                    <a:srgbClr val="FFFFFF"/>
                  </a:outerShdw>
                </a:effectLst>
                <a:latin typeface="Arial" pitchFamily="34" charset="0"/>
              </a:rPr>
              <a:t>Phase 2</a:t>
            </a:r>
          </a:p>
          <a:p>
            <a:pPr latinLnBrk="0"/>
            <a:r>
              <a:rPr kumimoji="0" lang="en-GB" sz="1400" b="1">
                <a:effectLst>
                  <a:outerShdw blurRad="38100" dist="38100" dir="2700000" algn="tl">
                    <a:srgbClr val="FFFFFF"/>
                  </a:outerShdw>
                </a:effectLst>
                <a:latin typeface="Arial" pitchFamily="34" charset="0"/>
              </a:rPr>
              <a:t>Deserialize</a:t>
            </a:r>
            <a:endParaRPr kumimoji="0" lang="en-US" sz="1400" b="1">
              <a:effectLst>
                <a:outerShdw blurRad="38100" dist="38100" dir="2700000" algn="tl">
                  <a:srgbClr val="FFFFFF"/>
                </a:outerShdw>
              </a:effectLst>
              <a:latin typeface="Arial" pitchFamily="34" charset="0"/>
            </a:endParaRPr>
          </a:p>
        </p:txBody>
      </p:sp>
      <p:sp>
        <p:nvSpPr>
          <p:cNvPr id="601141" name="Text Box 53"/>
          <p:cNvSpPr txBox="1">
            <a:spLocks noChangeArrowheads="1"/>
          </p:cNvSpPr>
          <p:nvPr/>
        </p:nvSpPr>
        <p:spPr bwMode="auto">
          <a:xfrm>
            <a:off x="7659688" y="4683125"/>
            <a:ext cx="904875" cy="517525"/>
          </a:xfrm>
          <a:prstGeom prst="rect">
            <a:avLst/>
          </a:prstGeom>
          <a:noFill/>
          <a:ln w="9525">
            <a:noFill/>
            <a:miter lim="800000"/>
            <a:headEnd/>
            <a:tailEnd/>
          </a:ln>
          <a:effectLst/>
        </p:spPr>
        <p:txBody>
          <a:bodyPr wrap="none">
            <a:spAutoFit/>
          </a:bodyPr>
          <a:lstStyle/>
          <a:p>
            <a:pPr latinLnBrk="0"/>
            <a:r>
              <a:rPr kumimoji="0" lang="en-GB" sz="1400" b="1">
                <a:effectLst>
                  <a:outerShdw blurRad="38100" dist="38100" dir="2700000" algn="tl">
                    <a:srgbClr val="FFFFFF"/>
                  </a:outerShdw>
                </a:effectLst>
                <a:latin typeface="Arial" pitchFamily="34" charset="0"/>
              </a:rPr>
              <a:t>Phase 3</a:t>
            </a:r>
          </a:p>
          <a:p>
            <a:pPr latinLnBrk="0"/>
            <a:r>
              <a:rPr kumimoji="0" lang="en-GB" sz="1400" b="1">
                <a:effectLst>
                  <a:outerShdw blurRad="38100" dist="38100" dir="2700000" algn="tl">
                    <a:srgbClr val="FFFFFF"/>
                  </a:outerShdw>
                </a:effectLst>
                <a:latin typeface="Arial" pitchFamily="34" charset="0"/>
              </a:rPr>
              <a:t>Serialize</a:t>
            </a:r>
            <a:endParaRPr kumimoji="0" lang="en-US" sz="1400" b="1">
              <a:effectLst>
                <a:outerShdw blurRad="38100" dist="38100" dir="2700000" algn="tl">
                  <a:srgbClr val="FFFFFF"/>
                </a:outerShdw>
              </a:effectLst>
              <a:latin typeface="Arial" pitchFamily="34" charset="0"/>
            </a:endParaRPr>
          </a:p>
        </p:txBody>
      </p:sp>
      <p:sp>
        <p:nvSpPr>
          <p:cNvPr id="601142" name="Text Box 54"/>
          <p:cNvSpPr txBox="1">
            <a:spLocks noChangeArrowheads="1"/>
          </p:cNvSpPr>
          <p:nvPr/>
        </p:nvSpPr>
        <p:spPr bwMode="auto">
          <a:xfrm>
            <a:off x="515938" y="4689475"/>
            <a:ext cx="1111250" cy="517525"/>
          </a:xfrm>
          <a:prstGeom prst="rect">
            <a:avLst/>
          </a:prstGeom>
          <a:noFill/>
          <a:ln w="9525">
            <a:noFill/>
            <a:miter lim="800000"/>
            <a:headEnd/>
            <a:tailEnd/>
          </a:ln>
          <a:effectLst/>
        </p:spPr>
        <p:txBody>
          <a:bodyPr wrap="none">
            <a:spAutoFit/>
          </a:bodyPr>
          <a:lstStyle/>
          <a:p>
            <a:pPr latinLnBrk="0"/>
            <a:r>
              <a:rPr kumimoji="0" lang="en-GB" sz="1400" b="1">
                <a:effectLst>
                  <a:outerShdw blurRad="38100" dist="38100" dir="2700000" algn="tl">
                    <a:srgbClr val="FFFFFF"/>
                  </a:outerShdw>
                </a:effectLst>
                <a:latin typeface="Arial" pitchFamily="34" charset="0"/>
              </a:rPr>
              <a:t>Phase 4</a:t>
            </a:r>
          </a:p>
          <a:p>
            <a:pPr latinLnBrk="0"/>
            <a:r>
              <a:rPr kumimoji="0" lang="en-GB" sz="1400" b="1">
                <a:effectLst>
                  <a:outerShdw blurRad="38100" dist="38100" dir="2700000" algn="tl">
                    <a:srgbClr val="FFFFFF"/>
                  </a:outerShdw>
                </a:effectLst>
                <a:latin typeface="Arial" pitchFamily="34" charset="0"/>
              </a:rPr>
              <a:t>Deserialize</a:t>
            </a:r>
            <a:endParaRPr kumimoji="0" lang="en-US" sz="1400" b="1">
              <a:effectLst>
                <a:outerShdw blurRad="38100" dist="38100" dir="2700000" algn="tl">
                  <a:srgbClr val="FFFFFF"/>
                </a:outerShdw>
              </a:effectLst>
              <a:latin typeface="Arial" pitchFamily="34" charset="0"/>
            </a:endParaRPr>
          </a:p>
        </p:txBody>
      </p:sp>
      <p:sp>
        <p:nvSpPr>
          <p:cNvPr id="601143" name="Text Box 55"/>
          <p:cNvSpPr txBox="1">
            <a:spLocks noChangeArrowheads="1"/>
          </p:cNvSpPr>
          <p:nvPr/>
        </p:nvSpPr>
        <p:spPr bwMode="auto">
          <a:xfrm>
            <a:off x="3944938" y="1595438"/>
            <a:ext cx="990600" cy="244475"/>
          </a:xfrm>
          <a:prstGeom prst="rect">
            <a:avLst/>
          </a:prstGeom>
          <a:noFill/>
          <a:ln w="9525">
            <a:noFill/>
            <a:miter lim="800000"/>
            <a:headEnd/>
            <a:tailEnd/>
          </a:ln>
          <a:effectLst/>
        </p:spPr>
        <p:txBody>
          <a:bodyPr wrap="none">
            <a:spAutoFit/>
          </a:bodyPr>
          <a:lstStyle/>
          <a:p>
            <a:pPr algn="l" latinLnBrk="0"/>
            <a:r>
              <a:rPr kumimoji="0" lang="en-GB" sz="1000">
                <a:latin typeface="Arial" pitchFamily="34" charset="0"/>
              </a:rPr>
              <a:t>SOAP request</a:t>
            </a:r>
            <a:endParaRPr kumimoji="0" lang="en-US" sz="1000">
              <a:latin typeface="Arial" pitchFamily="34" charset="0"/>
            </a:endParaRPr>
          </a:p>
        </p:txBody>
      </p:sp>
      <p:sp>
        <p:nvSpPr>
          <p:cNvPr id="601144" name="Text Box 56"/>
          <p:cNvSpPr txBox="1">
            <a:spLocks noChangeArrowheads="1"/>
          </p:cNvSpPr>
          <p:nvPr/>
        </p:nvSpPr>
        <p:spPr bwMode="auto">
          <a:xfrm>
            <a:off x="3908425" y="5159375"/>
            <a:ext cx="1089025" cy="244475"/>
          </a:xfrm>
          <a:prstGeom prst="rect">
            <a:avLst/>
          </a:prstGeom>
          <a:noFill/>
          <a:ln w="9525">
            <a:noFill/>
            <a:miter lim="800000"/>
            <a:headEnd/>
            <a:tailEnd/>
          </a:ln>
          <a:effectLst/>
        </p:spPr>
        <p:txBody>
          <a:bodyPr wrap="none">
            <a:spAutoFit/>
          </a:bodyPr>
          <a:lstStyle/>
          <a:p>
            <a:pPr algn="l" latinLnBrk="0"/>
            <a:r>
              <a:rPr kumimoji="0" lang="en-GB" sz="1000">
                <a:latin typeface="Arial" pitchFamily="34" charset="0"/>
              </a:rPr>
              <a:t>SOAP response</a:t>
            </a:r>
            <a:endParaRPr kumimoji="0" lang="en-US" sz="1000">
              <a:latin typeface="Arial" pitchFamily="34" charset="0"/>
            </a:endParaRPr>
          </a:p>
        </p:txBody>
      </p:sp>
      <p:sp>
        <p:nvSpPr>
          <p:cNvPr id="601149" name="Text Box 61"/>
          <p:cNvSpPr txBox="1">
            <a:spLocks noChangeArrowheads="1"/>
          </p:cNvSpPr>
          <p:nvPr/>
        </p:nvSpPr>
        <p:spPr bwMode="auto">
          <a:xfrm>
            <a:off x="1546225" y="914400"/>
            <a:ext cx="1030288" cy="457200"/>
          </a:xfrm>
          <a:prstGeom prst="rect">
            <a:avLst/>
          </a:prstGeom>
          <a:noFill/>
          <a:ln w="9525">
            <a:noFill/>
            <a:miter lim="800000"/>
            <a:headEnd/>
            <a:tailEnd/>
          </a:ln>
          <a:effectLst/>
        </p:spPr>
        <p:txBody>
          <a:bodyPr wrap="none">
            <a:spAutoFit/>
          </a:bodyPr>
          <a:lstStyle/>
          <a:p>
            <a:pPr algn="l" eaLnBrk="0" latinLnBrk="0" hangingPunct="0"/>
            <a:r>
              <a:rPr kumimoji="0" lang="de-DE" sz="2400" b="1">
                <a:latin typeface="Arial" pitchFamily="34" charset="0"/>
              </a:rPr>
              <a:t>Client</a:t>
            </a:r>
            <a:endParaRPr kumimoji="0" lang="en-US" sz="2400" b="1">
              <a:latin typeface="Arial" pitchFamily="34" charset="0"/>
            </a:endParaRPr>
          </a:p>
        </p:txBody>
      </p:sp>
      <p:sp>
        <p:nvSpPr>
          <p:cNvPr id="601150" name="Text Box 62"/>
          <p:cNvSpPr txBox="1">
            <a:spLocks noChangeArrowheads="1"/>
          </p:cNvSpPr>
          <p:nvPr/>
        </p:nvSpPr>
        <p:spPr bwMode="auto">
          <a:xfrm>
            <a:off x="6515100" y="985838"/>
            <a:ext cx="1135063" cy="457200"/>
          </a:xfrm>
          <a:prstGeom prst="rect">
            <a:avLst/>
          </a:prstGeom>
          <a:noFill/>
          <a:ln w="9525">
            <a:noFill/>
            <a:miter lim="800000"/>
            <a:headEnd/>
            <a:tailEnd/>
          </a:ln>
          <a:effectLst/>
        </p:spPr>
        <p:txBody>
          <a:bodyPr wrap="none">
            <a:spAutoFit/>
          </a:bodyPr>
          <a:lstStyle/>
          <a:p>
            <a:pPr algn="l" eaLnBrk="0" latinLnBrk="0" hangingPunct="0"/>
            <a:r>
              <a:rPr kumimoji="0" lang="de-DE" sz="2400" b="1">
                <a:latin typeface="Arial" pitchFamily="34" charset="0"/>
              </a:rPr>
              <a:t>Server</a:t>
            </a:r>
            <a:endParaRPr kumimoji="0" lang="en-US" sz="2400" b="1">
              <a:latin typeface="Arial" pitchFamily="34" charset="0"/>
            </a:endParaRPr>
          </a:p>
        </p:txBody>
      </p:sp>
      <p:grpSp>
        <p:nvGrpSpPr>
          <p:cNvPr id="601151" name="Group 63"/>
          <p:cNvGrpSpPr>
            <a:grpSpLocks/>
          </p:cNvGrpSpPr>
          <p:nvPr/>
        </p:nvGrpSpPr>
        <p:grpSpPr bwMode="auto">
          <a:xfrm>
            <a:off x="1301750" y="2063750"/>
            <a:ext cx="850900" cy="688975"/>
            <a:chOff x="639" y="1614"/>
            <a:chExt cx="536" cy="434"/>
          </a:xfrm>
        </p:grpSpPr>
        <p:grpSp>
          <p:nvGrpSpPr>
            <p:cNvPr id="601152" name="Group 64"/>
            <p:cNvGrpSpPr>
              <a:grpSpLocks/>
            </p:cNvGrpSpPr>
            <p:nvPr/>
          </p:nvGrpSpPr>
          <p:grpSpPr bwMode="auto">
            <a:xfrm>
              <a:off x="801" y="1614"/>
              <a:ext cx="374" cy="302"/>
              <a:chOff x="229" y="3831"/>
              <a:chExt cx="374" cy="302"/>
            </a:xfrm>
          </p:grpSpPr>
          <p:sp>
            <p:nvSpPr>
              <p:cNvPr id="601153" name="Rectangle 65"/>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54" name="Line 66"/>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55" name="Text Box 67"/>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56" name="Group 68"/>
            <p:cNvGrpSpPr>
              <a:grpSpLocks/>
            </p:cNvGrpSpPr>
            <p:nvPr/>
          </p:nvGrpSpPr>
          <p:grpSpPr bwMode="auto">
            <a:xfrm>
              <a:off x="720" y="1680"/>
              <a:ext cx="374" cy="302"/>
              <a:chOff x="229" y="3831"/>
              <a:chExt cx="374" cy="302"/>
            </a:xfrm>
          </p:grpSpPr>
          <p:sp>
            <p:nvSpPr>
              <p:cNvPr id="601157" name="Rectangle 69"/>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58" name="Line 70"/>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59" name="Text Box 71"/>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60" name="Group 72"/>
            <p:cNvGrpSpPr>
              <a:grpSpLocks/>
            </p:cNvGrpSpPr>
            <p:nvPr/>
          </p:nvGrpSpPr>
          <p:grpSpPr bwMode="auto">
            <a:xfrm>
              <a:off x="639" y="1746"/>
              <a:ext cx="374" cy="302"/>
              <a:chOff x="229" y="3831"/>
              <a:chExt cx="374" cy="302"/>
            </a:xfrm>
          </p:grpSpPr>
          <p:sp>
            <p:nvSpPr>
              <p:cNvPr id="601161" name="Rectangle 73"/>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62" name="Line 74"/>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63" name="Text Box 75"/>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grpSp>
        <p:nvGrpSpPr>
          <p:cNvPr id="601164" name="Group 76"/>
          <p:cNvGrpSpPr>
            <a:grpSpLocks/>
          </p:cNvGrpSpPr>
          <p:nvPr/>
        </p:nvGrpSpPr>
        <p:grpSpPr bwMode="auto">
          <a:xfrm>
            <a:off x="1430338" y="4200525"/>
            <a:ext cx="850900" cy="688975"/>
            <a:chOff x="639" y="1614"/>
            <a:chExt cx="536" cy="434"/>
          </a:xfrm>
        </p:grpSpPr>
        <p:grpSp>
          <p:nvGrpSpPr>
            <p:cNvPr id="601165" name="Group 77"/>
            <p:cNvGrpSpPr>
              <a:grpSpLocks/>
            </p:cNvGrpSpPr>
            <p:nvPr/>
          </p:nvGrpSpPr>
          <p:grpSpPr bwMode="auto">
            <a:xfrm>
              <a:off x="801" y="1614"/>
              <a:ext cx="374" cy="302"/>
              <a:chOff x="229" y="3831"/>
              <a:chExt cx="374" cy="302"/>
            </a:xfrm>
          </p:grpSpPr>
          <p:sp>
            <p:nvSpPr>
              <p:cNvPr id="601166" name="Rectangle 78"/>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67" name="Line 79"/>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68" name="Text Box 80"/>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69" name="Group 81"/>
            <p:cNvGrpSpPr>
              <a:grpSpLocks/>
            </p:cNvGrpSpPr>
            <p:nvPr/>
          </p:nvGrpSpPr>
          <p:grpSpPr bwMode="auto">
            <a:xfrm>
              <a:off x="720" y="1680"/>
              <a:ext cx="374" cy="302"/>
              <a:chOff x="229" y="3831"/>
              <a:chExt cx="374" cy="302"/>
            </a:xfrm>
          </p:grpSpPr>
          <p:sp>
            <p:nvSpPr>
              <p:cNvPr id="601170" name="Rectangle 82"/>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71" name="Line 83"/>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72" name="Text Box 84"/>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73" name="Group 85"/>
            <p:cNvGrpSpPr>
              <a:grpSpLocks/>
            </p:cNvGrpSpPr>
            <p:nvPr/>
          </p:nvGrpSpPr>
          <p:grpSpPr bwMode="auto">
            <a:xfrm>
              <a:off x="639" y="1746"/>
              <a:ext cx="374" cy="302"/>
              <a:chOff x="229" y="3831"/>
              <a:chExt cx="374" cy="302"/>
            </a:xfrm>
          </p:grpSpPr>
          <p:sp>
            <p:nvSpPr>
              <p:cNvPr id="601174" name="Rectangle 86"/>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75" name="Line 87"/>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76" name="Text Box 88"/>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grpSp>
        <p:nvGrpSpPr>
          <p:cNvPr id="601177" name="Group 89"/>
          <p:cNvGrpSpPr>
            <a:grpSpLocks/>
          </p:cNvGrpSpPr>
          <p:nvPr/>
        </p:nvGrpSpPr>
        <p:grpSpPr bwMode="auto">
          <a:xfrm>
            <a:off x="6535738" y="1838325"/>
            <a:ext cx="942975" cy="822325"/>
            <a:chOff x="3829" y="1516"/>
            <a:chExt cx="594" cy="518"/>
          </a:xfrm>
        </p:grpSpPr>
        <p:grpSp>
          <p:nvGrpSpPr>
            <p:cNvPr id="601178" name="Group 90"/>
            <p:cNvGrpSpPr>
              <a:grpSpLocks/>
            </p:cNvGrpSpPr>
            <p:nvPr/>
          </p:nvGrpSpPr>
          <p:grpSpPr bwMode="auto">
            <a:xfrm>
              <a:off x="4049" y="1516"/>
              <a:ext cx="374" cy="302"/>
              <a:chOff x="229" y="3831"/>
              <a:chExt cx="374" cy="302"/>
            </a:xfrm>
          </p:grpSpPr>
          <p:sp>
            <p:nvSpPr>
              <p:cNvPr id="601179" name="Rectangle 91"/>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80" name="Line 92"/>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81" name="Text Box 93"/>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82" name="Group 94"/>
            <p:cNvGrpSpPr>
              <a:grpSpLocks/>
            </p:cNvGrpSpPr>
            <p:nvPr/>
          </p:nvGrpSpPr>
          <p:grpSpPr bwMode="auto">
            <a:xfrm>
              <a:off x="3994" y="1570"/>
              <a:ext cx="374" cy="302"/>
              <a:chOff x="229" y="3831"/>
              <a:chExt cx="374" cy="302"/>
            </a:xfrm>
          </p:grpSpPr>
          <p:sp>
            <p:nvSpPr>
              <p:cNvPr id="601183" name="Rectangle 95"/>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84" name="Line 96"/>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85" name="Text Box 97"/>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86" name="Group 98"/>
            <p:cNvGrpSpPr>
              <a:grpSpLocks/>
            </p:cNvGrpSpPr>
            <p:nvPr/>
          </p:nvGrpSpPr>
          <p:grpSpPr bwMode="auto">
            <a:xfrm>
              <a:off x="3939" y="1624"/>
              <a:ext cx="374" cy="302"/>
              <a:chOff x="229" y="3831"/>
              <a:chExt cx="374" cy="302"/>
            </a:xfrm>
          </p:grpSpPr>
          <p:sp>
            <p:nvSpPr>
              <p:cNvPr id="601187" name="Rectangle 99"/>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88" name="Line 100"/>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89" name="Text Box 101"/>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90" name="Group 102"/>
            <p:cNvGrpSpPr>
              <a:grpSpLocks/>
            </p:cNvGrpSpPr>
            <p:nvPr/>
          </p:nvGrpSpPr>
          <p:grpSpPr bwMode="auto">
            <a:xfrm>
              <a:off x="3884" y="1678"/>
              <a:ext cx="374" cy="302"/>
              <a:chOff x="229" y="3831"/>
              <a:chExt cx="374" cy="302"/>
            </a:xfrm>
          </p:grpSpPr>
          <p:sp>
            <p:nvSpPr>
              <p:cNvPr id="601191" name="Rectangle 103"/>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92" name="Line 104"/>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93" name="Text Box 105"/>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194" name="Group 106"/>
            <p:cNvGrpSpPr>
              <a:grpSpLocks/>
            </p:cNvGrpSpPr>
            <p:nvPr/>
          </p:nvGrpSpPr>
          <p:grpSpPr bwMode="auto">
            <a:xfrm>
              <a:off x="3829" y="1732"/>
              <a:ext cx="374" cy="302"/>
              <a:chOff x="229" y="3831"/>
              <a:chExt cx="374" cy="302"/>
            </a:xfrm>
          </p:grpSpPr>
          <p:sp>
            <p:nvSpPr>
              <p:cNvPr id="601195" name="Rectangle 107"/>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196" name="Line 108"/>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197" name="Text Box 109"/>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grpSp>
        <p:nvGrpSpPr>
          <p:cNvPr id="601198" name="Group 110"/>
          <p:cNvGrpSpPr>
            <a:grpSpLocks/>
          </p:cNvGrpSpPr>
          <p:nvPr/>
        </p:nvGrpSpPr>
        <p:grpSpPr bwMode="auto">
          <a:xfrm>
            <a:off x="6688138" y="4276725"/>
            <a:ext cx="942975" cy="822325"/>
            <a:chOff x="3829" y="1516"/>
            <a:chExt cx="594" cy="518"/>
          </a:xfrm>
        </p:grpSpPr>
        <p:grpSp>
          <p:nvGrpSpPr>
            <p:cNvPr id="601199" name="Group 111"/>
            <p:cNvGrpSpPr>
              <a:grpSpLocks/>
            </p:cNvGrpSpPr>
            <p:nvPr/>
          </p:nvGrpSpPr>
          <p:grpSpPr bwMode="auto">
            <a:xfrm>
              <a:off x="4049" y="1516"/>
              <a:ext cx="374" cy="302"/>
              <a:chOff x="229" y="3831"/>
              <a:chExt cx="374" cy="302"/>
            </a:xfrm>
          </p:grpSpPr>
          <p:sp>
            <p:nvSpPr>
              <p:cNvPr id="601200" name="Rectangle 112"/>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201" name="Line 113"/>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202" name="Text Box 114"/>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203" name="Group 115"/>
            <p:cNvGrpSpPr>
              <a:grpSpLocks/>
            </p:cNvGrpSpPr>
            <p:nvPr/>
          </p:nvGrpSpPr>
          <p:grpSpPr bwMode="auto">
            <a:xfrm>
              <a:off x="3994" y="1570"/>
              <a:ext cx="374" cy="302"/>
              <a:chOff x="229" y="3831"/>
              <a:chExt cx="374" cy="302"/>
            </a:xfrm>
          </p:grpSpPr>
          <p:sp>
            <p:nvSpPr>
              <p:cNvPr id="601204" name="Rectangle 116"/>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205" name="Line 117"/>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206" name="Text Box 118"/>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207" name="Group 119"/>
            <p:cNvGrpSpPr>
              <a:grpSpLocks/>
            </p:cNvGrpSpPr>
            <p:nvPr/>
          </p:nvGrpSpPr>
          <p:grpSpPr bwMode="auto">
            <a:xfrm>
              <a:off x="3939" y="1624"/>
              <a:ext cx="374" cy="302"/>
              <a:chOff x="229" y="3831"/>
              <a:chExt cx="374" cy="302"/>
            </a:xfrm>
          </p:grpSpPr>
          <p:sp>
            <p:nvSpPr>
              <p:cNvPr id="601208" name="Rectangle 120"/>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209" name="Line 121"/>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210" name="Text Box 122"/>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211" name="Group 123"/>
            <p:cNvGrpSpPr>
              <a:grpSpLocks/>
            </p:cNvGrpSpPr>
            <p:nvPr/>
          </p:nvGrpSpPr>
          <p:grpSpPr bwMode="auto">
            <a:xfrm>
              <a:off x="3884" y="1678"/>
              <a:ext cx="374" cy="302"/>
              <a:chOff x="229" y="3831"/>
              <a:chExt cx="374" cy="302"/>
            </a:xfrm>
          </p:grpSpPr>
          <p:sp>
            <p:nvSpPr>
              <p:cNvPr id="601212" name="Rectangle 124"/>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213" name="Line 125"/>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214" name="Text Box 126"/>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nvGrpSpPr>
            <p:cNvPr id="601215" name="Group 127"/>
            <p:cNvGrpSpPr>
              <a:grpSpLocks/>
            </p:cNvGrpSpPr>
            <p:nvPr/>
          </p:nvGrpSpPr>
          <p:grpSpPr bwMode="auto">
            <a:xfrm>
              <a:off x="3829" y="1732"/>
              <a:ext cx="374" cy="302"/>
              <a:chOff x="229" y="3831"/>
              <a:chExt cx="374" cy="302"/>
            </a:xfrm>
          </p:grpSpPr>
          <p:sp>
            <p:nvSpPr>
              <p:cNvPr id="601216" name="Rectangle 128"/>
              <p:cNvSpPr>
                <a:spLocks noChangeArrowheads="1"/>
              </p:cNvSpPr>
              <p:nvPr/>
            </p:nvSpPr>
            <p:spPr bwMode="auto">
              <a:xfrm>
                <a:off x="229" y="3831"/>
                <a:ext cx="374" cy="302"/>
              </a:xfrm>
              <a:prstGeom prst="rect">
                <a:avLst/>
              </a:prstGeom>
              <a:solidFill>
                <a:srgbClr val="FF3300"/>
              </a:solidFill>
              <a:ln w="9525">
                <a:solidFill>
                  <a:schemeClr val="tx1"/>
                </a:solidFill>
                <a:miter lim="800000"/>
                <a:headEnd/>
                <a:tailEnd/>
              </a:ln>
              <a:effectLst/>
            </p:spPr>
            <p:txBody>
              <a:bodyPr wrap="none" anchor="ctr"/>
              <a:lstStyle/>
              <a:p>
                <a:endParaRPr lang="fr-FR"/>
              </a:p>
            </p:txBody>
          </p:sp>
          <p:sp>
            <p:nvSpPr>
              <p:cNvPr id="601217" name="Line 129"/>
              <p:cNvSpPr>
                <a:spLocks noChangeShapeType="1"/>
              </p:cNvSpPr>
              <p:nvPr/>
            </p:nvSpPr>
            <p:spPr bwMode="auto">
              <a:xfrm>
                <a:off x="420" y="3840"/>
                <a:ext cx="0" cy="293"/>
              </a:xfrm>
              <a:prstGeom prst="line">
                <a:avLst/>
              </a:prstGeom>
              <a:noFill/>
              <a:ln w="9525">
                <a:solidFill>
                  <a:schemeClr val="tx1"/>
                </a:solidFill>
                <a:round/>
                <a:headEnd/>
                <a:tailEnd/>
              </a:ln>
              <a:effectLst/>
            </p:spPr>
            <p:txBody>
              <a:bodyPr/>
              <a:lstStyle/>
              <a:p>
                <a:endParaRPr lang="fr-FR"/>
              </a:p>
            </p:txBody>
          </p:sp>
          <p:sp>
            <p:nvSpPr>
              <p:cNvPr id="601218" name="Text Box 130"/>
              <p:cNvSpPr txBox="1">
                <a:spLocks noChangeArrowheads="1"/>
              </p:cNvSpPr>
              <p:nvPr/>
            </p:nvSpPr>
            <p:spPr bwMode="auto">
              <a:xfrm>
                <a:off x="244" y="3860"/>
                <a:ext cx="336" cy="212"/>
              </a:xfrm>
              <a:prstGeom prst="rect">
                <a:avLst/>
              </a:prstGeom>
              <a:noFill/>
              <a:ln w="9525">
                <a:noFill/>
                <a:miter lim="800000"/>
                <a:headEnd/>
                <a:tailEnd/>
              </a:ln>
              <a:effectLst/>
            </p:spPr>
            <p:txBody>
              <a:bodyPr wrap="none">
                <a:spAutoFit/>
              </a:bodyPr>
              <a:lstStyle/>
              <a:p>
                <a:pPr algn="l" latinLnBrk="0"/>
                <a:r>
                  <a:rPr kumimoji="0" lang="en-GB" sz="1600" b="1">
                    <a:effectLst>
                      <a:outerShdw blurRad="38100" dist="38100" dir="2700000" algn="tl">
                        <a:srgbClr val="FFFFFF"/>
                      </a:outerShdw>
                    </a:effectLst>
                    <a:latin typeface="Arial" pitchFamily="34" charset="0"/>
                  </a:rPr>
                  <a:t>B A</a:t>
                </a:r>
                <a:endParaRPr kumimoji="0" lang="en-US" sz="1600" b="1">
                  <a:effectLst>
                    <a:outerShdw blurRad="38100" dist="38100" dir="2700000" algn="tl">
                      <a:srgbClr val="FFFFFF"/>
                    </a:outerShdw>
                  </a:effectLst>
                  <a:latin typeface="Arial" pitchFamily="34" charset="0"/>
                </a:endParaRPr>
              </a:p>
            </p:txBody>
          </p:sp>
        </p:grpSp>
      </p:grpSp>
      <p:pic>
        <p:nvPicPr>
          <p:cNvPr id="601221" name="Picture 133" descr="BS00103_"/>
          <p:cNvPicPr>
            <a:picLocks noChangeAspect="1" noChangeArrowheads="1"/>
          </p:cNvPicPr>
          <p:nvPr/>
        </p:nvPicPr>
        <p:blipFill>
          <a:blip r:embed="rId2" cstate="print"/>
          <a:srcRect/>
          <a:stretch>
            <a:fillRect/>
          </a:stretch>
        </p:blipFill>
        <p:spPr bwMode="auto">
          <a:xfrm rot="10800000" flipV="1">
            <a:off x="8027988" y="3217863"/>
            <a:ext cx="811212" cy="936625"/>
          </a:xfrm>
          <a:prstGeom prst="rect">
            <a:avLst/>
          </a:prstGeom>
          <a:noFill/>
          <a:ln w="9525">
            <a:noFill/>
            <a:miter lim="800000"/>
            <a:headEnd/>
            <a:tailEnd/>
          </a:ln>
        </p:spPr>
      </p:pic>
      <p:pic>
        <p:nvPicPr>
          <p:cNvPr id="601222" name="Picture 134" descr="BS00098_"/>
          <p:cNvPicPr>
            <a:picLocks noChangeAspect="1" noChangeArrowheads="1"/>
          </p:cNvPicPr>
          <p:nvPr/>
        </p:nvPicPr>
        <p:blipFill>
          <a:blip r:embed="rId3" cstate="print"/>
          <a:srcRect/>
          <a:stretch>
            <a:fillRect/>
          </a:stretch>
        </p:blipFill>
        <p:spPr bwMode="auto">
          <a:xfrm rot="10800000" flipV="1">
            <a:off x="361950" y="3797300"/>
            <a:ext cx="1041400" cy="71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1"/>
          <p:cNvSpPr>
            <a:spLocks noGrp="1"/>
          </p:cNvSpPr>
          <p:nvPr>
            <p:ph type="sldNum" sz="quarter" idx="10"/>
          </p:nvPr>
        </p:nvSpPr>
        <p:spPr/>
        <p:txBody>
          <a:bodyPr/>
          <a:lstStyle/>
          <a:p>
            <a:fld id="{101ACB39-6366-47F3-9AF9-3BBD5720F90E}" type="slidenum">
              <a:rPr lang="fr-FR"/>
              <a:pPr/>
              <a:t>234</a:t>
            </a:fld>
            <a:endParaRPr lang="fr-FR"/>
          </a:p>
        </p:txBody>
      </p:sp>
      <p:pic>
        <p:nvPicPr>
          <p:cNvPr id="659460" name="Picture 4" descr="bars_faded"/>
          <p:cNvPicPr>
            <a:picLocks noChangeAspect="1" noChangeArrowheads="1"/>
          </p:cNvPicPr>
          <p:nvPr/>
        </p:nvPicPr>
        <p:blipFill>
          <a:blip r:embed="rId2" cstate="print"/>
          <a:srcRect/>
          <a:stretch>
            <a:fillRect/>
          </a:stretch>
        </p:blipFill>
        <p:spPr bwMode="auto">
          <a:xfrm>
            <a:off x="239713" y="2778125"/>
            <a:ext cx="2292350" cy="3659188"/>
          </a:xfrm>
          <a:prstGeom prst="rect">
            <a:avLst/>
          </a:prstGeom>
          <a:noFill/>
        </p:spPr>
      </p:pic>
      <p:sp>
        <p:nvSpPr>
          <p:cNvPr id="659461" name="Rectangle 5"/>
          <p:cNvSpPr>
            <a:spLocks noChangeArrowheads="1"/>
          </p:cNvSpPr>
          <p:nvPr/>
        </p:nvSpPr>
        <p:spPr bwMode="auto">
          <a:xfrm>
            <a:off x="179388" y="0"/>
            <a:ext cx="8836025" cy="546100"/>
          </a:xfrm>
          <a:prstGeom prst="rect">
            <a:avLst/>
          </a:prstGeom>
          <a:noFill/>
          <a:ln w="9525">
            <a:noFill/>
            <a:miter lim="800000"/>
            <a:headEnd/>
            <a:tailEnd/>
          </a:ln>
          <a:effectLst/>
        </p:spPr>
        <p:txBody>
          <a:bodyPr anchor="ctr"/>
          <a:lstStyle/>
          <a:p>
            <a:pPr latinLnBrk="0"/>
            <a:r>
              <a:rPr kumimoji="0" lang="fr-FR" sz="2800">
                <a:solidFill>
                  <a:schemeClr val="bg1"/>
                </a:solidFill>
                <a:effectLst>
                  <a:outerShdw blurRad="38100" dist="38100" dir="2700000" algn="tl">
                    <a:srgbClr val="000000"/>
                  </a:outerShdw>
                </a:effectLst>
                <a:latin typeface="Arial" pitchFamily="34" charset="0"/>
              </a:rPr>
              <a:t>Intégration native de XML dans .net</a:t>
            </a:r>
          </a:p>
        </p:txBody>
      </p:sp>
      <p:sp>
        <p:nvSpPr>
          <p:cNvPr id="659462" name="Rectangle 6"/>
          <p:cNvSpPr>
            <a:spLocks noChangeArrowheads="1"/>
          </p:cNvSpPr>
          <p:nvPr/>
        </p:nvSpPr>
        <p:spPr bwMode="auto">
          <a:xfrm>
            <a:off x="312738" y="3094038"/>
            <a:ext cx="2057400" cy="420687"/>
          </a:xfrm>
          <a:prstGeom prst="rect">
            <a:avLst/>
          </a:prstGeom>
          <a:noFill/>
          <a:ln w="12700">
            <a:noFill/>
            <a:miter lim="800000"/>
            <a:headEnd/>
            <a:tailEnd/>
          </a:ln>
          <a:effectLst/>
        </p:spPr>
        <p:txBody>
          <a:bodyPr anchor="ctr">
            <a:spAutoFit/>
          </a:bodyP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Données</a:t>
            </a:r>
          </a:p>
        </p:txBody>
      </p:sp>
      <p:sp>
        <p:nvSpPr>
          <p:cNvPr id="659463" name="Rectangle 7"/>
          <p:cNvSpPr>
            <a:spLocks noChangeArrowheads="1"/>
          </p:cNvSpPr>
          <p:nvPr/>
        </p:nvSpPr>
        <p:spPr bwMode="auto">
          <a:xfrm>
            <a:off x="312738" y="3946525"/>
            <a:ext cx="2057400" cy="420688"/>
          </a:xfrm>
          <a:prstGeom prst="rect">
            <a:avLst/>
          </a:prstGeom>
          <a:noFill/>
          <a:ln w="12700">
            <a:noFill/>
            <a:miter lim="800000"/>
            <a:headEnd/>
            <a:tailEnd/>
          </a:ln>
          <a:effectLst/>
        </p:spPr>
        <p:txBody>
          <a:bodyPr anchor="ctr">
            <a:spAutoFit/>
          </a:bodyP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Schéma</a:t>
            </a:r>
          </a:p>
        </p:txBody>
      </p:sp>
      <p:sp>
        <p:nvSpPr>
          <p:cNvPr id="659464" name="Rectangle 8"/>
          <p:cNvSpPr>
            <a:spLocks noChangeArrowheads="1"/>
          </p:cNvSpPr>
          <p:nvPr/>
        </p:nvSpPr>
        <p:spPr bwMode="auto">
          <a:xfrm>
            <a:off x="312738" y="4813300"/>
            <a:ext cx="2057400" cy="420688"/>
          </a:xfrm>
          <a:prstGeom prst="rect">
            <a:avLst/>
          </a:prstGeom>
          <a:noFill/>
          <a:ln w="12700">
            <a:noFill/>
            <a:miter lim="800000"/>
            <a:headEnd/>
            <a:tailEnd/>
          </a:ln>
          <a:effectLst/>
        </p:spPr>
        <p:txBody>
          <a:bodyPr anchor="ctr">
            <a:spAutoFit/>
          </a:bodyP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Services</a:t>
            </a:r>
          </a:p>
        </p:txBody>
      </p:sp>
      <p:sp>
        <p:nvSpPr>
          <p:cNvPr id="659465" name="Rectangle 9"/>
          <p:cNvSpPr>
            <a:spLocks noChangeArrowheads="1"/>
          </p:cNvSpPr>
          <p:nvPr/>
        </p:nvSpPr>
        <p:spPr bwMode="auto">
          <a:xfrm>
            <a:off x="312738" y="5651500"/>
            <a:ext cx="2057400" cy="420688"/>
          </a:xfrm>
          <a:prstGeom prst="rect">
            <a:avLst/>
          </a:prstGeom>
          <a:noFill/>
          <a:ln w="12700">
            <a:noFill/>
            <a:miter lim="800000"/>
            <a:headEnd/>
            <a:tailEnd/>
          </a:ln>
          <a:effectLst/>
        </p:spPr>
        <p:txBody>
          <a:bodyPr anchor="ctr">
            <a:spAutoFit/>
          </a:bodyP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Invocation</a:t>
            </a:r>
          </a:p>
        </p:txBody>
      </p:sp>
      <p:grpSp>
        <p:nvGrpSpPr>
          <p:cNvPr id="659466" name="Group 10"/>
          <p:cNvGrpSpPr>
            <a:grpSpLocks/>
          </p:cNvGrpSpPr>
          <p:nvPr/>
        </p:nvGrpSpPr>
        <p:grpSpPr bwMode="auto">
          <a:xfrm>
            <a:off x="2560638" y="2244725"/>
            <a:ext cx="2925762" cy="4354513"/>
            <a:chOff x="1622" y="1542"/>
            <a:chExt cx="1843" cy="2743"/>
          </a:xfrm>
        </p:grpSpPr>
        <p:pic>
          <p:nvPicPr>
            <p:cNvPr id="659467" name="Picture 11" descr="bars_back"/>
            <p:cNvPicPr>
              <a:picLocks noChangeAspect="1" noChangeArrowheads="1"/>
            </p:cNvPicPr>
            <p:nvPr/>
          </p:nvPicPr>
          <p:blipFill>
            <a:blip r:embed="rId3" cstate="print">
              <a:lum bright="-12000"/>
            </a:blip>
            <a:srcRect/>
            <a:stretch>
              <a:fillRect/>
            </a:stretch>
          </p:blipFill>
          <p:spPr bwMode="auto">
            <a:xfrm>
              <a:off x="1622" y="1763"/>
              <a:ext cx="1843" cy="2522"/>
            </a:xfrm>
            <a:prstGeom prst="rect">
              <a:avLst/>
            </a:prstGeom>
            <a:noFill/>
          </p:spPr>
        </p:pic>
        <p:sp>
          <p:nvSpPr>
            <p:cNvPr id="659468" name="Text Box 12"/>
            <p:cNvSpPr txBox="1">
              <a:spLocks noChangeArrowheads="1"/>
            </p:cNvSpPr>
            <p:nvPr/>
          </p:nvSpPr>
          <p:spPr bwMode="auto">
            <a:xfrm>
              <a:off x="2235" y="1542"/>
              <a:ext cx="564" cy="265"/>
            </a:xfrm>
            <a:prstGeom prst="rect">
              <a:avLst/>
            </a:prstGeom>
            <a:noFill/>
            <a:ln w="12700">
              <a:noFill/>
              <a:miter lim="800000"/>
              <a:headEnd/>
              <a:tailEnd/>
            </a:ln>
            <a:effectLst/>
          </p:spPr>
          <p:txBody>
            <a:bodyPr wrap="none">
              <a:spAutoFit/>
            </a:bodyPr>
            <a:lstStyle/>
            <a:p>
              <a:pPr eaLnBrk="0" latinLnBrk="0" hangingPunct="0">
                <a:lnSpc>
                  <a:spcPct val="90000"/>
                </a:lnSpc>
              </a:pPr>
              <a:r>
                <a:rPr kumimoji="0" lang="fr-FR" sz="2400">
                  <a:effectLst>
                    <a:outerShdw blurRad="38100" dist="38100" dir="2700000" algn="tl">
                      <a:srgbClr val="FFFFFF"/>
                    </a:outerShdw>
                  </a:effectLst>
                  <a:latin typeface="Arial Black" pitchFamily="34" charset="0"/>
                </a:rPr>
                <a:t>Web</a:t>
              </a:r>
            </a:p>
          </p:txBody>
        </p:sp>
        <p:sp>
          <p:nvSpPr>
            <p:cNvPr id="659469" name="Rectangle 13"/>
            <p:cNvSpPr>
              <a:spLocks noChangeArrowheads="1"/>
            </p:cNvSpPr>
            <p:nvPr/>
          </p:nvSpPr>
          <p:spPr bwMode="auto">
            <a:xfrm>
              <a:off x="1886" y="1986"/>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XML</a:t>
              </a:r>
            </a:p>
          </p:txBody>
        </p:sp>
        <p:sp>
          <p:nvSpPr>
            <p:cNvPr id="659470" name="Rectangle 14"/>
            <p:cNvSpPr>
              <a:spLocks noChangeArrowheads="1"/>
            </p:cNvSpPr>
            <p:nvPr/>
          </p:nvSpPr>
          <p:spPr bwMode="auto">
            <a:xfrm>
              <a:off x="1886" y="2522"/>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XSD</a:t>
              </a:r>
            </a:p>
          </p:txBody>
        </p:sp>
        <p:sp>
          <p:nvSpPr>
            <p:cNvPr id="659471" name="Rectangle 15"/>
            <p:cNvSpPr>
              <a:spLocks noChangeArrowheads="1"/>
            </p:cNvSpPr>
            <p:nvPr/>
          </p:nvSpPr>
          <p:spPr bwMode="auto">
            <a:xfrm>
              <a:off x="1886" y="3086"/>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WSDL</a:t>
              </a:r>
            </a:p>
          </p:txBody>
        </p:sp>
        <p:sp>
          <p:nvSpPr>
            <p:cNvPr id="659472" name="Rectangle 16"/>
            <p:cNvSpPr>
              <a:spLocks noChangeArrowheads="1"/>
            </p:cNvSpPr>
            <p:nvPr/>
          </p:nvSpPr>
          <p:spPr bwMode="auto">
            <a:xfrm>
              <a:off x="1886" y="3614"/>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SOAP</a:t>
              </a:r>
            </a:p>
          </p:txBody>
        </p:sp>
      </p:grpSp>
      <p:sp>
        <p:nvSpPr>
          <p:cNvPr id="659473" name="Text Box 17"/>
          <p:cNvSpPr txBox="1">
            <a:spLocks noChangeArrowheads="1"/>
          </p:cNvSpPr>
          <p:nvPr/>
        </p:nvSpPr>
        <p:spPr bwMode="auto">
          <a:xfrm>
            <a:off x="361950" y="1916113"/>
            <a:ext cx="1978025" cy="749300"/>
          </a:xfrm>
          <a:prstGeom prst="rect">
            <a:avLst/>
          </a:prstGeom>
          <a:noFill/>
          <a:ln w="12700" algn="ctr">
            <a:noFill/>
            <a:miter lim="800000"/>
            <a:headEnd/>
            <a:tailEnd/>
          </a:ln>
          <a:effectLst/>
        </p:spPr>
        <p:txBody>
          <a:bodyPr wrap="none">
            <a:spAutoFit/>
          </a:bodyPr>
          <a:lstStyle/>
          <a:p>
            <a:pPr eaLnBrk="0" latinLnBrk="0" hangingPunct="0">
              <a:lnSpc>
                <a:spcPct val="90000"/>
              </a:lnSpc>
            </a:pPr>
            <a:r>
              <a:rPr kumimoji="0" lang="fr-FR" sz="2400">
                <a:effectLst>
                  <a:outerShdw blurRad="38100" dist="38100" dir="2700000" algn="tl">
                    <a:srgbClr val="FFFFFF"/>
                  </a:outerShdw>
                </a:effectLst>
                <a:latin typeface="Arial Black" pitchFamily="34" charset="0"/>
              </a:rPr>
              <a:t>Concepts </a:t>
            </a:r>
          </a:p>
          <a:p>
            <a:pPr eaLnBrk="0" latinLnBrk="0" hangingPunct="0">
              <a:lnSpc>
                <a:spcPct val="90000"/>
              </a:lnSpc>
            </a:pPr>
            <a:r>
              <a:rPr kumimoji="0" lang="fr-FR" sz="2400">
                <a:effectLst>
                  <a:outerShdw blurRad="38100" dist="38100" dir="2700000" algn="tl">
                    <a:srgbClr val="FFFFFF"/>
                  </a:outerShdw>
                </a:effectLst>
                <a:latin typeface="Arial Black" pitchFamily="34" charset="0"/>
              </a:rPr>
              <a:t>Applicatifs</a:t>
            </a:r>
          </a:p>
        </p:txBody>
      </p:sp>
      <p:grpSp>
        <p:nvGrpSpPr>
          <p:cNvPr id="659474" name="Group 18"/>
          <p:cNvGrpSpPr>
            <a:grpSpLocks/>
          </p:cNvGrpSpPr>
          <p:nvPr/>
        </p:nvGrpSpPr>
        <p:grpSpPr bwMode="auto">
          <a:xfrm>
            <a:off x="5995988" y="2244725"/>
            <a:ext cx="2925762" cy="4354513"/>
            <a:chOff x="3786" y="1542"/>
            <a:chExt cx="1843" cy="2743"/>
          </a:xfrm>
        </p:grpSpPr>
        <p:pic>
          <p:nvPicPr>
            <p:cNvPr id="659475" name="Picture 19" descr="bars_back"/>
            <p:cNvPicPr>
              <a:picLocks noChangeAspect="1" noChangeArrowheads="1"/>
            </p:cNvPicPr>
            <p:nvPr/>
          </p:nvPicPr>
          <p:blipFill>
            <a:blip r:embed="rId3" cstate="print">
              <a:lum bright="-12000"/>
            </a:blip>
            <a:srcRect/>
            <a:stretch>
              <a:fillRect/>
            </a:stretch>
          </p:blipFill>
          <p:spPr bwMode="auto">
            <a:xfrm>
              <a:off x="3786" y="1763"/>
              <a:ext cx="1843" cy="2522"/>
            </a:xfrm>
            <a:prstGeom prst="rect">
              <a:avLst/>
            </a:prstGeom>
            <a:noFill/>
          </p:spPr>
        </p:pic>
        <p:sp>
          <p:nvSpPr>
            <p:cNvPr id="659476" name="Text Box 20"/>
            <p:cNvSpPr txBox="1">
              <a:spLocks noChangeArrowheads="1"/>
            </p:cNvSpPr>
            <p:nvPr/>
          </p:nvSpPr>
          <p:spPr bwMode="auto">
            <a:xfrm>
              <a:off x="4026" y="1542"/>
              <a:ext cx="1299" cy="265"/>
            </a:xfrm>
            <a:prstGeom prst="rect">
              <a:avLst/>
            </a:prstGeom>
            <a:noFill/>
            <a:ln w="12700">
              <a:noFill/>
              <a:miter lim="800000"/>
              <a:headEnd/>
              <a:tailEnd/>
            </a:ln>
            <a:effectLst/>
          </p:spPr>
          <p:txBody>
            <a:bodyPr wrap="none">
              <a:spAutoFit/>
            </a:bodyPr>
            <a:lstStyle/>
            <a:p>
              <a:pPr eaLnBrk="0" latinLnBrk="0" hangingPunct="0">
                <a:lnSpc>
                  <a:spcPct val="90000"/>
                </a:lnSpc>
              </a:pPr>
              <a:r>
                <a:rPr kumimoji="0" lang="fr-FR" sz="2400" i="1">
                  <a:effectLst>
                    <a:outerShdw blurRad="38100" dist="38100" dir="2700000" algn="tl">
                      <a:srgbClr val="FFFFFF"/>
                    </a:outerShdw>
                  </a:effectLst>
                  <a:latin typeface="Arial Black" pitchFamily="34" charset="0"/>
                </a:rPr>
                <a:t>Framework</a:t>
              </a:r>
            </a:p>
          </p:txBody>
        </p:sp>
        <p:sp>
          <p:nvSpPr>
            <p:cNvPr id="659477" name="Rectangle 21"/>
            <p:cNvSpPr>
              <a:spLocks noChangeArrowheads="1"/>
            </p:cNvSpPr>
            <p:nvPr/>
          </p:nvSpPr>
          <p:spPr bwMode="auto">
            <a:xfrm>
              <a:off x="4046" y="1985"/>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Objets</a:t>
              </a:r>
            </a:p>
          </p:txBody>
        </p:sp>
        <p:sp>
          <p:nvSpPr>
            <p:cNvPr id="659478" name="Rectangle 22"/>
            <p:cNvSpPr>
              <a:spLocks noChangeArrowheads="1"/>
            </p:cNvSpPr>
            <p:nvPr/>
          </p:nvSpPr>
          <p:spPr bwMode="auto">
            <a:xfrm>
              <a:off x="4046" y="2522"/>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Classes</a:t>
              </a:r>
            </a:p>
          </p:txBody>
        </p:sp>
        <p:sp>
          <p:nvSpPr>
            <p:cNvPr id="659479" name="Rectangle 23"/>
            <p:cNvSpPr>
              <a:spLocks noChangeArrowheads="1"/>
            </p:cNvSpPr>
            <p:nvPr/>
          </p:nvSpPr>
          <p:spPr bwMode="auto">
            <a:xfrm>
              <a:off x="4046" y="3086"/>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Méthodes</a:t>
              </a:r>
            </a:p>
          </p:txBody>
        </p:sp>
        <p:sp>
          <p:nvSpPr>
            <p:cNvPr id="659480" name="Rectangle 24"/>
            <p:cNvSpPr>
              <a:spLocks noChangeArrowheads="1"/>
            </p:cNvSpPr>
            <p:nvPr/>
          </p:nvSpPr>
          <p:spPr bwMode="auto">
            <a:xfrm>
              <a:off x="4046" y="3614"/>
              <a:ext cx="1296" cy="432"/>
            </a:xfrm>
            <a:prstGeom prst="rect">
              <a:avLst/>
            </a:prstGeom>
            <a:noFill/>
            <a:ln w="12700">
              <a:noFill/>
              <a:miter lim="800000"/>
              <a:headEnd/>
              <a:tailEnd/>
            </a:ln>
            <a:effectLst/>
          </p:spPr>
          <p:txBody>
            <a:bodyPr wrap="none" anchor="ctr"/>
            <a:lstStyle/>
            <a:p>
              <a:pPr eaLnBrk="0" latinLnBrk="0" hangingPunct="0">
                <a:lnSpc>
                  <a:spcPct val="90000"/>
                </a:lnSpc>
              </a:pPr>
              <a:r>
                <a:rPr kumimoji="0" lang="fr-FR" sz="2400" b="1">
                  <a:effectLst>
                    <a:outerShdw blurRad="38100" dist="38100" dir="2700000" algn="tl">
                      <a:srgbClr val="FFFFFF"/>
                    </a:outerShdw>
                  </a:effectLst>
                  <a:latin typeface="Arial" pitchFamily="34" charset="0"/>
                </a:rPr>
                <a:t>Appels</a:t>
              </a:r>
            </a:p>
          </p:txBody>
        </p:sp>
      </p:grpSp>
      <p:sp>
        <p:nvSpPr>
          <p:cNvPr id="659481" name="Text Box 25"/>
          <p:cNvSpPr txBox="1">
            <a:spLocks noChangeArrowheads="1"/>
          </p:cNvSpPr>
          <p:nvPr/>
        </p:nvSpPr>
        <p:spPr bwMode="auto">
          <a:xfrm>
            <a:off x="1987550" y="1282700"/>
            <a:ext cx="7359650" cy="914400"/>
          </a:xfrm>
          <a:prstGeom prst="rect">
            <a:avLst/>
          </a:prstGeom>
          <a:noFill/>
          <a:ln w="12700">
            <a:noFill/>
            <a:miter lim="800000"/>
            <a:headEnd/>
            <a:tailEnd/>
          </a:ln>
          <a:effectLst/>
        </p:spPr>
        <p:txBody>
          <a:bodyPr>
            <a:spAutoFit/>
          </a:bodyPr>
          <a:lstStyle/>
          <a:p>
            <a:pPr eaLnBrk="0" latinLnBrk="0" hangingPunct="0">
              <a:lnSpc>
                <a:spcPct val="90000"/>
              </a:lnSpc>
            </a:pPr>
            <a:r>
              <a:rPr kumimoji="0" lang="fr-FR" sz="3000" b="1" i="1">
                <a:solidFill>
                  <a:schemeClr val="bg2"/>
                </a:solidFill>
                <a:effectLst>
                  <a:outerShdw blurRad="38100" dist="38100" dir="2700000" algn="tl">
                    <a:srgbClr val="000000"/>
                  </a:outerShdw>
                </a:effectLst>
                <a:latin typeface="Arial" pitchFamily="34" charset="0"/>
              </a:rPr>
              <a:t>.NET Framework fournit une mise en correspondance bidirectionnelle</a:t>
            </a:r>
          </a:p>
        </p:txBody>
      </p:sp>
      <p:pic>
        <p:nvPicPr>
          <p:cNvPr id="659482" name="Picture 26" descr="arrows"/>
          <p:cNvPicPr>
            <a:picLocks noChangeAspect="1" noChangeArrowheads="1"/>
          </p:cNvPicPr>
          <p:nvPr/>
        </p:nvPicPr>
        <p:blipFill>
          <a:blip r:embed="rId4" cstate="print"/>
          <a:srcRect/>
          <a:stretch>
            <a:fillRect/>
          </a:stretch>
        </p:blipFill>
        <p:spPr bwMode="auto">
          <a:xfrm>
            <a:off x="5011738" y="2935288"/>
            <a:ext cx="1600200"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59466"/>
                                        </p:tgtEl>
                                        <p:attrNameLst>
                                          <p:attrName>style.visibility</p:attrName>
                                        </p:attrNameLst>
                                      </p:cBhvr>
                                      <p:to>
                                        <p:strVal val="visible"/>
                                      </p:to>
                                    </p:set>
                                    <p:anim calcmode="lin" valueType="num">
                                      <p:cBhvr>
                                        <p:cTn id="7" dur="500" fill="hold"/>
                                        <p:tgtEl>
                                          <p:spTgt spid="659466"/>
                                        </p:tgtEl>
                                        <p:attrNameLst>
                                          <p:attrName>ppt_w</p:attrName>
                                        </p:attrNameLst>
                                      </p:cBhvr>
                                      <p:tavLst>
                                        <p:tav tm="0">
                                          <p:val>
                                            <p:strVal val="#ppt_w*0.70"/>
                                          </p:val>
                                        </p:tav>
                                        <p:tav tm="100000">
                                          <p:val>
                                            <p:strVal val="#ppt_w"/>
                                          </p:val>
                                        </p:tav>
                                      </p:tavLst>
                                    </p:anim>
                                    <p:anim calcmode="lin" valueType="num">
                                      <p:cBhvr>
                                        <p:cTn id="8" dur="500" fill="hold"/>
                                        <p:tgtEl>
                                          <p:spTgt spid="659466"/>
                                        </p:tgtEl>
                                        <p:attrNameLst>
                                          <p:attrName>ppt_h</p:attrName>
                                        </p:attrNameLst>
                                      </p:cBhvr>
                                      <p:tavLst>
                                        <p:tav tm="0">
                                          <p:val>
                                            <p:strVal val="#ppt_h"/>
                                          </p:val>
                                        </p:tav>
                                        <p:tav tm="100000">
                                          <p:val>
                                            <p:strVal val="#ppt_h"/>
                                          </p:val>
                                        </p:tav>
                                      </p:tavLst>
                                    </p:anim>
                                    <p:animEffect transition="in" filter="fade">
                                      <p:cBhvr>
                                        <p:cTn id="9" dur="500"/>
                                        <p:tgtEl>
                                          <p:spTgt spid="65946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59474"/>
                                        </p:tgtEl>
                                        <p:attrNameLst>
                                          <p:attrName>style.visibility</p:attrName>
                                        </p:attrNameLst>
                                      </p:cBhvr>
                                      <p:to>
                                        <p:strVal val="visible"/>
                                      </p:to>
                                    </p:set>
                                    <p:anim calcmode="lin" valueType="num">
                                      <p:cBhvr>
                                        <p:cTn id="14" dur="500" fill="hold"/>
                                        <p:tgtEl>
                                          <p:spTgt spid="659474"/>
                                        </p:tgtEl>
                                        <p:attrNameLst>
                                          <p:attrName>ppt_w</p:attrName>
                                        </p:attrNameLst>
                                      </p:cBhvr>
                                      <p:tavLst>
                                        <p:tav tm="0">
                                          <p:val>
                                            <p:strVal val="#ppt_w*0.70"/>
                                          </p:val>
                                        </p:tav>
                                        <p:tav tm="100000">
                                          <p:val>
                                            <p:strVal val="#ppt_w"/>
                                          </p:val>
                                        </p:tav>
                                      </p:tavLst>
                                    </p:anim>
                                    <p:anim calcmode="lin" valueType="num">
                                      <p:cBhvr>
                                        <p:cTn id="15" dur="500" fill="hold"/>
                                        <p:tgtEl>
                                          <p:spTgt spid="659474"/>
                                        </p:tgtEl>
                                        <p:attrNameLst>
                                          <p:attrName>ppt_h</p:attrName>
                                        </p:attrNameLst>
                                      </p:cBhvr>
                                      <p:tavLst>
                                        <p:tav tm="0">
                                          <p:val>
                                            <p:strVal val="#ppt_h"/>
                                          </p:val>
                                        </p:tav>
                                        <p:tav tm="100000">
                                          <p:val>
                                            <p:strVal val="#ppt_h"/>
                                          </p:val>
                                        </p:tav>
                                      </p:tavLst>
                                    </p:anim>
                                    <p:animEffect transition="in" filter="fade">
                                      <p:cBhvr>
                                        <p:cTn id="16" dur="500"/>
                                        <p:tgtEl>
                                          <p:spTgt spid="65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2B86723-AF82-450B-9A14-69D6BAD51192}" type="slidenum">
              <a:rPr lang="fr-FR"/>
              <a:pPr/>
              <a:t>235</a:t>
            </a:fld>
            <a:endParaRPr lang="fr-FR"/>
          </a:p>
        </p:txBody>
      </p:sp>
      <p:sp>
        <p:nvSpPr>
          <p:cNvPr id="500738" name="Rectangle 2"/>
          <p:cNvSpPr>
            <a:spLocks noGrp="1" noChangeArrowheads="1"/>
          </p:cNvSpPr>
          <p:nvPr>
            <p:ph type="title"/>
          </p:nvPr>
        </p:nvSpPr>
        <p:spPr/>
        <p:txBody>
          <a:bodyPr/>
          <a:lstStyle/>
          <a:p>
            <a:r>
              <a:rPr lang="fr-FR"/>
              <a:t>SOAP : conclusion</a:t>
            </a:r>
          </a:p>
        </p:txBody>
      </p:sp>
      <p:sp>
        <p:nvSpPr>
          <p:cNvPr id="500739" name="Rectangle 3"/>
          <p:cNvSpPr>
            <a:spLocks noGrp="1" noChangeArrowheads="1"/>
          </p:cNvSpPr>
          <p:nvPr>
            <p:ph type="body" idx="1"/>
          </p:nvPr>
        </p:nvSpPr>
        <p:spPr/>
        <p:txBody>
          <a:bodyPr/>
          <a:lstStyle/>
          <a:p>
            <a:r>
              <a:rPr lang="fr-FR"/>
              <a:t>HTTP+XML+URI : </a:t>
            </a:r>
          </a:p>
          <a:p>
            <a:pPr lvl="1"/>
            <a:r>
              <a:rPr lang="fr-FR"/>
              <a:t>outil de communication client serveur allégé pour l'Internet et en particulier pour le WEB.</a:t>
            </a:r>
          </a:p>
          <a:p>
            <a:endParaRPr lang="fr-FR"/>
          </a:p>
          <a:p>
            <a:r>
              <a:rPr lang="fr-FR"/>
              <a:t>Un outil d'interopérabilité Internet pour servir de passerelle entre de nombreuses catégories de logiciels.</a:t>
            </a:r>
          </a:p>
          <a:p>
            <a:endParaRPr lang="fr-FR"/>
          </a:p>
          <a:p>
            <a:r>
              <a:rPr lang="fr-FR"/>
              <a:t>Un outil toujours utilisable (avec HTTP)</a:t>
            </a:r>
          </a:p>
          <a:p>
            <a:endParaRPr lang="fr-FR"/>
          </a:p>
          <a:p>
            <a:r>
              <a:rPr lang="fr-FR"/>
              <a:t>SOAP ne remplace pas actuellement les approches objets répartis générales (ORBs) ni les produits asynchrones files de messages (message-queuing)</a:t>
            </a:r>
          </a:p>
          <a:p>
            <a:pPr lvl="1"/>
            <a:r>
              <a:rPr lang="fr-FR"/>
              <a:t>Insuffisance des fonctionnalités offertes pour pouvoir concurrencer la richesse des solutions abordées par les ORBs.</a:t>
            </a:r>
          </a:p>
          <a:p>
            <a:pPr lvl="1"/>
            <a:r>
              <a:rPr lang="fr-FR"/>
              <a:t>Insuffisance des performances.</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2"/>
          <p:cNvSpPr>
            <a:spLocks noGrp="1"/>
          </p:cNvSpPr>
          <p:nvPr>
            <p:ph type="sldNum" sz="quarter" idx="10"/>
          </p:nvPr>
        </p:nvSpPr>
        <p:spPr/>
        <p:txBody>
          <a:bodyPr/>
          <a:lstStyle/>
          <a:p>
            <a:fld id="{A8D98997-ABB1-4CBA-9AC5-0E706E79BB66}" type="slidenum">
              <a:rPr lang="fr-FR"/>
              <a:pPr/>
              <a:t>236</a:t>
            </a:fld>
            <a:endParaRPr lang="fr-FR"/>
          </a:p>
        </p:txBody>
      </p:sp>
      <p:sp>
        <p:nvSpPr>
          <p:cNvPr id="646148" name="Rectangle 4"/>
          <p:cNvSpPr>
            <a:spLocks noGrp="1" noChangeArrowheads="1"/>
          </p:cNvSpPr>
          <p:nvPr>
            <p:ph type="title"/>
          </p:nvPr>
        </p:nvSpPr>
        <p:spPr/>
        <p:txBody>
          <a:bodyPr/>
          <a:lstStyle/>
          <a:p>
            <a:r>
              <a:rPr lang="fr-FR"/>
              <a:t>SOAP conclusion</a:t>
            </a:r>
          </a:p>
        </p:txBody>
      </p:sp>
      <p:sp>
        <p:nvSpPr>
          <p:cNvPr id="646149" name="Rectangle 5"/>
          <p:cNvSpPr>
            <a:spLocks noChangeArrowheads="1"/>
          </p:cNvSpPr>
          <p:nvPr/>
        </p:nvSpPr>
        <p:spPr bwMode="auto">
          <a:xfrm>
            <a:off x="1116013" y="5146675"/>
            <a:ext cx="6629400" cy="609600"/>
          </a:xfrm>
          <a:prstGeom prst="rect">
            <a:avLst/>
          </a:prstGeom>
          <a:solidFill>
            <a:schemeClr val="accent2"/>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chemeClr val="accent2"/>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 </a:t>
            </a:r>
            <a:r>
              <a:rPr kumimoji="0" lang="en-US" sz="2800">
                <a:solidFill>
                  <a:schemeClr val="bg1"/>
                </a:solidFill>
                <a:effectLst>
                  <a:outerShdw blurRad="38100" dist="38100" dir="2700000" algn="tl">
                    <a:srgbClr val="000000"/>
                  </a:outerShdw>
                </a:effectLst>
                <a:latin typeface="Arial" pitchFamily="34" charset="0"/>
              </a:rPr>
              <a:t>Communication:	Internet</a:t>
            </a:r>
          </a:p>
        </p:txBody>
      </p:sp>
      <p:sp>
        <p:nvSpPr>
          <p:cNvPr id="646150" name="Rectangle 6"/>
          <p:cNvSpPr>
            <a:spLocks noChangeArrowheads="1"/>
          </p:cNvSpPr>
          <p:nvPr/>
        </p:nvSpPr>
        <p:spPr bwMode="auto">
          <a:xfrm>
            <a:off x="1116013" y="4537075"/>
            <a:ext cx="6629400" cy="533400"/>
          </a:xfrm>
          <a:prstGeom prst="rect">
            <a:avLst/>
          </a:prstGeom>
          <a:solidFill>
            <a:srgbClr val="FFCC00"/>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rgbClr val="FFCC00"/>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F</a:t>
            </a:r>
            <a:r>
              <a:rPr kumimoji="0" lang="en-US" sz="2800">
                <a:solidFill>
                  <a:schemeClr val="bg1"/>
                </a:solidFill>
                <a:effectLst>
                  <a:outerShdw blurRad="38100" dist="38100" dir="2700000" algn="tl">
                    <a:srgbClr val="000000"/>
                  </a:outerShdw>
                </a:effectLst>
                <a:latin typeface="Arial" pitchFamily="34" charset="0"/>
              </a:rPr>
              <a:t>ormat de données universel :	XML</a:t>
            </a:r>
          </a:p>
        </p:txBody>
      </p:sp>
      <p:sp>
        <p:nvSpPr>
          <p:cNvPr id="646151" name="Rectangle 7"/>
          <p:cNvSpPr>
            <a:spLocks noChangeArrowheads="1"/>
          </p:cNvSpPr>
          <p:nvPr/>
        </p:nvSpPr>
        <p:spPr bwMode="auto">
          <a:xfrm>
            <a:off x="1116013" y="3927475"/>
            <a:ext cx="6629400" cy="533400"/>
          </a:xfrm>
          <a:prstGeom prst="rect">
            <a:avLst/>
          </a:prstGeom>
          <a:solidFill>
            <a:srgbClr val="FF0000"/>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rgbClr val="FF0000"/>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 </a:t>
            </a:r>
            <a:r>
              <a:rPr kumimoji="0" lang="en-US" sz="2800">
                <a:solidFill>
                  <a:schemeClr val="bg1"/>
                </a:solidFill>
                <a:effectLst>
                  <a:outerShdw blurRad="38100" dist="38100" dir="2700000" algn="tl">
                    <a:srgbClr val="000000"/>
                  </a:outerShdw>
                </a:effectLst>
                <a:latin typeface="Arial" pitchFamily="34" charset="0"/>
              </a:rPr>
              <a:t>Système de type universel :	XSD</a:t>
            </a:r>
          </a:p>
        </p:txBody>
      </p:sp>
      <p:sp>
        <p:nvSpPr>
          <p:cNvPr id="646152" name="Rectangle 8"/>
          <p:cNvSpPr>
            <a:spLocks noChangeArrowheads="1"/>
          </p:cNvSpPr>
          <p:nvPr/>
        </p:nvSpPr>
        <p:spPr bwMode="auto">
          <a:xfrm>
            <a:off x="1116013" y="3317875"/>
            <a:ext cx="6629400" cy="533400"/>
          </a:xfrm>
          <a:prstGeom prst="rect">
            <a:avLst/>
          </a:prstGeom>
          <a:solidFill>
            <a:srgbClr val="FF0000"/>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rgbClr val="FF0000"/>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 </a:t>
            </a:r>
            <a:r>
              <a:rPr kumimoji="0" lang="en-US" sz="2800">
                <a:solidFill>
                  <a:schemeClr val="bg1"/>
                </a:solidFill>
                <a:effectLst>
                  <a:outerShdw blurRad="38100" dist="38100" dir="2700000" algn="tl">
                    <a:srgbClr val="000000"/>
                  </a:outerShdw>
                </a:effectLst>
                <a:latin typeface="Arial" pitchFamily="34" charset="0"/>
              </a:rPr>
              <a:t>Interactions</a:t>
            </a:r>
            <a:r>
              <a:rPr kumimoji="0" lang="en-US" sz="2800">
                <a:solidFill>
                  <a:schemeClr val="bg1"/>
                </a:solidFill>
                <a:effectLst>
                  <a:outerShdw blurRad="38100" dist="38100" dir="2700000" algn="tl">
                    <a:srgbClr val="000000"/>
                  </a:outerShdw>
                </a:effectLst>
                <a:latin typeface="Franklin Gothic Medium" pitchFamily="34" charset="0"/>
              </a:rPr>
              <a:t> des </a:t>
            </a:r>
            <a:r>
              <a:rPr kumimoji="0" lang="en-US" sz="2800">
                <a:solidFill>
                  <a:schemeClr val="bg1"/>
                </a:solidFill>
                <a:effectLst>
                  <a:outerShdw blurRad="38100" dist="38100" dir="2700000" algn="tl">
                    <a:srgbClr val="000000"/>
                  </a:outerShdw>
                </a:effectLst>
                <a:latin typeface="Arial" pitchFamily="34" charset="0"/>
              </a:rPr>
              <a:t>Services :	SOAP</a:t>
            </a:r>
          </a:p>
        </p:txBody>
      </p:sp>
      <p:sp>
        <p:nvSpPr>
          <p:cNvPr id="646153" name="Rectangle 9"/>
          <p:cNvSpPr>
            <a:spLocks noChangeArrowheads="1"/>
          </p:cNvSpPr>
          <p:nvPr/>
        </p:nvSpPr>
        <p:spPr bwMode="auto">
          <a:xfrm>
            <a:off x="1116013" y="2708275"/>
            <a:ext cx="6629400" cy="533400"/>
          </a:xfrm>
          <a:prstGeom prst="rect">
            <a:avLst/>
          </a:prstGeom>
          <a:solidFill>
            <a:srgbClr val="FF0000"/>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rgbClr val="FF0000"/>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 </a:t>
            </a:r>
            <a:r>
              <a:rPr kumimoji="0" lang="en-US" sz="2800">
                <a:solidFill>
                  <a:schemeClr val="bg1"/>
                </a:solidFill>
                <a:effectLst>
                  <a:outerShdw blurRad="38100" dist="38100" dir="2700000" algn="tl">
                    <a:srgbClr val="000000"/>
                  </a:outerShdw>
                </a:effectLst>
                <a:latin typeface="Arial" pitchFamily="34" charset="0"/>
              </a:rPr>
              <a:t>Descriptions</a:t>
            </a:r>
            <a:r>
              <a:rPr kumimoji="0" lang="en-US" sz="2800">
                <a:solidFill>
                  <a:schemeClr val="bg1"/>
                </a:solidFill>
                <a:effectLst>
                  <a:outerShdw blurRad="38100" dist="38100" dir="2700000" algn="tl">
                    <a:srgbClr val="000000"/>
                  </a:outerShdw>
                </a:effectLst>
                <a:latin typeface="Franklin Gothic Medium" pitchFamily="34" charset="0"/>
              </a:rPr>
              <a:t> des </a:t>
            </a:r>
            <a:r>
              <a:rPr kumimoji="0" lang="en-US" sz="2800">
                <a:solidFill>
                  <a:schemeClr val="bg1"/>
                </a:solidFill>
                <a:effectLst>
                  <a:outerShdw blurRad="38100" dist="38100" dir="2700000" algn="tl">
                    <a:srgbClr val="000000"/>
                  </a:outerShdw>
                </a:effectLst>
                <a:latin typeface="Arial" pitchFamily="34" charset="0"/>
              </a:rPr>
              <a:t>Services :	WSDL</a:t>
            </a:r>
          </a:p>
        </p:txBody>
      </p:sp>
      <p:sp>
        <p:nvSpPr>
          <p:cNvPr id="646154" name="Rectangle 10"/>
          <p:cNvSpPr>
            <a:spLocks noChangeArrowheads="1"/>
          </p:cNvSpPr>
          <p:nvPr/>
        </p:nvSpPr>
        <p:spPr bwMode="auto">
          <a:xfrm>
            <a:off x="1116013" y="2098675"/>
            <a:ext cx="6629400" cy="533400"/>
          </a:xfrm>
          <a:prstGeom prst="rect">
            <a:avLst/>
          </a:prstGeom>
          <a:solidFill>
            <a:srgbClr val="FF0000"/>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rgbClr val="FF0000"/>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Découverte des </a:t>
            </a:r>
            <a:r>
              <a:rPr kumimoji="0" lang="en-US" sz="2800">
                <a:solidFill>
                  <a:schemeClr val="bg1"/>
                </a:solidFill>
                <a:effectLst>
                  <a:outerShdw blurRad="38100" dist="38100" dir="2700000" algn="tl">
                    <a:srgbClr val="000000"/>
                  </a:outerShdw>
                </a:effectLst>
                <a:latin typeface="Arial" pitchFamily="34" charset="0"/>
              </a:rPr>
              <a:t>Services :	DISCO</a:t>
            </a:r>
          </a:p>
        </p:txBody>
      </p:sp>
      <p:sp>
        <p:nvSpPr>
          <p:cNvPr id="646155" name="Rectangle 11"/>
          <p:cNvSpPr>
            <a:spLocks noChangeArrowheads="1"/>
          </p:cNvSpPr>
          <p:nvPr/>
        </p:nvSpPr>
        <p:spPr bwMode="auto">
          <a:xfrm>
            <a:off x="1116013" y="1412875"/>
            <a:ext cx="6629400" cy="609600"/>
          </a:xfrm>
          <a:prstGeom prst="rect">
            <a:avLst/>
          </a:prstGeom>
          <a:solidFill>
            <a:srgbClr val="339966"/>
          </a:solidFill>
          <a:ln w="12700">
            <a:miter lim="800000"/>
            <a:headEnd type="none" w="sm" len="sm"/>
            <a:tailEnd type="none" w="sm" len="sm"/>
          </a:ln>
          <a:effectLst/>
          <a:scene3d>
            <a:camera prst="legacyObliqueTopRight"/>
            <a:lightRig rig="legacyFlat3" dir="b"/>
          </a:scene3d>
          <a:sp3d extrusionH="582600" prstMaterial="legacyMatte">
            <a:bevelT w="13500" h="13500" prst="angle"/>
            <a:bevelB w="13500" h="13500" prst="angle"/>
            <a:extrusionClr>
              <a:srgbClr val="339966"/>
            </a:extrusionClr>
          </a:sp3d>
        </p:spPr>
        <p:txBody>
          <a:bodyPr wrap="none" anchor="ctr">
            <a:flatTx/>
          </a:bodyPr>
          <a:lstStyle/>
          <a:p>
            <a:pPr algn="l" eaLnBrk="0" latinLnBrk="0" hangingPunct="0">
              <a:tabLst>
                <a:tab pos="5718175" algn="ctr"/>
              </a:tabLst>
            </a:pPr>
            <a:r>
              <a:rPr kumimoji="0" lang="en-US" sz="2800">
                <a:solidFill>
                  <a:schemeClr val="bg1"/>
                </a:solidFill>
                <a:effectLst>
                  <a:outerShdw blurRad="38100" dist="38100" dir="2700000" algn="tl">
                    <a:srgbClr val="000000"/>
                  </a:outerShdw>
                </a:effectLst>
                <a:latin typeface="Franklin Gothic Medium" pitchFamily="34" charset="0"/>
              </a:rPr>
              <a:t> </a:t>
            </a:r>
            <a:r>
              <a:rPr kumimoji="0" lang="en-US" sz="2800">
                <a:solidFill>
                  <a:schemeClr val="bg1"/>
                </a:solidFill>
                <a:effectLst>
                  <a:outerShdw blurRad="38100" dist="38100" dir="2700000" algn="tl">
                    <a:srgbClr val="000000"/>
                  </a:outerShdw>
                </a:effectLst>
                <a:latin typeface="Arial" pitchFamily="34" charset="0"/>
              </a:rPr>
              <a:t>Répertoires de services:	UDDI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46149"/>
                                        </p:tgtEl>
                                        <p:attrNameLst>
                                          <p:attrName>style.visibility</p:attrName>
                                        </p:attrNameLst>
                                      </p:cBhvr>
                                      <p:to>
                                        <p:strVal val="visible"/>
                                      </p:to>
                                    </p:set>
                                    <p:animEffect transition="in" filter="wipe(down)">
                                      <p:cBhvr>
                                        <p:cTn id="7" dur="500"/>
                                        <p:tgtEl>
                                          <p:spTgt spid="646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6150"/>
                                        </p:tgtEl>
                                        <p:attrNameLst>
                                          <p:attrName>style.visibility</p:attrName>
                                        </p:attrNameLst>
                                      </p:cBhvr>
                                      <p:to>
                                        <p:strVal val="visible"/>
                                      </p:to>
                                    </p:set>
                                    <p:animEffect transition="in" filter="wipe(down)">
                                      <p:cBhvr>
                                        <p:cTn id="12" dur="500"/>
                                        <p:tgtEl>
                                          <p:spTgt spid="6461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6151"/>
                                        </p:tgtEl>
                                        <p:attrNameLst>
                                          <p:attrName>style.visibility</p:attrName>
                                        </p:attrNameLst>
                                      </p:cBhvr>
                                      <p:to>
                                        <p:strVal val="visible"/>
                                      </p:to>
                                    </p:set>
                                    <p:animEffect transition="in" filter="wipe(down)">
                                      <p:cBhvr>
                                        <p:cTn id="17" dur="500"/>
                                        <p:tgtEl>
                                          <p:spTgt spid="646151"/>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646152"/>
                                        </p:tgtEl>
                                        <p:attrNameLst>
                                          <p:attrName>style.visibility</p:attrName>
                                        </p:attrNameLst>
                                      </p:cBhvr>
                                      <p:to>
                                        <p:strVal val="visible"/>
                                      </p:to>
                                    </p:set>
                                    <p:animEffect transition="in" filter="wipe(down)">
                                      <p:cBhvr>
                                        <p:cTn id="21" dur="500"/>
                                        <p:tgtEl>
                                          <p:spTgt spid="64615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646153"/>
                                        </p:tgtEl>
                                        <p:attrNameLst>
                                          <p:attrName>style.visibility</p:attrName>
                                        </p:attrNameLst>
                                      </p:cBhvr>
                                      <p:to>
                                        <p:strVal val="visible"/>
                                      </p:to>
                                    </p:set>
                                    <p:animEffect transition="in" filter="wipe(down)">
                                      <p:cBhvr>
                                        <p:cTn id="25" dur="500"/>
                                        <p:tgtEl>
                                          <p:spTgt spid="646153"/>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646154"/>
                                        </p:tgtEl>
                                        <p:attrNameLst>
                                          <p:attrName>style.visibility</p:attrName>
                                        </p:attrNameLst>
                                      </p:cBhvr>
                                      <p:to>
                                        <p:strVal val="visible"/>
                                      </p:to>
                                    </p:set>
                                    <p:animEffect transition="in" filter="wipe(down)">
                                      <p:cBhvr>
                                        <p:cTn id="29" dur="500"/>
                                        <p:tgtEl>
                                          <p:spTgt spid="6461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46155"/>
                                        </p:tgtEl>
                                        <p:attrNameLst>
                                          <p:attrName>style.visibility</p:attrName>
                                        </p:attrNameLst>
                                      </p:cBhvr>
                                      <p:to>
                                        <p:strVal val="visible"/>
                                      </p:to>
                                    </p:set>
                                    <p:animEffect transition="in" filter="wipe(down)">
                                      <p:cBhvr>
                                        <p:cTn id="34" dur="500"/>
                                        <p:tgtEl>
                                          <p:spTgt spid="64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9" grpId="0" animBg="1" autoUpdateAnimBg="0"/>
      <p:bldP spid="646150" grpId="0" animBg="1" autoUpdateAnimBg="0"/>
      <p:bldP spid="646151" grpId="0" animBg="1" autoUpdateAnimBg="0"/>
      <p:bldP spid="646152" grpId="0" animBg="1" autoUpdateAnimBg="0"/>
      <p:bldP spid="646153" grpId="0" animBg="1" autoUpdateAnimBg="0"/>
      <p:bldP spid="646154" grpId="0" animBg="1" autoUpdateAnimBg="0"/>
      <p:bldP spid="646155" grpId="0" animBg="1"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685800" y="2286000"/>
            <a:ext cx="7772400" cy="1143000"/>
          </a:xfrm>
        </p:spPr>
        <p:txBody>
          <a:bodyPr/>
          <a:lstStyle/>
          <a:p>
            <a:r>
              <a:rPr lang="fr-FR"/>
              <a:t>Conclusion</a:t>
            </a:r>
          </a:p>
        </p:txBody>
      </p:sp>
      <p:sp>
        <p:nvSpPr>
          <p:cNvPr id="468995"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0174A11-2AB7-424B-80DB-AC06A05EC939}" type="slidenum">
              <a:rPr lang="fr-FR"/>
              <a:pPr/>
              <a:t>238</a:t>
            </a:fld>
            <a:endParaRPr lang="fr-FR"/>
          </a:p>
        </p:txBody>
      </p:sp>
      <p:sp>
        <p:nvSpPr>
          <p:cNvPr id="256002" name="Rectangle 2"/>
          <p:cNvSpPr>
            <a:spLocks noGrp="1" noChangeArrowheads="1"/>
          </p:cNvSpPr>
          <p:nvPr>
            <p:ph type="title"/>
          </p:nvPr>
        </p:nvSpPr>
        <p:spPr/>
        <p:txBody>
          <a:bodyPr/>
          <a:lstStyle/>
          <a:p>
            <a:r>
              <a:rPr lang="fr-FR"/>
              <a:t>Quatre motivations majeures pour utiliser XML</a:t>
            </a:r>
          </a:p>
        </p:txBody>
      </p:sp>
      <p:sp>
        <p:nvSpPr>
          <p:cNvPr id="256003" name="Rectangle 3"/>
          <p:cNvSpPr>
            <a:spLocks noGrp="1" noChangeArrowheads="1"/>
          </p:cNvSpPr>
          <p:nvPr>
            <p:ph type="body" idx="1"/>
          </p:nvPr>
        </p:nvSpPr>
        <p:spPr/>
        <p:txBody>
          <a:bodyPr/>
          <a:lstStyle/>
          <a:p>
            <a:endParaRPr lang="fr-FR"/>
          </a:p>
          <a:p>
            <a:pPr>
              <a:buFont typeface="Wingdings" pitchFamily="2" charset="2"/>
              <a:buNone/>
            </a:pPr>
            <a:r>
              <a:rPr lang="fr-FR"/>
              <a:t>     (1) Utiliser un standard </a:t>
            </a:r>
          </a:p>
          <a:p>
            <a:pPr>
              <a:buFont typeface="Wingdings" pitchFamily="2" charset="2"/>
              <a:buNone/>
            </a:pPr>
            <a:endParaRPr lang="fr-FR"/>
          </a:p>
          <a:p>
            <a:pPr>
              <a:buFont typeface="Wingdings" pitchFamily="2" charset="2"/>
              <a:buNone/>
            </a:pPr>
            <a:r>
              <a:rPr lang="fr-FR"/>
              <a:t>     (2) Séparer contenu &amp; structure de la présentation </a:t>
            </a:r>
          </a:p>
          <a:p>
            <a:pPr>
              <a:buFont typeface="Wingdings" pitchFamily="2" charset="2"/>
              <a:buNone/>
            </a:pPr>
            <a:endParaRPr lang="fr-FR"/>
          </a:p>
          <a:p>
            <a:pPr>
              <a:buFont typeface="Wingdings" pitchFamily="2" charset="2"/>
              <a:buNone/>
            </a:pPr>
            <a:r>
              <a:rPr lang="fr-FR"/>
              <a:t>     (3) Faciliter les traitements automatiques </a:t>
            </a:r>
          </a:p>
          <a:p>
            <a:pPr>
              <a:buFont typeface="Wingdings" pitchFamily="2" charset="2"/>
              <a:buNone/>
            </a:pPr>
            <a:endParaRPr lang="fr-FR"/>
          </a:p>
          <a:p>
            <a:pPr>
              <a:buFont typeface="Wingdings" pitchFamily="2" charset="2"/>
              <a:buNone/>
            </a:pPr>
            <a:r>
              <a:rPr lang="fr-FR"/>
              <a:t>     (4) </a:t>
            </a:r>
            <a:r>
              <a:rPr lang="fr-FR" sz="2000"/>
              <a:t>Manipuler des documents contraints par des modèles</a:t>
            </a:r>
            <a:r>
              <a:rPr lang="fr-FR"/>
              <a:t> </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2"/>
          <p:cNvSpPr>
            <a:spLocks noGrp="1"/>
          </p:cNvSpPr>
          <p:nvPr>
            <p:ph type="sldNum" sz="quarter" idx="10"/>
          </p:nvPr>
        </p:nvSpPr>
        <p:spPr/>
        <p:txBody>
          <a:bodyPr/>
          <a:lstStyle/>
          <a:p>
            <a:fld id="{BBDC0E70-CB3D-4A0A-B8AD-D6DE9A1FC871}" type="slidenum">
              <a:rPr lang="fr-FR"/>
              <a:pPr/>
              <a:t>239</a:t>
            </a:fld>
            <a:endParaRPr lang="fr-FR"/>
          </a:p>
        </p:txBody>
      </p:sp>
      <p:sp>
        <p:nvSpPr>
          <p:cNvPr id="587778" name="Rectangle 2"/>
          <p:cNvSpPr>
            <a:spLocks noGrp="1" noChangeArrowheads="1"/>
          </p:cNvSpPr>
          <p:nvPr>
            <p:ph type="title"/>
          </p:nvPr>
        </p:nvSpPr>
        <p:spPr/>
        <p:txBody>
          <a:bodyPr/>
          <a:lstStyle/>
          <a:p>
            <a:r>
              <a:rPr lang="fr-FR"/>
              <a:t>Qu’est-ce que XML?</a:t>
            </a:r>
          </a:p>
        </p:txBody>
      </p:sp>
      <p:sp>
        <p:nvSpPr>
          <p:cNvPr id="587779" name="Rectangle 3"/>
          <p:cNvSpPr>
            <a:spLocks noChangeArrowheads="1"/>
          </p:cNvSpPr>
          <p:nvPr/>
        </p:nvSpPr>
        <p:spPr bwMode="auto">
          <a:xfrm>
            <a:off x="2039938" y="1997075"/>
            <a:ext cx="3200400" cy="625475"/>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80" name="Rectangle 4"/>
          <p:cNvSpPr>
            <a:spLocks noChangeArrowheads="1"/>
          </p:cNvSpPr>
          <p:nvPr/>
        </p:nvSpPr>
        <p:spPr bwMode="auto">
          <a:xfrm>
            <a:off x="2697163" y="2184400"/>
            <a:ext cx="2028825" cy="288925"/>
          </a:xfrm>
          <a:prstGeom prst="rect">
            <a:avLst/>
          </a:prstGeom>
          <a:noFill/>
          <a:ln w="9525">
            <a:noFill/>
            <a:miter lim="800000"/>
            <a:headEnd/>
            <a:tailEnd/>
          </a:ln>
        </p:spPr>
        <p:txBody>
          <a:bodyPr wrap="none" lIns="0" tIns="0" rIns="0" bIns="0">
            <a:spAutoFit/>
          </a:bodyPr>
          <a:lstStyle/>
          <a:p>
            <a:r>
              <a:rPr lang="fr-FR" sz="1900">
                <a:solidFill>
                  <a:srgbClr val="000000"/>
                </a:solidFill>
                <a:latin typeface="Arial" pitchFamily="34" charset="0"/>
              </a:rPr>
              <a:t>Types et Instances</a:t>
            </a:r>
            <a:endParaRPr lang="fr-FR" sz="3200"/>
          </a:p>
        </p:txBody>
      </p:sp>
      <p:sp>
        <p:nvSpPr>
          <p:cNvPr id="587781" name="Rectangle 5"/>
          <p:cNvSpPr>
            <a:spLocks noChangeArrowheads="1"/>
          </p:cNvSpPr>
          <p:nvPr/>
        </p:nvSpPr>
        <p:spPr bwMode="auto">
          <a:xfrm>
            <a:off x="2039938" y="2622550"/>
            <a:ext cx="3200400" cy="625475"/>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82" name="Rectangle 6"/>
          <p:cNvSpPr>
            <a:spLocks noChangeArrowheads="1"/>
          </p:cNvSpPr>
          <p:nvPr/>
        </p:nvSpPr>
        <p:spPr bwMode="auto">
          <a:xfrm>
            <a:off x="2679700" y="2811463"/>
            <a:ext cx="2066925" cy="288925"/>
          </a:xfrm>
          <a:prstGeom prst="rect">
            <a:avLst/>
          </a:prstGeom>
          <a:noFill/>
          <a:ln w="9525">
            <a:noFill/>
            <a:miter lim="800000"/>
            <a:headEnd/>
            <a:tailEnd/>
          </a:ln>
        </p:spPr>
        <p:txBody>
          <a:bodyPr wrap="none" lIns="0" tIns="0" rIns="0" bIns="0">
            <a:spAutoFit/>
          </a:bodyPr>
          <a:lstStyle/>
          <a:p>
            <a:r>
              <a:rPr lang="fr-FR" sz="1900">
                <a:solidFill>
                  <a:srgbClr val="000000"/>
                </a:solidFill>
                <a:latin typeface="Times New Roman"/>
              </a:rPr>
              <a:t>É</a:t>
            </a:r>
            <a:r>
              <a:rPr lang="fr-FR" sz="1900">
                <a:solidFill>
                  <a:srgbClr val="000000"/>
                </a:solidFill>
                <a:latin typeface="Arial" pitchFamily="34" charset="0"/>
              </a:rPr>
              <a:t>l</a:t>
            </a:r>
            <a:r>
              <a:rPr lang="fr-FR" sz="1900">
                <a:solidFill>
                  <a:srgbClr val="000000"/>
                </a:solidFill>
                <a:latin typeface="Times New Roman"/>
              </a:rPr>
              <a:t>é</a:t>
            </a:r>
            <a:r>
              <a:rPr lang="fr-FR" sz="1900">
                <a:solidFill>
                  <a:srgbClr val="000000"/>
                </a:solidFill>
                <a:latin typeface="Arial" pitchFamily="34" charset="0"/>
              </a:rPr>
              <a:t>ments structur</a:t>
            </a:r>
            <a:r>
              <a:rPr lang="fr-FR" sz="1900">
                <a:solidFill>
                  <a:srgbClr val="000000"/>
                </a:solidFill>
                <a:latin typeface="Times New Roman"/>
              </a:rPr>
              <a:t>é</a:t>
            </a:r>
            <a:r>
              <a:rPr lang="fr-FR" sz="1900">
                <a:solidFill>
                  <a:srgbClr val="000000"/>
                </a:solidFill>
                <a:latin typeface="Arial" pitchFamily="34" charset="0"/>
              </a:rPr>
              <a:t>s</a:t>
            </a:r>
            <a:endParaRPr lang="fr-FR" sz="3200"/>
          </a:p>
        </p:txBody>
      </p:sp>
      <p:sp>
        <p:nvSpPr>
          <p:cNvPr id="587783" name="Rectangle 7"/>
          <p:cNvSpPr>
            <a:spLocks noChangeArrowheads="1"/>
          </p:cNvSpPr>
          <p:nvPr/>
        </p:nvSpPr>
        <p:spPr bwMode="auto">
          <a:xfrm>
            <a:off x="2039938" y="3248025"/>
            <a:ext cx="3200400" cy="625475"/>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84" name="Rectangle 8"/>
          <p:cNvSpPr>
            <a:spLocks noChangeArrowheads="1"/>
          </p:cNvSpPr>
          <p:nvPr/>
        </p:nvSpPr>
        <p:spPr bwMode="auto">
          <a:xfrm>
            <a:off x="2643188" y="3435350"/>
            <a:ext cx="2162175" cy="288925"/>
          </a:xfrm>
          <a:prstGeom prst="rect">
            <a:avLst/>
          </a:prstGeom>
          <a:noFill/>
          <a:ln w="9525">
            <a:noFill/>
            <a:miter lim="800000"/>
            <a:headEnd/>
            <a:tailEnd/>
          </a:ln>
        </p:spPr>
        <p:txBody>
          <a:bodyPr wrap="none" lIns="0" tIns="0" rIns="0" bIns="0">
            <a:spAutoFit/>
          </a:bodyPr>
          <a:lstStyle/>
          <a:p>
            <a:r>
              <a:rPr lang="fr-FR" sz="1900">
                <a:solidFill>
                  <a:srgbClr val="000000"/>
                </a:solidFill>
                <a:latin typeface="Times New Roman"/>
              </a:rPr>
              <a:t>É</a:t>
            </a:r>
            <a:r>
              <a:rPr lang="fr-FR" sz="1900">
                <a:solidFill>
                  <a:srgbClr val="000000"/>
                </a:solidFill>
                <a:latin typeface="Arial" pitchFamily="34" charset="0"/>
              </a:rPr>
              <a:t>l</a:t>
            </a:r>
            <a:r>
              <a:rPr lang="fr-FR" sz="1900">
                <a:solidFill>
                  <a:srgbClr val="000000"/>
                </a:solidFill>
                <a:latin typeface="Times New Roman"/>
              </a:rPr>
              <a:t>é</a:t>
            </a:r>
            <a:r>
              <a:rPr lang="fr-FR" sz="1900">
                <a:solidFill>
                  <a:srgbClr val="000000"/>
                </a:solidFill>
                <a:latin typeface="Arial" pitchFamily="34" charset="0"/>
              </a:rPr>
              <a:t>ments et attributs</a:t>
            </a:r>
            <a:endParaRPr lang="fr-FR" sz="3200"/>
          </a:p>
        </p:txBody>
      </p:sp>
      <p:sp>
        <p:nvSpPr>
          <p:cNvPr id="587785" name="Rectangle 9"/>
          <p:cNvSpPr>
            <a:spLocks noChangeArrowheads="1"/>
          </p:cNvSpPr>
          <p:nvPr/>
        </p:nvSpPr>
        <p:spPr bwMode="auto">
          <a:xfrm>
            <a:off x="2039938" y="3873500"/>
            <a:ext cx="3200400" cy="627063"/>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86" name="Rectangle 10"/>
          <p:cNvSpPr>
            <a:spLocks noChangeArrowheads="1"/>
          </p:cNvSpPr>
          <p:nvPr/>
        </p:nvSpPr>
        <p:spPr bwMode="auto">
          <a:xfrm>
            <a:off x="2582863" y="4062413"/>
            <a:ext cx="2268537" cy="288925"/>
          </a:xfrm>
          <a:prstGeom prst="rect">
            <a:avLst/>
          </a:prstGeom>
          <a:noFill/>
          <a:ln w="9525">
            <a:noFill/>
            <a:miter lim="800000"/>
            <a:headEnd/>
            <a:tailEnd/>
          </a:ln>
        </p:spPr>
        <p:txBody>
          <a:bodyPr wrap="none" lIns="0" tIns="0" rIns="0" bIns="0">
            <a:spAutoFit/>
          </a:bodyPr>
          <a:lstStyle/>
          <a:p>
            <a:r>
              <a:rPr lang="fr-FR" sz="1900">
                <a:solidFill>
                  <a:srgbClr val="000000"/>
                </a:solidFill>
                <a:latin typeface="Arial" pitchFamily="34" charset="0"/>
              </a:rPr>
              <a:t>Entit</a:t>
            </a:r>
            <a:r>
              <a:rPr lang="fr-FR" sz="1900">
                <a:solidFill>
                  <a:srgbClr val="000000"/>
                </a:solidFill>
                <a:latin typeface="Times New Roman"/>
              </a:rPr>
              <a:t>é</a:t>
            </a:r>
            <a:r>
              <a:rPr lang="fr-FR" sz="1900">
                <a:solidFill>
                  <a:srgbClr val="000000"/>
                </a:solidFill>
                <a:latin typeface="Arial" pitchFamily="34" charset="0"/>
              </a:rPr>
              <a:t>s et Documents</a:t>
            </a:r>
            <a:endParaRPr lang="fr-FR" sz="3200"/>
          </a:p>
        </p:txBody>
      </p:sp>
      <p:sp>
        <p:nvSpPr>
          <p:cNvPr id="587787" name="Rectangle 11"/>
          <p:cNvSpPr>
            <a:spLocks noChangeArrowheads="1"/>
          </p:cNvSpPr>
          <p:nvPr/>
        </p:nvSpPr>
        <p:spPr bwMode="auto">
          <a:xfrm>
            <a:off x="2039938" y="4500563"/>
            <a:ext cx="3200400" cy="623887"/>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88" name="Rectangle 12"/>
          <p:cNvSpPr>
            <a:spLocks noChangeArrowheads="1"/>
          </p:cNvSpPr>
          <p:nvPr/>
        </p:nvSpPr>
        <p:spPr bwMode="auto">
          <a:xfrm>
            <a:off x="2690813" y="4687888"/>
            <a:ext cx="2044700" cy="288925"/>
          </a:xfrm>
          <a:prstGeom prst="rect">
            <a:avLst/>
          </a:prstGeom>
          <a:noFill/>
          <a:ln w="9525">
            <a:noFill/>
            <a:miter lim="800000"/>
            <a:headEnd/>
            <a:tailEnd/>
          </a:ln>
        </p:spPr>
        <p:txBody>
          <a:bodyPr wrap="none" lIns="0" tIns="0" rIns="0" bIns="0">
            <a:spAutoFit/>
          </a:bodyPr>
          <a:lstStyle/>
          <a:p>
            <a:r>
              <a:rPr lang="fr-FR" sz="1900" i="1">
                <a:solidFill>
                  <a:srgbClr val="000000"/>
                </a:solidFill>
                <a:latin typeface="Arial" pitchFamily="34" charset="0"/>
              </a:rPr>
              <a:t>Fichiers et paquets</a:t>
            </a:r>
            <a:endParaRPr lang="fr-FR" sz="3200"/>
          </a:p>
        </p:txBody>
      </p:sp>
      <p:sp>
        <p:nvSpPr>
          <p:cNvPr id="587789" name="Rectangle 13"/>
          <p:cNvSpPr>
            <a:spLocks noChangeArrowheads="1"/>
          </p:cNvSpPr>
          <p:nvPr/>
        </p:nvSpPr>
        <p:spPr bwMode="auto">
          <a:xfrm>
            <a:off x="2039938" y="5124450"/>
            <a:ext cx="3200400" cy="627063"/>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90" name="Rectangle 14"/>
          <p:cNvSpPr>
            <a:spLocks noChangeArrowheads="1"/>
          </p:cNvSpPr>
          <p:nvPr/>
        </p:nvSpPr>
        <p:spPr bwMode="auto">
          <a:xfrm>
            <a:off x="2722563" y="5314950"/>
            <a:ext cx="1985962" cy="288925"/>
          </a:xfrm>
          <a:prstGeom prst="rect">
            <a:avLst/>
          </a:prstGeom>
          <a:noFill/>
          <a:ln w="9525">
            <a:noFill/>
            <a:miter lim="800000"/>
            <a:headEnd/>
            <a:tailEnd/>
          </a:ln>
        </p:spPr>
        <p:txBody>
          <a:bodyPr wrap="none" lIns="0" tIns="0" rIns="0" bIns="0">
            <a:spAutoFit/>
          </a:bodyPr>
          <a:lstStyle/>
          <a:p>
            <a:r>
              <a:rPr lang="fr-FR" sz="1900" i="1">
                <a:solidFill>
                  <a:srgbClr val="000000"/>
                </a:solidFill>
                <a:latin typeface="Arial" pitchFamily="34" charset="0"/>
              </a:rPr>
              <a:t>Secteurs et Octets</a:t>
            </a:r>
            <a:endParaRPr lang="fr-FR" sz="3200"/>
          </a:p>
        </p:txBody>
      </p:sp>
      <p:sp>
        <p:nvSpPr>
          <p:cNvPr id="587791" name="Rectangle 15"/>
          <p:cNvSpPr>
            <a:spLocks noChangeArrowheads="1"/>
          </p:cNvSpPr>
          <p:nvPr/>
        </p:nvSpPr>
        <p:spPr bwMode="auto">
          <a:xfrm>
            <a:off x="2039938" y="1371600"/>
            <a:ext cx="3200400" cy="625475"/>
          </a:xfrm>
          <a:prstGeom prst="rect">
            <a:avLst/>
          </a:prstGeom>
          <a:gradFill rotWithShape="0">
            <a:gsLst>
              <a:gs pos="0">
                <a:srgbClr val="6699FF">
                  <a:gamma/>
                  <a:shade val="46275"/>
                  <a:invGamma/>
                </a:srgbClr>
              </a:gs>
              <a:gs pos="50000">
                <a:srgbClr val="6699FF"/>
              </a:gs>
              <a:gs pos="100000">
                <a:srgbClr val="6699FF">
                  <a:gamma/>
                  <a:shade val="46275"/>
                  <a:invGamma/>
                </a:srgbClr>
              </a:gs>
            </a:gsLst>
            <a:lin ang="5400000" scaled="1"/>
          </a:gradFill>
          <a:ln w="11176">
            <a:solidFill>
              <a:srgbClr val="CC9900"/>
            </a:solidFill>
            <a:miter lim="800000"/>
            <a:headEnd/>
            <a:tailEnd/>
          </a:ln>
        </p:spPr>
        <p:txBody>
          <a:bodyPr/>
          <a:lstStyle/>
          <a:p>
            <a:endParaRPr lang="fr-FR"/>
          </a:p>
        </p:txBody>
      </p:sp>
      <p:sp>
        <p:nvSpPr>
          <p:cNvPr id="587792" name="Rectangle 16"/>
          <p:cNvSpPr>
            <a:spLocks noChangeArrowheads="1"/>
          </p:cNvSpPr>
          <p:nvPr/>
        </p:nvSpPr>
        <p:spPr bwMode="auto">
          <a:xfrm>
            <a:off x="2767013" y="1558925"/>
            <a:ext cx="1893887" cy="288925"/>
          </a:xfrm>
          <a:prstGeom prst="rect">
            <a:avLst/>
          </a:prstGeom>
          <a:noFill/>
          <a:ln w="9525">
            <a:noFill/>
            <a:miter lim="800000"/>
            <a:headEnd/>
            <a:tailEnd/>
          </a:ln>
        </p:spPr>
        <p:txBody>
          <a:bodyPr wrap="none" lIns="0" tIns="0" rIns="0" bIns="0">
            <a:spAutoFit/>
          </a:bodyPr>
          <a:lstStyle/>
          <a:p>
            <a:r>
              <a:rPr lang="fr-FR" sz="1900" i="1">
                <a:solidFill>
                  <a:srgbClr val="000000"/>
                </a:solidFill>
                <a:latin typeface="Arial" pitchFamily="34" charset="0"/>
              </a:rPr>
              <a:t>Classes et Objets</a:t>
            </a:r>
            <a:endParaRPr lang="fr-FR" sz="3200"/>
          </a:p>
        </p:txBody>
      </p:sp>
      <p:sp>
        <p:nvSpPr>
          <p:cNvPr id="587793" name="Rectangle 17"/>
          <p:cNvSpPr>
            <a:spLocks noChangeArrowheads="1"/>
          </p:cNvSpPr>
          <p:nvPr/>
        </p:nvSpPr>
        <p:spPr bwMode="auto">
          <a:xfrm>
            <a:off x="5572330" y="3435350"/>
            <a:ext cx="2196691" cy="292388"/>
          </a:xfrm>
          <a:prstGeom prst="rect">
            <a:avLst/>
          </a:prstGeom>
          <a:noFill/>
          <a:ln w="9525">
            <a:noFill/>
            <a:miter lim="800000"/>
            <a:headEnd/>
            <a:tailEnd/>
          </a:ln>
        </p:spPr>
        <p:txBody>
          <a:bodyPr wrap="none" lIns="0" tIns="0" rIns="0" bIns="0">
            <a:spAutoFit/>
          </a:bodyPr>
          <a:lstStyle/>
          <a:p>
            <a:r>
              <a:rPr lang="fr-FR" sz="1900" dirty="0">
                <a:solidFill>
                  <a:srgbClr val="000000"/>
                </a:solidFill>
                <a:latin typeface="Arial" pitchFamily="34" charset="0"/>
              </a:rPr>
              <a:t>XML </a:t>
            </a:r>
            <a:r>
              <a:rPr lang="fr-FR" sz="1900" dirty="0" smtClean="0">
                <a:solidFill>
                  <a:srgbClr val="000000"/>
                </a:solidFill>
                <a:latin typeface="Arial" pitchFamily="34" charset="0"/>
              </a:rPr>
              <a:t>+ </a:t>
            </a:r>
            <a:r>
              <a:rPr lang="fr-FR" sz="1900" dirty="0" err="1">
                <a:solidFill>
                  <a:srgbClr val="000000"/>
                </a:solidFill>
                <a:latin typeface="Arial" pitchFamily="34" charset="0"/>
              </a:rPr>
              <a:t>Namespaces</a:t>
            </a:r>
            <a:endParaRPr lang="fr-FR" sz="3200" dirty="0"/>
          </a:p>
        </p:txBody>
      </p:sp>
      <p:sp>
        <p:nvSpPr>
          <p:cNvPr id="587794" name="Rectangle 18"/>
          <p:cNvSpPr>
            <a:spLocks noChangeArrowheads="1"/>
          </p:cNvSpPr>
          <p:nvPr/>
        </p:nvSpPr>
        <p:spPr bwMode="auto">
          <a:xfrm>
            <a:off x="5576049" y="4062413"/>
            <a:ext cx="501740" cy="292388"/>
          </a:xfrm>
          <a:prstGeom prst="rect">
            <a:avLst/>
          </a:prstGeom>
          <a:noFill/>
          <a:ln w="9525">
            <a:noFill/>
            <a:miter lim="800000"/>
            <a:headEnd/>
            <a:tailEnd/>
          </a:ln>
        </p:spPr>
        <p:txBody>
          <a:bodyPr wrap="none" lIns="0" tIns="0" rIns="0" bIns="0">
            <a:spAutoFit/>
          </a:bodyPr>
          <a:lstStyle/>
          <a:p>
            <a:r>
              <a:rPr lang="fr-FR" sz="1900" dirty="0" smtClean="0">
                <a:solidFill>
                  <a:srgbClr val="000000"/>
                </a:solidFill>
                <a:latin typeface="Arial" pitchFamily="34" charset="0"/>
              </a:rPr>
              <a:t>XML</a:t>
            </a:r>
            <a:endParaRPr lang="fr-FR" sz="3200" dirty="0"/>
          </a:p>
        </p:txBody>
      </p:sp>
      <p:sp>
        <p:nvSpPr>
          <p:cNvPr id="587795" name="Rectangle 19"/>
          <p:cNvSpPr>
            <a:spLocks noChangeArrowheads="1"/>
          </p:cNvSpPr>
          <p:nvPr/>
        </p:nvSpPr>
        <p:spPr bwMode="auto">
          <a:xfrm>
            <a:off x="5376863" y="2794000"/>
            <a:ext cx="3157537" cy="288925"/>
          </a:xfrm>
          <a:prstGeom prst="rect">
            <a:avLst/>
          </a:prstGeom>
          <a:noFill/>
          <a:ln w="9525">
            <a:noFill/>
            <a:miter lim="800000"/>
            <a:headEnd/>
            <a:tailEnd/>
          </a:ln>
        </p:spPr>
        <p:txBody>
          <a:bodyPr wrap="none" lIns="0" tIns="0" rIns="0" bIns="0">
            <a:spAutoFit/>
          </a:bodyPr>
          <a:lstStyle/>
          <a:p>
            <a:r>
              <a:rPr lang="fr-FR" sz="1900">
                <a:solidFill>
                  <a:srgbClr val="000000"/>
                </a:solidFill>
                <a:latin typeface="Arial" pitchFamily="34" charset="0"/>
              </a:rPr>
              <a:t>XML Information Set (Infoset)</a:t>
            </a:r>
            <a:endParaRPr lang="fr-FR" sz="3200"/>
          </a:p>
        </p:txBody>
      </p:sp>
      <p:sp>
        <p:nvSpPr>
          <p:cNvPr id="587796" name="Rectangle 20"/>
          <p:cNvSpPr>
            <a:spLocks noChangeArrowheads="1"/>
          </p:cNvSpPr>
          <p:nvPr/>
        </p:nvSpPr>
        <p:spPr bwMode="auto">
          <a:xfrm>
            <a:off x="5376863" y="2166938"/>
            <a:ext cx="1573212" cy="288925"/>
          </a:xfrm>
          <a:prstGeom prst="rect">
            <a:avLst/>
          </a:prstGeom>
          <a:noFill/>
          <a:ln w="9525">
            <a:noFill/>
            <a:miter lim="800000"/>
            <a:headEnd/>
            <a:tailEnd/>
          </a:ln>
        </p:spPr>
        <p:txBody>
          <a:bodyPr wrap="none" lIns="0" tIns="0" rIns="0" bIns="0">
            <a:spAutoFit/>
          </a:bodyPr>
          <a:lstStyle/>
          <a:p>
            <a:r>
              <a:rPr lang="fr-FR" sz="1900">
                <a:solidFill>
                  <a:srgbClr val="000000"/>
                </a:solidFill>
                <a:latin typeface="Arial" pitchFamily="34" charset="0"/>
              </a:rPr>
              <a:t>XML Schemas</a:t>
            </a:r>
            <a:endParaRPr lang="fr-FR" sz="3200"/>
          </a:p>
        </p:txBody>
      </p:sp>
      <p:sp>
        <p:nvSpPr>
          <p:cNvPr id="587797" name="Rectangle 21"/>
          <p:cNvSpPr>
            <a:spLocks noChangeArrowheads="1"/>
          </p:cNvSpPr>
          <p:nvPr/>
        </p:nvSpPr>
        <p:spPr bwMode="auto">
          <a:xfrm>
            <a:off x="5443538" y="5314950"/>
            <a:ext cx="2181225" cy="288925"/>
          </a:xfrm>
          <a:prstGeom prst="rect">
            <a:avLst/>
          </a:prstGeom>
          <a:noFill/>
          <a:ln w="9525">
            <a:noFill/>
            <a:miter lim="800000"/>
            <a:headEnd/>
            <a:tailEnd/>
          </a:ln>
        </p:spPr>
        <p:txBody>
          <a:bodyPr wrap="none" lIns="0" tIns="0" rIns="0" bIns="0">
            <a:spAutoFit/>
          </a:bodyPr>
          <a:lstStyle/>
          <a:p>
            <a:r>
              <a:rPr lang="fr-FR" sz="1900" i="1">
                <a:solidFill>
                  <a:srgbClr val="000000"/>
                </a:solidFill>
                <a:latin typeface="Arial" pitchFamily="34" charset="0"/>
              </a:rPr>
              <a:t>Propre au Hardware</a:t>
            </a:r>
            <a:endParaRPr lang="fr-FR" sz="3200"/>
          </a:p>
        </p:txBody>
      </p:sp>
      <p:sp>
        <p:nvSpPr>
          <p:cNvPr id="587798" name="Rectangle 22"/>
          <p:cNvSpPr>
            <a:spLocks noChangeArrowheads="1"/>
          </p:cNvSpPr>
          <p:nvPr/>
        </p:nvSpPr>
        <p:spPr bwMode="auto">
          <a:xfrm>
            <a:off x="5352647" y="1539875"/>
            <a:ext cx="2978957" cy="292388"/>
          </a:xfrm>
          <a:prstGeom prst="rect">
            <a:avLst/>
          </a:prstGeom>
          <a:noFill/>
          <a:ln w="9525">
            <a:noFill/>
            <a:miter lim="800000"/>
            <a:headEnd/>
            <a:tailEnd/>
          </a:ln>
        </p:spPr>
        <p:txBody>
          <a:bodyPr wrap="none" lIns="0" tIns="0" rIns="0" bIns="0">
            <a:spAutoFit/>
          </a:bodyPr>
          <a:lstStyle/>
          <a:p>
            <a:r>
              <a:rPr lang="fr-FR" sz="1900" i="1" dirty="0" smtClean="0">
                <a:solidFill>
                  <a:srgbClr val="000000"/>
                </a:solidFill>
                <a:latin typeface="Arial" pitchFamily="34" charset="0"/>
              </a:rPr>
              <a:t>Spécifique </a:t>
            </a:r>
            <a:r>
              <a:rPr lang="fr-FR" sz="1900" i="1" dirty="0">
                <a:solidFill>
                  <a:srgbClr val="000000"/>
                </a:solidFill>
                <a:latin typeface="Arial" pitchFamily="34" charset="0"/>
              </a:rPr>
              <a:t>aux Applications</a:t>
            </a:r>
          </a:p>
        </p:txBody>
      </p:sp>
      <p:sp>
        <p:nvSpPr>
          <p:cNvPr id="587799" name="Freeform 23"/>
          <p:cNvSpPr>
            <a:spLocks/>
          </p:cNvSpPr>
          <p:nvPr/>
        </p:nvSpPr>
        <p:spPr bwMode="auto">
          <a:xfrm>
            <a:off x="1239838" y="1371600"/>
            <a:ext cx="762000" cy="4392613"/>
          </a:xfrm>
          <a:custGeom>
            <a:avLst/>
            <a:gdLst/>
            <a:ahLst/>
            <a:cxnLst>
              <a:cxn ang="0">
                <a:pos x="219" y="2460"/>
              </a:cxn>
              <a:cxn ang="0">
                <a:pos x="0" y="2241"/>
              </a:cxn>
              <a:cxn ang="0">
                <a:pos x="145" y="2241"/>
              </a:cxn>
              <a:cxn ang="0">
                <a:pos x="145" y="218"/>
              </a:cxn>
              <a:cxn ang="0">
                <a:pos x="0" y="218"/>
              </a:cxn>
              <a:cxn ang="0">
                <a:pos x="219" y="0"/>
              </a:cxn>
              <a:cxn ang="0">
                <a:pos x="438" y="218"/>
              </a:cxn>
              <a:cxn ang="0">
                <a:pos x="294" y="218"/>
              </a:cxn>
              <a:cxn ang="0">
                <a:pos x="294" y="2241"/>
              </a:cxn>
              <a:cxn ang="0">
                <a:pos x="438" y="2241"/>
              </a:cxn>
              <a:cxn ang="0">
                <a:pos x="219" y="2460"/>
              </a:cxn>
            </a:cxnLst>
            <a:rect l="0" t="0" r="r" b="b"/>
            <a:pathLst>
              <a:path w="438" h="2460">
                <a:moveTo>
                  <a:pt x="219" y="2460"/>
                </a:moveTo>
                <a:lnTo>
                  <a:pt x="0" y="2241"/>
                </a:lnTo>
                <a:lnTo>
                  <a:pt x="145" y="2241"/>
                </a:lnTo>
                <a:lnTo>
                  <a:pt x="145" y="218"/>
                </a:lnTo>
                <a:lnTo>
                  <a:pt x="0" y="218"/>
                </a:lnTo>
                <a:lnTo>
                  <a:pt x="219" y="0"/>
                </a:lnTo>
                <a:lnTo>
                  <a:pt x="438" y="218"/>
                </a:lnTo>
                <a:lnTo>
                  <a:pt x="294" y="218"/>
                </a:lnTo>
                <a:lnTo>
                  <a:pt x="294" y="2241"/>
                </a:lnTo>
                <a:lnTo>
                  <a:pt x="438" y="2241"/>
                </a:lnTo>
                <a:lnTo>
                  <a:pt x="219" y="2460"/>
                </a:lnTo>
                <a:close/>
              </a:path>
            </a:pathLst>
          </a:custGeom>
          <a:gradFill rotWithShape="0">
            <a:gsLst>
              <a:gs pos="0">
                <a:srgbClr val="CCCC00"/>
              </a:gs>
              <a:gs pos="100000">
                <a:srgbClr val="CCCC00">
                  <a:gamma/>
                  <a:shade val="30196"/>
                  <a:invGamma/>
                </a:srgbClr>
              </a:gs>
            </a:gsLst>
            <a:lin ang="5400000" scaled="1"/>
          </a:gradFill>
          <a:ln w="3175">
            <a:noFill/>
            <a:prstDash val="solid"/>
            <a:round/>
            <a:headEnd/>
            <a:tailEnd/>
          </a:ln>
        </p:spPr>
        <p:txBody>
          <a:bodyPr/>
          <a:lstStyle/>
          <a:p>
            <a:endParaRPr lang="fr-FR"/>
          </a:p>
        </p:txBody>
      </p:sp>
      <p:sp>
        <p:nvSpPr>
          <p:cNvPr id="587800" name="Rectangle 24"/>
          <p:cNvSpPr>
            <a:spLocks noChangeArrowheads="1"/>
          </p:cNvSpPr>
          <p:nvPr/>
        </p:nvSpPr>
        <p:spPr bwMode="auto">
          <a:xfrm rot="16200000">
            <a:off x="1280319" y="4899819"/>
            <a:ext cx="711200" cy="246062"/>
          </a:xfrm>
          <a:prstGeom prst="rect">
            <a:avLst/>
          </a:prstGeom>
          <a:noFill/>
          <a:ln w="9525">
            <a:noFill/>
            <a:miter lim="800000"/>
            <a:headEnd/>
            <a:tailEnd/>
          </a:ln>
        </p:spPr>
        <p:txBody>
          <a:bodyPr wrap="none" lIns="0" tIns="0" rIns="0" bIns="0">
            <a:spAutoFit/>
          </a:bodyPr>
          <a:lstStyle/>
          <a:p>
            <a:r>
              <a:rPr lang="fr-FR" sz="1600">
                <a:solidFill>
                  <a:srgbClr val="000000"/>
                </a:solidFill>
                <a:latin typeface="Arial" pitchFamily="34" charset="0"/>
              </a:rPr>
              <a:t>Concret</a:t>
            </a:r>
            <a:endParaRPr lang="fr-FR" sz="3200"/>
          </a:p>
        </p:txBody>
      </p:sp>
      <p:sp>
        <p:nvSpPr>
          <p:cNvPr id="587801" name="Rectangle 25"/>
          <p:cNvSpPr>
            <a:spLocks noChangeArrowheads="1"/>
          </p:cNvSpPr>
          <p:nvPr/>
        </p:nvSpPr>
        <p:spPr bwMode="auto">
          <a:xfrm rot="16200000">
            <a:off x="1290638" y="1755775"/>
            <a:ext cx="688975" cy="244475"/>
          </a:xfrm>
          <a:prstGeom prst="rect">
            <a:avLst/>
          </a:prstGeom>
          <a:noFill/>
          <a:ln w="9525">
            <a:noFill/>
            <a:miter lim="800000"/>
            <a:headEnd/>
            <a:tailEnd/>
          </a:ln>
        </p:spPr>
        <p:txBody>
          <a:bodyPr wrap="none" lIns="0" tIns="0" rIns="0" bIns="0">
            <a:spAutoFit/>
          </a:bodyPr>
          <a:lstStyle/>
          <a:p>
            <a:r>
              <a:rPr lang="fr-FR" sz="1600">
                <a:solidFill>
                  <a:srgbClr val="000000"/>
                </a:solidFill>
                <a:latin typeface="Arial" pitchFamily="34" charset="0"/>
              </a:rPr>
              <a:t>Abstrait</a:t>
            </a:r>
            <a:endParaRPr lang="fr-FR" sz="3200"/>
          </a:p>
        </p:txBody>
      </p:sp>
      <p:sp>
        <p:nvSpPr>
          <p:cNvPr id="587802" name="Rectangle 26"/>
          <p:cNvSpPr>
            <a:spLocks noChangeArrowheads="1"/>
          </p:cNvSpPr>
          <p:nvPr/>
        </p:nvSpPr>
        <p:spPr bwMode="auto">
          <a:xfrm>
            <a:off x="5376863" y="4705350"/>
            <a:ext cx="3089275" cy="288925"/>
          </a:xfrm>
          <a:prstGeom prst="rect">
            <a:avLst/>
          </a:prstGeom>
          <a:noFill/>
          <a:ln w="9525">
            <a:noFill/>
            <a:miter lim="800000"/>
            <a:headEnd/>
            <a:tailEnd/>
          </a:ln>
        </p:spPr>
        <p:txBody>
          <a:bodyPr wrap="none" lIns="0" tIns="0" rIns="0" bIns="0">
            <a:spAutoFit/>
          </a:bodyPr>
          <a:lstStyle/>
          <a:p>
            <a:r>
              <a:rPr lang="fr-FR" sz="1900" i="1">
                <a:solidFill>
                  <a:srgbClr val="000000"/>
                </a:solidFill>
                <a:latin typeface="Arial" pitchFamily="34" charset="0"/>
              </a:rPr>
              <a:t>Sp</a:t>
            </a:r>
            <a:r>
              <a:rPr lang="fr-FR" sz="1900" i="1">
                <a:solidFill>
                  <a:srgbClr val="000000"/>
                </a:solidFill>
                <a:latin typeface="Times New Roman"/>
              </a:rPr>
              <a:t>é</a:t>
            </a:r>
            <a:r>
              <a:rPr lang="fr-FR" sz="1900" i="1">
                <a:solidFill>
                  <a:srgbClr val="000000"/>
                </a:solidFill>
                <a:latin typeface="Arial" pitchFamily="34" charset="0"/>
              </a:rPr>
              <a:t>cifique  pour OS/Protocol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C0B141A4-FA4D-43A7-99DB-106151D2A695}" type="slidenum">
              <a:rPr lang="fr-FR"/>
              <a:pPr/>
              <a:t>24</a:t>
            </a:fld>
            <a:endParaRPr lang="fr-FR"/>
          </a:p>
        </p:txBody>
      </p:sp>
      <p:sp>
        <p:nvSpPr>
          <p:cNvPr id="705538" name="Rectangle 2"/>
          <p:cNvSpPr>
            <a:spLocks noGrp="1" noChangeArrowheads="1"/>
          </p:cNvSpPr>
          <p:nvPr>
            <p:ph type="title"/>
          </p:nvPr>
        </p:nvSpPr>
        <p:spPr/>
        <p:txBody>
          <a:bodyPr/>
          <a:lstStyle/>
          <a:p>
            <a:r>
              <a:rPr lang="fr-FR"/>
              <a:t>XML - Les dix commandements</a:t>
            </a:r>
          </a:p>
        </p:txBody>
      </p:sp>
      <p:sp>
        <p:nvSpPr>
          <p:cNvPr id="705539" name="Rectangle 3"/>
          <p:cNvSpPr>
            <a:spLocks noGrp="1" noChangeArrowheads="1"/>
          </p:cNvSpPr>
          <p:nvPr>
            <p:ph type="body" idx="1"/>
          </p:nvPr>
        </p:nvSpPr>
        <p:spPr/>
        <p:txBody>
          <a:bodyPr/>
          <a:lstStyle/>
          <a:p>
            <a:pPr>
              <a:lnSpc>
                <a:spcPct val="80000"/>
              </a:lnSpc>
            </a:pPr>
            <a:endParaRPr lang="fr-FR" dirty="0"/>
          </a:p>
          <a:p>
            <a:pPr>
              <a:lnSpc>
                <a:spcPct val="80000"/>
              </a:lnSpc>
            </a:pPr>
            <a:r>
              <a:rPr lang="fr-FR" dirty="0"/>
              <a:t>Tu seras utilisable sur internet</a:t>
            </a:r>
          </a:p>
          <a:p>
            <a:pPr>
              <a:lnSpc>
                <a:spcPct val="80000"/>
              </a:lnSpc>
            </a:pPr>
            <a:r>
              <a:rPr lang="fr-FR" dirty="0"/>
              <a:t>Tu supporteras une grande diversité d’applications</a:t>
            </a:r>
          </a:p>
          <a:p>
            <a:pPr>
              <a:lnSpc>
                <a:spcPct val="80000"/>
              </a:lnSpc>
            </a:pPr>
            <a:r>
              <a:rPr lang="fr-FR" dirty="0"/>
              <a:t>Tu seras compatible SGML</a:t>
            </a:r>
          </a:p>
          <a:p>
            <a:pPr>
              <a:lnSpc>
                <a:spcPct val="80000"/>
              </a:lnSpc>
            </a:pPr>
            <a:r>
              <a:rPr lang="fr-FR" dirty="0"/>
              <a:t>Il devra être aisé d’écrire des programmes qui te manipulent</a:t>
            </a:r>
          </a:p>
          <a:p>
            <a:pPr>
              <a:lnSpc>
                <a:spcPct val="80000"/>
              </a:lnSpc>
            </a:pPr>
            <a:r>
              <a:rPr lang="fr-FR" dirty="0"/>
              <a:t>Tu auras le minimum de fonctions optionnelles</a:t>
            </a:r>
          </a:p>
          <a:p>
            <a:pPr>
              <a:lnSpc>
                <a:spcPct val="80000"/>
              </a:lnSpc>
            </a:pPr>
            <a:r>
              <a:rPr lang="fr-FR" dirty="0"/>
              <a:t>Tu seras lisible par l'homme</a:t>
            </a:r>
          </a:p>
          <a:p>
            <a:pPr>
              <a:lnSpc>
                <a:spcPct val="80000"/>
              </a:lnSpc>
            </a:pPr>
            <a:r>
              <a:rPr lang="fr-FR" dirty="0"/>
              <a:t>Tu seras disponible rapidement</a:t>
            </a:r>
          </a:p>
          <a:p>
            <a:pPr>
              <a:lnSpc>
                <a:spcPct val="80000"/>
              </a:lnSpc>
            </a:pPr>
            <a:r>
              <a:rPr lang="fr-FR" dirty="0"/>
              <a:t>La spécification qui te décrira devra être simple et concise</a:t>
            </a:r>
          </a:p>
          <a:p>
            <a:pPr>
              <a:lnSpc>
                <a:spcPct val="80000"/>
              </a:lnSpc>
            </a:pPr>
            <a:r>
              <a:rPr lang="fr-FR" dirty="0"/>
              <a:t>Un document te respectant devra être facile à construire</a:t>
            </a:r>
          </a:p>
          <a:p>
            <a:pPr>
              <a:lnSpc>
                <a:spcPct val="80000"/>
              </a:lnSpc>
            </a:pPr>
            <a:r>
              <a:rPr lang="fr-FR" dirty="0"/>
              <a:t>Tu pourras ne pas être </a:t>
            </a:r>
            <a:r>
              <a:rPr lang="fr-FR" dirty="0" smtClean="0"/>
              <a:t>concis</a:t>
            </a:r>
            <a:endParaRPr lang="fr-FR" dirty="0"/>
          </a:p>
          <a:p>
            <a:pPr>
              <a:lnSpc>
                <a:spcPct val="80000"/>
              </a:lnSpc>
            </a:pPr>
            <a:endParaRPr lang="fr-FR"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ensemble de spécifications</a:t>
            </a:r>
            <a:endParaRPr lang="fr-FR" dirty="0"/>
          </a:p>
        </p:txBody>
      </p:sp>
      <p:sp>
        <p:nvSpPr>
          <p:cNvPr id="3" name="Espace réservé du numéro de diapositive 2"/>
          <p:cNvSpPr>
            <a:spLocks noGrp="1"/>
          </p:cNvSpPr>
          <p:nvPr>
            <p:ph type="sldNum" sz="quarter" idx="10"/>
          </p:nvPr>
        </p:nvSpPr>
        <p:spPr/>
        <p:txBody>
          <a:bodyPr/>
          <a:lstStyle/>
          <a:p>
            <a:fld id="{90C4B02C-6161-4A8A-B8E8-EF7AAE0715FA}" type="slidenum">
              <a:rPr lang="fr-FR" smtClean="0"/>
              <a:pPr/>
              <a:t>240</a:t>
            </a:fld>
            <a:endParaRPr lang="fr-FR"/>
          </a:p>
        </p:txBody>
      </p:sp>
      <p:pic>
        <p:nvPicPr>
          <p:cNvPr id="865282" name="Picture 2"/>
          <p:cNvPicPr>
            <a:picLocks noChangeAspect="1" noChangeArrowheads="1"/>
          </p:cNvPicPr>
          <p:nvPr/>
        </p:nvPicPr>
        <p:blipFill>
          <a:blip r:embed="rId2" cstate="print"/>
          <a:srcRect/>
          <a:stretch>
            <a:fillRect/>
          </a:stretch>
        </p:blipFill>
        <p:spPr bwMode="auto">
          <a:xfrm>
            <a:off x="571472" y="873854"/>
            <a:ext cx="8001056" cy="54126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6E00490F-DD57-4497-AC30-8E7406574459}" type="slidenum">
              <a:rPr lang="fr-FR"/>
              <a:pPr/>
              <a:t>241</a:t>
            </a:fld>
            <a:endParaRPr lang="fr-FR"/>
          </a:p>
        </p:txBody>
      </p:sp>
      <p:sp>
        <p:nvSpPr>
          <p:cNvPr id="261122" name="Rectangle 2"/>
          <p:cNvSpPr>
            <a:spLocks noGrp="1" noChangeArrowheads="1"/>
          </p:cNvSpPr>
          <p:nvPr>
            <p:ph type="title"/>
          </p:nvPr>
        </p:nvSpPr>
        <p:spPr/>
        <p:txBody>
          <a:bodyPr/>
          <a:lstStyle/>
          <a:p>
            <a:r>
              <a:rPr lang="fr-FR"/>
              <a:t>Contresens à éviter…</a:t>
            </a:r>
          </a:p>
        </p:txBody>
      </p:sp>
      <p:sp>
        <p:nvSpPr>
          <p:cNvPr id="261123" name="Rectangle 3"/>
          <p:cNvSpPr>
            <a:spLocks noGrp="1" noChangeArrowheads="1"/>
          </p:cNvSpPr>
          <p:nvPr>
            <p:ph type="body" sz="half" idx="1"/>
          </p:nvPr>
        </p:nvSpPr>
        <p:spPr/>
        <p:txBody>
          <a:bodyPr/>
          <a:lstStyle/>
          <a:p>
            <a:pPr>
              <a:lnSpc>
                <a:spcPct val="90000"/>
              </a:lnSpc>
            </a:pPr>
            <a:r>
              <a:rPr lang="fr-FR" sz="1800"/>
              <a:t>XML est a un langage de programmation… </a:t>
            </a:r>
          </a:p>
          <a:p>
            <a:pPr>
              <a:lnSpc>
                <a:spcPct val="90000"/>
              </a:lnSpc>
            </a:pPr>
            <a:endParaRPr lang="fr-FR" sz="1800"/>
          </a:p>
          <a:p>
            <a:pPr>
              <a:lnSpc>
                <a:spcPct val="90000"/>
              </a:lnSpc>
            </a:pPr>
            <a:endParaRPr lang="fr-FR" sz="1800"/>
          </a:p>
          <a:p>
            <a:pPr>
              <a:lnSpc>
                <a:spcPct val="90000"/>
              </a:lnSpc>
            </a:pPr>
            <a:endParaRPr lang="fr-FR" sz="1800"/>
          </a:p>
          <a:p>
            <a:pPr>
              <a:lnSpc>
                <a:spcPct val="90000"/>
              </a:lnSpc>
            </a:pPr>
            <a:r>
              <a:rPr lang="fr-FR" sz="1800"/>
              <a:t>     XML est nouveau … </a:t>
            </a:r>
          </a:p>
          <a:p>
            <a:pPr>
              <a:lnSpc>
                <a:spcPct val="90000"/>
              </a:lnSpc>
            </a:pPr>
            <a:endParaRPr lang="fr-FR" sz="1800"/>
          </a:p>
          <a:p>
            <a:pPr>
              <a:lnSpc>
                <a:spcPct val="90000"/>
              </a:lnSpc>
            </a:pPr>
            <a:endParaRPr lang="fr-FR" sz="1800"/>
          </a:p>
          <a:p>
            <a:pPr>
              <a:lnSpc>
                <a:spcPct val="90000"/>
              </a:lnSpc>
            </a:pPr>
            <a:endParaRPr lang="fr-FR" sz="1800"/>
          </a:p>
          <a:p>
            <a:pPr>
              <a:lnSpc>
                <a:spcPct val="90000"/>
              </a:lnSpc>
            </a:pPr>
            <a:endParaRPr lang="fr-FR" sz="1800"/>
          </a:p>
          <a:p>
            <a:pPr>
              <a:lnSpc>
                <a:spcPct val="90000"/>
              </a:lnSpc>
            </a:pPr>
            <a:endParaRPr lang="fr-FR" sz="1800"/>
          </a:p>
          <a:p>
            <a:pPr>
              <a:lnSpc>
                <a:spcPct val="90000"/>
              </a:lnSpc>
            </a:pPr>
            <a:r>
              <a:rPr lang="fr-FR" sz="1800"/>
              <a:t>     XML est facile et amusant… </a:t>
            </a:r>
          </a:p>
          <a:p>
            <a:pPr>
              <a:lnSpc>
                <a:spcPct val="90000"/>
              </a:lnSpc>
            </a:pPr>
            <a:endParaRPr lang="fr-FR" sz="1800"/>
          </a:p>
          <a:p>
            <a:pPr>
              <a:lnSpc>
                <a:spcPct val="90000"/>
              </a:lnSpc>
            </a:pPr>
            <a:endParaRPr lang="fr-FR" sz="1800"/>
          </a:p>
          <a:p>
            <a:pPr>
              <a:lnSpc>
                <a:spcPct val="90000"/>
              </a:lnSpc>
            </a:pPr>
            <a:endParaRPr lang="fr-FR" sz="1800"/>
          </a:p>
          <a:p>
            <a:pPr>
              <a:lnSpc>
                <a:spcPct val="90000"/>
              </a:lnSpc>
            </a:pPr>
            <a:endParaRPr lang="fr-FR" sz="1800"/>
          </a:p>
          <a:p>
            <a:pPr>
              <a:lnSpc>
                <a:spcPct val="90000"/>
              </a:lnSpc>
            </a:pPr>
            <a:endParaRPr lang="fr-FR" sz="1800"/>
          </a:p>
          <a:p>
            <a:pPr>
              <a:lnSpc>
                <a:spcPct val="90000"/>
              </a:lnSpc>
            </a:pPr>
            <a:r>
              <a:rPr lang="fr-FR" sz="1800"/>
              <a:t>     XML est puissant…</a:t>
            </a:r>
          </a:p>
        </p:txBody>
      </p:sp>
      <p:sp>
        <p:nvSpPr>
          <p:cNvPr id="261124" name="Rectangle 4"/>
          <p:cNvSpPr>
            <a:spLocks noGrp="1" noChangeArrowheads="1"/>
          </p:cNvSpPr>
          <p:nvPr>
            <p:ph type="body" sz="half" idx="2"/>
          </p:nvPr>
        </p:nvSpPr>
        <p:spPr/>
        <p:txBody>
          <a:bodyPr/>
          <a:lstStyle/>
          <a:p>
            <a:pPr>
              <a:lnSpc>
                <a:spcPct val="90000"/>
              </a:lnSpc>
            </a:pPr>
            <a:r>
              <a:rPr lang="fr-FR" sz="1800" dirty="0"/>
              <a:t>Non. C’est un langage de description de données, qui fournit une « source de données » aux langages de programmation comme Java. </a:t>
            </a:r>
          </a:p>
          <a:p>
            <a:pPr>
              <a:lnSpc>
                <a:spcPct val="90000"/>
              </a:lnSpc>
            </a:pPr>
            <a:endParaRPr lang="fr-FR" sz="1800" dirty="0"/>
          </a:p>
          <a:p>
            <a:pPr>
              <a:lnSpc>
                <a:spcPct val="90000"/>
              </a:lnSpc>
            </a:pPr>
            <a:r>
              <a:rPr lang="fr-FR" sz="1800" dirty="0"/>
              <a:t>Pas vraiment, du moins d’un point de vue technique </a:t>
            </a:r>
            <a:r>
              <a:rPr lang="fr-FR" sz="1800" dirty="0" smtClean="0"/>
              <a:t>(SGML normalisé en 1986!). </a:t>
            </a:r>
            <a:r>
              <a:rPr lang="fr-FR" sz="1800" dirty="0"/>
              <a:t>C’est la manière de le considérer qui est nouvelle! </a:t>
            </a:r>
          </a:p>
          <a:p>
            <a:pPr>
              <a:lnSpc>
                <a:spcPct val="90000"/>
              </a:lnSpc>
            </a:pPr>
            <a:endParaRPr lang="fr-FR" sz="1800" dirty="0"/>
          </a:p>
          <a:p>
            <a:pPr>
              <a:lnSpc>
                <a:spcPct val="90000"/>
              </a:lnSpc>
            </a:pPr>
            <a:endParaRPr lang="fr-FR" sz="1800" dirty="0"/>
          </a:p>
          <a:p>
            <a:pPr>
              <a:lnSpc>
                <a:spcPct val="90000"/>
              </a:lnSpc>
            </a:pPr>
            <a:endParaRPr lang="fr-FR" sz="1800" dirty="0"/>
          </a:p>
          <a:p>
            <a:pPr>
              <a:lnSpc>
                <a:spcPct val="90000"/>
              </a:lnSpc>
            </a:pPr>
            <a:r>
              <a:rPr lang="fr-FR" sz="1800" dirty="0"/>
              <a:t>Seulement si l’abstraction vous amuse! </a:t>
            </a:r>
          </a:p>
          <a:p>
            <a:pPr>
              <a:lnSpc>
                <a:spcPct val="90000"/>
              </a:lnSpc>
            </a:pPr>
            <a:endParaRPr lang="fr-FR" sz="1800" dirty="0"/>
          </a:p>
          <a:p>
            <a:pPr>
              <a:lnSpc>
                <a:spcPct val="90000"/>
              </a:lnSpc>
            </a:pPr>
            <a:endParaRPr lang="fr-FR" sz="1800" dirty="0"/>
          </a:p>
          <a:p>
            <a:pPr>
              <a:lnSpc>
                <a:spcPct val="90000"/>
              </a:lnSpc>
            </a:pPr>
            <a:endParaRPr lang="fr-FR" sz="1800" dirty="0"/>
          </a:p>
          <a:p>
            <a:pPr>
              <a:lnSpc>
                <a:spcPct val="90000"/>
              </a:lnSpc>
            </a:pPr>
            <a:r>
              <a:rPr lang="fr-FR" sz="1800" dirty="0"/>
              <a:t>Oui, s’il est combiné à des outils puissants…</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8DB67E9B-77CF-43A4-9D76-24ADE9A739E5}" type="slidenum">
              <a:rPr lang="fr-FR"/>
              <a:pPr/>
              <a:t>242</a:t>
            </a:fld>
            <a:endParaRPr lang="fr-FR"/>
          </a:p>
        </p:txBody>
      </p:sp>
      <p:sp>
        <p:nvSpPr>
          <p:cNvPr id="470018" name="Rectangle 2"/>
          <p:cNvSpPr>
            <a:spLocks noGrp="1" noChangeArrowheads="1"/>
          </p:cNvSpPr>
          <p:nvPr>
            <p:ph type="title"/>
          </p:nvPr>
        </p:nvSpPr>
        <p:spPr/>
        <p:txBody>
          <a:bodyPr/>
          <a:lstStyle/>
          <a:p>
            <a:r>
              <a:rPr lang="fr-FR"/>
              <a:t>Données ou documents ?</a:t>
            </a:r>
          </a:p>
        </p:txBody>
      </p:sp>
      <p:sp>
        <p:nvSpPr>
          <p:cNvPr id="470019" name="Rectangle 3"/>
          <p:cNvSpPr>
            <a:spLocks noGrp="1" noChangeArrowheads="1"/>
          </p:cNvSpPr>
          <p:nvPr>
            <p:ph type="body" sz="half" idx="1"/>
          </p:nvPr>
        </p:nvSpPr>
        <p:spPr>
          <a:ln>
            <a:solidFill>
              <a:srgbClr val="6699FF"/>
            </a:solidFill>
          </a:ln>
        </p:spPr>
        <p:txBody>
          <a:bodyPr/>
          <a:lstStyle/>
          <a:p>
            <a:pPr>
              <a:lnSpc>
                <a:spcPct val="90000"/>
              </a:lnSpc>
              <a:buFont typeface="Wingdings" pitchFamily="2" charset="2"/>
              <a:buNone/>
            </a:pPr>
            <a:endParaRPr lang="fr-FR" sz="2000"/>
          </a:p>
          <a:p>
            <a:pPr>
              <a:lnSpc>
                <a:spcPct val="90000"/>
              </a:lnSpc>
              <a:buFont typeface="Wingdings" pitchFamily="2" charset="2"/>
              <a:buNone/>
            </a:pPr>
            <a:r>
              <a:rPr lang="fr-FR" sz="2000"/>
              <a:t>     </a:t>
            </a:r>
            <a:r>
              <a:rPr lang="fr-FR" sz="1600"/>
              <a:t>&lt;chapitre&gt; </a:t>
            </a:r>
          </a:p>
          <a:p>
            <a:pPr>
              <a:lnSpc>
                <a:spcPct val="90000"/>
              </a:lnSpc>
              <a:buFont typeface="Wingdings" pitchFamily="2" charset="2"/>
              <a:buNone/>
            </a:pPr>
            <a:endParaRPr lang="fr-FR" sz="1600"/>
          </a:p>
          <a:p>
            <a:pPr>
              <a:lnSpc>
                <a:spcPct val="90000"/>
              </a:lnSpc>
              <a:buFont typeface="Wingdings" pitchFamily="2" charset="2"/>
              <a:buNone/>
            </a:pPr>
            <a:r>
              <a:rPr lang="fr-FR" sz="1600"/>
              <a:t>     &lt;titre&gt;ceci est un fragment d'un livre&lt;/titre&gt; </a:t>
            </a:r>
          </a:p>
          <a:p>
            <a:pPr>
              <a:lnSpc>
                <a:spcPct val="90000"/>
              </a:lnSpc>
              <a:buFont typeface="Wingdings" pitchFamily="2" charset="2"/>
              <a:buNone/>
            </a:pPr>
            <a:endParaRPr lang="fr-FR" sz="1600"/>
          </a:p>
          <a:p>
            <a:pPr>
              <a:lnSpc>
                <a:spcPct val="90000"/>
              </a:lnSpc>
              <a:buFont typeface="Wingdings" pitchFamily="2" charset="2"/>
              <a:buNone/>
            </a:pPr>
            <a:r>
              <a:rPr lang="fr-FR" sz="1600"/>
              <a:t>     &lt;note&gt; </a:t>
            </a:r>
          </a:p>
          <a:p>
            <a:pPr>
              <a:lnSpc>
                <a:spcPct val="90000"/>
              </a:lnSpc>
              <a:buFont typeface="Wingdings" pitchFamily="2" charset="2"/>
              <a:buNone/>
            </a:pPr>
            <a:endParaRPr lang="fr-FR" sz="1600"/>
          </a:p>
          <a:p>
            <a:pPr>
              <a:lnSpc>
                <a:spcPct val="90000"/>
              </a:lnSpc>
              <a:buFont typeface="Wingdings" pitchFamily="2" charset="2"/>
              <a:buNone/>
            </a:pPr>
            <a:r>
              <a:rPr lang="fr-FR" sz="1600"/>
              <a:t>     &lt;par&gt; cette note contient deux paragraphes </a:t>
            </a:r>
          </a:p>
          <a:p>
            <a:pPr>
              <a:lnSpc>
                <a:spcPct val="90000"/>
              </a:lnSpc>
              <a:buFont typeface="Wingdings" pitchFamily="2" charset="2"/>
              <a:buNone/>
            </a:pPr>
            <a:endParaRPr lang="fr-FR" sz="1600"/>
          </a:p>
          <a:p>
            <a:pPr>
              <a:lnSpc>
                <a:spcPct val="90000"/>
              </a:lnSpc>
              <a:buFont typeface="Wingdings" pitchFamily="2" charset="2"/>
              <a:buNone/>
            </a:pPr>
            <a:r>
              <a:rPr lang="fr-FR" sz="1600"/>
              <a:t>     &lt;/par&gt; </a:t>
            </a:r>
          </a:p>
          <a:p>
            <a:pPr>
              <a:lnSpc>
                <a:spcPct val="90000"/>
              </a:lnSpc>
              <a:buFont typeface="Wingdings" pitchFamily="2" charset="2"/>
              <a:buNone/>
            </a:pPr>
            <a:endParaRPr lang="fr-FR" sz="1600"/>
          </a:p>
          <a:p>
            <a:pPr>
              <a:lnSpc>
                <a:spcPct val="90000"/>
              </a:lnSpc>
              <a:buFont typeface="Wingdings" pitchFamily="2" charset="2"/>
              <a:buNone/>
            </a:pPr>
            <a:r>
              <a:rPr lang="fr-FR" sz="1600"/>
              <a:t>     &lt;par&gt; un autre paragraphe </a:t>
            </a:r>
          </a:p>
          <a:p>
            <a:pPr>
              <a:lnSpc>
                <a:spcPct val="90000"/>
              </a:lnSpc>
              <a:buFont typeface="Wingdings" pitchFamily="2" charset="2"/>
              <a:buNone/>
            </a:pPr>
            <a:endParaRPr lang="fr-FR" sz="1600"/>
          </a:p>
          <a:p>
            <a:pPr>
              <a:lnSpc>
                <a:spcPct val="90000"/>
              </a:lnSpc>
              <a:buFont typeface="Wingdings" pitchFamily="2" charset="2"/>
              <a:buNone/>
            </a:pPr>
            <a:r>
              <a:rPr lang="fr-FR" sz="1600"/>
              <a:t>     &lt;/par&gt; </a:t>
            </a:r>
          </a:p>
          <a:p>
            <a:pPr>
              <a:lnSpc>
                <a:spcPct val="90000"/>
              </a:lnSpc>
              <a:buFont typeface="Wingdings" pitchFamily="2" charset="2"/>
              <a:buNone/>
            </a:pPr>
            <a:endParaRPr lang="fr-FR" sz="1600"/>
          </a:p>
          <a:p>
            <a:pPr>
              <a:lnSpc>
                <a:spcPct val="90000"/>
              </a:lnSpc>
              <a:buFont typeface="Wingdings" pitchFamily="2" charset="2"/>
              <a:buNone/>
            </a:pPr>
            <a:r>
              <a:rPr lang="fr-FR" sz="1600"/>
              <a:t>     &lt;/note&gt; </a:t>
            </a:r>
          </a:p>
          <a:p>
            <a:pPr>
              <a:lnSpc>
                <a:spcPct val="90000"/>
              </a:lnSpc>
              <a:buFont typeface="Wingdings" pitchFamily="2" charset="2"/>
              <a:buNone/>
            </a:pPr>
            <a:endParaRPr lang="fr-FR" sz="1600"/>
          </a:p>
          <a:p>
            <a:pPr>
              <a:lnSpc>
                <a:spcPct val="90000"/>
              </a:lnSpc>
              <a:buFont typeface="Wingdings" pitchFamily="2" charset="2"/>
              <a:buNone/>
            </a:pPr>
            <a:r>
              <a:rPr lang="fr-FR" sz="1600"/>
              <a:t>     &lt;/chapitre&gt;</a:t>
            </a:r>
          </a:p>
        </p:txBody>
      </p:sp>
      <p:sp>
        <p:nvSpPr>
          <p:cNvPr id="470020" name="Rectangle 4"/>
          <p:cNvSpPr>
            <a:spLocks noGrp="1" noChangeArrowheads="1"/>
          </p:cNvSpPr>
          <p:nvPr>
            <p:ph type="body" sz="half" idx="2"/>
          </p:nvPr>
        </p:nvSpPr>
        <p:spPr>
          <a:ln>
            <a:solidFill>
              <a:srgbClr val="6699FF"/>
            </a:solidFill>
          </a:ln>
        </p:spPr>
        <p:txBody>
          <a:bodyPr/>
          <a:lstStyle/>
          <a:p>
            <a:pPr>
              <a:buFont typeface="Wingdings" pitchFamily="2" charset="2"/>
              <a:buNone/>
            </a:pPr>
            <a:r>
              <a:rPr lang="fr-FR" sz="1800" dirty="0"/>
              <a:t>&lt;transaction&gt; </a:t>
            </a:r>
          </a:p>
          <a:p>
            <a:pPr>
              <a:buFont typeface="Wingdings" pitchFamily="2" charset="2"/>
              <a:buNone/>
            </a:pPr>
            <a:endParaRPr lang="fr-FR" sz="1800" dirty="0"/>
          </a:p>
          <a:p>
            <a:pPr>
              <a:buFont typeface="Wingdings" pitchFamily="2" charset="2"/>
              <a:buNone/>
            </a:pPr>
            <a:r>
              <a:rPr lang="fr-FR" sz="1800" dirty="0"/>
              <a:t>     &lt;time date="19980509"/&gt; </a:t>
            </a:r>
          </a:p>
          <a:p>
            <a:pPr>
              <a:buFont typeface="Wingdings" pitchFamily="2" charset="2"/>
              <a:buNone/>
            </a:pPr>
            <a:endParaRPr lang="fr-FR" sz="1800" dirty="0"/>
          </a:p>
          <a:p>
            <a:pPr>
              <a:buFont typeface="Wingdings" pitchFamily="2" charset="2"/>
              <a:buNone/>
            </a:pPr>
            <a:r>
              <a:rPr lang="fr-FR" sz="1800" dirty="0"/>
              <a:t>     &lt;</a:t>
            </a:r>
            <a:r>
              <a:rPr lang="fr-FR" sz="1800" dirty="0" err="1" smtClean="0"/>
              <a:t>amount</a:t>
            </a:r>
            <a:r>
              <a:rPr lang="fr-FR" sz="1800" dirty="0" smtClean="0"/>
              <a:t>&gt;456&lt;/</a:t>
            </a:r>
            <a:r>
              <a:rPr lang="fr-FR" sz="1800" dirty="0" err="1"/>
              <a:t>amount</a:t>
            </a:r>
            <a:r>
              <a:rPr lang="fr-FR" sz="1800" dirty="0"/>
              <a:t>&gt; </a:t>
            </a:r>
          </a:p>
          <a:p>
            <a:pPr>
              <a:buFont typeface="Wingdings" pitchFamily="2" charset="2"/>
              <a:buNone/>
            </a:pPr>
            <a:endParaRPr lang="fr-FR" sz="1800" dirty="0"/>
          </a:p>
          <a:p>
            <a:pPr>
              <a:buFont typeface="Wingdings" pitchFamily="2" charset="2"/>
              <a:buNone/>
            </a:pPr>
            <a:r>
              <a:rPr lang="fr-FR" sz="1800" dirty="0"/>
              <a:t>     &lt;</a:t>
            </a:r>
            <a:r>
              <a:rPr lang="fr-FR" sz="1600" dirty="0" err="1"/>
              <a:t>currency</a:t>
            </a:r>
            <a:r>
              <a:rPr lang="fr-FR" sz="1800" dirty="0"/>
              <a:t> type="pounds"/&gt; </a:t>
            </a:r>
          </a:p>
          <a:p>
            <a:pPr>
              <a:buFont typeface="Wingdings" pitchFamily="2" charset="2"/>
              <a:buNone/>
            </a:pPr>
            <a:endParaRPr lang="fr-FR" sz="1800" dirty="0"/>
          </a:p>
          <a:p>
            <a:pPr>
              <a:buFont typeface="Wingdings" pitchFamily="2" charset="2"/>
              <a:buNone/>
            </a:pPr>
            <a:r>
              <a:rPr lang="fr-FR" sz="1800" dirty="0"/>
              <a:t>     &lt;</a:t>
            </a:r>
            <a:r>
              <a:rPr lang="fr-FR" sz="1800" dirty="0" err="1"/>
              <a:t>from</a:t>
            </a:r>
            <a:r>
              <a:rPr lang="fr-FR" sz="1800" dirty="0"/>
              <a:t> id="X3543&gt;</a:t>
            </a:r>
            <a:r>
              <a:rPr lang="fr-FR" sz="1800" dirty="0" err="1"/>
              <a:t>G.Dupont</a:t>
            </a:r>
            <a:r>
              <a:rPr lang="fr-FR" sz="1800" dirty="0"/>
              <a:t>&lt;/</a:t>
            </a:r>
            <a:r>
              <a:rPr lang="fr-FR" sz="1800" dirty="0" err="1"/>
              <a:t>from</a:t>
            </a:r>
            <a:r>
              <a:rPr lang="fr-FR" sz="1800" dirty="0"/>
              <a:t>&gt; </a:t>
            </a:r>
          </a:p>
          <a:p>
            <a:pPr>
              <a:buFont typeface="Wingdings" pitchFamily="2" charset="2"/>
              <a:buNone/>
            </a:pPr>
            <a:endParaRPr lang="fr-FR" sz="1800" dirty="0"/>
          </a:p>
          <a:p>
            <a:pPr>
              <a:buFont typeface="Wingdings" pitchFamily="2" charset="2"/>
              <a:buNone/>
            </a:pPr>
            <a:r>
              <a:rPr lang="fr-FR" sz="1800" dirty="0"/>
              <a:t>     &lt;to id="X7987&gt;</a:t>
            </a:r>
            <a:r>
              <a:rPr lang="fr-FR" sz="1800" dirty="0" err="1"/>
              <a:t>J.Smith</a:t>
            </a:r>
            <a:r>
              <a:rPr lang="fr-FR" sz="1800" dirty="0"/>
              <a:t>&lt;/to&gt; </a:t>
            </a:r>
          </a:p>
          <a:p>
            <a:pPr>
              <a:buFont typeface="Wingdings" pitchFamily="2" charset="2"/>
              <a:buNone/>
            </a:pPr>
            <a:endParaRPr lang="fr-FR" sz="1800" dirty="0"/>
          </a:p>
          <a:p>
            <a:pPr>
              <a:buFont typeface="Wingdings" pitchFamily="2" charset="2"/>
              <a:buNone/>
            </a:pPr>
            <a:r>
              <a:rPr lang="fr-FR" sz="1800" dirty="0"/>
              <a:t>     &lt;/transaction&gt; </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6E00490F-DD57-4497-AC30-8E7406574459}" type="slidenum">
              <a:rPr lang="fr-FR"/>
              <a:pPr/>
              <a:t>243</a:t>
            </a:fld>
            <a:endParaRPr lang="fr-FR"/>
          </a:p>
        </p:txBody>
      </p:sp>
      <p:sp>
        <p:nvSpPr>
          <p:cNvPr id="261122" name="Rectangle 2"/>
          <p:cNvSpPr>
            <a:spLocks noGrp="1" noChangeArrowheads="1"/>
          </p:cNvSpPr>
          <p:nvPr>
            <p:ph type="title"/>
          </p:nvPr>
        </p:nvSpPr>
        <p:spPr/>
        <p:txBody>
          <a:bodyPr/>
          <a:lstStyle/>
          <a:p>
            <a:r>
              <a:rPr lang="fr-FR" dirty="0" smtClean="0"/>
              <a:t>XML vs </a:t>
            </a:r>
            <a:r>
              <a:rPr lang="fr-FR" dirty="0" err="1" smtClean="0"/>
              <a:t>Edifact</a:t>
            </a:r>
            <a:endParaRPr lang="fr-FR" dirty="0"/>
          </a:p>
        </p:txBody>
      </p:sp>
      <p:sp>
        <p:nvSpPr>
          <p:cNvPr id="261123" name="Rectangle 3"/>
          <p:cNvSpPr>
            <a:spLocks noGrp="1" noChangeArrowheads="1"/>
          </p:cNvSpPr>
          <p:nvPr>
            <p:ph type="body" sz="half" idx="1"/>
          </p:nvPr>
        </p:nvSpPr>
        <p:spPr>
          <a:xfrm>
            <a:off x="152400" y="685800"/>
            <a:ext cx="8596064" cy="5867400"/>
          </a:xfrm>
        </p:spPr>
        <p:txBody>
          <a:bodyPr/>
          <a:lstStyle/>
          <a:p>
            <a:pPr>
              <a:lnSpc>
                <a:spcPct val="90000"/>
              </a:lnSpc>
            </a:pPr>
            <a:r>
              <a:rPr lang="en-US" sz="1800" dirty="0" err="1" smtClean="0"/>
              <a:t>Demande</a:t>
            </a:r>
            <a:r>
              <a:rPr lang="en-US" sz="1800" dirty="0" smtClean="0"/>
              <a:t> </a:t>
            </a:r>
            <a:r>
              <a:rPr lang="en-US" sz="1800" dirty="0" err="1" smtClean="0"/>
              <a:t>d’availability</a:t>
            </a:r>
            <a:r>
              <a:rPr lang="en-US" sz="1800" dirty="0" smtClean="0"/>
              <a:t> </a:t>
            </a:r>
            <a:r>
              <a:rPr lang="en-US" sz="1800" dirty="0" err="1" smtClean="0"/>
              <a:t>sur</a:t>
            </a:r>
            <a:r>
              <a:rPr lang="en-US" sz="1800" dirty="0"/>
              <a:t> un </a:t>
            </a:r>
            <a:r>
              <a:rPr lang="en-US" sz="1800" dirty="0" smtClean="0"/>
              <a:t>FRA-JFK-MIA (</a:t>
            </a:r>
            <a:r>
              <a:rPr lang="en-US" sz="1800" dirty="0" smtClean="0">
                <a:hlinkClick r:id="rId2"/>
              </a:rPr>
              <a:t>source</a:t>
            </a:r>
            <a:r>
              <a:rPr lang="en-US" sz="1800" dirty="0" smtClean="0"/>
              <a:t>)</a:t>
            </a:r>
            <a:endParaRPr lang="en-US" sz="1800" dirty="0"/>
          </a:p>
          <a:p>
            <a:pPr marL="0" indent="0">
              <a:lnSpc>
                <a:spcPct val="90000"/>
              </a:lnSpc>
              <a:buNone/>
            </a:pPr>
            <a:r>
              <a:rPr lang="en-US" sz="1800" dirty="0" smtClean="0"/>
              <a:t>UNA</a:t>
            </a:r>
            <a:r>
              <a:rPr lang="en-US" sz="1800" dirty="0"/>
              <a:t>:+.? '</a:t>
            </a:r>
          </a:p>
          <a:p>
            <a:pPr marL="0" indent="0">
              <a:lnSpc>
                <a:spcPct val="90000"/>
              </a:lnSpc>
              <a:buNone/>
            </a:pPr>
            <a:r>
              <a:rPr lang="en-US" sz="1800" dirty="0"/>
              <a:t>UNB+IATB:1+6XPPC+LHPPC+940101:0950+1'</a:t>
            </a:r>
          </a:p>
          <a:p>
            <a:pPr marL="0" indent="0">
              <a:lnSpc>
                <a:spcPct val="90000"/>
              </a:lnSpc>
              <a:buNone/>
            </a:pPr>
            <a:r>
              <a:rPr lang="en-US" sz="1800" dirty="0"/>
              <a:t>UNH+1+PAORES:93:1:IA'</a:t>
            </a:r>
          </a:p>
          <a:p>
            <a:pPr marL="0" indent="0">
              <a:lnSpc>
                <a:spcPct val="90000"/>
              </a:lnSpc>
              <a:buNone/>
            </a:pPr>
            <a:r>
              <a:rPr lang="en-US" sz="1800" dirty="0"/>
              <a:t>MSG+1:45'</a:t>
            </a:r>
          </a:p>
          <a:p>
            <a:pPr marL="0" indent="0">
              <a:lnSpc>
                <a:spcPct val="90000"/>
              </a:lnSpc>
              <a:buNone/>
            </a:pPr>
            <a:r>
              <a:rPr lang="en-US" sz="1800" dirty="0"/>
              <a:t>IFT+3+XYZCOMPANY AVAILABILITY'</a:t>
            </a:r>
          </a:p>
          <a:p>
            <a:pPr marL="0" indent="0">
              <a:lnSpc>
                <a:spcPct val="90000"/>
              </a:lnSpc>
              <a:buNone/>
            </a:pPr>
            <a:r>
              <a:rPr lang="en-US" sz="1800" dirty="0"/>
              <a:t>ERC+A7V:1:AMD'</a:t>
            </a:r>
          </a:p>
          <a:p>
            <a:pPr marL="0" indent="0">
              <a:lnSpc>
                <a:spcPct val="90000"/>
              </a:lnSpc>
              <a:buNone/>
            </a:pPr>
            <a:r>
              <a:rPr lang="en-US" sz="1800" dirty="0"/>
              <a:t>IFT+3+NO MORE FLIGHTS'</a:t>
            </a:r>
          </a:p>
          <a:p>
            <a:pPr marL="0" indent="0">
              <a:lnSpc>
                <a:spcPct val="90000"/>
              </a:lnSpc>
              <a:buNone/>
            </a:pPr>
            <a:r>
              <a:rPr lang="en-US" sz="1800" dirty="0"/>
              <a:t>ODI'</a:t>
            </a:r>
          </a:p>
          <a:p>
            <a:pPr marL="0" indent="0">
              <a:lnSpc>
                <a:spcPct val="90000"/>
              </a:lnSpc>
              <a:buNone/>
            </a:pPr>
            <a:r>
              <a:rPr lang="en-US" sz="1800" dirty="0"/>
              <a:t>TVL+240493:1000::1220+FRA+JFK+DL+400+C'</a:t>
            </a:r>
          </a:p>
          <a:p>
            <a:pPr marL="0" indent="0">
              <a:lnSpc>
                <a:spcPct val="90000"/>
              </a:lnSpc>
              <a:buNone/>
            </a:pPr>
            <a:r>
              <a:rPr lang="en-US" sz="1800" dirty="0"/>
              <a:t>PDI++C:3+Y::3+F::1'</a:t>
            </a:r>
          </a:p>
          <a:p>
            <a:pPr marL="0" indent="0">
              <a:lnSpc>
                <a:spcPct val="90000"/>
              </a:lnSpc>
              <a:buNone/>
            </a:pPr>
            <a:r>
              <a:rPr lang="en-US" sz="1800" dirty="0"/>
              <a:t>APD+74C:0:::6++++++6X'</a:t>
            </a:r>
          </a:p>
          <a:p>
            <a:pPr marL="0" indent="0">
              <a:lnSpc>
                <a:spcPct val="90000"/>
              </a:lnSpc>
              <a:buNone/>
            </a:pPr>
            <a:r>
              <a:rPr lang="en-US" sz="1800" dirty="0"/>
              <a:t>TVL+240493:1740::2030+JFK+MIA+DL+081+C'</a:t>
            </a:r>
          </a:p>
          <a:p>
            <a:pPr marL="0" indent="0">
              <a:lnSpc>
                <a:spcPct val="90000"/>
              </a:lnSpc>
              <a:buNone/>
            </a:pPr>
            <a:r>
              <a:rPr lang="en-US" sz="1800" dirty="0"/>
              <a:t>PDI++C:4'</a:t>
            </a:r>
          </a:p>
          <a:p>
            <a:pPr marL="0" indent="0">
              <a:lnSpc>
                <a:spcPct val="90000"/>
              </a:lnSpc>
              <a:buNone/>
            </a:pPr>
            <a:r>
              <a:rPr lang="en-US" sz="1800" dirty="0"/>
              <a:t>APD+EM2:0:1630::6+++++++DA'</a:t>
            </a:r>
          </a:p>
          <a:p>
            <a:pPr marL="0" indent="0">
              <a:lnSpc>
                <a:spcPct val="90000"/>
              </a:lnSpc>
              <a:buNone/>
            </a:pPr>
            <a:r>
              <a:rPr lang="en-US" sz="1800" dirty="0"/>
              <a:t>UNT+13+1'</a:t>
            </a:r>
          </a:p>
          <a:p>
            <a:pPr marL="0" indent="0">
              <a:lnSpc>
                <a:spcPct val="90000"/>
              </a:lnSpc>
              <a:buNone/>
            </a:pPr>
            <a:r>
              <a:rPr lang="en-US" sz="1800" smtClean="0"/>
              <a:t>UNZ+1+1‘</a:t>
            </a:r>
          </a:p>
          <a:p>
            <a:pPr marL="0" indent="0">
              <a:lnSpc>
                <a:spcPct val="90000"/>
              </a:lnSpc>
              <a:buNone/>
            </a:pPr>
            <a:endParaRPr lang="en-US" sz="1800" dirty="0" smtClean="0"/>
          </a:p>
          <a:p>
            <a:pPr>
              <a:lnSpc>
                <a:spcPct val="90000"/>
              </a:lnSpc>
            </a:pPr>
            <a:r>
              <a:rPr lang="fr-FR" sz="1800" dirty="0" smtClean="0"/>
              <a:t>Quelques comparaisons </a:t>
            </a:r>
            <a:r>
              <a:rPr lang="fr-FR" sz="1800" dirty="0" err="1" smtClean="0"/>
              <a:t>Edifact</a:t>
            </a:r>
            <a:r>
              <a:rPr lang="fr-FR" sz="1800" dirty="0"/>
              <a:t>/XML sur </a:t>
            </a:r>
            <a:r>
              <a:rPr lang="fr-FR" sz="1800" dirty="0">
                <a:hlinkClick r:id="rId3"/>
              </a:rPr>
              <a:t>http://kephra.de/xml-edifact</a:t>
            </a:r>
            <a:r>
              <a:rPr lang="fr-FR" sz="1800" dirty="0" smtClean="0">
                <a:hlinkClick r:id="rId3"/>
              </a:rPr>
              <a:t>/</a:t>
            </a:r>
            <a:endParaRPr lang="fr-FR" sz="1800" dirty="0" smtClean="0"/>
          </a:p>
          <a:p>
            <a:pPr marL="0" indent="0">
              <a:lnSpc>
                <a:spcPct val="90000"/>
              </a:lnSpc>
              <a:buNone/>
            </a:pPr>
            <a:endParaRPr lang="en-US" sz="1800" dirty="0"/>
          </a:p>
        </p:txBody>
      </p:sp>
    </p:spTree>
    <p:extLst>
      <p:ext uri="{BB962C8B-B14F-4D97-AF65-F5344CB8AC3E}">
        <p14:creationId xmlns:p14="http://schemas.microsoft.com/office/powerpoint/2010/main" val="361821456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Espace réservé du numéro de diapositive 2"/>
          <p:cNvSpPr>
            <a:spLocks noGrp="1"/>
          </p:cNvSpPr>
          <p:nvPr>
            <p:ph type="sldNum" sz="quarter" idx="10"/>
          </p:nvPr>
        </p:nvSpPr>
        <p:spPr/>
        <p:txBody>
          <a:bodyPr/>
          <a:lstStyle/>
          <a:p>
            <a:fld id="{3B900FD5-5E74-495F-A862-B36D3FF069D7}" type="slidenum">
              <a:rPr lang="fr-FR"/>
              <a:pPr/>
              <a:t>244</a:t>
            </a:fld>
            <a:endParaRPr lang="fr-FR"/>
          </a:p>
        </p:txBody>
      </p:sp>
      <p:sp>
        <p:nvSpPr>
          <p:cNvPr id="643076" name="Rectangle 4"/>
          <p:cNvSpPr>
            <a:spLocks noGrp="1" noChangeArrowheads="1"/>
          </p:cNvSpPr>
          <p:nvPr>
            <p:ph type="title"/>
          </p:nvPr>
        </p:nvSpPr>
        <p:spPr/>
        <p:txBody>
          <a:bodyPr/>
          <a:lstStyle/>
          <a:p>
            <a:r>
              <a:rPr lang="fr-FR"/>
              <a:t>XML = interop ?</a:t>
            </a:r>
          </a:p>
        </p:txBody>
      </p:sp>
      <p:sp>
        <p:nvSpPr>
          <p:cNvPr id="643077" name="Rectangle 5"/>
          <p:cNvSpPr>
            <a:spLocks noChangeArrowheads="1"/>
          </p:cNvSpPr>
          <p:nvPr/>
        </p:nvSpPr>
        <p:spPr bwMode="auto">
          <a:xfrm>
            <a:off x="3778250" y="1196975"/>
            <a:ext cx="1081088" cy="792163"/>
          </a:xfrm>
          <a:prstGeom prst="rect">
            <a:avLst/>
          </a:prstGeom>
          <a:noFill/>
          <a:ln w="9525">
            <a:solidFill>
              <a:schemeClr val="tx2"/>
            </a:solidFill>
            <a:miter lim="800000"/>
            <a:headEnd/>
            <a:tailEnd/>
          </a:ln>
          <a:effectLst/>
        </p:spPr>
        <p:txBody>
          <a:bodyPr anchor="ctr">
            <a:spAutoFit/>
          </a:bodyPr>
          <a:lstStyle/>
          <a:p>
            <a:endParaRPr lang="fr-FR"/>
          </a:p>
        </p:txBody>
      </p:sp>
      <p:sp>
        <p:nvSpPr>
          <p:cNvPr id="643078" name="Text Box 6"/>
          <p:cNvSpPr txBox="1">
            <a:spLocks noChangeArrowheads="1"/>
          </p:cNvSpPr>
          <p:nvPr/>
        </p:nvSpPr>
        <p:spPr bwMode="auto">
          <a:xfrm>
            <a:off x="3851275" y="1339850"/>
            <a:ext cx="828675" cy="457200"/>
          </a:xfrm>
          <a:prstGeom prst="rect">
            <a:avLst/>
          </a:prstGeom>
          <a:noFill/>
          <a:ln w="9525">
            <a:noFill/>
            <a:miter lim="800000"/>
            <a:headEnd/>
            <a:tailEnd/>
          </a:ln>
          <a:effectLst/>
        </p:spPr>
        <p:txBody>
          <a:bodyPr wrap="none">
            <a:spAutoFit/>
          </a:bodyPr>
          <a:lstStyle/>
          <a:p>
            <a:pPr eaLnBrk="0" latinLnBrk="0" hangingPunct="0">
              <a:spcBef>
                <a:spcPct val="30000"/>
              </a:spcBef>
              <a:buClr>
                <a:schemeClr val="tx2"/>
              </a:buClr>
              <a:buSzPct val="75000"/>
              <a:buFont typeface="Wingdings" pitchFamily="2" charset="2"/>
              <a:buNone/>
            </a:pPr>
            <a:r>
              <a:rPr kumimoji="0" lang="en-GB" sz="2400">
                <a:effectLst>
                  <a:outerShdw blurRad="38100" dist="38100" dir="2700000" algn="tl">
                    <a:srgbClr val="FFFFFF"/>
                  </a:outerShdw>
                </a:effectLst>
                <a:latin typeface="Tahoma" pitchFamily="34" charset="0"/>
              </a:rPr>
              <a:t>.XSD</a:t>
            </a:r>
            <a:endParaRPr kumimoji="0" lang="en-US" sz="2400">
              <a:effectLst>
                <a:outerShdw blurRad="38100" dist="38100" dir="2700000" algn="tl">
                  <a:srgbClr val="FFFFFF"/>
                </a:outerShdw>
              </a:effectLst>
              <a:latin typeface="Tahoma" pitchFamily="34" charset="0"/>
            </a:endParaRPr>
          </a:p>
        </p:txBody>
      </p:sp>
      <p:sp>
        <p:nvSpPr>
          <p:cNvPr id="643079" name="Text Box 7"/>
          <p:cNvSpPr txBox="1">
            <a:spLocks noChangeArrowheads="1"/>
          </p:cNvSpPr>
          <p:nvPr/>
        </p:nvSpPr>
        <p:spPr bwMode="auto">
          <a:xfrm>
            <a:off x="5580063" y="2347913"/>
            <a:ext cx="1001712" cy="457200"/>
          </a:xfrm>
          <a:prstGeom prst="rect">
            <a:avLst/>
          </a:prstGeom>
          <a:noFill/>
          <a:ln w="9525">
            <a:noFill/>
            <a:miter lim="800000"/>
            <a:headEnd/>
            <a:tailEnd/>
          </a:ln>
          <a:effectLst/>
        </p:spPr>
        <p:txBody>
          <a:bodyPr wrap="none">
            <a:spAutoFit/>
          </a:bodyPr>
          <a:lstStyle/>
          <a:p>
            <a:pPr eaLnBrk="0" latinLnBrk="0" hangingPunct="0">
              <a:spcBef>
                <a:spcPct val="30000"/>
              </a:spcBef>
              <a:buClr>
                <a:schemeClr val="tx2"/>
              </a:buClr>
              <a:buSzPct val="75000"/>
              <a:buFont typeface="Wingdings" pitchFamily="2" charset="2"/>
              <a:buChar char="Ø"/>
            </a:pPr>
            <a:r>
              <a:rPr kumimoji="0" lang="en-GB" sz="2400">
                <a:effectLst>
                  <a:outerShdw blurRad="38100" dist="38100" dir="2700000" algn="tl">
                    <a:srgbClr val="FFFFFF"/>
                  </a:outerShdw>
                </a:effectLst>
                <a:latin typeface="Tahoma" pitchFamily="34" charset="0"/>
              </a:rPr>
              <a:t>J2EE</a:t>
            </a:r>
            <a:endParaRPr kumimoji="0" lang="en-US" sz="2400">
              <a:effectLst>
                <a:outerShdw blurRad="38100" dist="38100" dir="2700000" algn="tl">
                  <a:srgbClr val="FFFFFF"/>
                </a:outerShdw>
              </a:effectLst>
              <a:latin typeface="Tahoma" pitchFamily="34" charset="0"/>
            </a:endParaRPr>
          </a:p>
        </p:txBody>
      </p:sp>
      <p:sp>
        <p:nvSpPr>
          <p:cNvPr id="643080" name="Text Box 8"/>
          <p:cNvSpPr txBox="1">
            <a:spLocks noChangeArrowheads="1"/>
          </p:cNvSpPr>
          <p:nvPr/>
        </p:nvSpPr>
        <p:spPr bwMode="auto">
          <a:xfrm>
            <a:off x="1404938" y="2347913"/>
            <a:ext cx="1009650" cy="457200"/>
          </a:xfrm>
          <a:prstGeom prst="rect">
            <a:avLst/>
          </a:prstGeom>
          <a:noFill/>
          <a:ln w="9525">
            <a:noFill/>
            <a:miter lim="800000"/>
            <a:headEnd/>
            <a:tailEnd/>
          </a:ln>
          <a:effectLst/>
        </p:spPr>
        <p:txBody>
          <a:bodyPr wrap="none">
            <a:spAutoFit/>
          </a:bodyPr>
          <a:lstStyle/>
          <a:p>
            <a:pPr eaLnBrk="0" latinLnBrk="0" hangingPunct="0">
              <a:spcBef>
                <a:spcPct val="30000"/>
              </a:spcBef>
              <a:buClr>
                <a:schemeClr val="tx2"/>
              </a:buClr>
              <a:buSzPct val="75000"/>
              <a:buFont typeface="Wingdings" pitchFamily="2" charset="2"/>
              <a:buChar char="Ø"/>
            </a:pPr>
            <a:r>
              <a:rPr kumimoji="0" lang="en-GB" sz="2400">
                <a:effectLst>
                  <a:outerShdw blurRad="38100" dist="38100" dir="2700000" algn="tl">
                    <a:srgbClr val="FFFFFF"/>
                  </a:outerShdw>
                </a:effectLst>
                <a:latin typeface="Tahoma" pitchFamily="34" charset="0"/>
              </a:rPr>
              <a:t>.NET</a:t>
            </a:r>
            <a:endParaRPr kumimoji="0" lang="en-US" sz="2400">
              <a:effectLst>
                <a:outerShdw blurRad="38100" dist="38100" dir="2700000" algn="tl">
                  <a:srgbClr val="FFFFFF"/>
                </a:outerShdw>
              </a:effectLst>
              <a:latin typeface="Tahoma" pitchFamily="34" charset="0"/>
            </a:endParaRPr>
          </a:p>
        </p:txBody>
      </p:sp>
      <p:sp>
        <p:nvSpPr>
          <p:cNvPr id="643081" name="Text Box 9"/>
          <p:cNvSpPr txBox="1">
            <a:spLocks noChangeArrowheads="1"/>
          </p:cNvSpPr>
          <p:nvPr/>
        </p:nvSpPr>
        <p:spPr bwMode="auto">
          <a:xfrm>
            <a:off x="323850" y="3141663"/>
            <a:ext cx="3794125" cy="1771650"/>
          </a:xfrm>
          <a:prstGeom prst="rect">
            <a:avLst/>
          </a:prstGeom>
          <a:noFill/>
          <a:ln w="9525">
            <a:noFill/>
            <a:miter lim="800000"/>
            <a:headEnd/>
            <a:tailEnd/>
          </a:ln>
          <a:effectLst/>
        </p:spPr>
        <p:txBody>
          <a:bodyPr wrap="none">
            <a:spAutoFit/>
          </a:bodyPr>
          <a:lstStyle/>
          <a:p>
            <a:pPr algn="l" eaLnBrk="0" latinLnBrk="0" hangingPunct="0">
              <a:spcBef>
                <a:spcPct val="30000"/>
              </a:spcBef>
              <a:buClr>
                <a:schemeClr val="tx2"/>
              </a:buClr>
              <a:buSzPct val="75000"/>
              <a:buFont typeface="Wingdings" pitchFamily="2" charset="2"/>
              <a:buChar char="Ø"/>
            </a:pPr>
            <a:r>
              <a:rPr kumimoji="0" lang="en-GB" sz="2400" b="1">
                <a:solidFill>
                  <a:schemeClr val="tx2"/>
                </a:solidFill>
                <a:effectLst>
                  <a:outerShdw blurRad="38100" dist="38100" dir="2700000" algn="tl">
                    <a:srgbClr val="FFFFFF"/>
                  </a:outerShdw>
                </a:effectLst>
                <a:latin typeface="Tahoma" pitchFamily="34" charset="0"/>
              </a:rPr>
              <a:t>Typed DataSet</a:t>
            </a:r>
          </a:p>
          <a:p>
            <a:pPr algn="l" eaLnBrk="0" latinLnBrk="0" hangingPunct="0">
              <a:spcBef>
                <a:spcPct val="30000"/>
              </a:spcBef>
              <a:buClr>
                <a:schemeClr val="tx2"/>
              </a:buClr>
              <a:buSzPct val="75000"/>
              <a:buFont typeface="Wingdings" pitchFamily="2" charset="2"/>
              <a:buChar char="Ø"/>
            </a:pPr>
            <a:r>
              <a:rPr kumimoji="0" lang="en-GB" sz="2400">
                <a:effectLst>
                  <a:outerShdw blurRad="38100" dist="38100" dir="2700000" algn="tl">
                    <a:srgbClr val="FFFFFF"/>
                  </a:outerShdw>
                </a:effectLst>
                <a:latin typeface="Tahoma" pitchFamily="34" charset="0"/>
              </a:rPr>
              <a:t>System.Xml.</a:t>
            </a:r>
            <a:br>
              <a:rPr kumimoji="0" lang="en-GB" sz="2400">
                <a:effectLst>
                  <a:outerShdw blurRad="38100" dist="38100" dir="2700000" algn="tl">
                    <a:srgbClr val="FFFFFF"/>
                  </a:outerShdw>
                </a:effectLst>
                <a:latin typeface="Tahoma" pitchFamily="34" charset="0"/>
              </a:rPr>
            </a:br>
            <a:r>
              <a:rPr kumimoji="0" lang="en-GB" sz="2400">
                <a:effectLst>
                  <a:outerShdw blurRad="38100" dist="38100" dir="2700000" algn="tl">
                    <a:srgbClr val="FFFFFF"/>
                  </a:outerShdw>
                </a:effectLst>
                <a:latin typeface="Tahoma" pitchFamily="34" charset="0"/>
              </a:rPr>
              <a:t>  Serialization.XmlSerializer</a:t>
            </a:r>
          </a:p>
          <a:p>
            <a:pPr algn="l" eaLnBrk="0" latinLnBrk="0" hangingPunct="0">
              <a:spcBef>
                <a:spcPct val="30000"/>
              </a:spcBef>
              <a:buClr>
                <a:schemeClr val="tx2"/>
              </a:buClr>
              <a:buSzPct val="75000"/>
              <a:buFont typeface="Wingdings" pitchFamily="2" charset="2"/>
              <a:buChar char="Ø"/>
            </a:pPr>
            <a:r>
              <a:rPr kumimoji="0" lang="en-GB" sz="2400">
                <a:effectLst>
                  <a:outerShdw blurRad="38100" dist="38100" dir="2700000" algn="tl">
                    <a:srgbClr val="FFFFFF"/>
                  </a:outerShdw>
                </a:effectLst>
                <a:latin typeface="Tahoma" pitchFamily="34" charset="0"/>
              </a:rPr>
              <a:t>DOM</a:t>
            </a:r>
            <a:endParaRPr kumimoji="0" lang="en-US" sz="2400">
              <a:effectLst>
                <a:outerShdw blurRad="38100" dist="38100" dir="2700000" algn="tl">
                  <a:srgbClr val="FFFFFF"/>
                </a:outerShdw>
              </a:effectLst>
              <a:latin typeface="Tahoma" pitchFamily="34" charset="0"/>
            </a:endParaRPr>
          </a:p>
        </p:txBody>
      </p:sp>
      <p:sp>
        <p:nvSpPr>
          <p:cNvPr id="643082" name="Text Box 10"/>
          <p:cNvSpPr txBox="1">
            <a:spLocks noChangeArrowheads="1"/>
          </p:cNvSpPr>
          <p:nvPr/>
        </p:nvSpPr>
        <p:spPr bwMode="auto">
          <a:xfrm>
            <a:off x="4716463" y="3146425"/>
            <a:ext cx="2909887" cy="931863"/>
          </a:xfrm>
          <a:prstGeom prst="rect">
            <a:avLst/>
          </a:prstGeom>
          <a:noFill/>
          <a:ln w="9525">
            <a:noFill/>
            <a:miter lim="800000"/>
            <a:headEnd/>
            <a:tailEnd/>
          </a:ln>
          <a:effectLst/>
        </p:spPr>
        <p:txBody>
          <a:bodyPr wrap="none">
            <a:spAutoFit/>
          </a:bodyPr>
          <a:lstStyle/>
          <a:p>
            <a:pPr algn="l" eaLnBrk="0" latinLnBrk="0" hangingPunct="0">
              <a:spcBef>
                <a:spcPct val="30000"/>
              </a:spcBef>
              <a:buClr>
                <a:schemeClr val="tx2"/>
              </a:buClr>
              <a:buSzPct val="75000"/>
              <a:buFont typeface="Wingdings" pitchFamily="2" charset="2"/>
              <a:buChar char="Ø"/>
            </a:pPr>
            <a:r>
              <a:rPr kumimoji="0" lang="en-GB" sz="2400">
                <a:effectLst>
                  <a:outerShdw blurRad="38100" dist="38100" dir="2700000" algn="tl">
                    <a:srgbClr val="FFFFFF"/>
                  </a:outerShdw>
                </a:effectLst>
                <a:latin typeface="Tahoma" pitchFamily="34" charset="0"/>
              </a:rPr>
              <a:t>DOM Manipulation</a:t>
            </a:r>
          </a:p>
          <a:p>
            <a:pPr algn="l" eaLnBrk="0" latinLnBrk="0" hangingPunct="0">
              <a:spcBef>
                <a:spcPct val="30000"/>
              </a:spcBef>
              <a:buClr>
                <a:schemeClr val="tx2"/>
              </a:buClr>
              <a:buSzPct val="75000"/>
              <a:buFont typeface="Wingdings" pitchFamily="2" charset="2"/>
              <a:buChar char="Ø"/>
            </a:pPr>
            <a:r>
              <a:rPr kumimoji="0" lang="en-GB" sz="2400">
                <a:effectLst>
                  <a:outerShdw blurRad="38100" dist="38100" dir="2700000" algn="tl">
                    <a:srgbClr val="FFFFFF"/>
                  </a:outerShdw>
                </a:effectLst>
                <a:latin typeface="Tahoma" pitchFamily="34" charset="0"/>
              </a:rPr>
              <a:t>Custom Deserialize</a:t>
            </a:r>
            <a:endParaRPr kumimoji="0" lang="en-US" sz="2400">
              <a:effectLst>
                <a:outerShdw blurRad="38100" dist="38100" dir="2700000" algn="tl">
                  <a:srgbClr val="FFFFFF"/>
                </a:outerShdw>
              </a:effectLst>
              <a:latin typeface="Tahoma" pitchFamily="34" charset="0"/>
            </a:endParaRPr>
          </a:p>
        </p:txBody>
      </p:sp>
      <p:sp>
        <p:nvSpPr>
          <p:cNvPr id="643083" name="Rectangle 11"/>
          <p:cNvSpPr>
            <a:spLocks noChangeArrowheads="1"/>
          </p:cNvSpPr>
          <p:nvPr/>
        </p:nvSpPr>
        <p:spPr bwMode="auto">
          <a:xfrm>
            <a:off x="323850" y="2349500"/>
            <a:ext cx="3816350" cy="2879725"/>
          </a:xfrm>
          <a:prstGeom prst="rect">
            <a:avLst/>
          </a:prstGeom>
          <a:noFill/>
          <a:ln w="9525">
            <a:solidFill>
              <a:schemeClr val="tx2"/>
            </a:solidFill>
            <a:miter lim="800000"/>
            <a:headEnd/>
            <a:tailEnd/>
          </a:ln>
          <a:effectLst/>
        </p:spPr>
        <p:txBody>
          <a:bodyPr anchor="ctr">
            <a:spAutoFit/>
          </a:bodyPr>
          <a:lstStyle/>
          <a:p>
            <a:endParaRPr lang="fr-FR"/>
          </a:p>
        </p:txBody>
      </p:sp>
      <p:sp>
        <p:nvSpPr>
          <p:cNvPr id="643084" name="Rectangle 12"/>
          <p:cNvSpPr>
            <a:spLocks noChangeArrowheads="1"/>
          </p:cNvSpPr>
          <p:nvPr/>
        </p:nvSpPr>
        <p:spPr bwMode="auto">
          <a:xfrm>
            <a:off x="4427538" y="2349500"/>
            <a:ext cx="3817937" cy="2879725"/>
          </a:xfrm>
          <a:prstGeom prst="rect">
            <a:avLst/>
          </a:prstGeom>
          <a:noFill/>
          <a:ln w="9525">
            <a:solidFill>
              <a:schemeClr val="tx2"/>
            </a:solidFill>
            <a:miter lim="800000"/>
            <a:headEnd/>
            <a:tailEnd/>
          </a:ln>
          <a:effectLst/>
        </p:spPr>
        <p:txBody>
          <a:bodyPr anchor="ctr">
            <a:spAutoFit/>
          </a:bodyPr>
          <a:lstStyle/>
          <a:p>
            <a:endParaRPr lang="fr-FR"/>
          </a:p>
        </p:txBody>
      </p:sp>
      <p:sp>
        <p:nvSpPr>
          <p:cNvPr id="643085" name="AutoShape 13"/>
          <p:cNvSpPr>
            <a:spLocks noChangeArrowheads="1"/>
          </p:cNvSpPr>
          <p:nvPr/>
        </p:nvSpPr>
        <p:spPr bwMode="auto">
          <a:xfrm flipV="1">
            <a:off x="5148263" y="1485900"/>
            <a:ext cx="1368425"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solidFill>
              <a:schemeClr val="tx2"/>
            </a:solidFill>
            <a:miter lim="800000"/>
            <a:headEnd/>
            <a:tailEnd/>
          </a:ln>
          <a:effectLst/>
        </p:spPr>
        <p:txBody>
          <a:bodyPr anchor="ctr">
            <a:spAutoFit/>
          </a:bodyPr>
          <a:lstStyle/>
          <a:p>
            <a:endParaRPr lang="fr-FR"/>
          </a:p>
        </p:txBody>
      </p:sp>
      <p:sp>
        <p:nvSpPr>
          <p:cNvPr id="643086" name="AutoShape 14"/>
          <p:cNvSpPr>
            <a:spLocks noChangeArrowheads="1"/>
          </p:cNvSpPr>
          <p:nvPr/>
        </p:nvSpPr>
        <p:spPr bwMode="auto">
          <a:xfrm flipH="1" flipV="1">
            <a:off x="2051050" y="1485900"/>
            <a:ext cx="1368425" cy="7334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noFill/>
          <a:ln w="9525">
            <a:solidFill>
              <a:schemeClr val="tx2"/>
            </a:solidFill>
            <a:miter lim="800000"/>
            <a:headEnd/>
            <a:tailEnd/>
          </a:ln>
          <a:effectLst/>
        </p:spPr>
        <p:txBody>
          <a:bodyPr anchor="ctr">
            <a:spAutoFit/>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6028D5DB-B8D5-4092-AD5B-8B205FD9C2EB}" type="slidenum">
              <a:rPr lang="fr-FR"/>
              <a:pPr/>
              <a:t>245</a:t>
            </a:fld>
            <a:endParaRPr lang="fr-FR"/>
          </a:p>
        </p:txBody>
      </p:sp>
      <p:sp>
        <p:nvSpPr>
          <p:cNvPr id="462850" name="Rectangle 2"/>
          <p:cNvSpPr>
            <a:spLocks noGrp="1" noChangeArrowheads="1"/>
          </p:cNvSpPr>
          <p:nvPr>
            <p:ph type="title"/>
          </p:nvPr>
        </p:nvSpPr>
        <p:spPr/>
        <p:txBody>
          <a:bodyPr/>
          <a:lstStyle/>
          <a:p>
            <a:r>
              <a:rPr lang="fr-FR" altLang="ko-KR">
                <a:ea typeface="굴림" pitchFamily="50" charset="-127"/>
              </a:rPr>
              <a:t>Conclusion XML</a:t>
            </a:r>
            <a:endParaRPr lang="fr-FR"/>
          </a:p>
        </p:txBody>
      </p:sp>
      <p:sp>
        <p:nvSpPr>
          <p:cNvPr id="462851" name="Rectangle 3"/>
          <p:cNvSpPr>
            <a:spLocks noGrp="1" noChangeArrowheads="1"/>
          </p:cNvSpPr>
          <p:nvPr>
            <p:ph type="body" idx="1"/>
          </p:nvPr>
        </p:nvSpPr>
        <p:spPr/>
        <p:txBody>
          <a:bodyPr/>
          <a:lstStyle/>
          <a:p>
            <a:r>
              <a:rPr lang="fr-FR" altLang="ko-KR">
                <a:ea typeface="굴림" pitchFamily="50" charset="-127"/>
              </a:rPr>
              <a:t>Pour développer une Application XML</a:t>
            </a:r>
          </a:p>
          <a:p>
            <a:pPr lvl="1"/>
            <a:r>
              <a:rPr lang="fr-FR" altLang="ko-KR">
                <a:ea typeface="굴림" pitchFamily="50" charset="-127"/>
              </a:rPr>
              <a:t>Définir une DTD ou un schéma</a:t>
            </a:r>
          </a:p>
          <a:p>
            <a:pPr lvl="1"/>
            <a:r>
              <a:rPr lang="fr-FR" altLang="ko-KR">
                <a:ea typeface="굴림" pitchFamily="50" charset="-127"/>
              </a:rPr>
              <a:t>Avoir une « stratégie des liens »</a:t>
            </a:r>
          </a:p>
          <a:p>
            <a:pPr lvl="1"/>
            <a:r>
              <a:rPr lang="fr-FR" altLang="ko-KR">
                <a:ea typeface="굴림" pitchFamily="50" charset="-127"/>
              </a:rPr>
              <a:t>Écrire différentes feuilles de style (XSL)</a:t>
            </a:r>
          </a:p>
          <a:p>
            <a:pPr lvl="1"/>
            <a:endParaRPr lang="fr-FR" altLang="ko-KR">
              <a:ea typeface="굴림" pitchFamily="50" charset="-127"/>
            </a:endParaRPr>
          </a:p>
          <a:p>
            <a:r>
              <a:rPr lang="fr-FR"/>
              <a:t>XML va, entre autres, permettre :</a:t>
            </a:r>
          </a:p>
          <a:p>
            <a:pPr lvl="1"/>
            <a:r>
              <a:rPr lang="fr-FR"/>
              <a:t>l’interconnexion des bibliothèques informatisées</a:t>
            </a:r>
          </a:p>
          <a:p>
            <a:pPr lvl="1"/>
            <a:r>
              <a:rPr lang="fr-FR"/>
              <a:t>l’interopérabilité de programmes</a:t>
            </a:r>
          </a:p>
          <a:p>
            <a:pPr lvl="1"/>
            <a:r>
              <a:rPr lang="fr-FR"/>
              <a:t>l’échange d’information entre pays en dépassant la barrière des langues</a:t>
            </a:r>
          </a:p>
          <a:p>
            <a:pPr lvl="1"/>
            <a:r>
              <a:rPr lang="fr-FR"/>
              <a:t>l’utilisation d’agents (robots) entre un constructeur et un sous-traitant par ex.</a:t>
            </a:r>
          </a:p>
          <a:p>
            <a:pPr lvl="1"/>
            <a:r>
              <a:rPr lang="fr-FR"/>
              <a:t>Faciliter la présentation des informations</a:t>
            </a:r>
          </a:p>
          <a:p>
            <a:pPr lvl="1"/>
            <a:endParaRPr lang="fr-FR" altLang="ko-KR">
              <a:ea typeface="굴림" pitchFamily="50" charset="-127"/>
            </a:endParaRPr>
          </a:p>
          <a:p>
            <a:pPr lvl="1"/>
            <a:endParaRPr lang="fr-FR" altLang="ko-KR">
              <a:ea typeface="굴림" pitchFamily="50" charset="-127"/>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D3A334E1-F961-4B76-B95F-9B49A3E3CA9C}" type="slidenum">
              <a:rPr lang="fr-FR"/>
              <a:pPr/>
              <a:t>246</a:t>
            </a:fld>
            <a:endParaRPr lang="fr-FR"/>
          </a:p>
        </p:txBody>
      </p:sp>
      <p:sp>
        <p:nvSpPr>
          <p:cNvPr id="504834" name="Rectangle 2"/>
          <p:cNvSpPr>
            <a:spLocks noGrp="1" noChangeArrowheads="1"/>
          </p:cNvSpPr>
          <p:nvPr>
            <p:ph type="title"/>
          </p:nvPr>
        </p:nvSpPr>
        <p:spPr/>
        <p:txBody>
          <a:bodyPr/>
          <a:lstStyle/>
          <a:p>
            <a:r>
              <a:rPr lang="fr-FR"/>
              <a:t>Références</a:t>
            </a:r>
          </a:p>
        </p:txBody>
      </p:sp>
      <p:sp>
        <p:nvSpPr>
          <p:cNvPr id="504835" name="Rectangle 3"/>
          <p:cNvSpPr>
            <a:spLocks noGrp="1" noChangeArrowheads="1"/>
          </p:cNvSpPr>
          <p:nvPr>
            <p:ph type="body" sz="half" idx="1"/>
          </p:nvPr>
        </p:nvSpPr>
        <p:spPr/>
        <p:txBody>
          <a:bodyPr/>
          <a:lstStyle/>
          <a:p>
            <a:pPr>
              <a:lnSpc>
                <a:spcPct val="80000"/>
              </a:lnSpc>
              <a:buFont typeface="Wingdings" pitchFamily="2" charset="2"/>
              <a:buNone/>
            </a:pPr>
            <a:r>
              <a:rPr lang="fr-FR" sz="1000" dirty="0">
                <a:cs typeface="Arial" pitchFamily="34" charset="0"/>
              </a:rPr>
              <a:t>WEB	</a:t>
            </a:r>
          </a:p>
          <a:p>
            <a:pPr>
              <a:lnSpc>
                <a:spcPct val="80000"/>
              </a:lnSpc>
              <a:buFont typeface="Wingdings" pitchFamily="2" charset="2"/>
              <a:buNone/>
            </a:pPr>
            <a:r>
              <a:rPr lang="fr-FR" sz="1000" dirty="0">
                <a:cs typeface="Arial" pitchFamily="34" charset="0"/>
              </a:rPr>
              <a:t>	</a:t>
            </a:r>
            <a:r>
              <a:rPr lang="fr-FR" sz="1000" dirty="0" err="1">
                <a:cs typeface="Arial" pitchFamily="34" charset="0"/>
                <a:hlinkClick r:id="rId2"/>
              </a:rPr>
              <a:t>Developmentor's</a:t>
            </a:r>
            <a:r>
              <a:rPr lang="fr-FR" sz="1000" dirty="0">
                <a:cs typeface="Arial" pitchFamily="34" charset="0"/>
                <a:hlinkClick r:id="rId2"/>
              </a:rPr>
              <a:t> XML </a:t>
            </a:r>
            <a:r>
              <a:rPr lang="fr-FR" sz="1000" dirty="0" err="1">
                <a:cs typeface="Arial" pitchFamily="34" charset="0"/>
                <a:hlinkClick r:id="rId2"/>
              </a:rPr>
              <a:t>Resources</a:t>
            </a:r>
            <a:r>
              <a:rPr lang="fr-FR" sz="1000" dirty="0">
                <a:cs typeface="Arial" pitchFamily="34" charset="0"/>
                <a:hlinkClick r:id="rId2"/>
              </a:rPr>
              <a:t> Page</a:t>
            </a:r>
            <a:r>
              <a:rPr lang="fr-FR" sz="1000" dirty="0">
                <a:cs typeface="Arial" pitchFamily="34" charset="0"/>
              </a:rPr>
              <a:t/>
            </a:r>
            <a:br>
              <a:rPr lang="fr-FR" sz="1000" dirty="0">
                <a:cs typeface="Arial" pitchFamily="34" charset="0"/>
              </a:rPr>
            </a:br>
            <a:r>
              <a:rPr lang="fr-FR" sz="1000" dirty="0">
                <a:cs typeface="Arial" pitchFamily="34" charset="0"/>
              </a:rPr>
              <a:t>http://www.develop.com/xml</a:t>
            </a:r>
            <a:br>
              <a:rPr lang="fr-FR" sz="1000" dirty="0">
                <a:cs typeface="Arial" pitchFamily="34" charset="0"/>
              </a:rPr>
            </a:br>
            <a:r>
              <a:rPr lang="fr-FR" sz="1000" dirty="0">
                <a:cs typeface="Arial" pitchFamily="34" charset="0"/>
                <a:hlinkClick r:id="rId3"/>
              </a:rPr>
              <a:t>W3C </a:t>
            </a:r>
            <a:r>
              <a:rPr lang="fr-FR" sz="1000" dirty="0" err="1">
                <a:cs typeface="Arial" pitchFamily="34" charset="0"/>
                <a:hlinkClick r:id="rId3"/>
              </a:rPr>
              <a:t>Technical</a:t>
            </a:r>
            <a:r>
              <a:rPr lang="fr-FR" sz="1000" dirty="0">
                <a:cs typeface="Arial" pitchFamily="34" charset="0"/>
                <a:hlinkClick r:id="rId3"/>
              </a:rPr>
              <a:t> Publications</a:t>
            </a:r>
            <a:r>
              <a:rPr lang="fr-FR" sz="1000" dirty="0">
                <a:cs typeface="Arial" pitchFamily="34" charset="0"/>
              </a:rPr>
              <a:t/>
            </a:r>
            <a:br>
              <a:rPr lang="fr-FR" sz="1000" dirty="0">
                <a:cs typeface="Arial" pitchFamily="34" charset="0"/>
              </a:rPr>
            </a:br>
            <a:r>
              <a:rPr lang="fr-FR" sz="1000" dirty="0">
                <a:cs typeface="Arial" pitchFamily="34" charset="0"/>
              </a:rPr>
              <a:t>http://www.w3.org/TR</a:t>
            </a:r>
            <a:br>
              <a:rPr lang="fr-FR" sz="1000" dirty="0">
                <a:cs typeface="Arial" pitchFamily="34" charset="0"/>
              </a:rPr>
            </a:br>
            <a:r>
              <a:rPr lang="fr-FR" sz="1000" dirty="0">
                <a:cs typeface="Arial" pitchFamily="34" charset="0"/>
                <a:hlinkClick r:id="rId4"/>
              </a:rPr>
              <a:t>XML Information Set</a:t>
            </a:r>
            <a:r>
              <a:rPr lang="fr-FR" sz="1000" dirty="0">
                <a:cs typeface="Arial" pitchFamily="34" charset="0"/>
              </a:rPr>
              <a:t/>
            </a:r>
            <a:br>
              <a:rPr lang="fr-FR" sz="1000" dirty="0">
                <a:cs typeface="Arial" pitchFamily="34" charset="0"/>
              </a:rPr>
            </a:br>
            <a:r>
              <a:rPr lang="fr-FR" sz="1000" dirty="0">
                <a:cs typeface="Arial" pitchFamily="34" charset="0"/>
              </a:rPr>
              <a:t>http://www.w3.org/TR/xml-infoset</a:t>
            </a:r>
            <a:br>
              <a:rPr lang="fr-FR" sz="1000" dirty="0">
                <a:cs typeface="Arial" pitchFamily="34" charset="0"/>
              </a:rPr>
            </a:br>
            <a:r>
              <a:rPr lang="fr-FR" sz="1000" dirty="0">
                <a:cs typeface="Arial" pitchFamily="34" charset="0"/>
                <a:hlinkClick r:id="rId5"/>
              </a:rPr>
              <a:t>Extensible </a:t>
            </a:r>
            <a:r>
              <a:rPr lang="fr-FR" sz="1000" dirty="0" err="1">
                <a:cs typeface="Arial" pitchFamily="34" charset="0"/>
                <a:hlinkClick r:id="rId5"/>
              </a:rPr>
              <a:t>Markup</a:t>
            </a:r>
            <a:r>
              <a:rPr lang="fr-FR" sz="1000" dirty="0">
                <a:cs typeface="Arial" pitchFamily="34" charset="0"/>
                <a:hlinkClick r:id="rId5"/>
              </a:rPr>
              <a:t> </a:t>
            </a:r>
            <a:r>
              <a:rPr lang="fr-FR" sz="1000" dirty="0" err="1">
                <a:cs typeface="Arial" pitchFamily="34" charset="0"/>
                <a:hlinkClick r:id="rId5"/>
              </a:rPr>
              <a:t>Language</a:t>
            </a:r>
            <a:r>
              <a:rPr lang="fr-FR" sz="1000" dirty="0">
                <a:cs typeface="Arial" pitchFamily="34" charset="0"/>
                <a:hlinkClick r:id="rId5"/>
              </a:rPr>
              <a:t> 1.0</a:t>
            </a:r>
            <a:r>
              <a:rPr lang="fr-FR" sz="1000" dirty="0">
                <a:cs typeface="Arial" pitchFamily="34" charset="0"/>
              </a:rPr>
              <a:t/>
            </a:r>
            <a:br>
              <a:rPr lang="fr-FR" sz="1000" dirty="0">
                <a:cs typeface="Arial" pitchFamily="34" charset="0"/>
              </a:rPr>
            </a:br>
            <a:r>
              <a:rPr lang="fr-FR" sz="1000" dirty="0">
                <a:cs typeface="Arial" pitchFamily="34" charset="0"/>
              </a:rPr>
              <a:t>http://www.w3.org/TR/REC-xml</a:t>
            </a:r>
            <a:br>
              <a:rPr lang="fr-FR" sz="1000" dirty="0">
                <a:cs typeface="Arial" pitchFamily="34" charset="0"/>
              </a:rPr>
            </a:br>
            <a:r>
              <a:rPr lang="fr-FR" sz="1000" dirty="0">
                <a:cs typeface="Arial" pitchFamily="34" charset="0"/>
                <a:hlinkClick r:id="rId6"/>
              </a:rPr>
              <a:t>Tim </a:t>
            </a:r>
            <a:r>
              <a:rPr lang="fr-FR" sz="1000" dirty="0" err="1">
                <a:cs typeface="Arial" pitchFamily="34" charset="0"/>
                <a:hlinkClick r:id="rId6"/>
              </a:rPr>
              <a:t>Bray's</a:t>
            </a:r>
            <a:r>
              <a:rPr lang="fr-FR" sz="1000" dirty="0">
                <a:cs typeface="Arial" pitchFamily="34" charset="0"/>
                <a:hlinkClick r:id="rId6"/>
              </a:rPr>
              <a:t> </a:t>
            </a:r>
            <a:r>
              <a:rPr lang="fr-FR" sz="1000" dirty="0" err="1">
                <a:cs typeface="Arial" pitchFamily="34" charset="0"/>
                <a:hlinkClick r:id="rId6"/>
              </a:rPr>
              <a:t>Annotated</a:t>
            </a:r>
            <a:r>
              <a:rPr lang="fr-FR" sz="1000" dirty="0">
                <a:cs typeface="Arial" pitchFamily="34" charset="0"/>
                <a:hlinkClick r:id="rId6"/>
              </a:rPr>
              <a:t> XML 1.0 </a:t>
            </a:r>
            <a:r>
              <a:rPr lang="fr-FR" sz="1000" dirty="0" err="1">
                <a:cs typeface="Arial" pitchFamily="34" charset="0"/>
                <a:hlinkClick r:id="rId6"/>
              </a:rPr>
              <a:t>Specification</a:t>
            </a:r>
            <a:r>
              <a:rPr lang="fr-FR" sz="1000" dirty="0">
                <a:cs typeface="Arial" pitchFamily="34" charset="0"/>
              </a:rPr>
              <a:t/>
            </a:r>
            <a:br>
              <a:rPr lang="fr-FR" sz="1000" dirty="0">
                <a:cs typeface="Arial" pitchFamily="34" charset="0"/>
              </a:rPr>
            </a:br>
            <a:r>
              <a:rPr lang="fr-FR" sz="1000" dirty="0">
                <a:cs typeface="Arial" pitchFamily="34" charset="0"/>
              </a:rPr>
              <a:t>http://www.xml.com/axml/testaxml.htm</a:t>
            </a:r>
            <a:br>
              <a:rPr lang="fr-FR" sz="1000" dirty="0">
                <a:cs typeface="Arial" pitchFamily="34" charset="0"/>
              </a:rPr>
            </a:br>
            <a:r>
              <a:rPr lang="fr-FR" sz="1000" dirty="0" err="1">
                <a:cs typeface="Arial" pitchFamily="34" charset="0"/>
                <a:hlinkClick r:id="rId7"/>
              </a:rPr>
              <a:t>Namespaces</a:t>
            </a:r>
            <a:r>
              <a:rPr lang="fr-FR" sz="1000" dirty="0">
                <a:cs typeface="Arial" pitchFamily="34" charset="0"/>
                <a:hlinkClick r:id="rId7"/>
              </a:rPr>
              <a:t> in XML</a:t>
            </a:r>
            <a:r>
              <a:rPr lang="fr-FR" sz="1000" dirty="0">
                <a:cs typeface="Arial" pitchFamily="34" charset="0"/>
              </a:rPr>
              <a:t/>
            </a:r>
            <a:br>
              <a:rPr lang="fr-FR" sz="1000" dirty="0">
                <a:cs typeface="Arial" pitchFamily="34" charset="0"/>
              </a:rPr>
            </a:br>
            <a:r>
              <a:rPr lang="fr-FR" sz="1000" dirty="0">
                <a:cs typeface="Arial" pitchFamily="34" charset="0"/>
              </a:rPr>
              <a:t>http://www.w3.org/TR/REC-xml-names</a:t>
            </a:r>
            <a:br>
              <a:rPr lang="fr-FR" sz="1000" dirty="0">
                <a:cs typeface="Arial" pitchFamily="34" charset="0"/>
              </a:rPr>
            </a:br>
            <a:r>
              <a:rPr lang="fr-FR" sz="1000" dirty="0">
                <a:cs typeface="Arial" pitchFamily="34" charset="0"/>
                <a:hlinkClick r:id="rId8"/>
              </a:rPr>
              <a:t>Uniform Resource </a:t>
            </a:r>
            <a:r>
              <a:rPr lang="fr-FR" sz="1000" dirty="0" err="1">
                <a:cs typeface="Arial" pitchFamily="34" charset="0"/>
                <a:hlinkClick r:id="rId8"/>
              </a:rPr>
              <a:t>Identifiers</a:t>
            </a:r>
            <a:r>
              <a:rPr lang="fr-FR" sz="1000" dirty="0">
                <a:cs typeface="Arial" pitchFamily="34" charset="0"/>
              </a:rPr>
              <a:t/>
            </a:r>
            <a:br>
              <a:rPr lang="fr-FR" sz="1000" dirty="0">
                <a:cs typeface="Arial" pitchFamily="34" charset="0"/>
              </a:rPr>
            </a:br>
            <a:r>
              <a:rPr lang="fr-FR" sz="1000" dirty="0">
                <a:cs typeface="Arial" pitchFamily="34" charset="0"/>
              </a:rPr>
              <a:t>ftp://ftp.isi.edu/in-notes/rfc2396.txt</a:t>
            </a:r>
            <a:br>
              <a:rPr lang="fr-FR" sz="1000" dirty="0">
                <a:cs typeface="Arial" pitchFamily="34" charset="0"/>
              </a:rPr>
            </a:br>
            <a:r>
              <a:rPr lang="fr-FR" sz="1000" dirty="0">
                <a:cs typeface="Arial" pitchFamily="34" charset="0"/>
                <a:hlinkClick r:id="rId9"/>
              </a:rPr>
              <a:t>XML </a:t>
            </a:r>
            <a:r>
              <a:rPr lang="fr-FR" sz="1000" dirty="0" err="1">
                <a:cs typeface="Arial" pitchFamily="34" charset="0"/>
                <a:hlinkClick r:id="rId9"/>
              </a:rPr>
              <a:t>Path</a:t>
            </a:r>
            <a:r>
              <a:rPr lang="fr-FR" sz="1000" dirty="0">
                <a:cs typeface="Arial" pitchFamily="34" charset="0"/>
                <a:hlinkClick r:id="rId9"/>
              </a:rPr>
              <a:t> </a:t>
            </a:r>
            <a:r>
              <a:rPr lang="fr-FR" sz="1000" dirty="0" err="1">
                <a:cs typeface="Arial" pitchFamily="34" charset="0"/>
                <a:hlinkClick r:id="rId9"/>
              </a:rPr>
              <a:t>Language</a:t>
            </a:r>
            <a:r>
              <a:rPr lang="fr-FR" sz="1000" dirty="0">
                <a:cs typeface="Arial" pitchFamily="34" charset="0"/>
                <a:hlinkClick r:id="rId9"/>
              </a:rPr>
              <a:t> 1.0</a:t>
            </a:r>
            <a:r>
              <a:rPr lang="fr-FR" sz="1000" dirty="0">
                <a:cs typeface="Arial" pitchFamily="34" charset="0"/>
              </a:rPr>
              <a:t/>
            </a:r>
            <a:br>
              <a:rPr lang="fr-FR" sz="1000" dirty="0">
                <a:cs typeface="Arial" pitchFamily="34" charset="0"/>
              </a:rPr>
            </a:br>
            <a:r>
              <a:rPr lang="fr-FR" sz="1000" dirty="0">
                <a:cs typeface="Arial" pitchFamily="34" charset="0"/>
              </a:rPr>
              <a:t>http://</a:t>
            </a:r>
            <a:r>
              <a:rPr lang="fr-FR" sz="1000" dirty="0" smtClean="0">
                <a:cs typeface="Arial" pitchFamily="34" charset="0"/>
              </a:rPr>
              <a:t>www.w3.org/TR/XPath</a:t>
            </a:r>
            <a:r>
              <a:rPr lang="fr-FR" sz="1000" dirty="0">
                <a:cs typeface="Arial" pitchFamily="34" charset="0"/>
              </a:rPr>
              <a:t/>
            </a:r>
            <a:br>
              <a:rPr lang="fr-FR" sz="1000" dirty="0">
                <a:cs typeface="Arial" pitchFamily="34" charset="0"/>
              </a:rPr>
            </a:br>
            <a:r>
              <a:rPr lang="fr-FR" sz="1000" dirty="0">
                <a:cs typeface="Arial" pitchFamily="34" charset="0"/>
                <a:hlinkClick r:id="rId10"/>
              </a:rPr>
              <a:t>XSL Transformations 1.0</a:t>
            </a:r>
            <a:r>
              <a:rPr lang="fr-FR" sz="1000" dirty="0">
                <a:cs typeface="Arial" pitchFamily="34" charset="0"/>
              </a:rPr>
              <a:t/>
            </a:r>
            <a:br>
              <a:rPr lang="fr-FR" sz="1000" dirty="0">
                <a:cs typeface="Arial" pitchFamily="34" charset="0"/>
              </a:rPr>
            </a:br>
            <a:r>
              <a:rPr lang="fr-FR" sz="1000" dirty="0">
                <a:cs typeface="Arial" pitchFamily="34" charset="0"/>
              </a:rPr>
              <a:t>http://www.w3.org/TR/xslt</a:t>
            </a:r>
            <a:br>
              <a:rPr lang="fr-FR" sz="1000" dirty="0">
                <a:cs typeface="Arial" pitchFamily="34" charset="0"/>
              </a:rPr>
            </a:br>
            <a:r>
              <a:rPr lang="fr-FR" sz="1000" dirty="0">
                <a:cs typeface="Arial" pitchFamily="34" charset="0"/>
                <a:hlinkClick r:id="rId11"/>
              </a:rPr>
              <a:t>Simple API for XML</a:t>
            </a:r>
            <a:r>
              <a:rPr lang="fr-FR" sz="1000" dirty="0">
                <a:cs typeface="Arial" pitchFamily="34" charset="0"/>
              </a:rPr>
              <a:t/>
            </a:r>
            <a:br>
              <a:rPr lang="fr-FR" sz="1000" dirty="0">
                <a:cs typeface="Arial" pitchFamily="34" charset="0"/>
              </a:rPr>
            </a:br>
            <a:r>
              <a:rPr lang="fr-FR" sz="1000" dirty="0">
                <a:cs typeface="Arial" pitchFamily="34" charset="0"/>
              </a:rPr>
              <a:t>http://www.megginson.com/SAX</a:t>
            </a:r>
            <a:br>
              <a:rPr lang="fr-FR" sz="1000" dirty="0">
                <a:cs typeface="Arial" pitchFamily="34" charset="0"/>
              </a:rPr>
            </a:br>
            <a:r>
              <a:rPr lang="fr-FR" sz="1000" dirty="0">
                <a:cs typeface="Arial" pitchFamily="34" charset="0"/>
                <a:hlinkClick r:id="rId12"/>
              </a:rPr>
              <a:t>Document Object Model </a:t>
            </a:r>
            <a:r>
              <a:rPr lang="fr-FR" sz="1000" dirty="0" err="1">
                <a:cs typeface="Arial" pitchFamily="34" charset="0"/>
                <a:hlinkClick r:id="rId12"/>
              </a:rPr>
              <a:t>Level</a:t>
            </a:r>
            <a:r>
              <a:rPr lang="fr-FR" sz="1000" dirty="0">
                <a:cs typeface="Arial" pitchFamily="34" charset="0"/>
                <a:hlinkClick r:id="rId12"/>
              </a:rPr>
              <a:t> 2 (</a:t>
            </a:r>
            <a:r>
              <a:rPr lang="fr-FR" sz="1000" dirty="0" err="1">
                <a:cs typeface="Arial" pitchFamily="34" charset="0"/>
                <a:hlinkClick r:id="rId12"/>
              </a:rPr>
              <a:t>Core</a:t>
            </a:r>
            <a:r>
              <a:rPr lang="fr-FR" sz="1000" dirty="0">
                <a:cs typeface="Arial" pitchFamily="34" charset="0"/>
                <a:hlinkClick r:id="rId12"/>
              </a:rPr>
              <a:t>)</a:t>
            </a:r>
            <a:r>
              <a:rPr lang="fr-FR" sz="1000" dirty="0">
                <a:cs typeface="Arial" pitchFamily="34" charset="0"/>
              </a:rPr>
              <a:t/>
            </a:r>
            <a:br>
              <a:rPr lang="fr-FR" sz="1000" dirty="0">
                <a:cs typeface="Arial" pitchFamily="34" charset="0"/>
              </a:rPr>
            </a:br>
            <a:r>
              <a:rPr lang="fr-FR" sz="1000" dirty="0">
                <a:cs typeface="Arial" pitchFamily="34" charset="0"/>
              </a:rPr>
              <a:t>http://www.w3.org/TR/DOM-Level-2-Core/</a:t>
            </a:r>
            <a:br>
              <a:rPr lang="fr-FR" sz="1000" dirty="0">
                <a:cs typeface="Arial" pitchFamily="34" charset="0"/>
              </a:rPr>
            </a:br>
            <a:r>
              <a:rPr lang="fr-FR" sz="1000" dirty="0">
                <a:cs typeface="Arial" pitchFamily="34" charset="0"/>
                <a:hlinkClick r:id="rId11"/>
              </a:rPr>
              <a:t>Simple API for XML</a:t>
            </a:r>
            <a:r>
              <a:rPr lang="fr-FR" sz="1000" dirty="0">
                <a:cs typeface="Arial" pitchFamily="34" charset="0"/>
              </a:rPr>
              <a:t/>
            </a:r>
            <a:br>
              <a:rPr lang="fr-FR" sz="1000" dirty="0">
                <a:cs typeface="Arial" pitchFamily="34" charset="0"/>
              </a:rPr>
            </a:br>
            <a:r>
              <a:rPr lang="fr-FR" sz="1000" dirty="0">
                <a:cs typeface="Arial" pitchFamily="34" charset="0"/>
              </a:rPr>
              <a:t>http://www.megginson.com/SAX</a:t>
            </a:r>
            <a:br>
              <a:rPr lang="fr-FR" sz="1000" dirty="0">
                <a:cs typeface="Arial" pitchFamily="34" charset="0"/>
              </a:rPr>
            </a:br>
            <a:r>
              <a:rPr lang="fr-FR" sz="1000" dirty="0">
                <a:cs typeface="Arial" pitchFamily="34" charset="0"/>
                <a:hlinkClick r:id="rId13"/>
              </a:rPr>
              <a:t>XML </a:t>
            </a:r>
            <a:r>
              <a:rPr lang="fr-FR" sz="1000" dirty="0" err="1">
                <a:cs typeface="Arial" pitchFamily="34" charset="0"/>
                <a:hlinkClick r:id="rId13"/>
              </a:rPr>
              <a:t>Schema</a:t>
            </a:r>
            <a:r>
              <a:rPr lang="fr-FR" sz="1000" dirty="0">
                <a:cs typeface="Arial" pitchFamily="34" charset="0"/>
                <a:hlinkClick r:id="rId13"/>
              </a:rPr>
              <a:t> Part 0 (Primer)</a:t>
            </a:r>
            <a:r>
              <a:rPr lang="fr-FR" sz="1000" dirty="0">
                <a:cs typeface="Arial" pitchFamily="34" charset="0"/>
              </a:rPr>
              <a:t/>
            </a:r>
            <a:br>
              <a:rPr lang="fr-FR" sz="1000" dirty="0">
                <a:cs typeface="Arial" pitchFamily="34" charset="0"/>
              </a:rPr>
            </a:br>
            <a:r>
              <a:rPr lang="fr-FR" sz="1000" dirty="0">
                <a:cs typeface="Arial" pitchFamily="34" charset="0"/>
              </a:rPr>
              <a:t>http://www.w3.org/TR/xmlschema-0</a:t>
            </a:r>
            <a:br>
              <a:rPr lang="fr-FR" sz="1000" dirty="0">
                <a:cs typeface="Arial" pitchFamily="34" charset="0"/>
              </a:rPr>
            </a:br>
            <a:r>
              <a:rPr lang="fr-FR" sz="1000" dirty="0">
                <a:cs typeface="Arial" pitchFamily="34" charset="0"/>
                <a:hlinkClick r:id="rId14"/>
              </a:rPr>
              <a:t>XML </a:t>
            </a:r>
            <a:r>
              <a:rPr lang="fr-FR" sz="1000" dirty="0" err="1">
                <a:cs typeface="Arial" pitchFamily="34" charset="0"/>
                <a:hlinkClick r:id="rId14"/>
              </a:rPr>
              <a:t>Schema</a:t>
            </a:r>
            <a:r>
              <a:rPr lang="fr-FR" sz="1000" dirty="0">
                <a:cs typeface="Arial" pitchFamily="34" charset="0"/>
                <a:hlinkClick r:id="rId14"/>
              </a:rPr>
              <a:t> Part 1 (Structures)</a:t>
            </a:r>
            <a:r>
              <a:rPr lang="fr-FR" sz="1000" dirty="0">
                <a:cs typeface="Arial" pitchFamily="34" charset="0"/>
              </a:rPr>
              <a:t/>
            </a:r>
            <a:br>
              <a:rPr lang="fr-FR" sz="1000" dirty="0">
                <a:cs typeface="Arial" pitchFamily="34" charset="0"/>
              </a:rPr>
            </a:br>
            <a:r>
              <a:rPr lang="fr-FR" sz="1000" dirty="0">
                <a:cs typeface="Arial" pitchFamily="34" charset="0"/>
              </a:rPr>
              <a:t>http://www.w3.org/TR/xmlschema-1</a:t>
            </a:r>
            <a:br>
              <a:rPr lang="fr-FR" sz="1000" dirty="0">
                <a:cs typeface="Arial" pitchFamily="34" charset="0"/>
              </a:rPr>
            </a:br>
            <a:r>
              <a:rPr lang="fr-FR" sz="1000" dirty="0">
                <a:cs typeface="Arial" pitchFamily="34" charset="0"/>
                <a:hlinkClick r:id="rId15"/>
              </a:rPr>
              <a:t>XML </a:t>
            </a:r>
            <a:r>
              <a:rPr lang="fr-FR" sz="1000" dirty="0" err="1">
                <a:cs typeface="Arial" pitchFamily="34" charset="0"/>
                <a:hlinkClick r:id="rId15"/>
              </a:rPr>
              <a:t>Schema</a:t>
            </a:r>
            <a:r>
              <a:rPr lang="fr-FR" sz="1000" dirty="0">
                <a:cs typeface="Arial" pitchFamily="34" charset="0"/>
                <a:hlinkClick r:id="rId15"/>
              </a:rPr>
              <a:t> Part 2 (</a:t>
            </a:r>
            <a:r>
              <a:rPr lang="fr-FR" sz="1000" dirty="0" err="1">
                <a:cs typeface="Arial" pitchFamily="34" charset="0"/>
                <a:hlinkClick r:id="rId15"/>
              </a:rPr>
              <a:t>Datatypes</a:t>
            </a:r>
            <a:r>
              <a:rPr lang="fr-FR" sz="1000" dirty="0">
                <a:cs typeface="Arial" pitchFamily="34" charset="0"/>
                <a:hlinkClick r:id="rId15"/>
              </a:rPr>
              <a:t>)</a:t>
            </a:r>
            <a:r>
              <a:rPr lang="fr-FR" sz="1000" dirty="0">
                <a:cs typeface="Arial" pitchFamily="34" charset="0"/>
              </a:rPr>
              <a:t/>
            </a:r>
            <a:br>
              <a:rPr lang="fr-FR" sz="1000" dirty="0">
                <a:cs typeface="Arial" pitchFamily="34" charset="0"/>
              </a:rPr>
            </a:br>
            <a:r>
              <a:rPr lang="fr-FR" sz="1000" dirty="0">
                <a:cs typeface="Arial" pitchFamily="34" charset="0"/>
              </a:rPr>
              <a:t>http://www.w3.org/TR/xmlschema-2</a:t>
            </a:r>
            <a:br>
              <a:rPr lang="fr-FR" sz="1000" dirty="0">
                <a:cs typeface="Arial" pitchFamily="34" charset="0"/>
              </a:rPr>
            </a:br>
            <a:r>
              <a:rPr lang="fr-FR" sz="1000" dirty="0">
                <a:cs typeface="Arial" pitchFamily="34" charset="0"/>
                <a:hlinkClick r:id="rId16"/>
              </a:rPr>
              <a:t>Simple Object Access Protocol</a:t>
            </a:r>
            <a:r>
              <a:rPr lang="fr-FR" sz="1000" dirty="0">
                <a:cs typeface="Arial" pitchFamily="34" charset="0"/>
              </a:rPr>
              <a:t/>
            </a:r>
            <a:br>
              <a:rPr lang="fr-FR" sz="1000" dirty="0">
                <a:cs typeface="Arial" pitchFamily="34" charset="0"/>
              </a:rPr>
            </a:br>
            <a:r>
              <a:rPr lang="fr-FR" sz="1000" dirty="0">
                <a:cs typeface="Arial" pitchFamily="34" charset="0"/>
              </a:rPr>
              <a:t>http://www.w3.org/TR/soap</a:t>
            </a:r>
            <a:br>
              <a:rPr lang="fr-FR" sz="1000" dirty="0">
                <a:cs typeface="Arial" pitchFamily="34" charset="0"/>
              </a:rPr>
            </a:br>
            <a:r>
              <a:rPr lang="fr-FR" sz="1000" dirty="0">
                <a:cs typeface="Arial" pitchFamily="34" charset="0"/>
                <a:hlinkClick r:id="rId17"/>
              </a:rPr>
              <a:t>The </a:t>
            </a:r>
            <a:r>
              <a:rPr lang="fr-FR" sz="1000" dirty="0" err="1">
                <a:cs typeface="Arial" pitchFamily="34" charset="0"/>
                <a:hlinkClick r:id="rId17"/>
              </a:rPr>
              <a:t>Roots</a:t>
            </a:r>
            <a:r>
              <a:rPr lang="fr-FR" sz="1000" dirty="0">
                <a:cs typeface="Arial" pitchFamily="34" charset="0"/>
                <a:hlinkClick r:id="rId17"/>
              </a:rPr>
              <a:t> of SGML: A </a:t>
            </a:r>
            <a:r>
              <a:rPr lang="fr-FR" sz="1000" dirty="0" err="1">
                <a:cs typeface="Arial" pitchFamily="34" charset="0"/>
                <a:hlinkClick r:id="rId17"/>
              </a:rPr>
              <a:t>Personal</a:t>
            </a:r>
            <a:r>
              <a:rPr lang="fr-FR" sz="1000" dirty="0">
                <a:cs typeface="Arial" pitchFamily="34" charset="0"/>
                <a:hlinkClick r:id="rId17"/>
              </a:rPr>
              <a:t> Recollection (</a:t>
            </a:r>
            <a:r>
              <a:rPr lang="fr-FR" sz="1000" dirty="0" err="1">
                <a:cs typeface="Arial" pitchFamily="34" charset="0"/>
                <a:hlinkClick r:id="rId17"/>
              </a:rPr>
              <a:t>Goldfarb</a:t>
            </a:r>
            <a:r>
              <a:rPr lang="fr-FR" sz="1000" dirty="0">
                <a:cs typeface="Arial" pitchFamily="34" charset="0"/>
                <a:hlinkClick r:id="rId17"/>
              </a:rPr>
              <a:t>)</a:t>
            </a:r>
            <a:r>
              <a:rPr lang="fr-FR" sz="1000" dirty="0">
                <a:cs typeface="Arial" pitchFamily="34" charset="0"/>
              </a:rPr>
              <a:t/>
            </a:r>
            <a:br>
              <a:rPr lang="fr-FR" sz="1000" dirty="0">
                <a:cs typeface="Arial" pitchFamily="34" charset="0"/>
              </a:rPr>
            </a:br>
            <a:r>
              <a:rPr lang="fr-FR" sz="1000" dirty="0">
                <a:cs typeface="Arial" pitchFamily="34" charset="0"/>
              </a:rPr>
              <a:t>http://www.sgmlsource.com/history/roots.htm</a:t>
            </a:r>
            <a:br>
              <a:rPr lang="fr-FR" sz="1000" dirty="0">
                <a:cs typeface="Arial" pitchFamily="34" charset="0"/>
              </a:rPr>
            </a:br>
            <a:r>
              <a:rPr lang="fr-FR" sz="1000" dirty="0">
                <a:cs typeface="Arial" pitchFamily="34" charset="0"/>
                <a:hlinkClick r:id="rId18"/>
              </a:rPr>
              <a:t>www.xml.com</a:t>
            </a:r>
            <a:r>
              <a:rPr lang="fr-FR" sz="1000" dirty="0">
                <a:cs typeface="Arial" pitchFamily="34" charset="0"/>
              </a:rPr>
              <a:t/>
            </a:r>
            <a:br>
              <a:rPr lang="fr-FR" sz="1000" dirty="0">
                <a:cs typeface="Arial" pitchFamily="34" charset="0"/>
              </a:rPr>
            </a:br>
            <a:r>
              <a:rPr lang="fr-FR" sz="1000" dirty="0">
                <a:cs typeface="Arial" pitchFamily="34" charset="0"/>
              </a:rPr>
              <a:t>http://www.xml.com</a:t>
            </a:r>
            <a:br>
              <a:rPr lang="fr-FR" sz="1000" dirty="0">
                <a:cs typeface="Arial" pitchFamily="34" charset="0"/>
              </a:rPr>
            </a:br>
            <a:r>
              <a:rPr lang="fr-FR" sz="1000" dirty="0">
                <a:cs typeface="Arial" pitchFamily="34" charset="0"/>
                <a:hlinkClick r:id="rId19"/>
              </a:rPr>
              <a:t>www.xmlhack.com</a:t>
            </a:r>
            <a:r>
              <a:rPr lang="fr-FR" sz="1000" dirty="0">
                <a:cs typeface="Arial" pitchFamily="34" charset="0"/>
              </a:rPr>
              <a:t/>
            </a:r>
            <a:br>
              <a:rPr lang="fr-FR" sz="1000" dirty="0">
                <a:cs typeface="Arial" pitchFamily="34" charset="0"/>
              </a:rPr>
            </a:br>
            <a:r>
              <a:rPr lang="fr-FR" sz="1000" dirty="0">
                <a:cs typeface="Arial" pitchFamily="34" charset="0"/>
              </a:rPr>
              <a:t>http://www.xmlhack.com</a:t>
            </a:r>
            <a:br>
              <a:rPr lang="fr-FR" sz="1000" dirty="0">
                <a:cs typeface="Arial" pitchFamily="34" charset="0"/>
              </a:rPr>
            </a:br>
            <a:r>
              <a:rPr lang="fr-FR" sz="1000" dirty="0" err="1">
                <a:cs typeface="Arial" pitchFamily="34" charset="0"/>
                <a:hlinkClick r:id="rId20"/>
              </a:rPr>
              <a:t>Microsoft's</a:t>
            </a:r>
            <a:r>
              <a:rPr lang="fr-FR" sz="1000" dirty="0">
                <a:cs typeface="Arial" pitchFamily="34" charset="0"/>
                <a:hlinkClick r:id="rId20"/>
              </a:rPr>
              <a:t> XML Site</a:t>
            </a:r>
            <a:r>
              <a:rPr lang="fr-FR" sz="1000" dirty="0">
                <a:cs typeface="Arial" pitchFamily="34" charset="0"/>
              </a:rPr>
              <a:t/>
            </a:r>
            <a:br>
              <a:rPr lang="fr-FR" sz="1000" dirty="0">
                <a:cs typeface="Arial" pitchFamily="34" charset="0"/>
              </a:rPr>
            </a:br>
            <a:r>
              <a:rPr lang="fr-FR" sz="1000" dirty="0">
                <a:cs typeface="Arial" pitchFamily="34" charset="0"/>
              </a:rPr>
              <a:t>http://msdn.microsoft.com/xml</a:t>
            </a:r>
            <a:br>
              <a:rPr lang="fr-FR" sz="1000" dirty="0">
                <a:cs typeface="Arial" pitchFamily="34" charset="0"/>
              </a:rPr>
            </a:br>
            <a:endParaRPr lang="fr-FR" sz="1000" dirty="0">
              <a:cs typeface="Arial" pitchFamily="34" charset="0"/>
            </a:endParaRPr>
          </a:p>
        </p:txBody>
      </p:sp>
      <p:sp>
        <p:nvSpPr>
          <p:cNvPr id="504836" name="Rectangle 4"/>
          <p:cNvSpPr>
            <a:spLocks noGrp="1" noChangeArrowheads="1"/>
          </p:cNvSpPr>
          <p:nvPr>
            <p:ph type="body" sz="half" idx="2"/>
          </p:nvPr>
        </p:nvSpPr>
        <p:spPr/>
        <p:txBody>
          <a:bodyPr/>
          <a:lstStyle/>
          <a:p>
            <a:pPr algn="ctr">
              <a:lnSpc>
                <a:spcPct val="80000"/>
              </a:lnSpc>
              <a:buFont typeface="Wingdings" pitchFamily="2" charset="2"/>
              <a:buNone/>
            </a:pPr>
            <a:r>
              <a:rPr lang="fr-FR" sz="1000" dirty="0">
                <a:cs typeface="Arial" pitchFamily="34" charset="0"/>
              </a:rPr>
              <a:t>Livres</a:t>
            </a:r>
          </a:p>
          <a:p>
            <a:pPr>
              <a:lnSpc>
                <a:spcPct val="80000"/>
              </a:lnSpc>
              <a:buFont typeface="Wingdings" pitchFamily="2" charset="2"/>
              <a:buNone/>
            </a:pPr>
            <a:r>
              <a:rPr lang="fr-FR" sz="1000" dirty="0">
                <a:cs typeface="Arial" pitchFamily="34" charset="0"/>
              </a:rPr>
              <a:t>	</a:t>
            </a:r>
            <a:r>
              <a:rPr lang="fr-FR" sz="1000" dirty="0">
                <a:cs typeface="Arial" pitchFamily="34" charset="0"/>
                <a:hlinkClick r:id="rId21"/>
              </a:rPr>
              <a:t>Essential XML</a:t>
            </a:r>
            <a:r>
              <a:rPr lang="fr-FR" sz="1000" dirty="0">
                <a:cs typeface="Arial" pitchFamily="34" charset="0"/>
              </a:rPr>
              <a:t/>
            </a:r>
            <a:br>
              <a:rPr lang="fr-FR" sz="1000" dirty="0">
                <a:cs typeface="Arial" pitchFamily="34" charset="0"/>
              </a:rPr>
            </a:br>
            <a:r>
              <a:rPr lang="fr-FR" sz="1000" dirty="0">
                <a:cs typeface="Arial" pitchFamily="34" charset="0"/>
              </a:rPr>
              <a:t>Don Box, Aaron </a:t>
            </a:r>
            <a:r>
              <a:rPr lang="fr-FR" sz="1000" dirty="0" err="1">
                <a:cs typeface="Arial" pitchFamily="34" charset="0"/>
              </a:rPr>
              <a:t>Skonnard</a:t>
            </a:r>
            <a:r>
              <a:rPr lang="fr-FR" sz="1000" dirty="0">
                <a:cs typeface="Arial" pitchFamily="34" charset="0"/>
              </a:rPr>
              <a:t>, John </a:t>
            </a:r>
            <a:r>
              <a:rPr lang="fr-FR" sz="1000" dirty="0" err="1">
                <a:cs typeface="Arial" pitchFamily="34" charset="0"/>
              </a:rPr>
              <a:t>Lam</a:t>
            </a:r>
            <a:r>
              <a:rPr lang="fr-FR" sz="1000" dirty="0">
                <a:cs typeface="Arial" pitchFamily="34" charset="0"/>
              </a:rPr>
              <a:t/>
            </a:r>
            <a:br>
              <a:rPr lang="fr-FR" sz="1000" dirty="0">
                <a:cs typeface="Arial" pitchFamily="34" charset="0"/>
              </a:rPr>
            </a:br>
            <a:r>
              <a:rPr lang="fr-FR" sz="1000" i="1" dirty="0">
                <a:cs typeface="Arial" pitchFamily="34" charset="0"/>
              </a:rPr>
              <a:t>Addison Wesley Longman</a:t>
            </a:r>
            <a:r>
              <a:rPr lang="fr-FR" sz="1000" dirty="0">
                <a:cs typeface="Arial" pitchFamily="34" charset="0"/>
              </a:rPr>
              <a:t/>
            </a:r>
            <a:br>
              <a:rPr lang="fr-FR" sz="1000" dirty="0">
                <a:cs typeface="Arial" pitchFamily="34" charset="0"/>
              </a:rPr>
            </a:br>
            <a:r>
              <a:rPr lang="fr-FR" sz="1000" dirty="0">
                <a:cs typeface="Arial" pitchFamily="34" charset="0"/>
                <a:hlinkClick r:id="rId22"/>
              </a:rPr>
              <a:t>XML by </a:t>
            </a:r>
            <a:r>
              <a:rPr lang="fr-FR" sz="1000" dirty="0" err="1">
                <a:cs typeface="Arial" pitchFamily="34" charset="0"/>
                <a:hlinkClick r:id="rId22"/>
              </a:rPr>
              <a:t>Example</a:t>
            </a:r>
            <a:r>
              <a:rPr lang="fr-FR" sz="1000" dirty="0">
                <a:cs typeface="Arial" pitchFamily="34" charset="0"/>
              </a:rPr>
              <a:t/>
            </a:r>
            <a:br>
              <a:rPr lang="fr-FR" sz="1000" dirty="0">
                <a:cs typeface="Arial" pitchFamily="34" charset="0"/>
              </a:rPr>
            </a:br>
            <a:r>
              <a:rPr lang="fr-FR" sz="1000" dirty="0">
                <a:cs typeface="Arial" pitchFamily="34" charset="0"/>
              </a:rPr>
              <a:t>Benoit Marchal</a:t>
            </a:r>
            <a:br>
              <a:rPr lang="fr-FR" sz="1000" dirty="0">
                <a:cs typeface="Arial" pitchFamily="34" charset="0"/>
              </a:rPr>
            </a:br>
            <a:r>
              <a:rPr lang="fr-FR" sz="1000" i="1" dirty="0">
                <a:cs typeface="Arial" pitchFamily="34" charset="0"/>
              </a:rPr>
              <a:t>Que</a:t>
            </a:r>
            <a:r>
              <a:rPr lang="fr-FR" sz="1000" dirty="0">
                <a:cs typeface="Arial" pitchFamily="34" charset="0"/>
              </a:rPr>
              <a:t/>
            </a:r>
            <a:br>
              <a:rPr lang="fr-FR" sz="1000" dirty="0">
                <a:cs typeface="Arial" pitchFamily="34" charset="0"/>
              </a:rPr>
            </a:br>
            <a:r>
              <a:rPr lang="fr-FR" sz="1000" dirty="0">
                <a:cs typeface="Arial" pitchFamily="34" charset="0"/>
                <a:hlinkClick r:id="rId23"/>
              </a:rPr>
              <a:t>XML Pocket Reference</a:t>
            </a:r>
            <a:r>
              <a:rPr lang="fr-FR" sz="1000" dirty="0">
                <a:cs typeface="Arial" pitchFamily="34" charset="0"/>
              </a:rPr>
              <a:t/>
            </a:r>
            <a:br>
              <a:rPr lang="fr-FR" sz="1000" dirty="0">
                <a:cs typeface="Arial" pitchFamily="34" charset="0"/>
              </a:rPr>
            </a:br>
            <a:r>
              <a:rPr lang="fr-FR" sz="1000" dirty="0">
                <a:cs typeface="Arial" pitchFamily="34" charset="0"/>
              </a:rPr>
              <a:t>Robert </a:t>
            </a:r>
            <a:r>
              <a:rPr lang="fr-FR" sz="1000" dirty="0" err="1">
                <a:cs typeface="Arial" pitchFamily="34" charset="0"/>
              </a:rPr>
              <a:t>Eckstein</a:t>
            </a:r>
            <a:r>
              <a:rPr lang="fr-FR" sz="1000" dirty="0">
                <a:cs typeface="Arial" pitchFamily="34" charset="0"/>
              </a:rPr>
              <a:t/>
            </a:r>
            <a:br>
              <a:rPr lang="fr-FR" sz="1000" dirty="0">
                <a:cs typeface="Arial" pitchFamily="34" charset="0"/>
              </a:rPr>
            </a:br>
            <a:r>
              <a:rPr lang="fr-FR" sz="1000" i="1" dirty="0" err="1">
                <a:cs typeface="Arial" pitchFamily="34" charset="0"/>
              </a:rPr>
              <a:t>O'Reilly</a:t>
            </a:r>
            <a:r>
              <a:rPr lang="fr-FR" sz="1000" i="1" dirty="0">
                <a:cs typeface="Arial" pitchFamily="34" charset="0"/>
              </a:rPr>
              <a:t> &amp; Associates</a:t>
            </a:r>
            <a:r>
              <a:rPr lang="fr-FR" sz="1000" dirty="0">
                <a:cs typeface="Arial" pitchFamily="34" charset="0"/>
              </a:rPr>
              <a:t/>
            </a:r>
            <a:br>
              <a:rPr lang="fr-FR" sz="1000" dirty="0">
                <a:cs typeface="Arial" pitchFamily="34" charset="0"/>
              </a:rPr>
            </a:br>
            <a:r>
              <a:rPr lang="fr-FR" sz="1000" dirty="0">
                <a:cs typeface="Arial" pitchFamily="34" charset="0"/>
                <a:hlinkClick r:id="rId24"/>
              </a:rPr>
              <a:t>XSLT </a:t>
            </a:r>
            <a:r>
              <a:rPr lang="fr-FR" sz="1000" dirty="0" err="1">
                <a:cs typeface="Arial" pitchFamily="34" charset="0"/>
                <a:hlinkClick r:id="rId24"/>
              </a:rPr>
              <a:t>Programmer's</a:t>
            </a:r>
            <a:r>
              <a:rPr lang="fr-FR" sz="1000" dirty="0">
                <a:cs typeface="Arial" pitchFamily="34" charset="0"/>
                <a:hlinkClick r:id="rId24"/>
              </a:rPr>
              <a:t> Reference</a:t>
            </a:r>
            <a:r>
              <a:rPr lang="fr-FR" sz="1000" dirty="0">
                <a:cs typeface="Arial" pitchFamily="34" charset="0"/>
              </a:rPr>
              <a:t/>
            </a:r>
            <a:br>
              <a:rPr lang="fr-FR" sz="1000" dirty="0">
                <a:cs typeface="Arial" pitchFamily="34" charset="0"/>
              </a:rPr>
            </a:br>
            <a:r>
              <a:rPr lang="fr-FR" sz="1000" dirty="0">
                <a:cs typeface="Arial" pitchFamily="34" charset="0"/>
              </a:rPr>
              <a:t>Michael Kay</a:t>
            </a:r>
            <a:br>
              <a:rPr lang="fr-FR" sz="1000" dirty="0">
                <a:cs typeface="Arial" pitchFamily="34" charset="0"/>
              </a:rPr>
            </a:br>
            <a:r>
              <a:rPr lang="fr-FR" sz="1000" i="1" dirty="0" err="1">
                <a:cs typeface="Arial" pitchFamily="34" charset="0"/>
              </a:rPr>
              <a:t>Wrox</a:t>
            </a:r>
            <a:r>
              <a:rPr lang="fr-FR" sz="1000" i="1" dirty="0">
                <a:cs typeface="Arial" pitchFamily="34" charset="0"/>
              </a:rPr>
              <a:t> </a:t>
            </a:r>
            <a:r>
              <a:rPr lang="fr-FR" sz="1000" i="1" dirty="0" err="1">
                <a:cs typeface="Arial" pitchFamily="34" charset="0"/>
              </a:rPr>
              <a:t>Press</a:t>
            </a:r>
            <a:r>
              <a:rPr lang="fr-FR" sz="1000" dirty="0">
                <a:cs typeface="Arial" pitchFamily="34" charset="0"/>
              </a:rPr>
              <a:t/>
            </a:r>
            <a:br>
              <a:rPr lang="fr-FR" sz="1000" dirty="0">
                <a:cs typeface="Arial" pitchFamily="34" charset="0"/>
              </a:rPr>
            </a:br>
            <a:r>
              <a:rPr lang="fr-FR" sz="1000" dirty="0">
                <a:cs typeface="Arial" pitchFamily="34" charset="0"/>
                <a:hlinkClick r:id="rId25"/>
              </a:rPr>
              <a:t>XML in Action</a:t>
            </a:r>
            <a:r>
              <a:rPr lang="fr-FR" sz="1000" dirty="0">
                <a:cs typeface="Arial" pitchFamily="34" charset="0"/>
              </a:rPr>
              <a:t/>
            </a:r>
            <a:br>
              <a:rPr lang="fr-FR" sz="1000" dirty="0">
                <a:cs typeface="Arial" pitchFamily="34" charset="0"/>
              </a:rPr>
            </a:br>
            <a:r>
              <a:rPr lang="fr-FR" sz="1000" dirty="0">
                <a:cs typeface="Arial" pitchFamily="34" charset="0"/>
              </a:rPr>
              <a:t>William Pardi</a:t>
            </a:r>
            <a:br>
              <a:rPr lang="fr-FR" sz="1000" dirty="0">
                <a:cs typeface="Arial" pitchFamily="34" charset="0"/>
              </a:rPr>
            </a:br>
            <a:r>
              <a:rPr lang="fr-FR" sz="1000" i="1" dirty="0">
                <a:cs typeface="Arial" pitchFamily="34" charset="0"/>
              </a:rPr>
              <a:t>Microsoft </a:t>
            </a:r>
            <a:r>
              <a:rPr lang="fr-FR" sz="1000" i="1" dirty="0" err="1">
                <a:cs typeface="Arial" pitchFamily="34" charset="0"/>
              </a:rPr>
              <a:t>Press</a:t>
            </a:r>
            <a:r>
              <a:rPr lang="fr-FR" sz="1000" dirty="0">
                <a:cs typeface="Arial" pitchFamily="34" charset="0"/>
              </a:rPr>
              <a:t/>
            </a:r>
            <a:br>
              <a:rPr lang="fr-FR" sz="1000" dirty="0">
                <a:cs typeface="Arial" pitchFamily="34" charset="0"/>
              </a:rPr>
            </a:br>
            <a:r>
              <a:rPr lang="fr-FR" sz="1000" dirty="0">
                <a:cs typeface="Arial" pitchFamily="34" charset="0"/>
                <a:hlinkClick r:id="rId26"/>
              </a:rPr>
              <a:t>Java and XML</a:t>
            </a:r>
            <a:r>
              <a:rPr lang="fr-FR" sz="1000" dirty="0">
                <a:cs typeface="Arial" pitchFamily="34" charset="0"/>
              </a:rPr>
              <a:t/>
            </a:r>
            <a:br>
              <a:rPr lang="fr-FR" sz="1000" dirty="0">
                <a:cs typeface="Arial" pitchFamily="34" charset="0"/>
              </a:rPr>
            </a:br>
            <a:r>
              <a:rPr lang="fr-FR" sz="1000" dirty="0">
                <a:cs typeface="Arial" pitchFamily="34" charset="0"/>
              </a:rPr>
              <a:t>Brett McLaughlin et. al.</a:t>
            </a:r>
            <a:br>
              <a:rPr lang="fr-FR" sz="1000" dirty="0">
                <a:cs typeface="Arial" pitchFamily="34" charset="0"/>
              </a:rPr>
            </a:br>
            <a:r>
              <a:rPr lang="fr-FR" sz="1000" i="1" dirty="0" err="1">
                <a:cs typeface="Arial" pitchFamily="34" charset="0"/>
              </a:rPr>
              <a:t>O'Reilly</a:t>
            </a:r>
            <a:r>
              <a:rPr lang="fr-FR" sz="1000" i="1" dirty="0">
                <a:cs typeface="Arial" pitchFamily="34" charset="0"/>
              </a:rPr>
              <a:t> &amp; Associates</a:t>
            </a:r>
            <a:r>
              <a:rPr lang="fr-FR" sz="1000" dirty="0">
                <a:cs typeface="Arial" pitchFamily="34" charset="0"/>
              </a:rPr>
              <a:t/>
            </a:r>
            <a:br>
              <a:rPr lang="fr-FR" sz="1000" dirty="0">
                <a:cs typeface="Arial" pitchFamily="34" charset="0"/>
              </a:rPr>
            </a:br>
            <a:r>
              <a:rPr lang="fr-FR" sz="1000" dirty="0">
                <a:cs typeface="Arial" pitchFamily="34" charset="0"/>
                <a:hlinkClick r:id="rId27"/>
              </a:rPr>
              <a:t>Unicode: A Primer</a:t>
            </a:r>
            <a:r>
              <a:rPr lang="fr-FR" sz="1000" dirty="0">
                <a:cs typeface="Arial" pitchFamily="34" charset="0"/>
              </a:rPr>
              <a:t/>
            </a:r>
            <a:br>
              <a:rPr lang="fr-FR" sz="1000" dirty="0">
                <a:cs typeface="Arial" pitchFamily="34" charset="0"/>
              </a:rPr>
            </a:br>
            <a:r>
              <a:rPr lang="fr-FR" sz="1000" dirty="0">
                <a:cs typeface="Arial" pitchFamily="34" charset="0"/>
              </a:rPr>
              <a:t>Tony Graham</a:t>
            </a:r>
            <a:br>
              <a:rPr lang="fr-FR" sz="1000" dirty="0">
                <a:cs typeface="Arial" pitchFamily="34" charset="0"/>
              </a:rPr>
            </a:br>
            <a:r>
              <a:rPr lang="fr-FR" sz="1000" i="1" dirty="0">
                <a:cs typeface="Arial" pitchFamily="34" charset="0"/>
              </a:rPr>
              <a:t>IDG Books </a:t>
            </a:r>
            <a:r>
              <a:rPr lang="fr-FR" sz="1000" i="1" dirty="0" err="1">
                <a:cs typeface="Arial" pitchFamily="34" charset="0"/>
              </a:rPr>
              <a:t>Worldwide</a:t>
            </a:r>
            <a:r>
              <a:rPr lang="fr-FR" sz="1000" dirty="0">
                <a:cs typeface="Arial" pitchFamily="34" charset="0"/>
              </a:rPr>
              <a:t/>
            </a:r>
            <a:br>
              <a:rPr lang="fr-FR" sz="1000" dirty="0">
                <a:cs typeface="Arial" pitchFamily="34" charset="0"/>
              </a:rPr>
            </a:br>
            <a:endParaRPr lang="fr-FR" sz="1000" dirty="0">
              <a:cs typeface="Arial" pitchFamily="34" charset="0"/>
            </a:endParaRPr>
          </a:p>
          <a:p>
            <a:pPr algn="ctr">
              <a:lnSpc>
                <a:spcPct val="80000"/>
              </a:lnSpc>
              <a:buFont typeface="Wingdings" pitchFamily="2" charset="2"/>
              <a:buNone/>
            </a:pPr>
            <a:r>
              <a:rPr lang="fr-FR" sz="1000" dirty="0">
                <a:cs typeface="Arial" pitchFamily="34" charset="0"/>
              </a:rPr>
              <a:t>Articles</a:t>
            </a:r>
          </a:p>
          <a:p>
            <a:pPr>
              <a:lnSpc>
                <a:spcPct val="80000"/>
              </a:lnSpc>
              <a:buFont typeface="Wingdings" pitchFamily="2" charset="2"/>
              <a:buNone/>
            </a:pPr>
            <a:r>
              <a:rPr lang="fr-FR" sz="1000" dirty="0">
                <a:cs typeface="Arial" pitchFamily="34" charset="0"/>
              </a:rPr>
              <a:t>	</a:t>
            </a:r>
            <a:r>
              <a:rPr lang="fr-FR" sz="1000" dirty="0" err="1">
                <a:cs typeface="Arial" pitchFamily="34" charset="0"/>
                <a:hlinkClick r:id="rId28"/>
              </a:rPr>
              <a:t>Lessons</a:t>
            </a:r>
            <a:r>
              <a:rPr lang="fr-FR" sz="1000" dirty="0">
                <a:cs typeface="Arial" pitchFamily="34" charset="0"/>
                <a:hlinkClick r:id="rId28"/>
              </a:rPr>
              <a:t> </a:t>
            </a:r>
            <a:r>
              <a:rPr lang="fr-FR" sz="1000" dirty="0" err="1">
                <a:cs typeface="Arial" pitchFamily="34" charset="0"/>
                <a:hlinkClick r:id="rId28"/>
              </a:rPr>
              <a:t>from</a:t>
            </a:r>
            <a:r>
              <a:rPr lang="fr-FR" sz="1000" dirty="0">
                <a:cs typeface="Arial" pitchFamily="34" charset="0"/>
                <a:hlinkClick r:id="rId28"/>
              </a:rPr>
              <a:t> the Component </a:t>
            </a:r>
            <a:r>
              <a:rPr lang="fr-FR" sz="1000" dirty="0" err="1">
                <a:cs typeface="Arial" pitchFamily="34" charset="0"/>
                <a:hlinkClick r:id="rId28"/>
              </a:rPr>
              <a:t>Wars</a:t>
            </a:r>
            <a:r>
              <a:rPr lang="fr-FR" sz="1000" dirty="0">
                <a:cs typeface="Arial" pitchFamily="34" charset="0"/>
                <a:hlinkClick r:id="rId28"/>
              </a:rPr>
              <a:t>: an XML </a:t>
            </a:r>
            <a:r>
              <a:rPr lang="fr-FR" sz="1000" dirty="0" err="1">
                <a:cs typeface="Arial" pitchFamily="34" charset="0"/>
                <a:hlinkClick r:id="rId28"/>
              </a:rPr>
              <a:t>Manifesto</a:t>
            </a:r>
            <a:r>
              <a:rPr lang="fr-FR" sz="1000" dirty="0">
                <a:cs typeface="Arial" pitchFamily="34" charset="0"/>
              </a:rPr>
              <a:t/>
            </a:r>
            <a:br>
              <a:rPr lang="fr-FR" sz="1000" dirty="0">
                <a:cs typeface="Arial" pitchFamily="34" charset="0"/>
              </a:rPr>
            </a:br>
            <a:r>
              <a:rPr lang="fr-FR" sz="1000" dirty="0">
                <a:cs typeface="Arial" pitchFamily="34" charset="0"/>
              </a:rPr>
              <a:t>Don Box, </a:t>
            </a:r>
            <a:r>
              <a:rPr lang="fr-FR" sz="1000" i="1" dirty="0">
                <a:cs typeface="Arial" pitchFamily="34" charset="0"/>
              </a:rPr>
              <a:t>MSDN (1999-09-01)</a:t>
            </a:r>
            <a:r>
              <a:rPr lang="fr-FR" sz="1000" dirty="0">
                <a:cs typeface="Arial" pitchFamily="34" charset="0"/>
              </a:rPr>
              <a:t/>
            </a:r>
            <a:br>
              <a:rPr lang="fr-FR" sz="1000" dirty="0">
                <a:cs typeface="Arial" pitchFamily="34" charset="0"/>
              </a:rPr>
            </a:br>
            <a:r>
              <a:rPr lang="fr-FR" sz="1000" dirty="0">
                <a:cs typeface="Arial" pitchFamily="34" charset="0"/>
                <a:hlinkClick r:id="rId29"/>
              </a:rPr>
              <a:t>The </a:t>
            </a:r>
            <a:r>
              <a:rPr lang="fr-FR" sz="1000" dirty="0" err="1">
                <a:cs typeface="Arial" pitchFamily="34" charset="0"/>
                <a:hlinkClick r:id="rId29"/>
              </a:rPr>
              <a:t>Family</a:t>
            </a:r>
            <a:r>
              <a:rPr lang="fr-FR" sz="1000" dirty="0">
                <a:cs typeface="Arial" pitchFamily="34" charset="0"/>
                <a:hlinkClick r:id="rId29"/>
              </a:rPr>
              <a:t> of XML </a:t>
            </a:r>
            <a:r>
              <a:rPr lang="fr-FR" sz="1000" dirty="0" err="1">
                <a:cs typeface="Arial" pitchFamily="34" charset="0"/>
                <a:hlinkClick r:id="rId29"/>
              </a:rPr>
              <a:t>Specifications</a:t>
            </a:r>
            <a:r>
              <a:rPr lang="fr-FR" sz="1000" dirty="0">
                <a:cs typeface="Arial" pitchFamily="34" charset="0"/>
              </a:rPr>
              <a:t/>
            </a:r>
            <a:br>
              <a:rPr lang="fr-FR" sz="1000" dirty="0">
                <a:cs typeface="Arial" pitchFamily="34" charset="0"/>
              </a:rPr>
            </a:br>
            <a:r>
              <a:rPr lang="fr-FR" sz="1000" dirty="0">
                <a:cs typeface="Arial" pitchFamily="34" charset="0"/>
              </a:rPr>
              <a:t>Aaron </a:t>
            </a:r>
            <a:r>
              <a:rPr lang="fr-FR" sz="1000" dirty="0" err="1">
                <a:cs typeface="Arial" pitchFamily="34" charset="0"/>
              </a:rPr>
              <a:t>Skonnard</a:t>
            </a:r>
            <a:r>
              <a:rPr lang="fr-FR" sz="1000" dirty="0">
                <a:cs typeface="Arial" pitchFamily="34" charset="0"/>
              </a:rPr>
              <a:t>, </a:t>
            </a:r>
            <a:r>
              <a:rPr lang="fr-FR" sz="1000" i="1" dirty="0">
                <a:cs typeface="Arial" pitchFamily="34" charset="0"/>
              </a:rPr>
              <a:t>MSDN Magazine (2000-05-01)</a:t>
            </a:r>
            <a:r>
              <a:rPr lang="fr-FR" sz="1000" dirty="0">
                <a:cs typeface="Arial" pitchFamily="34" charset="0"/>
              </a:rPr>
              <a:t/>
            </a:r>
            <a:br>
              <a:rPr lang="fr-FR" sz="1000" dirty="0">
                <a:cs typeface="Arial" pitchFamily="34" charset="0"/>
              </a:rPr>
            </a:br>
            <a:r>
              <a:rPr lang="fr-FR" sz="1000" dirty="0">
                <a:cs typeface="Arial" pitchFamily="34" charset="0"/>
                <a:hlinkClick r:id="rId30"/>
              </a:rPr>
              <a:t>SAX, the Simple API for XML</a:t>
            </a:r>
            <a:r>
              <a:rPr lang="fr-FR" sz="1000" dirty="0">
                <a:cs typeface="Arial" pitchFamily="34" charset="0"/>
              </a:rPr>
              <a:t/>
            </a:r>
            <a:br>
              <a:rPr lang="fr-FR" sz="1000" dirty="0">
                <a:cs typeface="Arial" pitchFamily="34" charset="0"/>
              </a:rPr>
            </a:br>
            <a:r>
              <a:rPr lang="fr-FR" sz="1000" dirty="0">
                <a:cs typeface="Arial" pitchFamily="34" charset="0"/>
              </a:rPr>
              <a:t>Aaron </a:t>
            </a:r>
            <a:r>
              <a:rPr lang="fr-FR" sz="1000" dirty="0" err="1">
                <a:cs typeface="Arial" pitchFamily="34" charset="0"/>
              </a:rPr>
              <a:t>Skonnard</a:t>
            </a:r>
            <a:r>
              <a:rPr lang="fr-FR" sz="1000" dirty="0">
                <a:cs typeface="Arial" pitchFamily="34" charset="0"/>
              </a:rPr>
              <a:t>, </a:t>
            </a:r>
            <a:r>
              <a:rPr lang="fr-FR" sz="1000" i="1" dirty="0">
                <a:cs typeface="Arial" pitchFamily="34" charset="0"/>
              </a:rPr>
              <a:t>MSDN Magazine (2000-11-01)</a:t>
            </a:r>
            <a:r>
              <a:rPr lang="fr-FR" sz="1000" dirty="0">
                <a:cs typeface="Arial" pitchFamily="34" charset="0"/>
              </a:rPr>
              <a:t/>
            </a:r>
            <a:br>
              <a:rPr lang="fr-FR" sz="1000" dirty="0">
                <a:cs typeface="Arial" pitchFamily="34" charset="0"/>
              </a:rPr>
            </a:br>
            <a:r>
              <a:rPr lang="fr-FR" sz="1000" dirty="0" err="1">
                <a:cs typeface="Arial" pitchFamily="34" charset="0"/>
                <a:hlinkClick r:id="rId31"/>
              </a:rPr>
              <a:t>Addressing</a:t>
            </a:r>
            <a:r>
              <a:rPr lang="fr-FR" sz="1000" dirty="0">
                <a:cs typeface="Arial" pitchFamily="34" charset="0"/>
                <a:hlinkClick r:id="rId31"/>
              </a:rPr>
              <a:t> </a:t>
            </a:r>
            <a:r>
              <a:rPr lang="fr-FR" sz="1000" dirty="0" err="1">
                <a:cs typeface="Arial" pitchFamily="34" charset="0"/>
                <a:hlinkClick r:id="rId31"/>
              </a:rPr>
              <a:t>Infosets</a:t>
            </a:r>
            <a:r>
              <a:rPr lang="fr-FR" sz="1000" dirty="0">
                <a:cs typeface="Arial" pitchFamily="34" charset="0"/>
                <a:hlinkClick r:id="rId31"/>
              </a:rPr>
              <a:t> </a:t>
            </a:r>
            <a:r>
              <a:rPr lang="fr-FR" sz="1000" dirty="0" err="1">
                <a:cs typeface="Arial" pitchFamily="34" charset="0"/>
                <a:hlinkClick r:id="rId31"/>
              </a:rPr>
              <a:t>with</a:t>
            </a:r>
            <a:r>
              <a:rPr lang="fr-FR" sz="1000" dirty="0">
                <a:cs typeface="Arial" pitchFamily="34" charset="0"/>
                <a:hlinkClick r:id="rId31"/>
              </a:rPr>
              <a:t> </a:t>
            </a:r>
            <a:r>
              <a:rPr lang="fr-FR" sz="1000" dirty="0" err="1" smtClean="0">
                <a:cs typeface="Arial" pitchFamily="34" charset="0"/>
                <a:hlinkClick r:id="rId31"/>
              </a:rPr>
              <a:t>XPath</a:t>
            </a:r>
            <a:r>
              <a:rPr lang="fr-FR" sz="1000" dirty="0">
                <a:cs typeface="Arial" pitchFamily="34" charset="0"/>
              </a:rPr>
              <a:t/>
            </a:r>
            <a:br>
              <a:rPr lang="fr-FR" sz="1000" dirty="0">
                <a:cs typeface="Arial" pitchFamily="34" charset="0"/>
              </a:rPr>
            </a:br>
            <a:r>
              <a:rPr lang="fr-FR" sz="1000" dirty="0">
                <a:cs typeface="Arial" pitchFamily="34" charset="0"/>
              </a:rPr>
              <a:t>Aaron </a:t>
            </a:r>
            <a:r>
              <a:rPr lang="fr-FR" sz="1000" dirty="0" err="1">
                <a:cs typeface="Arial" pitchFamily="34" charset="0"/>
              </a:rPr>
              <a:t>Skonnard</a:t>
            </a:r>
            <a:r>
              <a:rPr lang="fr-FR" sz="1000" dirty="0">
                <a:cs typeface="Arial" pitchFamily="34" charset="0"/>
              </a:rPr>
              <a:t>, </a:t>
            </a:r>
            <a:r>
              <a:rPr lang="fr-FR" sz="1000" i="1" dirty="0">
                <a:cs typeface="Arial" pitchFamily="34" charset="0"/>
              </a:rPr>
              <a:t>MSDN Magazine (2000-07-01)</a:t>
            </a:r>
            <a:r>
              <a:rPr lang="fr-FR" sz="1000" dirty="0">
                <a:cs typeface="Arial" pitchFamily="34" charset="0"/>
              </a:rPr>
              <a:t/>
            </a:r>
            <a:br>
              <a:rPr lang="fr-FR" sz="1000" dirty="0">
                <a:cs typeface="Arial" pitchFamily="34" charset="0"/>
              </a:rPr>
            </a:br>
            <a:r>
              <a:rPr lang="fr-FR" sz="1000" dirty="0">
                <a:cs typeface="Arial" pitchFamily="34" charset="0"/>
                <a:hlinkClick r:id="rId32"/>
              </a:rPr>
              <a:t>XSL Transformations</a:t>
            </a:r>
            <a:r>
              <a:rPr lang="fr-FR" sz="1000" dirty="0">
                <a:cs typeface="Arial" pitchFamily="34" charset="0"/>
              </a:rPr>
              <a:t/>
            </a:r>
            <a:br>
              <a:rPr lang="fr-FR" sz="1000" dirty="0">
                <a:cs typeface="Arial" pitchFamily="34" charset="0"/>
              </a:rPr>
            </a:br>
            <a:r>
              <a:rPr lang="fr-FR" sz="1000" dirty="0">
                <a:cs typeface="Arial" pitchFamily="34" charset="0"/>
              </a:rPr>
              <a:t>Don Box, Aaron </a:t>
            </a:r>
            <a:r>
              <a:rPr lang="fr-FR" sz="1000" dirty="0" err="1">
                <a:cs typeface="Arial" pitchFamily="34" charset="0"/>
              </a:rPr>
              <a:t>Skonnard</a:t>
            </a:r>
            <a:r>
              <a:rPr lang="fr-FR" sz="1000" dirty="0">
                <a:cs typeface="Arial" pitchFamily="34" charset="0"/>
              </a:rPr>
              <a:t>, John </a:t>
            </a:r>
            <a:r>
              <a:rPr lang="fr-FR" sz="1000" dirty="0" err="1">
                <a:cs typeface="Arial" pitchFamily="34" charset="0"/>
              </a:rPr>
              <a:t>Lam</a:t>
            </a:r>
            <a:r>
              <a:rPr lang="fr-FR" sz="1000" dirty="0">
                <a:cs typeface="Arial" pitchFamily="34" charset="0"/>
              </a:rPr>
              <a:t>, </a:t>
            </a:r>
            <a:r>
              <a:rPr lang="fr-FR" sz="1000" i="1" dirty="0">
                <a:cs typeface="Arial" pitchFamily="34" charset="0"/>
              </a:rPr>
              <a:t>MSDN Magazine (2000-08-01)</a:t>
            </a:r>
            <a:r>
              <a:rPr lang="fr-FR" sz="1000" dirty="0">
                <a:cs typeface="Arial" pitchFamily="34" charset="0"/>
              </a:rPr>
              <a:t/>
            </a:r>
            <a:br>
              <a:rPr lang="fr-FR" sz="1000" dirty="0">
                <a:cs typeface="Arial" pitchFamily="34" charset="0"/>
              </a:rPr>
            </a:br>
            <a:r>
              <a:rPr lang="fr-FR" sz="1000" dirty="0">
                <a:cs typeface="Arial" pitchFamily="34" charset="0"/>
                <a:hlinkClick r:id="rId33"/>
              </a:rPr>
              <a:t>Inside SOAP</a:t>
            </a:r>
            <a:r>
              <a:rPr lang="fr-FR" sz="1000" dirty="0">
                <a:cs typeface="Arial" pitchFamily="34" charset="0"/>
              </a:rPr>
              <a:t/>
            </a:r>
            <a:br>
              <a:rPr lang="fr-FR" sz="1000" dirty="0">
                <a:cs typeface="Arial" pitchFamily="34" charset="0"/>
              </a:rPr>
            </a:br>
            <a:r>
              <a:rPr lang="fr-FR" sz="1000" dirty="0">
                <a:cs typeface="Arial" pitchFamily="34" charset="0"/>
              </a:rPr>
              <a:t>Don Box, </a:t>
            </a:r>
            <a:r>
              <a:rPr lang="fr-FR" sz="1000" i="1" dirty="0">
                <a:cs typeface="Arial" pitchFamily="34" charset="0"/>
              </a:rPr>
              <a:t>XML.com (2000-02-09)</a:t>
            </a:r>
            <a:r>
              <a:rPr lang="fr-FR" sz="1000" dirty="0">
                <a:cs typeface="Arial" pitchFamily="34" charset="0"/>
              </a:rPr>
              <a:t/>
            </a:r>
            <a:br>
              <a:rPr lang="fr-FR" sz="1000" dirty="0">
                <a:cs typeface="Arial" pitchFamily="34" charset="0"/>
              </a:rPr>
            </a:br>
            <a:r>
              <a:rPr lang="fr-FR" sz="1000" dirty="0">
                <a:cs typeface="Arial" pitchFamily="34" charset="0"/>
                <a:hlinkClick r:id="rId34"/>
              </a:rPr>
              <a:t>A Young </a:t>
            </a:r>
            <a:r>
              <a:rPr lang="fr-FR" sz="1000" dirty="0" err="1">
                <a:cs typeface="Arial" pitchFamily="34" charset="0"/>
                <a:hlinkClick r:id="rId34"/>
              </a:rPr>
              <a:t>Person's</a:t>
            </a:r>
            <a:r>
              <a:rPr lang="fr-FR" sz="1000" dirty="0">
                <a:cs typeface="Arial" pitchFamily="34" charset="0"/>
                <a:hlinkClick r:id="rId34"/>
              </a:rPr>
              <a:t> Guide to SOAP</a:t>
            </a:r>
            <a:r>
              <a:rPr lang="fr-FR" sz="1000" dirty="0">
                <a:cs typeface="Arial" pitchFamily="34" charset="0"/>
              </a:rPr>
              <a:t/>
            </a:r>
            <a:br>
              <a:rPr lang="fr-FR" sz="1000" dirty="0">
                <a:cs typeface="Arial" pitchFamily="34" charset="0"/>
              </a:rPr>
            </a:br>
            <a:r>
              <a:rPr lang="fr-FR" sz="1000" dirty="0">
                <a:cs typeface="Arial" pitchFamily="34" charset="0"/>
              </a:rPr>
              <a:t>Don Box, </a:t>
            </a:r>
            <a:r>
              <a:rPr lang="fr-FR" sz="1000" i="1" dirty="0">
                <a:cs typeface="Arial" pitchFamily="34" charset="0"/>
              </a:rPr>
              <a:t>MSDN Magazine (2000-03-01)</a:t>
            </a:r>
            <a:r>
              <a:rPr lang="fr-FR" sz="1000" dirty="0">
                <a:cs typeface="Arial" pitchFamily="34" charset="0"/>
              </a:rPr>
              <a:t/>
            </a:r>
            <a:br>
              <a:rPr lang="fr-FR" sz="1000" dirty="0">
                <a:cs typeface="Arial" pitchFamily="34" charset="0"/>
              </a:rPr>
            </a:br>
            <a:endParaRPr lang="fr-FR" sz="1000" dirty="0">
              <a:cs typeface="Arial" pitchFamily="34" charset="0"/>
            </a:endParaRPr>
          </a:p>
          <a:p>
            <a:pPr>
              <a:lnSpc>
                <a:spcPct val="80000"/>
              </a:lnSpc>
              <a:buFont typeface="Wingdings" pitchFamily="2" charset="2"/>
              <a:buNone/>
            </a:pPr>
            <a:r>
              <a:rPr lang="fr-FR" sz="800" dirty="0"/>
              <a:t>http://msdn.microsoft.com/library/default.asp?url=/library/en-us/xmlsdk30/htm/xmrefxmlschemareference.asp</a:t>
            </a:r>
            <a:r>
              <a:rPr lang="fr-FR" sz="1000" dirty="0">
                <a:cs typeface="Arial" pitchFamily="34" charset="0"/>
              </a:rPr>
              <a:t/>
            </a:r>
            <a:br>
              <a:rPr lang="fr-FR" sz="1000" dirty="0">
                <a:cs typeface="Arial" pitchFamily="34" charset="0"/>
              </a:rPr>
            </a:br>
            <a:endParaRPr lang="fr-FR" sz="1000" dirty="0">
              <a:cs typeface="Arial" pitchFamily="34" charset="0"/>
            </a:endParaRPr>
          </a:p>
          <a:p>
            <a:pPr>
              <a:lnSpc>
                <a:spcPct val="80000"/>
              </a:lnSpc>
            </a:pPr>
            <a:endParaRPr lang="fr-FR" sz="1000" dirty="0"/>
          </a:p>
          <a:p>
            <a:pPr>
              <a:lnSpc>
                <a:spcPct val="80000"/>
              </a:lnSpc>
            </a:pPr>
            <a:endParaRPr lang="fr-FR" sz="2400" dirty="0"/>
          </a:p>
          <a:p>
            <a:pPr>
              <a:lnSpc>
                <a:spcPct val="80000"/>
              </a:lnSpc>
            </a:pPr>
            <a:endParaRPr lang="fr-FR" sz="2400"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7CE5E66-9827-4316-926E-D0AC558C445D}" type="slidenum">
              <a:rPr lang="fr-FR"/>
              <a:pPr/>
              <a:t>247</a:t>
            </a:fld>
            <a:endParaRPr lang="fr-FR"/>
          </a:p>
        </p:txBody>
      </p:sp>
      <p:sp>
        <p:nvSpPr>
          <p:cNvPr id="540674" name="Rectangle 2"/>
          <p:cNvSpPr>
            <a:spLocks noGrp="1" noChangeArrowheads="1"/>
          </p:cNvSpPr>
          <p:nvPr>
            <p:ph type="title"/>
          </p:nvPr>
        </p:nvSpPr>
        <p:spPr/>
        <p:txBody>
          <a:bodyPr/>
          <a:lstStyle/>
          <a:p>
            <a:r>
              <a:rPr lang="fr-FR"/>
              <a:t>Outils XML en-ligne</a:t>
            </a:r>
          </a:p>
        </p:txBody>
      </p:sp>
      <p:sp>
        <p:nvSpPr>
          <p:cNvPr id="540675" name="Rectangle 3"/>
          <p:cNvSpPr>
            <a:spLocks noGrp="1" noChangeArrowheads="1"/>
          </p:cNvSpPr>
          <p:nvPr>
            <p:ph type="body" idx="1"/>
          </p:nvPr>
        </p:nvSpPr>
        <p:spPr/>
        <p:txBody>
          <a:bodyPr/>
          <a:lstStyle/>
          <a:p>
            <a:r>
              <a:rPr lang="fr-FR" sz="2000" dirty="0"/>
              <a:t>validation de syntaxe XHTML: </a:t>
            </a:r>
          </a:p>
          <a:p>
            <a:pPr lvl="2">
              <a:buSzPct val="150000"/>
            </a:pPr>
            <a:r>
              <a:rPr lang="fr-FR" sz="1400" b="1" dirty="0">
                <a:hlinkClick r:id="rId2"/>
              </a:rPr>
              <a:t>http://validator.w3.org/</a:t>
            </a:r>
            <a:r>
              <a:rPr lang="fr-FR" sz="1400" b="1" dirty="0"/>
              <a:t> </a:t>
            </a:r>
          </a:p>
          <a:p>
            <a:r>
              <a:rPr lang="fr-FR" sz="2000" dirty="0" smtClean="0"/>
              <a:t>validation </a:t>
            </a:r>
            <a:r>
              <a:rPr lang="fr-FR" sz="2000" dirty="0"/>
              <a:t>de syntaxe de feuille de style CSS: </a:t>
            </a:r>
          </a:p>
          <a:p>
            <a:r>
              <a:rPr lang="fr-FR" sz="2000" dirty="0" smtClean="0"/>
              <a:t>validation </a:t>
            </a:r>
            <a:r>
              <a:rPr lang="fr-FR" sz="2000" dirty="0"/>
              <a:t>de syntaxe XML (ne semble par reconnaître les déclarations d'espaces de noms </a:t>
            </a:r>
            <a:r>
              <a:rPr lang="fr-FR" sz="2000" dirty="0" err="1"/>
              <a:t>xmlns:xx</a:t>
            </a:r>
            <a:r>
              <a:rPr lang="fr-FR" sz="2000" dirty="0"/>
              <a:t>="...") </a:t>
            </a:r>
          </a:p>
          <a:p>
            <a:pPr lvl="2">
              <a:buSzPct val="150000"/>
            </a:pPr>
            <a:r>
              <a:rPr lang="fr-FR" sz="1400" b="1" dirty="0">
                <a:hlinkClick r:id="rId3"/>
              </a:rPr>
              <a:t>http://www.stg.brown.edu/service/xmlvalid/</a:t>
            </a:r>
            <a:r>
              <a:rPr lang="fr-FR" sz="1400" b="1" dirty="0"/>
              <a:t> </a:t>
            </a:r>
          </a:p>
          <a:p>
            <a:r>
              <a:rPr lang="fr-FR" sz="2000" dirty="0"/>
              <a:t>validation de syntaxe XML (offre le choix entre validation basée sur la DTD ou traitement des espaces de noms) </a:t>
            </a:r>
          </a:p>
          <a:p>
            <a:pPr lvl="2">
              <a:buSzPct val="150000"/>
            </a:pPr>
            <a:r>
              <a:rPr lang="fr-FR" sz="1400" b="1" dirty="0">
                <a:hlinkClick r:id="rId4"/>
              </a:rPr>
              <a:t>http://www.cogsci.ed.ac.uk/~richard/xml-check.html</a:t>
            </a:r>
            <a:r>
              <a:rPr lang="fr-FR" sz="1400" b="1" dirty="0"/>
              <a:t> </a:t>
            </a:r>
          </a:p>
          <a:p>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8112E5A1-67C0-4476-A96F-FAFB66599D22}" type="slidenum">
              <a:rPr lang="fr-FR"/>
              <a:pPr/>
              <a:t>25</a:t>
            </a:fld>
            <a:endParaRPr lang="fr-FR"/>
          </a:p>
        </p:txBody>
      </p:sp>
      <p:sp>
        <p:nvSpPr>
          <p:cNvPr id="320514" name="Rectangle 2"/>
          <p:cNvSpPr>
            <a:spLocks noGrp="1" noChangeArrowheads="1"/>
          </p:cNvSpPr>
          <p:nvPr>
            <p:ph type="title"/>
          </p:nvPr>
        </p:nvSpPr>
        <p:spPr/>
        <p:txBody>
          <a:bodyPr/>
          <a:lstStyle/>
          <a:p>
            <a:r>
              <a:rPr lang="fr-FR"/>
              <a:t>Le Document XML</a:t>
            </a:r>
          </a:p>
        </p:txBody>
      </p:sp>
      <p:sp>
        <p:nvSpPr>
          <p:cNvPr id="320515" name="Rectangle 3"/>
          <p:cNvSpPr>
            <a:spLocks noGrp="1" noChangeArrowheads="1"/>
          </p:cNvSpPr>
          <p:nvPr>
            <p:ph type="body" idx="1"/>
          </p:nvPr>
        </p:nvSpPr>
        <p:spPr/>
        <p:txBody>
          <a:bodyPr/>
          <a:lstStyle/>
          <a:p>
            <a:r>
              <a:rPr lang="fr-FR" altLang="ko-KR" dirty="0">
                <a:ea typeface="굴림" pitchFamily="50" charset="-127"/>
              </a:rPr>
              <a:t>XML Document</a:t>
            </a:r>
          </a:p>
          <a:p>
            <a:pPr lvl="1"/>
            <a:endParaRPr lang="fr-FR" altLang="ko-KR" dirty="0">
              <a:ea typeface="굴림" pitchFamily="50" charset="-127"/>
            </a:endParaRPr>
          </a:p>
          <a:p>
            <a:pPr lvl="1"/>
            <a:r>
              <a:rPr lang="fr-FR" altLang="ko-KR" dirty="0">
                <a:ea typeface="굴림" pitchFamily="50" charset="-127"/>
              </a:rPr>
              <a:t>Éléments</a:t>
            </a:r>
          </a:p>
          <a:p>
            <a:pPr lvl="1"/>
            <a:endParaRPr lang="fr-FR" altLang="ko-KR" dirty="0">
              <a:ea typeface="굴림" pitchFamily="50" charset="-127"/>
            </a:endParaRPr>
          </a:p>
          <a:p>
            <a:pPr lvl="1"/>
            <a:r>
              <a:rPr lang="fr-FR" altLang="ko-KR" dirty="0">
                <a:ea typeface="굴림" pitchFamily="50" charset="-127"/>
              </a:rPr>
              <a:t>Attributs</a:t>
            </a:r>
          </a:p>
          <a:p>
            <a:pPr lvl="1"/>
            <a:endParaRPr lang="fr-FR" altLang="ko-KR" dirty="0">
              <a:ea typeface="굴림" pitchFamily="50" charset="-127"/>
            </a:endParaRPr>
          </a:p>
          <a:p>
            <a:pPr lvl="1"/>
            <a:r>
              <a:rPr lang="fr-FR" altLang="ko-KR" dirty="0" err="1" smtClean="0">
                <a:ea typeface="굴림" pitchFamily="50" charset="-127"/>
              </a:rPr>
              <a:t>Entity</a:t>
            </a:r>
            <a:r>
              <a:rPr lang="fr-FR" altLang="ko-KR" dirty="0" smtClean="0">
                <a:ea typeface="굴림" pitchFamily="50" charset="-127"/>
              </a:rPr>
              <a:t> </a:t>
            </a:r>
            <a:r>
              <a:rPr lang="fr-FR" altLang="ko-KR" dirty="0" err="1" smtClean="0">
                <a:ea typeface="굴림" pitchFamily="50" charset="-127"/>
              </a:rPr>
              <a:t>References</a:t>
            </a:r>
            <a:endParaRPr lang="fr-FR" altLang="ko-KR" dirty="0" smtClean="0">
              <a:ea typeface="굴림" pitchFamily="50" charset="-127"/>
            </a:endParaRPr>
          </a:p>
          <a:p>
            <a:pPr lvl="1"/>
            <a:endParaRPr lang="fr-FR" altLang="ko-KR" dirty="0" smtClean="0">
              <a:ea typeface="굴림" pitchFamily="50" charset="-127"/>
            </a:endParaRPr>
          </a:p>
          <a:p>
            <a:pPr lvl="1"/>
            <a:r>
              <a:rPr lang="fr-FR" altLang="ko-KR" dirty="0" smtClean="0">
                <a:ea typeface="굴림" pitchFamily="50" charset="-127"/>
              </a:rPr>
              <a:t>Commentaires</a:t>
            </a:r>
            <a:endParaRPr lang="fr-FR" altLang="ko-KR" dirty="0">
              <a:ea typeface="굴림" pitchFamily="50" charset="-127"/>
            </a:endParaRPr>
          </a:p>
          <a:p>
            <a:pPr lvl="1"/>
            <a:endParaRPr lang="fr-FR" altLang="ko-KR" dirty="0">
              <a:ea typeface="굴림" pitchFamily="50" charset="-127"/>
            </a:endParaRPr>
          </a:p>
          <a:p>
            <a:pPr lvl="1"/>
            <a:r>
              <a:rPr lang="fr-FR" altLang="ko-KR" dirty="0">
                <a:ea typeface="굴림" pitchFamily="50" charset="-127"/>
              </a:rPr>
              <a:t>Instructions de traitement</a:t>
            </a:r>
          </a:p>
          <a:p>
            <a:pPr lvl="1"/>
            <a:endParaRPr lang="fr-FR" altLang="ko-KR" dirty="0">
              <a:ea typeface="굴림" pitchFamily="50" charset="-127"/>
            </a:endParaRPr>
          </a:p>
          <a:p>
            <a:pPr lvl="1"/>
            <a:r>
              <a:rPr lang="fr-FR" altLang="ko-KR" dirty="0">
                <a:ea typeface="굴림" pitchFamily="50" charset="-127"/>
              </a:rPr>
              <a:t>CDATA Sections</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0"/>
          </p:nvPr>
        </p:nvSpPr>
        <p:spPr/>
        <p:txBody>
          <a:bodyPr/>
          <a:lstStyle/>
          <a:p>
            <a:fld id="{E34C9929-0290-4484-8C42-774E7BB77AF8}" type="slidenum">
              <a:rPr lang="fr-FR"/>
              <a:pPr/>
              <a:t>26</a:t>
            </a:fld>
            <a:endParaRPr lang="fr-FR"/>
          </a:p>
        </p:txBody>
      </p:sp>
      <p:grpSp>
        <p:nvGrpSpPr>
          <p:cNvPr id="351234" name="Group 2"/>
          <p:cNvGrpSpPr>
            <a:grpSpLocks/>
          </p:cNvGrpSpPr>
          <p:nvPr/>
        </p:nvGrpSpPr>
        <p:grpSpPr bwMode="auto">
          <a:xfrm>
            <a:off x="381000" y="2286000"/>
            <a:ext cx="8305800" cy="454025"/>
            <a:chOff x="240" y="1440"/>
            <a:chExt cx="5232" cy="286"/>
          </a:xfrm>
        </p:grpSpPr>
        <p:sp>
          <p:nvSpPr>
            <p:cNvPr id="351235" name="Rectangle 3"/>
            <p:cNvSpPr>
              <a:spLocks noChangeArrowheads="1"/>
            </p:cNvSpPr>
            <p:nvPr/>
          </p:nvSpPr>
          <p:spPr bwMode="auto">
            <a:xfrm>
              <a:off x="1200" y="1494"/>
              <a:ext cx="4272" cy="192"/>
            </a:xfrm>
            <a:prstGeom prst="rect">
              <a:avLst/>
            </a:prstGeom>
            <a:solidFill>
              <a:srgbClr val="CCCC00"/>
            </a:solidFill>
            <a:ln w="12700">
              <a:noFill/>
              <a:prstDash val="sysDot"/>
              <a:miter lim="800000"/>
              <a:headEnd/>
              <a:tailEnd/>
            </a:ln>
            <a:effectLst/>
          </p:spPr>
          <p:txBody>
            <a:bodyPr wrap="none" anchor="ctr"/>
            <a:lstStyle/>
            <a:p>
              <a:pPr latinLnBrk="0"/>
              <a:endParaRPr kumimoji="0" lang="fr-FR" sz="2400"/>
            </a:p>
          </p:txBody>
        </p:sp>
        <p:sp>
          <p:nvSpPr>
            <p:cNvPr id="351236" name="Rectangle 4"/>
            <p:cNvSpPr>
              <a:spLocks noChangeArrowheads="1"/>
            </p:cNvSpPr>
            <p:nvPr/>
          </p:nvSpPr>
          <p:spPr bwMode="auto">
            <a:xfrm>
              <a:off x="240" y="1440"/>
              <a:ext cx="2256" cy="286"/>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200" b="1">
                  <a:latin typeface="Arial" pitchFamily="34" charset="0"/>
                </a:rPr>
                <a:t>Déclaration du </a:t>
              </a:r>
            </a:p>
            <a:p>
              <a:pPr algn="l" eaLnBrk="0" latinLnBrk="0" hangingPunct="0"/>
              <a:r>
                <a:rPr kumimoji="0" lang="fr-FR" sz="1200" b="1">
                  <a:latin typeface="Arial" pitchFamily="34" charset="0"/>
                </a:rPr>
                <a:t>type de document </a:t>
              </a:r>
            </a:p>
          </p:txBody>
        </p:sp>
      </p:grpSp>
      <p:grpSp>
        <p:nvGrpSpPr>
          <p:cNvPr id="351237" name="Group 5"/>
          <p:cNvGrpSpPr>
            <a:grpSpLocks/>
          </p:cNvGrpSpPr>
          <p:nvPr/>
        </p:nvGrpSpPr>
        <p:grpSpPr bwMode="auto">
          <a:xfrm>
            <a:off x="381000" y="838200"/>
            <a:ext cx="8305800" cy="1524000"/>
            <a:chOff x="240" y="528"/>
            <a:chExt cx="5232" cy="960"/>
          </a:xfrm>
        </p:grpSpPr>
        <p:sp>
          <p:nvSpPr>
            <p:cNvPr id="351238" name="Rectangle 6"/>
            <p:cNvSpPr>
              <a:spLocks noChangeArrowheads="1"/>
            </p:cNvSpPr>
            <p:nvPr/>
          </p:nvSpPr>
          <p:spPr bwMode="auto">
            <a:xfrm>
              <a:off x="1200" y="528"/>
              <a:ext cx="4272" cy="960"/>
            </a:xfrm>
            <a:prstGeom prst="rect">
              <a:avLst/>
            </a:prstGeom>
            <a:solidFill>
              <a:srgbClr val="CC99FF"/>
            </a:solidFill>
            <a:ln w="12700">
              <a:noFill/>
              <a:prstDash val="sysDot"/>
              <a:miter lim="800000"/>
              <a:headEnd/>
              <a:tailEnd/>
            </a:ln>
            <a:effectLst/>
          </p:spPr>
          <p:txBody>
            <a:bodyPr wrap="none" anchor="ctr"/>
            <a:lstStyle/>
            <a:p>
              <a:pPr latinLnBrk="0"/>
              <a:endParaRPr kumimoji="0" lang="fr-FR" sz="2400"/>
            </a:p>
          </p:txBody>
        </p:sp>
        <p:sp>
          <p:nvSpPr>
            <p:cNvPr id="351239" name="Rectangle 7"/>
            <p:cNvSpPr>
              <a:spLocks noChangeArrowheads="1"/>
            </p:cNvSpPr>
            <p:nvPr/>
          </p:nvSpPr>
          <p:spPr bwMode="auto">
            <a:xfrm>
              <a:off x="240" y="885"/>
              <a:ext cx="1095" cy="210"/>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Prologue</a:t>
              </a:r>
            </a:p>
          </p:txBody>
        </p:sp>
        <p:sp>
          <p:nvSpPr>
            <p:cNvPr id="351240" name="Freeform 8"/>
            <p:cNvSpPr>
              <a:spLocks/>
            </p:cNvSpPr>
            <p:nvPr/>
          </p:nvSpPr>
          <p:spPr bwMode="auto">
            <a:xfrm>
              <a:off x="960" y="542"/>
              <a:ext cx="192" cy="912"/>
            </a:xfrm>
            <a:custGeom>
              <a:avLst/>
              <a:gdLst/>
              <a:ahLst/>
              <a:cxnLst>
                <a:cxn ang="0">
                  <a:pos x="97" y="0"/>
                </a:cxn>
                <a:cxn ang="0">
                  <a:pos x="78" y="5"/>
                </a:cxn>
                <a:cxn ang="0">
                  <a:pos x="63" y="14"/>
                </a:cxn>
                <a:cxn ang="0">
                  <a:pos x="52" y="26"/>
                </a:cxn>
                <a:cxn ang="0">
                  <a:pos x="48" y="44"/>
                </a:cxn>
                <a:cxn ang="0">
                  <a:pos x="48" y="221"/>
                </a:cxn>
                <a:cxn ang="0">
                  <a:pos x="43" y="238"/>
                </a:cxn>
                <a:cxn ang="0">
                  <a:pos x="35" y="251"/>
                </a:cxn>
                <a:cxn ang="0">
                  <a:pos x="20" y="259"/>
                </a:cxn>
                <a:cxn ang="0">
                  <a:pos x="0" y="263"/>
                </a:cxn>
                <a:cxn ang="0">
                  <a:pos x="20" y="268"/>
                </a:cxn>
                <a:cxn ang="0">
                  <a:pos x="35" y="277"/>
                </a:cxn>
                <a:cxn ang="0">
                  <a:pos x="43" y="290"/>
                </a:cxn>
                <a:cxn ang="0">
                  <a:pos x="48" y="307"/>
                </a:cxn>
                <a:cxn ang="0">
                  <a:pos x="48" y="483"/>
                </a:cxn>
                <a:cxn ang="0">
                  <a:pos x="52" y="500"/>
                </a:cxn>
                <a:cxn ang="0">
                  <a:pos x="63" y="514"/>
                </a:cxn>
                <a:cxn ang="0">
                  <a:pos x="78" y="522"/>
                </a:cxn>
                <a:cxn ang="0">
                  <a:pos x="97" y="526"/>
                </a:cxn>
              </a:cxnLst>
              <a:rect l="0" t="0" r="r" b="b"/>
              <a:pathLst>
                <a:path w="98" h="527">
                  <a:moveTo>
                    <a:pt x="97" y="0"/>
                  </a:moveTo>
                  <a:lnTo>
                    <a:pt x="78" y="5"/>
                  </a:lnTo>
                  <a:lnTo>
                    <a:pt x="63" y="14"/>
                  </a:lnTo>
                  <a:lnTo>
                    <a:pt x="52" y="26"/>
                  </a:lnTo>
                  <a:lnTo>
                    <a:pt x="48" y="44"/>
                  </a:lnTo>
                  <a:lnTo>
                    <a:pt x="48" y="221"/>
                  </a:lnTo>
                  <a:lnTo>
                    <a:pt x="43" y="238"/>
                  </a:lnTo>
                  <a:lnTo>
                    <a:pt x="35" y="251"/>
                  </a:lnTo>
                  <a:lnTo>
                    <a:pt x="20" y="259"/>
                  </a:lnTo>
                  <a:lnTo>
                    <a:pt x="0" y="263"/>
                  </a:lnTo>
                  <a:lnTo>
                    <a:pt x="20" y="268"/>
                  </a:lnTo>
                  <a:lnTo>
                    <a:pt x="35" y="277"/>
                  </a:lnTo>
                  <a:lnTo>
                    <a:pt x="43" y="290"/>
                  </a:lnTo>
                  <a:lnTo>
                    <a:pt x="48" y="307"/>
                  </a:lnTo>
                  <a:lnTo>
                    <a:pt x="48" y="483"/>
                  </a:lnTo>
                  <a:lnTo>
                    <a:pt x="52" y="500"/>
                  </a:lnTo>
                  <a:lnTo>
                    <a:pt x="63" y="514"/>
                  </a:lnTo>
                  <a:lnTo>
                    <a:pt x="78" y="522"/>
                  </a:lnTo>
                  <a:lnTo>
                    <a:pt x="97" y="526"/>
                  </a:lnTo>
                </a:path>
              </a:pathLst>
            </a:custGeom>
            <a:noFill/>
            <a:ln w="28575" cap="rnd" cmpd="sng">
              <a:solidFill>
                <a:schemeClr val="tx1"/>
              </a:solidFill>
              <a:prstDash val="solid"/>
              <a:round/>
              <a:headEnd type="none" w="sm" len="sm"/>
              <a:tailEnd type="none" w="sm" len="sm"/>
            </a:ln>
            <a:effectLst/>
          </p:spPr>
          <p:txBody>
            <a:bodyPr/>
            <a:lstStyle/>
            <a:p>
              <a:endParaRPr lang="fr-FR"/>
            </a:p>
          </p:txBody>
        </p:sp>
      </p:grpSp>
      <p:sp>
        <p:nvSpPr>
          <p:cNvPr id="351241" name="Rectangle 9"/>
          <p:cNvSpPr>
            <a:spLocks noGrp="1" noChangeArrowheads="1"/>
          </p:cNvSpPr>
          <p:nvPr>
            <p:ph type="title"/>
          </p:nvPr>
        </p:nvSpPr>
        <p:spPr/>
        <p:txBody>
          <a:bodyPr/>
          <a:lstStyle/>
          <a:p>
            <a:r>
              <a:rPr lang="fr-FR"/>
              <a:t>Le document XML</a:t>
            </a:r>
          </a:p>
        </p:txBody>
      </p:sp>
      <p:grpSp>
        <p:nvGrpSpPr>
          <p:cNvPr id="351242" name="Group 10"/>
          <p:cNvGrpSpPr>
            <a:grpSpLocks/>
          </p:cNvGrpSpPr>
          <p:nvPr/>
        </p:nvGrpSpPr>
        <p:grpSpPr bwMode="auto">
          <a:xfrm>
            <a:off x="1981200" y="838200"/>
            <a:ext cx="5715000" cy="609600"/>
            <a:chOff x="1248" y="528"/>
            <a:chExt cx="3600" cy="384"/>
          </a:xfrm>
        </p:grpSpPr>
        <p:sp>
          <p:nvSpPr>
            <p:cNvPr id="351243" name="Rectangle 11"/>
            <p:cNvSpPr>
              <a:spLocks noChangeArrowheads="1"/>
            </p:cNvSpPr>
            <p:nvPr/>
          </p:nvSpPr>
          <p:spPr bwMode="auto">
            <a:xfrm>
              <a:off x="1248" y="720"/>
              <a:ext cx="3600" cy="192"/>
            </a:xfrm>
            <a:prstGeom prst="rect">
              <a:avLst/>
            </a:prstGeom>
            <a:solidFill>
              <a:srgbClr val="99CCFF"/>
            </a:solidFill>
            <a:ln w="12700">
              <a:solidFill>
                <a:schemeClr val="tx1"/>
              </a:solidFill>
              <a:prstDash val="sysDot"/>
              <a:miter lim="800000"/>
              <a:headEnd/>
              <a:tailEnd/>
            </a:ln>
            <a:effectLst/>
          </p:spPr>
          <p:txBody>
            <a:bodyPr wrap="none" anchor="ctr"/>
            <a:lstStyle/>
            <a:p>
              <a:endParaRPr lang="fr-FR"/>
            </a:p>
          </p:txBody>
        </p:sp>
        <p:sp>
          <p:nvSpPr>
            <p:cNvPr id="351244" name="Rectangle 12"/>
            <p:cNvSpPr>
              <a:spLocks noChangeArrowheads="1"/>
            </p:cNvSpPr>
            <p:nvPr/>
          </p:nvSpPr>
          <p:spPr bwMode="auto">
            <a:xfrm>
              <a:off x="1248" y="528"/>
              <a:ext cx="1488" cy="210"/>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Déclaration XML</a:t>
              </a:r>
            </a:p>
          </p:txBody>
        </p:sp>
      </p:grpSp>
      <p:grpSp>
        <p:nvGrpSpPr>
          <p:cNvPr id="351245" name="Group 13"/>
          <p:cNvGrpSpPr>
            <a:grpSpLocks/>
          </p:cNvGrpSpPr>
          <p:nvPr/>
        </p:nvGrpSpPr>
        <p:grpSpPr bwMode="auto">
          <a:xfrm>
            <a:off x="1981200" y="1676400"/>
            <a:ext cx="6400800" cy="714375"/>
            <a:chOff x="1248" y="1056"/>
            <a:chExt cx="4032" cy="450"/>
          </a:xfrm>
        </p:grpSpPr>
        <p:sp>
          <p:nvSpPr>
            <p:cNvPr id="351246" name="Rectangle 14"/>
            <p:cNvSpPr>
              <a:spLocks noChangeArrowheads="1"/>
            </p:cNvSpPr>
            <p:nvPr/>
          </p:nvSpPr>
          <p:spPr bwMode="auto">
            <a:xfrm>
              <a:off x="3168" y="1296"/>
              <a:ext cx="2112" cy="210"/>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Les Instructions de traitement</a:t>
              </a:r>
            </a:p>
          </p:txBody>
        </p:sp>
        <p:sp>
          <p:nvSpPr>
            <p:cNvPr id="351247" name="Rectangle 15"/>
            <p:cNvSpPr>
              <a:spLocks noChangeArrowheads="1"/>
            </p:cNvSpPr>
            <p:nvPr/>
          </p:nvSpPr>
          <p:spPr bwMode="auto">
            <a:xfrm>
              <a:off x="1248" y="1056"/>
              <a:ext cx="4032" cy="240"/>
            </a:xfrm>
            <a:prstGeom prst="rect">
              <a:avLst/>
            </a:prstGeom>
            <a:solidFill>
              <a:srgbClr val="99CCFF"/>
            </a:solidFill>
            <a:ln w="12700">
              <a:solidFill>
                <a:schemeClr val="tx1"/>
              </a:solidFill>
              <a:prstDash val="sysDot"/>
              <a:miter lim="800000"/>
              <a:headEnd/>
              <a:tailEnd/>
            </a:ln>
            <a:effectLst/>
          </p:spPr>
          <p:txBody>
            <a:bodyPr wrap="none" anchor="ctr"/>
            <a:lstStyle/>
            <a:p>
              <a:endParaRPr lang="fr-FR"/>
            </a:p>
          </p:txBody>
        </p:sp>
      </p:grpSp>
      <p:grpSp>
        <p:nvGrpSpPr>
          <p:cNvPr id="351248" name="Group 16"/>
          <p:cNvGrpSpPr>
            <a:grpSpLocks/>
          </p:cNvGrpSpPr>
          <p:nvPr/>
        </p:nvGrpSpPr>
        <p:grpSpPr bwMode="auto">
          <a:xfrm>
            <a:off x="304800" y="2819400"/>
            <a:ext cx="8382000" cy="3733800"/>
            <a:chOff x="192" y="1776"/>
            <a:chExt cx="5280" cy="2352"/>
          </a:xfrm>
        </p:grpSpPr>
        <p:sp>
          <p:nvSpPr>
            <p:cNvPr id="351249" name="Rectangle 17"/>
            <p:cNvSpPr>
              <a:spLocks noChangeArrowheads="1"/>
            </p:cNvSpPr>
            <p:nvPr/>
          </p:nvSpPr>
          <p:spPr bwMode="auto">
            <a:xfrm>
              <a:off x="192" y="2496"/>
              <a:ext cx="1392" cy="672"/>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L'arbre </a:t>
              </a:r>
            </a:p>
            <a:p>
              <a:pPr algn="l" eaLnBrk="0" latinLnBrk="0" hangingPunct="0"/>
              <a:r>
                <a:rPr kumimoji="0" lang="fr-FR" sz="1600" b="1">
                  <a:latin typeface="Arial" pitchFamily="34" charset="0"/>
                </a:rPr>
                <a:t>d'éléments </a:t>
              </a:r>
            </a:p>
            <a:p>
              <a:pPr algn="l" eaLnBrk="0" latinLnBrk="0" hangingPunct="0"/>
              <a:r>
                <a:rPr kumimoji="0" lang="fr-FR" sz="1600" b="1">
                  <a:latin typeface="Arial" pitchFamily="34" charset="0"/>
                </a:rPr>
                <a:t>et leurs </a:t>
              </a:r>
            </a:p>
            <a:p>
              <a:pPr algn="l" eaLnBrk="0" latinLnBrk="0" hangingPunct="0"/>
              <a:r>
                <a:rPr kumimoji="0" lang="fr-FR" sz="1600" b="1">
                  <a:latin typeface="Arial" pitchFamily="34" charset="0"/>
                </a:rPr>
                <a:t>attributs </a:t>
              </a:r>
            </a:p>
          </p:txBody>
        </p:sp>
        <p:sp>
          <p:nvSpPr>
            <p:cNvPr id="351250" name="Rectangle 18"/>
            <p:cNvSpPr>
              <a:spLocks noChangeArrowheads="1"/>
            </p:cNvSpPr>
            <p:nvPr/>
          </p:nvSpPr>
          <p:spPr bwMode="auto">
            <a:xfrm>
              <a:off x="1200" y="1776"/>
              <a:ext cx="4272" cy="2352"/>
            </a:xfrm>
            <a:prstGeom prst="rect">
              <a:avLst/>
            </a:prstGeom>
            <a:solidFill>
              <a:srgbClr val="CC9900"/>
            </a:solidFill>
            <a:ln w="12700">
              <a:noFill/>
              <a:prstDash val="sysDot"/>
              <a:miter lim="800000"/>
              <a:headEnd/>
              <a:tailEnd/>
            </a:ln>
            <a:effectLst/>
          </p:spPr>
          <p:txBody>
            <a:bodyPr wrap="none" anchor="ctr"/>
            <a:lstStyle/>
            <a:p>
              <a:pPr latinLnBrk="0"/>
              <a:endParaRPr kumimoji="0" lang="fr-FR" sz="2400"/>
            </a:p>
          </p:txBody>
        </p:sp>
        <p:sp>
          <p:nvSpPr>
            <p:cNvPr id="351251" name="Freeform 19"/>
            <p:cNvSpPr>
              <a:spLocks/>
            </p:cNvSpPr>
            <p:nvPr/>
          </p:nvSpPr>
          <p:spPr bwMode="auto">
            <a:xfrm>
              <a:off x="1008" y="1776"/>
              <a:ext cx="192" cy="2304"/>
            </a:xfrm>
            <a:custGeom>
              <a:avLst/>
              <a:gdLst/>
              <a:ahLst/>
              <a:cxnLst>
                <a:cxn ang="0">
                  <a:pos x="97" y="0"/>
                </a:cxn>
                <a:cxn ang="0">
                  <a:pos x="78" y="5"/>
                </a:cxn>
                <a:cxn ang="0">
                  <a:pos x="63" y="14"/>
                </a:cxn>
                <a:cxn ang="0">
                  <a:pos x="52" y="26"/>
                </a:cxn>
                <a:cxn ang="0">
                  <a:pos x="48" y="44"/>
                </a:cxn>
                <a:cxn ang="0">
                  <a:pos x="48" y="221"/>
                </a:cxn>
                <a:cxn ang="0">
                  <a:pos x="43" y="238"/>
                </a:cxn>
                <a:cxn ang="0">
                  <a:pos x="35" y="251"/>
                </a:cxn>
                <a:cxn ang="0">
                  <a:pos x="20" y="259"/>
                </a:cxn>
                <a:cxn ang="0">
                  <a:pos x="0" y="263"/>
                </a:cxn>
                <a:cxn ang="0">
                  <a:pos x="20" y="268"/>
                </a:cxn>
                <a:cxn ang="0">
                  <a:pos x="35" y="277"/>
                </a:cxn>
                <a:cxn ang="0">
                  <a:pos x="43" y="290"/>
                </a:cxn>
                <a:cxn ang="0">
                  <a:pos x="48" y="307"/>
                </a:cxn>
                <a:cxn ang="0">
                  <a:pos x="48" y="483"/>
                </a:cxn>
                <a:cxn ang="0">
                  <a:pos x="52" y="500"/>
                </a:cxn>
                <a:cxn ang="0">
                  <a:pos x="63" y="514"/>
                </a:cxn>
                <a:cxn ang="0">
                  <a:pos x="78" y="522"/>
                </a:cxn>
                <a:cxn ang="0">
                  <a:pos x="97" y="526"/>
                </a:cxn>
              </a:cxnLst>
              <a:rect l="0" t="0" r="r" b="b"/>
              <a:pathLst>
                <a:path w="98" h="527">
                  <a:moveTo>
                    <a:pt x="97" y="0"/>
                  </a:moveTo>
                  <a:lnTo>
                    <a:pt x="78" y="5"/>
                  </a:lnTo>
                  <a:lnTo>
                    <a:pt x="63" y="14"/>
                  </a:lnTo>
                  <a:lnTo>
                    <a:pt x="52" y="26"/>
                  </a:lnTo>
                  <a:lnTo>
                    <a:pt x="48" y="44"/>
                  </a:lnTo>
                  <a:lnTo>
                    <a:pt x="48" y="221"/>
                  </a:lnTo>
                  <a:lnTo>
                    <a:pt x="43" y="238"/>
                  </a:lnTo>
                  <a:lnTo>
                    <a:pt x="35" y="251"/>
                  </a:lnTo>
                  <a:lnTo>
                    <a:pt x="20" y="259"/>
                  </a:lnTo>
                  <a:lnTo>
                    <a:pt x="0" y="263"/>
                  </a:lnTo>
                  <a:lnTo>
                    <a:pt x="20" y="268"/>
                  </a:lnTo>
                  <a:lnTo>
                    <a:pt x="35" y="277"/>
                  </a:lnTo>
                  <a:lnTo>
                    <a:pt x="43" y="290"/>
                  </a:lnTo>
                  <a:lnTo>
                    <a:pt x="48" y="307"/>
                  </a:lnTo>
                  <a:lnTo>
                    <a:pt x="48" y="483"/>
                  </a:lnTo>
                  <a:lnTo>
                    <a:pt x="52" y="500"/>
                  </a:lnTo>
                  <a:lnTo>
                    <a:pt x="63" y="514"/>
                  </a:lnTo>
                  <a:lnTo>
                    <a:pt x="78" y="522"/>
                  </a:lnTo>
                  <a:lnTo>
                    <a:pt x="97" y="526"/>
                  </a:lnTo>
                </a:path>
              </a:pathLst>
            </a:custGeom>
            <a:noFill/>
            <a:ln w="28575" cap="rnd" cmpd="sng">
              <a:solidFill>
                <a:schemeClr val="tx1"/>
              </a:solidFill>
              <a:prstDash val="solid"/>
              <a:round/>
              <a:headEnd type="none" w="sm" len="sm"/>
              <a:tailEnd type="none" w="sm" len="sm"/>
            </a:ln>
            <a:effectLst/>
          </p:spPr>
          <p:txBody>
            <a:bodyPr/>
            <a:lstStyle/>
            <a:p>
              <a:endParaRPr lang="fr-FR"/>
            </a:p>
          </p:txBody>
        </p:sp>
      </p:grpSp>
      <p:sp>
        <p:nvSpPr>
          <p:cNvPr id="351252" name="Rectangle 20"/>
          <p:cNvSpPr>
            <a:spLocks noGrp="1" noChangeArrowheads="1"/>
          </p:cNvSpPr>
          <p:nvPr>
            <p:ph type="body" idx="1"/>
          </p:nvPr>
        </p:nvSpPr>
        <p:spPr>
          <a:xfrm>
            <a:off x="1905000" y="762000"/>
            <a:ext cx="6858000" cy="4419600"/>
          </a:xfrm>
          <a:ln/>
        </p:spPr>
        <p:txBody>
          <a:bodyPr/>
          <a:lstStyle/>
          <a:p>
            <a:pPr>
              <a:lnSpc>
                <a:spcPct val="90000"/>
              </a:lnSpc>
              <a:buFont typeface="Wingdings" pitchFamily="2" charset="2"/>
              <a:buNone/>
            </a:pPr>
            <a:endParaRPr lang="fr-FR" sz="2000">
              <a:solidFill>
                <a:schemeClr val="accent2"/>
              </a:solidFill>
              <a:cs typeface="Times New Roman" pitchFamily="18" charset="0"/>
            </a:endParaRPr>
          </a:p>
          <a:p>
            <a:pPr>
              <a:lnSpc>
                <a:spcPct val="90000"/>
              </a:lnSpc>
              <a:buFont typeface="Wingdings" pitchFamily="2" charset="2"/>
              <a:buNone/>
            </a:pPr>
            <a:r>
              <a:rPr lang="fr-FR" sz="2000">
                <a:solidFill>
                  <a:schemeClr val="accent2"/>
                </a:solidFill>
                <a:cs typeface="Times New Roman" pitchFamily="18" charset="0"/>
              </a:rPr>
              <a:t>&lt;?xml version="1.0" encoding="ISO-8859-1"?&gt;</a:t>
            </a:r>
            <a:br>
              <a:rPr lang="fr-FR" sz="2000">
                <a:solidFill>
                  <a:schemeClr val="accent2"/>
                </a:solidFill>
                <a:cs typeface="Times New Roman" pitchFamily="18" charset="0"/>
              </a:rPr>
            </a:br>
            <a:endParaRPr lang="fr-FR" sz="2000">
              <a:solidFill>
                <a:schemeClr val="accent2"/>
              </a:solidFill>
              <a:cs typeface="Times New Roman" pitchFamily="18" charset="0"/>
            </a:endParaRPr>
          </a:p>
          <a:p>
            <a:pPr>
              <a:lnSpc>
                <a:spcPct val="90000"/>
              </a:lnSpc>
              <a:buFont typeface="Wingdings" pitchFamily="2" charset="2"/>
              <a:buNone/>
            </a:pPr>
            <a:r>
              <a:rPr lang="fr-FR" sz="2000">
                <a:solidFill>
                  <a:schemeClr val="accent2"/>
                </a:solidFill>
                <a:cs typeface="Times New Roman" pitchFamily="18" charset="0"/>
              </a:rPr>
              <a:t>&lt;?xml-stylesheet type="text/xsl" href="xsl1v2.xsl"?&gt;</a:t>
            </a:r>
          </a:p>
          <a:p>
            <a:pPr>
              <a:lnSpc>
                <a:spcPct val="90000"/>
              </a:lnSpc>
              <a:buFont typeface="Wingdings" pitchFamily="2" charset="2"/>
              <a:buNone/>
            </a:pPr>
            <a:endParaRPr lang="fr-FR" sz="2000">
              <a:solidFill>
                <a:schemeClr val="accent2"/>
              </a:solidFill>
              <a:cs typeface="Times New Roman" pitchFamily="18" charset="0"/>
            </a:endParaRPr>
          </a:p>
          <a:p>
            <a:pPr>
              <a:lnSpc>
                <a:spcPct val="90000"/>
              </a:lnSpc>
              <a:buFont typeface="Wingdings" pitchFamily="2" charset="2"/>
              <a:buNone/>
            </a:pPr>
            <a:r>
              <a:rPr lang="fr-FR" sz="1600">
                <a:solidFill>
                  <a:schemeClr val="accent2"/>
                </a:solidFill>
                <a:cs typeface="Times New Roman" pitchFamily="18" charset="0"/>
              </a:rPr>
              <a:t>&lt;!DOCTYPE Dossier SYSTEM "dossier.dtd"&gt; </a:t>
            </a:r>
            <a:endParaRPr lang="fr-FR" sz="2000">
              <a:solidFill>
                <a:schemeClr val="accent2"/>
              </a:solidFill>
              <a:cs typeface="Times New Roman" pitchFamily="18" charset="0"/>
            </a:endParaRPr>
          </a:p>
          <a:p>
            <a:pPr>
              <a:lnSpc>
                <a:spcPct val="90000"/>
              </a:lnSpc>
              <a:buFont typeface="Wingdings" pitchFamily="2" charset="2"/>
              <a:buNone/>
            </a:pPr>
            <a:endParaRPr lang="fr-FR" sz="2000">
              <a:solidFill>
                <a:schemeClr val="accent2"/>
              </a:solidFill>
              <a:cs typeface="Times New Roman" pitchFamily="18" charset="0"/>
            </a:endParaRPr>
          </a:p>
          <a:p>
            <a:pPr>
              <a:lnSpc>
                <a:spcPct val="90000"/>
              </a:lnSpc>
              <a:buFont typeface="Wingdings" pitchFamily="2" charset="2"/>
              <a:buNone/>
            </a:pPr>
            <a:r>
              <a:rPr lang="fr-FR" sz="1800">
                <a:solidFill>
                  <a:schemeClr val="accent2"/>
                </a:solidFill>
                <a:cs typeface="Times New Roman" pitchFamily="18" charset="0"/>
              </a:rPr>
              <a:t>&lt;dossier&gt;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	&lt;nom&gt;xml&lt;/nom&gt;</a:t>
            </a:r>
            <a:br>
              <a:rPr lang="fr-FR" sz="1800">
                <a:solidFill>
                  <a:schemeClr val="accent2"/>
                </a:solidFill>
                <a:cs typeface="Times New Roman" pitchFamily="18" charset="0"/>
              </a:rPr>
            </a:br>
            <a:r>
              <a:rPr lang="fr-FR" sz="1800">
                <a:solidFill>
                  <a:schemeClr val="accent2"/>
                </a:solidFill>
                <a:cs typeface="Times New Roman" pitchFamily="18" charset="0"/>
              </a:rPr>
              <a:t>	&lt;objet&gt;eXtensible Markup Language&lt;/objet&gt;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	&lt;nom&gt;xsl&lt;/nom&gt;</a:t>
            </a:r>
            <a:br>
              <a:rPr lang="fr-FR" sz="1800">
                <a:solidFill>
                  <a:schemeClr val="accent2"/>
                </a:solidFill>
                <a:cs typeface="Times New Roman" pitchFamily="18" charset="0"/>
              </a:rPr>
            </a:br>
            <a:r>
              <a:rPr lang="fr-FR" sz="1800">
                <a:solidFill>
                  <a:schemeClr val="accent2"/>
                </a:solidFill>
                <a:cs typeface="Times New Roman" pitchFamily="18" charset="0"/>
              </a:rPr>
              <a:t>	&lt;objet&gt;eXtensible Stylesheet Language&lt;/objet&gt;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	&lt;nom&gt;toto&lt;/nom&gt;</a:t>
            </a:r>
            <a:br>
              <a:rPr lang="fr-FR" sz="1800">
                <a:solidFill>
                  <a:schemeClr val="accent2"/>
                </a:solidFill>
                <a:cs typeface="Times New Roman" pitchFamily="18" charset="0"/>
              </a:rPr>
            </a:br>
            <a:r>
              <a:rPr lang="fr-FR" sz="1800">
                <a:solidFill>
                  <a:schemeClr val="accent2"/>
                </a:solidFill>
                <a:cs typeface="Times New Roman" pitchFamily="18" charset="0"/>
              </a:rPr>
              <a:t>	&lt;objet&gt;tutu&lt;/objet&gt;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p>
          <a:p>
            <a:pPr>
              <a:lnSpc>
                <a:spcPct val="90000"/>
              </a:lnSpc>
              <a:buFont typeface="Wingdings" pitchFamily="2" charset="2"/>
              <a:buNone/>
            </a:pPr>
            <a:r>
              <a:rPr lang="fr-FR" sz="1800">
                <a:solidFill>
                  <a:schemeClr val="accent2"/>
                </a:solidFill>
                <a:cs typeface="Times New Roman" pitchFamily="18" charset="0"/>
              </a:rPr>
              <a:t>&lt;/dossier&gt;</a:t>
            </a:r>
            <a:r>
              <a:rPr lang="fr-FR" sz="1800">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1237"/>
                                        </p:tgtEl>
                                        <p:attrNameLst>
                                          <p:attrName>style.visibility</p:attrName>
                                        </p:attrNameLst>
                                      </p:cBhvr>
                                      <p:to>
                                        <p:strVal val="visible"/>
                                      </p:to>
                                    </p:set>
                                    <p:anim calcmode="lin" valueType="num">
                                      <p:cBhvr additive="base">
                                        <p:cTn id="7" dur="500" fill="hold"/>
                                        <p:tgtEl>
                                          <p:spTgt spid="351237"/>
                                        </p:tgtEl>
                                        <p:attrNameLst>
                                          <p:attrName>ppt_x</p:attrName>
                                        </p:attrNameLst>
                                      </p:cBhvr>
                                      <p:tavLst>
                                        <p:tav tm="0">
                                          <p:val>
                                            <p:strVal val="0-#ppt_w/2"/>
                                          </p:val>
                                        </p:tav>
                                        <p:tav tm="100000">
                                          <p:val>
                                            <p:strVal val="#ppt_x"/>
                                          </p:val>
                                        </p:tav>
                                      </p:tavLst>
                                    </p:anim>
                                    <p:anim calcmode="lin" valueType="num">
                                      <p:cBhvr additive="base">
                                        <p:cTn id="8" dur="500" fill="hold"/>
                                        <p:tgtEl>
                                          <p:spTgt spid="3512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1242"/>
                                        </p:tgtEl>
                                        <p:attrNameLst>
                                          <p:attrName>style.visibility</p:attrName>
                                        </p:attrNameLst>
                                      </p:cBhvr>
                                      <p:to>
                                        <p:strVal val="visible"/>
                                      </p:to>
                                    </p:set>
                                    <p:anim calcmode="lin" valueType="num">
                                      <p:cBhvr additive="base">
                                        <p:cTn id="13" dur="500" fill="hold"/>
                                        <p:tgtEl>
                                          <p:spTgt spid="351242"/>
                                        </p:tgtEl>
                                        <p:attrNameLst>
                                          <p:attrName>ppt_x</p:attrName>
                                        </p:attrNameLst>
                                      </p:cBhvr>
                                      <p:tavLst>
                                        <p:tav tm="0">
                                          <p:val>
                                            <p:strVal val="0-#ppt_w/2"/>
                                          </p:val>
                                        </p:tav>
                                        <p:tav tm="100000">
                                          <p:val>
                                            <p:strVal val="#ppt_x"/>
                                          </p:val>
                                        </p:tav>
                                      </p:tavLst>
                                    </p:anim>
                                    <p:anim calcmode="lin" valueType="num">
                                      <p:cBhvr additive="base">
                                        <p:cTn id="14" dur="500" fill="hold"/>
                                        <p:tgtEl>
                                          <p:spTgt spid="3512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1245"/>
                                        </p:tgtEl>
                                        <p:attrNameLst>
                                          <p:attrName>style.visibility</p:attrName>
                                        </p:attrNameLst>
                                      </p:cBhvr>
                                      <p:to>
                                        <p:strVal val="visible"/>
                                      </p:to>
                                    </p:set>
                                    <p:anim calcmode="lin" valueType="num">
                                      <p:cBhvr additive="base">
                                        <p:cTn id="19" dur="500" fill="hold"/>
                                        <p:tgtEl>
                                          <p:spTgt spid="351245"/>
                                        </p:tgtEl>
                                        <p:attrNameLst>
                                          <p:attrName>ppt_x</p:attrName>
                                        </p:attrNameLst>
                                      </p:cBhvr>
                                      <p:tavLst>
                                        <p:tav tm="0">
                                          <p:val>
                                            <p:strVal val="0-#ppt_w/2"/>
                                          </p:val>
                                        </p:tav>
                                        <p:tav tm="100000">
                                          <p:val>
                                            <p:strVal val="#ppt_x"/>
                                          </p:val>
                                        </p:tav>
                                      </p:tavLst>
                                    </p:anim>
                                    <p:anim calcmode="lin" valueType="num">
                                      <p:cBhvr additive="base">
                                        <p:cTn id="20" dur="500" fill="hold"/>
                                        <p:tgtEl>
                                          <p:spTgt spid="3512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1234"/>
                                        </p:tgtEl>
                                        <p:attrNameLst>
                                          <p:attrName>style.visibility</p:attrName>
                                        </p:attrNameLst>
                                      </p:cBhvr>
                                      <p:to>
                                        <p:strVal val="visible"/>
                                      </p:to>
                                    </p:set>
                                    <p:anim calcmode="lin" valueType="num">
                                      <p:cBhvr additive="base">
                                        <p:cTn id="25" dur="500" fill="hold"/>
                                        <p:tgtEl>
                                          <p:spTgt spid="351234"/>
                                        </p:tgtEl>
                                        <p:attrNameLst>
                                          <p:attrName>ppt_x</p:attrName>
                                        </p:attrNameLst>
                                      </p:cBhvr>
                                      <p:tavLst>
                                        <p:tav tm="0">
                                          <p:val>
                                            <p:strVal val="0-#ppt_w/2"/>
                                          </p:val>
                                        </p:tav>
                                        <p:tav tm="100000">
                                          <p:val>
                                            <p:strVal val="#ppt_x"/>
                                          </p:val>
                                        </p:tav>
                                      </p:tavLst>
                                    </p:anim>
                                    <p:anim calcmode="lin" valueType="num">
                                      <p:cBhvr additive="base">
                                        <p:cTn id="26" dur="500" fill="hold"/>
                                        <p:tgtEl>
                                          <p:spTgt spid="3512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51248"/>
                                        </p:tgtEl>
                                        <p:attrNameLst>
                                          <p:attrName>style.visibility</p:attrName>
                                        </p:attrNameLst>
                                      </p:cBhvr>
                                      <p:to>
                                        <p:strVal val="visible"/>
                                      </p:to>
                                    </p:set>
                                    <p:anim calcmode="lin" valueType="num">
                                      <p:cBhvr additive="base">
                                        <p:cTn id="31" dur="500" fill="hold"/>
                                        <p:tgtEl>
                                          <p:spTgt spid="351248"/>
                                        </p:tgtEl>
                                        <p:attrNameLst>
                                          <p:attrName>ppt_x</p:attrName>
                                        </p:attrNameLst>
                                      </p:cBhvr>
                                      <p:tavLst>
                                        <p:tav tm="0">
                                          <p:val>
                                            <p:strVal val="0-#ppt_w/2"/>
                                          </p:val>
                                        </p:tav>
                                        <p:tav tm="100000">
                                          <p:val>
                                            <p:strVal val="#ppt_x"/>
                                          </p:val>
                                        </p:tav>
                                      </p:tavLst>
                                    </p:anim>
                                    <p:anim calcmode="lin" valueType="num">
                                      <p:cBhvr additive="base">
                                        <p:cTn id="32" dur="500" fill="hold"/>
                                        <p:tgtEl>
                                          <p:spTgt spid="351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22842554-FCCC-425F-931B-86079EE7D8B6}" type="slidenum">
              <a:rPr lang="fr-FR"/>
              <a:pPr/>
              <a:t>27</a:t>
            </a:fld>
            <a:endParaRPr lang="fr-FR"/>
          </a:p>
        </p:txBody>
      </p:sp>
      <p:sp>
        <p:nvSpPr>
          <p:cNvPr id="350210" name="Rectangle 2"/>
          <p:cNvSpPr>
            <a:spLocks noGrp="1" noChangeArrowheads="1"/>
          </p:cNvSpPr>
          <p:nvPr>
            <p:ph type="title"/>
          </p:nvPr>
        </p:nvSpPr>
        <p:spPr/>
        <p:txBody>
          <a:bodyPr/>
          <a:lstStyle/>
          <a:p>
            <a:r>
              <a:rPr lang="fr-FR">
                <a:cs typeface="Times New Roman" pitchFamily="18" charset="0"/>
              </a:rPr>
              <a:t>Le prologue</a:t>
            </a:r>
          </a:p>
        </p:txBody>
      </p:sp>
      <p:sp>
        <p:nvSpPr>
          <p:cNvPr id="350211" name="Rectangle 3"/>
          <p:cNvSpPr>
            <a:spLocks noGrp="1" noChangeArrowheads="1"/>
          </p:cNvSpPr>
          <p:nvPr>
            <p:ph type="body" idx="1"/>
          </p:nvPr>
        </p:nvSpPr>
        <p:spPr/>
        <p:txBody>
          <a:bodyPr/>
          <a:lstStyle/>
          <a:p>
            <a:pPr lvl="1">
              <a:lnSpc>
                <a:spcPct val="90000"/>
              </a:lnSpc>
            </a:pPr>
            <a:endParaRPr lang="fr-FR" sz="1600">
              <a:cs typeface="Times New Roman" pitchFamily="18" charset="0"/>
            </a:endParaRPr>
          </a:p>
          <a:p>
            <a:pPr>
              <a:lnSpc>
                <a:spcPct val="90000"/>
              </a:lnSpc>
            </a:pPr>
            <a:r>
              <a:rPr lang="fr-FR" sz="2000">
                <a:cs typeface="Times New Roman" pitchFamily="18" charset="0"/>
              </a:rPr>
              <a:t>La </a:t>
            </a:r>
            <a:r>
              <a:rPr lang="fr-FR" sz="2000" b="0">
                <a:cs typeface="Times New Roman" pitchFamily="18" charset="0"/>
              </a:rPr>
              <a:t>Déclaration XML</a:t>
            </a:r>
            <a:r>
              <a:rPr lang="fr-FR" sz="2000"/>
              <a:t> : </a:t>
            </a:r>
            <a:r>
              <a:rPr lang="fr-FR" sz="2000">
                <a:cs typeface="Times New Roman" pitchFamily="18" charset="0"/>
              </a:rPr>
              <a:t>version XML utilisée</a:t>
            </a:r>
            <a:r>
              <a:rPr lang="fr-FR" sz="2000"/>
              <a:t> + (encodage)</a:t>
            </a:r>
          </a:p>
          <a:p>
            <a:pPr lvl="1">
              <a:lnSpc>
                <a:spcPct val="90000"/>
              </a:lnSpc>
            </a:pPr>
            <a:r>
              <a:rPr lang="fr-FR" sz="1600">
                <a:cs typeface="Times New Roman" pitchFamily="18" charset="0"/>
              </a:rPr>
              <a:t>Ex) &lt;?xml version= "1.0" encoding="ISO-8859-1"?&gt;</a:t>
            </a:r>
            <a:r>
              <a:rPr lang="fr-FR" sz="1600"/>
              <a:t> </a:t>
            </a:r>
          </a:p>
          <a:p>
            <a:pPr lvl="2">
              <a:lnSpc>
                <a:spcPct val="90000"/>
              </a:lnSpc>
            </a:pPr>
            <a:endParaRPr lang="fr-FR" sz="1400"/>
          </a:p>
          <a:p>
            <a:pPr>
              <a:lnSpc>
                <a:spcPct val="90000"/>
              </a:lnSpc>
            </a:pPr>
            <a:r>
              <a:rPr lang="fr-FR" sz="2000">
                <a:cs typeface="Times New Roman" pitchFamily="18" charset="0"/>
              </a:rPr>
              <a:t>Les Instructions de traitement </a:t>
            </a:r>
            <a:r>
              <a:rPr lang="fr-FR" altLang="ko-KR" sz="1200">
                <a:ea typeface="굴림" pitchFamily="50" charset="-127"/>
              </a:rPr>
              <a:t>(Processing Instructions = PI)</a:t>
            </a:r>
          </a:p>
          <a:p>
            <a:pPr lvl="1">
              <a:lnSpc>
                <a:spcPct val="90000"/>
              </a:lnSpc>
            </a:pPr>
            <a:r>
              <a:rPr lang="fr-FR" altLang="ko-KR" sz="1600">
                <a:ea typeface="굴림" pitchFamily="50" charset="-127"/>
              </a:rPr>
              <a:t>Donne des informations aux applications qui traitent le document</a:t>
            </a:r>
            <a:endParaRPr lang="ko-KR" altLang="fr-FR" sz="1600">
              <a:ea typeface="굴림" pitchFamily="50" charset="-127"/>
            </a:endParaRPr>
          </a:p>
          <a:p>
            <a:pPr lvl="1">
              <a:lnSpc>
                <a:spcPct val="90000"/>
              </a:lnSpc>
            </a:pPr>
            <a:r>
              <a:rPr lang="fr-FR" altLang="ko-KR" sz="1600">
                <a:ea typeface="굴림" pitchFamily="50" charset="-127"/>
              </a:rPr>
              <a:t>Format : &lt;?nom pidata?&gt;</a:t>
            </a:r>
          </a:p>
          <a:p>
            <a:pPr lvl="1">
              <a:lnSpc>
                <a:spcPct val="90000"/>
              </a:lnSpc>
            </a:pPr>
            <a:r>
              <a:rPr lang="fr-FR" altLang="ko-KR" sz="1600">
                <a:ea typeface="굴림" pitchFamily="50" charset="-127"/>
              </a:rPr>
              <a:t>nom : identifie l’application cible</a:t>
            </a:r>
          </a:p>
          <a:p>
            <a:pPr lvl="1">
              <a:lnSpc>
                <a:spcPct val="90000"/>
              </a:lnSpc>
            </a:pPr>
            <a:r>
              <a:rPr lang="fr-FR" altLang="ko-KR" sz="1600">
                <a:ea typeface="굴림" pitchFamily="50" charset="-127"/>
              </a:rPr>
              <a:t>pidata : optionnel</a:t>
            </a:r>
          </a:p>
          <a:p>
            <a:pPr lvl="2">
              <a:lnSpc>
                <a:spcPct val="90000"/>
              </a:lnSpc>
            </a:pPr>
            <a:r>
              <a:rPr lang="fr-FR" sz="1400"/>
              <a:t>Exemple : &lt;?cocoon-process type="xslt"?&gt;</a:t>
            </a:r>
            <a:endParaRPr lang="fr-FR" altLang="ko-KR" sz="1400">
              <a:ea typeface="굴림" pitchFamily="50" charset="-127"/>
            </a:endParaRPr>
          </a:p>
          <a:p>
            <a:pPr lvl="1">
              <a:lnSpc>
                <a:spcPct val="90000"/>
              </a:lnSpc>
            </a:pPr>
            <a:r>
              <a:rPr lang="fr-FR" altLang="ko-KR" sz="1600">
                <a:ea typeface="굴림" pitchFamily="50" charset="-127"/>
              </a:rPr>
              <a:t>Les Instructions de traitement qui commencent par XML sont réservés dans le standard XML</a:t>
            </a:r>
          </a:p>
          <a:p>
            <a:pPr lvl="2">
              <a:lnSpc>
                <a:spcPct val="90000"/>
              </a:lnSpc>
            </a:pPr>
            <a:r>
              <a:rPr lang="fr-FR" sz="1400">
                <a:cs typeface="Times New Roman" pitchFamily="18" charset="0"/>
              </a:rPr>
              <a:t>Exemple : &lt;?xml-stylesheet type="text/xsl" href="xsl1v2.xsl"?&gt;</a:t>
            </a:r>
          </a:p>
          <a:p>
            <a:pPr lvl="2">
              <a:lnSpc>
                <a:spcPct val="90000"/>
              </a:lnSpc>
            </a:pPr>
            <a:endParaRPr lang="fr-FR" sz="1400"/>
          </a:p>
          <a:p>
            <a:pPr lvl="2">
              <a:lnSpc>
                <a:spcPct val="90000"/>
              </a:lnSpc>
            </a:pPr>
            <a:r>
              <a:rPr lang="fr-FR" sz="1400"/>
              <a:t>Ex) avec le processeur Cocoon</a:t>
            </a:r>
          </a:p>
          <a:p>
            <a:pPr lvl="3">
              <a:lnSpc>
                <a:spcPct val="90000"/>
              </a:lnSpc>
              <a:buFontTx/>
              <a:buNone/>
            </a:pPr>
            <a:r>
              <a:rPr lang="fr-FR" sz="1200">
                <a:solidFill>
                  <a:srgbClr val="6699FF"/>
                </a:solidFill>
              </a:rPr>
              <a:t>&lt;?xml-stylesheet href="lp-html.xsl" type="text/xsl"?&gt;</a:t>
            </a:r>
          </a:p>
          <a:p>
            <a:pPr lvl="3">
              <a:lnSpc>
                <a:spcPct val="90000"/>
              </a:lnSpc>
              <a:buFontTx/>
              <a:buNone/>
            </a:pPr>
            <a:r>
              <a:rPr lang="fr-FR" sz="1200">
                <a:solidFill>
                  <a:srgbClr val="6699FF"/>
                </a:solidFill>
              </a:rPr>
              <a:t>&lt;?xml-stylesheet href="lp-wml.xsl" type="text/xsl" media="wap"?&gt;</a:t>
            </a:r>
          </a:p>
          <a:p>
            <a:pPr lvl="3">
              <a:lnSpc>
                <a:spcPct val="90000"/>
              </a:lnSpc>
              <a:buFontTx/>
              <a:buNone/>
            </a:pPr>
            <a:r>
              <a:rPr lang="fr-FR" sz="1000">
                <a:solidFill>
                  <a:schemeClr val="accent2"/>
                </a:solidFill>
              </a:rPr>
              <a:t>&lt;?cocoon-process type="xslt"?&gt;</a:t>
            </a:r>
          </a:p>
          <a:p>
            <a:pPr>
              <a:lnSpc>
                <a:spcPct val="90000"/>
              </a:lnSpc>
              <a:buFont typeface="Wingdings" pitchFamily="2" charset="2"/>
              <a:buNone/>
            </a:pPr>
            <a:endParaRPr lang="fr-FR" sz="3600"/>
          </a:p>
          <a:p>
            <a:pPr lvl="1">
              <a:lnSpc>
                <a:spcPct val="90000"/>
              </a:lnSpc>
            </a:pPr>
            <a:r>
              <a:rPr lang="fr-FR" sz="1600">
                <a:cs typeface="Times New Roman" pitchFamily="18" charset="0"/>
              </a:rPr>
              <a:t>Déclaration du type de document</a:t>
            </a:r>
            <a:r>
              <a:rPr lang="fr-FR" sz="1600"/>
              <a:t>  (DTD) : voir plus loin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F58B28D3-B50F-475E-901E-BE36ECED50B9}" type="slidenum">
              <a:rPr lang="fr-FR"/>
              <a:pPr/>
              <a:t>28</a:t>
            </a:fld>
            <a:endParaRPr lang="fr-FR"/>
          </a:p>
        </p:txBody>
      </p:sp>
      <p:sp>
        <p:nvSpPr>
          <p:cNvPr id="328706" name="Rectangle 2"/>
          <p:cNvSpPr>
            <a:spLocks noGrp="1" noChangeArrowheads="1"/>
          </p:cNvSpPr>
          <p:nvPr>
            <p:ph type="title"/>
          </p:nvPr>
        </p:nvSpPr>
        <p:spPr/>
        <p:txBody>
          <a:bodyPr/>
          <a:lstStyle/>
          <a:p>
            <a:r>
              <a:rPr lang="fr-FR">
                <a:cs typeface="Times New Roman" pitchFamily="18" charset="0"/>
              </a:rPr>
              <a:t>Le prologue</a:t>
            </a:r>
          </a:p>
        </p:txBody>
      </p:sp>
      <p:sp>
        <p:nvSpPr>
          <p:cNvPr id="328707" name="Rectangle 3"/>
          <p:cNvSpPr>
            <a:spLocks noGrp="1" noChangeArrowheads="1"/>
          </p:cNvSpPr>
          <p:nvPr>
            <p:ph type="body" idx="1"/>
          </p:nvPr>
        </p:nvSpPr>
        <p:spPr/>
        <p:txBody>
          <a:bodyPr/>
          <a:lstStyle/>
          <a:p>
            <a:endParaRPr lang="fr-FR" altLang="ko-KR" dirty="0">
              <a:ea typeface="굴림" pitchFamily="50" charset="-127"/>
            </a:endParaRPr>
          </a:p>
          <a:p>
            <a:r>
              <a:rPr lang="fr-FR" altLang="ko-KR" dirty="0">
                <a:ea typeface="굴림" pitchFamily="50" charset="-127"/>
              </a:rPr>
              <a:t>Instructions de traitement réservées </a:t>
            </a:r>
            <a:r>
              <a:rPr lang="fr-FR" altLang="ko-KR" sz="1800" dirty="0">
                <a:ea typeface="굴림" pitchFamily="50" charset="-127"/>
              </a:rPr>
              <a:t>(XML PI Options)</a:t>
            </a:r>
          </a:p>
          <a:p>
            <a:pPr lvl="1"/>
            <a:endParaRPr lang="fr-FR" altLang="ko-KR" dirty="0">
              <a:ea typeface="굴림" pitchFamily="50" charset="-127"/>
            </a:endParaRPr>
          </a:p>
          <a:p>
            <a:pPr lvl="1"/>
            <a:r>
              <a:rPr lang="fr-FR" altLang="ko-KR" dirty="0">
                <a:ea typeface="굴림" pitchFamily="50" charset="-127"/>
              </a:rPr>
              <a:t>version : “1.0” (octobre 2000)</a:t>
            </a:r>
          </a:p>
          <a:p>
            <a:pPr lvl="1"/>
            <a:r>
              <a:rPr lang="fr-FR" altLang="ko-KR" dirty="0" err="1">
                <a:ea typeface="굴림" pitchFamily="50" charset="-127"/>
              </a:rPr>
              <a:t>rmd</a:t>
            </a:r>
            <a:r>
              <a:rPr lang="fr-FR" altLang="ko-KR" dirty="0">
                <a:ea typeface="굴림" pitchFamily="50" charset="-127"/>
              </a:rPr>
              <a:t> (</a:t>
            </a:r>
            <a:r>
              <a:rPr lang="fr-FR" altLang="ko-KR" dirty="0" err="1">
                <a:ea typeface="굴림" pitchFamily="50" charset="-127"/>
              </a:rPr>
              <a:t>required</a:t>
            </a:r>
            <a:r>
              <a:rPr lang="fr-FR" altLang="ko-KR" dirty="0">
                <a:ea typeface="굴림" pitchFamily="50" charset="-127"/>
              </a:rPr>
              <a:t> </a:t>
            </a:r>
            <a:r>
              <a:rPr lang="fr-FR" altLang="ko-KR" dirty="0" err="1">
                <a:ea typeface="굴림" pitchFamily="50" charset="-127"/>
              </a:rPr>
              <a:t>markup</a:t>
            </a:r>
            <a:r>
              <a:rPr lang="fr-FR" altLang="ko-KR" dirty="0">
                <a:ea typeface="굴림" pitchFamily="50" charset="-127"/>
              </a:rPr>
              <a:t> </a:t>
            </a:r>
            <a:r>
              <a:rPr lang="fr-FR" altLang="ko-KR" dirty="0" err="1">
                <a:ea typeface="굴림" pitchFamily="50" charset="-127"/>
              </a:rPr>
              <a:t>declaration</a:t>
            </a:r>
            <a:r>
              <a:rPr lang="fr-FR" altLang="ko-KR" dirty="0">
                <a:ea typeface="굴림" pitchFamily="50" charset="-127"/>
              </a:rPr>
              <a:t>)</a:t>
            </a:r>
          </a:p>
          <a:p>
            <a:pPr lvl="1"/>
            <a:endParaRPr lang="fr-FR" altLang="ko-KR" dirty="0">
              <a:ea typeface="굴림" pitchFamily="50" charset="-127"/>
            </a:endParaRPr>
          </a:p>
          <a:p>
            <a:pPr lvl="2"/>
            <a:r>
              <a:rPr lang="fr-FR" altLang="ko-KR" dirty="0" err="1">
                <a:ea typeface="굴림" pitchFamily="50" charset="-127"/>
              </a:rPr>
              <a:t>internal</a:t>
            </a:r>
            <a:r>
              <a:rPr lang="fr-FR" altLang="ko-KR" dirty="0">
                <a:ea typeface="굴림" pitchFamily="50" charset="-127"/>
              </a:rPr>
              <a:t> : seules les déclarations internes sont traitées</a:t>
            </a:r>
          </a:p>
          <a:p>
            <a:pPr lvl="2"/>
            <a:r>
              <a:rPr lang="fr-FR" altLang="ko-KR" dirty="0">
                <a:ea typeface="굴림" pitchFamily="50" charset="-127"/>
              </a:rPr>
              <a:t>all : les déclarations internes et externes sont traitées </a:t>
            </a:r>
          </a:p>
          <a:p>
            <a:pPr lvl="3"/>
            <a:r>
              <a:rPr lang="fr-FR" altLang="ko-KR" dirty="0">
                <a:ea typeface="굴림" pitchFamily="50" charset="-127"/>
              </a:rPr>
              <a:t>Le processeur XML lit les déclarations internes avant les déclarations externes </a:t>
            </a:r>
          </a:p>
          <a:p>
            <a:pPr lvl="2"/>
            <a:r>
              <a:rPr lang="fr-FR" altLang="ko-KR" dirty="0">
                <a:ea typeface="굴림" pitchFamily="50" charset="-127"/>
              </a:rPr>
              <a:t>none : le document doit être traité sans lire d’autre déclarations</a:t>
            </a:r>
          </a:p>
          <a:p>
            <a:pPr lvl="1"/>
            <a:endParaRPr lang="fr-FR" altLang="ko-KR" dirty="0">
              <a:ea typeface="굴림" pitchFamily="50" charset="-127"/>
            </a:endParaRPr>
          </a:p>
          <a:p>
            <a:pPr lvl="1"/>
            <a:r>
              <a:rPr lang="fr-FR" altLang="ko-KR" dirty="0" err="1">
                <a:ea typeface="굴림" pitchFamily="50" charset="-127"/>
              </a:rPr>
              <a:t>Encoding</a:t>
            </a:r>
            <a:endParaRPr lang="fr-FR" altLang="ko-KR" dirty="0">
              <a:ea typeface="굴림" pitchFamily="50" charset="-127"/>
            </a:endParaRPr>
          </a:p>
          <a:p>
            <a:pPr lvl="1"/>
            <a:endParaRPr lang="fr-FR" altLang="ko-KR" dirty="0">
              <a:ea typeface="굴림" pitchFamily="50" charset="-127"/>
            </a:endParaRPr>
          </a:p>
          <a:p>
            <a:pPr lvl="2"/>
            <a:r>
              <a:rPr lang="fr-FR" altLang="ko-KR" dirty="0">
                <a:ea typeface="굴림" pitchFamily="50" charset="-127"/>
              </a:rPr>
              <a:t>UTF-8, UTF-16, ISO-10646-UCS-2, and ISO-10646-UCS-4</a:t>
            </a:r>
          </a:p>
          <a:p>
            <a:pPr lvl="2"/>
            <a:r>
              <a:rPr lang="fr-FR" altLang="ko-KR" dirty="0">
                <a:ea typeface="굴림" pitchFamily="50" charset="-127"/>
              </a:rPr>
              <a:t>ISO-8859-*, ISO-2022-*, EUC-*</a:t>
            </a:r>
          </a:p>
          <a:p>
            <a:pPr lvl="2"/>
            <a:r>
              <a:rPr lang="fr-FR" altLang="ko-KR" dirty="0" err="1">
                <a:ea typeface="굴림" pitchFamily="50" charset="-127"/>
              </a:rPr>
              <a:t>example</a:t>
            </a:r>
            <a:r>
              <a:rPr lang="fr-FR" altLang="ko-KR" dirty="0">
                <a:ea typeface="굴림" pitchFamily="50" charset="-127"/>
              </a:rPr>
              <a:t> : &lt;?XML ENCODING='UTF-8'?&gt;</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23187024-299A-4FDA-AF6D-42627A2BBC19}" type="slidenum">
              <a:rPr lang="fr-FR"/>
              <a:pPr/>
              <a:t>29</a:t>
            </a:fld>
            <a:endParaRPr lang="fr-FR"/>
          </a:p>
        </p:txBody>
      </p:sp>
      <p:sp>
        <p:nvSpPr>
          <p:cNvPr id="352258" name="Rectangle 2"/>
          <p:cNvSpPr>
            <a:spLocks noGrp="1" noChangeArrowheads="1"/>
          </p:cNvSpPr>
          <p:nvPr>
            <p:ph type="title"/>
          </p:nvPr>
        </p:nvSpPr>
        <p:spPr/>
        <p:txBody>
          <a:bodyPr/>
          <a:lstStyle/>
          <a:p>
            <a:r>
              <a:rPr lang="fr-FR">
                <a:cs typeface="Times New Roman" pitchFamily="18" charset="0"/>
              </a:rPr>
              <a:t>L'arbre d'éléments et leurs attributs</a:t>
            </a:r>
          </a:p>
        </p:txBody>
      </p:sp>
      <p:sp>
        <p:nvSpPr>
          <p:cNvPr id="352259" name="Rectangle 3"/>
          <p:cNvSpPr>
            <a:spLocks noGrp="1" noChangeArrowheads="1"/>
          </p:cNvSpPr>
          <p:nvPr>
            <p:ph type="body" idx="1"/>
          </p:nvPr>
        </p:nvSpPr>
        <p:spPr/>
        <p:txBody>
          <a:bodyPr/>
          <a:lstStyle/>
          <a:p>
            <a:r>
              <a:rPr lang="fr-FR">
                <a:cs typeface="Times New Roman" pitchFamily="18" charset="0"/>
              </a:rPr>
              <a:t>Les éléments</a:t>
            </a:r>
            <a:r>
              <a:rPr lang="fr-FR"/>
              <a:t> </a:t>
            </a:r>
          </a:p>
          <a:p>
            <a:pPr lvl="1"/>
            <a:r>
              <a:rPr lang="fr-FR" altLang="ko-KR">
                <a:ea typeface="굴림" pitchFamily="50" charset="-127"/>
              </a:rPr>
              <a:t>Délimités par « &lt; &gt; »</a:t>
            </a:r>
          </a:p>
          <a:p>
            <a:pPr lvl="1"/>
            <a:r>
              <a:rPr lang="fr-FR" altLang="ko-KR">
                <a:ea typeface="굴림" pitchFamily="50" charset="-127"/>
              </a:rPr>
              <a:t>Identifient la nature du contenu qu’ils entourent</a:t>
            </a:r>
          </a:p>
          <a:p>
            <a:pPr lvl="2"/>
            <a:r>
              <a:rPr lang="fr-FR" altLang="ko-KR">
                <a:ea typeface="굴림" pitchFamily="50" charset="-127"/>
              </a:rPr>
              <a:t>&lt;Nom&gt;Hendrix &lt;/Nom&gt;</a:t>
            </a:r>
          </a:p>
          <a:p>
            <a:pPr lvl="1"/>
            <a:r>
              <a:rPr lang="fr-FR" altLang="ko-KR">
                <a:ea typeface="굴림" pitchFamily="50" charset="-127"/>
              </a:rPr>
              <a:t>Certains éléments peuvent être vides</a:t>
            </a:r>
          </a:p>
          <a:p>
            <a:pPr lvl="2"/>
            <a:r>
              <a:rPr lang="fr-FR" altLang="ko-KR">
                <a:ea typeface="굴림" pitchFamily="50" charset="-127"/>
              </a:rPr>
              <a:t>&lt;tag-name/&gt;</a:t>
            </a:r>
          </a:p>
          <a:p>
            <a:pPr lvl="1"/>
            <a:r>
              <a:rPr lang="fr-FR" altLang="ko-KR">
                <a:ea typeface="굴림" pitchFamily="50" charset="-127"/>
              </a:rPr>
              <a:t>Il y a un tag de début : &lt;element&gt;, et un tag de fin : &lt;/element&gt;</a:t>
            </a:r>
          </a:p>
          <a:p>
            <a:endParaRPr lang="fr-FR" altLang="ko-KR">
              <a:ea typeface="굴림" pitchFamily="50" charset="-127"/>
            </a:endParaRPr>
          </a:p>
          <a:p>
            <a:r>
              <a:rPr lang="fr-FR" altLang="ko-KR">
                <a:ea typeface="굴림" pitchFamily="50" charset="-127"/>
              </a:rPr>
              <a:t>Les Attributs</a:t>
            </a:r>
          </a:p>
          <a:p>
            <a:endParaRPr lang="fr-FR" altLang="ko-KR">
              <a:ea typeface="굴림" pitchFamily="50" charset="-127"/>
            </a:endParaRPr>
          </a:p>
          <a:p>
            <a:pPr lvl="1"/>
            <a:r>
              <a:rPr lang="fr-FR" altLang="ko-KR">
                <a:ea typeface="굴림" pitchFamily="50" charset="-127"/>
              </a:rPr>
              <a:t>Paire « nom-valeur » qui apparaît dans le tag après le nom de l’élément</a:t>
            </a:r>
          </a:p>
          <a:p>
            <a:pPr lvl="2"/>
            <a:r>
              <a:rPr lang="fr-FR" altLang="ko-KR">
                <a:ea typeface="굴림" pitchFamily="50" charset="-127"/>
              </a:rPr>
              <a:t>Ex) : </a:t>
            </a:r>
            <a:r>
              <a:rPr lang="ko-KR" altLang="fr-FR">
                <a:ea typeface="굴림" pitchFamily="50" charset="-127"/>
              </a:rPr>
              <a:t>&lt;</a:t>
            </a:r>
            <a:r>
              <a:rPr lang="fr-FR" altLang="ko-KR">
                <a:ea typeface="굴림" pitchFamily="50" charset="-127"/>
              </a:rPr>
              <a:t>div class="preface"&gt;</a:t>
            </a:r>
          </a:p>
          <a:p>
            <a:pPr lvl="2">
              <a:buFontTx/>
              <a:buNone/>
            </a:pPr>
            <a:r>
              <a:rPr lang="fr-FR" altLang="ko-KR">
                <a:solidFill>
                  <a:srgbClr val="E91D1D"/>
                </a:solidFill>
                <a:ea typeface="굴림" pitchFamily="50" charset="-127"/>
              </a:rPr>
              <a:t>Les attributs doivent être entre côtes</a:t>
            </a:r>
          </a:p>
          <a:p>
            <a:pPr lvl="2"/>
            <a:r>
              <a:rPr lang="fr-FR" altLang="ko-KR">
                <a:ea typeface="굴림" pitchFamily="50" charset="-127"/>
              </a:rPr>
              <a:t>Ex) </a:t>
            </a:r>
            <a:r>
              <a:rPr lang="fr-FR" altLang="ko-KR">
                <a:ea typeface="굴림" pitchFamily="50" charset="-127"/>
                <a:cs typeface="Times New Roman" pitchFamily="18" charset="0"/>
              </a:rPr>
              <a:t>&lt;images </a:t>
            </a:r>
            <a:r>
              <a:rPr lang="fr-FR" altLang="ko-KR" u="sng">
                <a:ea typeface="굴림" pitchFamily="50" charset="-127"/>
                <a:cs typeface="Times New Roman" pitchFamily="18" charset="0"/>
              </a:rPr>
              <a:t>largeur="100 pixels" hauteur="50 Pixels</a:t>
            </a:r>
            <a:r>
              <a:rPr lang="fr-FR" altLang="ko-KR">
                <a:ea typeface="굴림" pitchFamily="50" charset="-127"/>
                <a:cs typeface="Times New Roman" pitchFamily="18" charset="0"/>
              </a:rPr>
              <a:t>"&gt;toto.gif&lt;/images&gt;</a:t>
            </a:r>
            <a:r>
              <a:rPr lang="fr-FR" altLang="ko-KR">
                <a:ea typeface="굴림" pitchFamily="50" charset="-127"/>
              </a:rPr>
              <a:t> </a:t>
            </a:r>
          </a:p>
          <a:p>
            <a:pPr lvl="2">
              <a:buFontTx/>
              <a:buNone/>
            </a:pPr>
            <a:endParaRPr lang="fr-FR" altLang="ko-KR">
              <a:ea typeface="굴림" pitchFamily="50" charset="-127"/>
            </a:endParaRPr>
          </a:p>
          <a:p>
            <a:pPr lvl="1"/>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90920EE-8428-4B41-95F4-CDB6787C3667}" type="slidenum">
              <a:rPr lang="fr-FR"/>
              <a:pPr/>
              <a:t>3</a:t>
            </a:fld>
            <a:endParaRPr lang="fr-FR" dirty="0"/>
          </a:p>
        </p:txBody>
      </p:sp>
      <p:sp>
        <p:nvSpPr>
          <p:cNvPr id="284674" name="Rectangle 2"/>
          <p:cNvSpPr>
            <a:spLocks noGrp="1" noChangeArrowheads="1"/>
          </p:cNvSpPr>
          <p:nvPr>
            <p:ph type="title"/>
          </p:nvPr>
        </p:nvSpPr>
        <p:spPr/>
        <p:txBody>
          <a:bodyPr/>
          <a:lstStyle/>
          <a:p>
            <a:r>
              <a:rPr lang="fr-FR" dirty="0"/>
              <a:t>Problématique</a:t>
            </a:r>
          </a:p>
        </p:txBody>
      </p:sp>
      <p:sp>
        <p:nvSpPr>
          <p:cNvPr id="284675" name="Rectangle 3"/>
          <p:cNvSpPr>
            <a:spLocks noGrp="1" noChangeArrowheads="1"/>
          </p:cNvSpPr>
          <p:nvPr>
            <p:ph type="body" idx="1"/>
          </p:nvPr>
        </p:nvSpPr>
        <p:spPr/>
        <p:txBody>
          <a:bodyPr/>
          <a:lstStyle/>
          <a:p>
            <a:endParaRPr lang="fr-FR" dirty="0"/>
          </a:p>
          <a:p>
            <a:r>
              <a:rPr lang="fr-FR" dirty="0"/>
              <a:t>Le progrès de la société repose beaucoup sur l’accroissement du volume de connaissance dans de nombreux domaines</a:t>
            </a:r>
          </a:p>
          <a:p>
            <a:endParaRPr lang="fr-FR" dirty="0"/>
          </a:p>
          <a:p>
            <a:endParaRPr lang="fr-FR" dirty="0"/>
          </a:p>
          <a:p>
            <a:r>
              <a:rPr lang="fr-FR" dirty="0"/>
              <a:t>Aujourd’hui, le problème n’est plus le volume de connaissances ou sa vitesse de croissance, mais l’aptitude à utiliser les connaissances qui existent quelque part...</a:t>
            </a:r>
          </a:p>
          <a:p>
            <a:endParaRPr lang="fr-FR"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B436022-82B0-4D6D-835A-959291D7FDA7}" type="slidenum">
              <a:rPr lang="fr-FR"/>
              <a:pPr/>
              <a:t>30</a:t>
            </a:fld>
            <a:endParaRPr lang="fr-FR"/>
          </a:p>
        </p:txBody>
      </p:sp>
      <p:sp>
        <p:nvSpPr>
          <p:cNvPr id="353282" name="Rectangle 2"/>
          <p:cNvSpPr>
            <a:spLocks noGrp="1" noChangeArrowheads="1"/>
          </p:cNvSpPr>
          <p:nvPr>
            <p:ph type="title"/>
          </p:nvPr>
        </p:nvSpPr>
        <p:spPr/>
        <p:txBody>
          <a:bodyPr/>
          <a:lstStyle/>
          <a:p>
            <a:r>
              <a:rPr lang="fr-FR">
                <a:cs typeface="Times New Roman" pitchFamily="18" charset="0"/>
              </a:rPr>
              <a:t>L'arbre d'éléments et leurs attributs</a:t>
            </a:r>
          </a:p>
        </p:txBody>
      </p:sp>
      <p:sp>
        <p:nvSpPr>
          <p:cNvPr id="353283" name="Rectangle 3"/>
          <p:cNvSpPr>
            <a:spLocks noGrp="1" noChangeArrowheads="1"/>
          </p:cNvSpPr>
          <p:nvPr>
            <p:ph type="body" idx="1"/>
          </p:nvPr>
        </p:nvSpPr>
        <p:spPr/>
        <p:txBody>
          <a:bodyPr/>
          <a:lstStyle/>
          <a:p>
            <a:pPr>
              <a:lnSpc>
                <a:spcPct val="90000"/>
              </a:lnSpc>
            </a:pPr>
            <a:r>
              <a:rPr lang="fr-FR">
                <a:cs typeface="Times New Roman" pitchFamily="18" charset="0"/>
              </a:rPr>
              <a:t>Ex)</a:t>
            </a:r>
            <a:r>
              <a:rPr lang="fr-FR">
                <a:solidFill>
                  <a:srgbClr val="0000FF"/>
                </a:solidFill>
                <a:cs typeface="Times New Roman" pitchFamily="18" charset="0"/>
              </a:rPr>
              <a:t> </a:t>
            </a:r>
          </a:p>
          <a:p>
            <a:pPr>
              <a:lnSpc>
                <a:spcPct val="90000"/>
              </a:lnSpc>
              <a:buFont typeface="Wingdings" pitchFamily="2" charset="2"/>
              <a:buNone/>
            </a:pPr>
            <a:r>
              <a:rPr lang="fr-FR">
                <a:solidFill>
                  <a:srgbClr val="0000FF"/>
                </a:solidFill>
                <a:cs typeface="Times New Roman" pitchFamily="18" charset="0"/>
              </a:rPr>
              <a:t>&lt;dossier id=</a:t>
            </a:r>
            <a:r>
              <a:rPr lang="fr-FR" altLang="ko-KR">
                <a:ea typeface="굴림" pitchFamily="50" charset="-127"/>
              </a:rPr>
              <a:t>"1"</a:t>
            </a:r>
            <a:r>
              <a:rPr lang="fr-FR">
                <a:solidFill>
                  <a:srgbClr val="0000FF"/>
                </a:solidFill>
                <a:cs typeface="Times New Roman" pitchFamily="18" charset="0"/>
              </a:rPr>
              <a:t>&gt;</a:t>
            </a:r>
            <a:br>
              <a:rPr lang="fr-FR">
                <a:solidFill>
                  <a:srgbClr val="0000FF"/>
                </a:solidFill>
                <a:cs typeface="Times New Roman" pitchFamily="18" charset="0"/>
              </a:rPr>
            </a:br>
            <a:r>
              <a:rPr lang="fr-FR">
                <a:solidFill>
                  <a:srgbClr val="0000FF"/>
                </a:solidFill>
                <a:cs typeface="Times New Roman" pitchFamily="18" charset="0"/>
              </a:rPr>
              <a:t>&lt;fichier taille=</a:t>
            </a:r>
            <a:r>
              <a:rPr lang="fr-FR" altLang="ko-KR">
                <a:ea typeface="굴림" pitchFamily="50" charset="-127"/>
              </a:rPr>
              <a:t>"200 K"</a:t>
            </a:r>
            <a:r>
              <a:rPr lang="fr-FR">
                <a:solidFill>
                  <a:srgbClr val="0000FF"/>
                </a:solidFill>
                <a:cs typeface="Times New Roman" pitchFamily="18" charset="0"/>
              </a:rPr>
              <a:t>&gt;</a:t>
            </a:r>
            <a:br>
              <a:rPr lang="fr-FR">
                <a:solidFill>
                  <a:srgbClr val="0000FF"/>
                </a:solidFill>
                <a:cs typeface="Times New Roman" pitchFamily="18" charset="0"/>
              </a:rPr>
            </a:br>
            <a:r>
              <a:rPr lang="fr-FR">
                <a:solidFill>
                  <a:srgbClr val="0000FF"/>
                </a:solidFill>
                <a:cs typeface="Times New Roman" pitchFamily="18" charset="0"/>
              </a:rPr>
              <a:t>&lt;nom&gt;xml&lt;/nom&gt;</a:t>
            </a:r>
            <a:br>
              <a:rPr lang="fr-FR">
                <a:solidFill>
                  <a:srgbClr val="0000FF"/>
                </a:solidFill>
                <a:cs typeface="Times New Roman" pitchFamily="18" charset="0"/>
              </a:rPr>
            </a:br>
            <a:r>
              <a:rPr lang="fr-FR">
                <a:solidFill>
                  <a:srgbClr val="0000FF"/>
                </a:solidFill>
                <a:cs typeface="Times New Roman" pitchFamily="18" charset="0"/>
              </a:rPr>
              <a:t>&lt;objet&gt;eXtensible Markup Language&lt;/objet&gt;</a:t>
            </a:r>
            <a:br>
              <a:rPr lang="fr-FR">
                <a:solidFill>
                  <a:srgbClr val="0000FF"/>
                </a:solidFill>
                <a:cs typeface="Times New Roman" pitchFamily="18" charset="0"/>
              </a:rPr>
            </a:br>
            <a:r>
              <a:rPr lang="fr-FR">
                <a:solidFill>
                  <a:srgbClr val="0000FF"/>
                </a:solidFill>
                <a:cs typeface="Times New Roman" pitchFamily="18" charset="0"/>
              </a:rPr>
              <a:t>&lt;/fichier&gt;</a:t>
            </a:r>
            <a:br>
              <a:rPr lang="fr-FR">
                <a:solidFill>
                  <a:srgbClr val="0000FF"/>
                </a:solidFill>
                <a:cs typeface="Times New Roman" pitchFamily="18" charset="0"/>
              </a:rPr>
            </a:br>
            <a:r>
              <a:rPr lang="fr-FR">
                <a:solidFill>
                  <a:srgbClr val="0000FF"/>
                </a:solidFill>
                <a:cs typeface="Times New Roman" pitchFamily="18" charset="0"/>
              </a:rPr>
              <a:t>&lt;fichier&gt;</a:t>
            </a:r>
            <a:br>
              <a:rPr lang="fr-FR">
                <a:solidFill>
                  <a:srgbClr val="0000FF"/>
                </a:solidFill>
                <a:cs typeface="Times New Roman" pitchFamily="18" charset="0"/>
              </a:rPr>
            </a:br>
            <a:r>
              <a:rPr lang="fr-FR">
                <a:solidFill>
                  <a:srgbClr val="0000FF"/>
                </a:solidFill>
                <a:cs typeface="Times New Roman" pitchFamily="18" charset="0"/>
              </a:rPr>
              <a:t>&lt;nom&gt;xsl&lt;/nom&gt;</a:t>
            </a:r>
            <a:br>
              <a:rPr lang="fr-FR">
                <a:solidFill>
                  <a:srgbClr val="0000FF"/>
                </a:solidFill>
                <a:cs typeface="Times New Roman" pitchFamily="18" charset="0"/>
              </a:rPr>
            </a:br>
            <a:r>
              <a:rPr lang="fr-FR">
                <a:solidFill>
                  <a:srgbClr val="0000FF"/>
                </a:solidFill>
                <a:cs typeface="Times New Roman" pitchFamily="18" charset="0"/>
              </a:rPr>
              <a:t>&lt;objet&gt;eXtensible Stylesheet Language&lt;/objet&gt;</a:t>
            </a:r>
            <a:br>
              <a:rPr lang="fr-FR">
                <a:solidFill>
                  <a:srgbClr val="0000FF"/>
                </a:solidFill>
                <a:cs typeface="Times New Roman" pitchFamily="18" charset="0"/>
              </a:rPr>
            </a:br>
            <a:r>
              <a:rPr lang="fr-FR">
                <a:solidFill>
                  <a:srgbClr val="0000FF"/>
                </a:solidFill>
                <a:cs typeface="Times New Roman" pitchFamily="18" charset="0"/>
              </a:rPr>
              <a:t>&lt;/fichier&gt;</a:t>
            </a:r>
          </a:p>
          <a:p>
            <a:pPr>
              <a:lnSpc>
                <a:spcPct val="90000"/>
              </a:lnSpc>
              <a:buFont typeface="Wingdings" pitchFamily="2" charset="2"/>
              <a:buNone/>
            </a:pPr>
            <a:r>
              <a:rPr lang="fr-FR">
                <a:solidFill>
                  <a:srgbClr val="0000FF"/>
                </a:solidFill>
                <a:cs typeface="Times New Roman" pitchFamily="18" charset="0"/>
              </a:rPr>
              <a:t>&lt;/dossier&gt;</a:t>
            </a:r>
          </a:p>
          <a:p>
            <a:pPr>
              <a:lnSpc>
                <a:spcPct val="90000"/>
              </a:lnSpc>
              <a:buFont typeface="Wingdings" pitchFamily="2" charset="2"/>
              <a:buNone/>
            </a:pPr>
            <a:endParaRPr lang="fr-FR">
              <a:cs typeface="Times New Roman" pitchFamily="18" charset="0"/>
            </a:endParaRPr>
          </a:p>
          <a:p>
            <a:pPr>
              <a:lnSpc>
                <a:spcPct val="90000"/>
              </a:lnSpc>
            </a:pPr>
            <a:r>
              <a:rPr lang="fr-FR" altLang="ko-KR">
                <a:ea typeface="굴림" pitchFamily="50" charset="-127"/>
              </a:rPr>
              <a:t>Commentaires</a:t>
            </a:r>
          </a:p>
          <a:p>
            <a:pPr lvl="1">
              <a:lnSpc>
                <a:spcPct val="90000"/>
              </a:lnSpc>
            </a:pPr>
            <a:r>
              <a:rPr lang="fr-FR" altLang="ko-KR">
                <a:ea typeface="굴림" pitchFamily="50" charset="-127"/>
              </a:rPr>
              <a:t>Entre &lt;!–  et  --&gt;</a:t>
            </a:r>
          </a:p>
          <a:p>
            <a:pPr lvl="1">
              <a:lnSpc>
                <a:spcPct val="90000"/>
              </a:lnSpc>
            </a:pPr>
            <a:r>
              <a:rPr lang="fr-FR" altLang="ko-KR">
                <a:ea typeface="굴림" pitchFamily="50" charset="-127"/>
              </a:rPr>
              <a:t>Peuvent tout contenir sauf “--”</a:t>
            </a:r>
          </a:p>
          <a:p>
            <a:pPr lvl="1">
              <a:lnSpc>
                <a:spcPct val="90000"/>
              </a:lnSpc>
            </a:pPr>
            <a:r>
              <a:rPr lang="fr-FR" altLang="ko-KR">
                <a:ea typeface="굴림" pitchFamily="50" charset="-127"/>
              </a:rPr>
              <a:t>Ne font pas part du contenu du document XML</a:t>
            </a:r>
          </a:p>
          <a:p>
            <a:pPr lvl="2">
              <a:lnSpc>
                <a:spcPct val="90000"/>
              </a:lnSpc>
            </a:pPr>
            <a:r>
              <a:rPr lang="fr-FR" altLang="ko-KR">
                <a:ea typeface="굴림" pitchFamily="50" charset="-127"/>
              </a:rPr>
              <a:t>Le processeur XML les « passe »</a:t>
            </a:r>
          </a:p>
          <a:p>
            <a:pPr>
              <a:lnSpc>
                <a:spcPct val="90000"/>
              </a:lnSpc>
            </a:pPr>
            <a:endParaRPr lang="fr-FR" altLang="ko-KR">
              <a:ea typeface="굴림" pitchFamily="50" charset="-127"/>
            </a:endParaRPr>
          </a:p>
          <a:p>
            <a:pPr>
              <a:lnSpc>
                <a:spcPct val="90000"/>
              </a:lnSpc>
            </a:pP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F7CC28C3-6CB9-4B34-A7E2-75FA6C6F1D52}" type="slidenum">
              <a:rPr lang="fr-FR"/>
              <a:pPr/>
              <a:t>31</a:t>
            </a:fld>
            <a:endParaRPr lang="fr-FR"/>
          </a:p>
        </p:txBody>
      </p:sp>
      <p:sp>
        <p:nvSpPr>
          <p:cNvPr id="326658" name="Rectangle 1026"/>
          <p:cNvSpPr>
            <a:spLocks noGrp="1" noChangeArrowheads="1"/>
          </p:cNvSpPr>
          <p:nvPr>
            <p:ph type="title"/>
          </p:nvPr>
        </p:nvSpPr>
        <p:spPr/>
        <p:txBody>
          <a:bodyPr/>
          <a:lstStyle/>
          <a:p>
            <a:r>
              <a:rPr lang="fr-FR" altLang="ko-KR">
                <a:ea typeface="굴림" pitchFamily="50" charset="-127"/>
              </a:rPr>
              <a:t>Sections CDATA</a:t>
            </a:r>
            <a:endParaRPr lang="fr-FR">
              <a:ea typeface="굴림" pitchFamily="50" charset="-127"/>
            </a:endParaRPr>
          </a:p>
        </p:txBody>
      </p:sp>
      <p:sp>
        <p:nvSpPr>
          <p:cNvPr id="326659" name="Rectangle 1027"/>
          <p:cNvSpPr>
            <a:spLocks noGrp="1" noChangeArrowheads="1"/>
          </p:cNvSpPr>
          <p:nvPr>
            <p:ph type="body" idx="1"/>
          </p:nvPr>
        </p:nvSpPr>
        <p:spPr/>
        <p:txBody>
          <a:bodyPr/>
          <a:lstStyle/>
          <a:p>
            <a:r>
              <a:rPr lang="fr-FR" altLang="ko-KR" dirty="0">
                <a:ea typeface="굴림" pitchFamily="50" charset="-127"/>
              </a:rPr>
              <a:t>Sections CDATA </a:t>
            </a:r>
          </a:p>
          <a:p>
            <a:pPr lvl="1"/>
            <a:r>
              <a:rPr lang="fr-FR" altLang="ko-KR" dirty="0">
                <a:ea typeface="굴림" pitchFamily="50" charset="-127"/>
              </a:rPr>
              <a:t>La CDATA section indique au </a:t>
            </a:r>
            <a:r>
              <a:rPr lang="fr-FR" altLang="ko-KR" dirty="0" err="1">
                <a:ea typeface="굴림" pitchFamily="50" charset="-127"/>
              </a:rPr>
              <a:t>parser</a:t>
            </a:r>
            <a:r>
              <a:rPr lang="fr-FR" altLang="ko-KR" dirty="0">
                <a:ea typeface="굴림" pitchFamily="50" charset="-127"/>
              </a:rPr>
              <a:t> d’ignorer les caractères de marquage</a:t>
            </a:r>
          </a:p>
          <a:p>
            <a:pPr lvl="1"/>
            <a:r>
              <a:rPr lang="fr-FR" altLang="ko-KR" dirty="0">
                <a:ea typeface="굴림" pitchFamily="50" charset="-127"/>
              </a:rPr>
              <a:t>exemple : code source</a:t>
            </a:r>
            <a:r>
              <a:rPr lang="ko-KR" altLang="fr-FR" dirty="0">
                <a:ea typeface="굴림" pitchFamily="50" charset="-127"/>
              </a:rPr>
              <a:t> </a:t>
            </a:r>
          </a:p>
          <a:p>
            <a:pPr lvl="1"/>
            <a:endParaRPr lang="ko-KR" altLang="fr-FR" dirty="0">
              <a:ea typeface="굴림" pitchFamily="50" charset="-127"/>
            </a:endParaRPr>
          </a:p>
          <a:p>
            <a:pPr lvl="1">
              <a:buFont typeface="Wingdings" pitchFamily="2" charset="2"/>
              <a:buNone/>
            </a:pPr>
            <a:r>
              <a:rPr lang="ko-KR" altLang="fr-FR" dirty="0">
                <a:ea typeface="굴림" pitchFamily="50" charset="-127"/>
              </a:rPr>
              <a:t>		</a:t>
            </a:r>
            <a:r>
              <a:rPr lang="ko-KR" altLang="fr-FR" dirty="0">
                <a:solidFill>
                  <a:srgbClr val="003399"/>
                </a:solidFill>
                <a:ea typeface="굴림" pitchFamily="50" charset="-127"/>
              </a:rPr>
              <a:t>&lt;![</a:t>
            </a:r>
            <a:r>
              <a:rPr lang="fr-FR" altLang="ko-KR" dirty="0">
                <a:solidFill>
                  <a:srgbClr val="003399"/>
                </a:solidFill>
                <a:ea typeface="굴림" pitchFamily="50" charset="-127"/>
              </a:rPr>
              <a:t>CDATA[</a:t>
            </a:r>
          </a:p>
          <a:p>
            <a:pPr lvl="2">
              <a:buFontTx/>
              <a:buNone/>
            </a:pPr>
            <a:r>
              <a:rPr lang="fr-FR" altLang="ko-KR" dirty="0">
                <a:ea typeface="굴림" pitchFamily="50" charset="-127"/>
              </a:rPr>
              <a:t>		</a:t>
            </a:r>
            <a:r>
              <a:rPr lang="fr-FR" altLang="ko-KR" dirty="0">
                <a:solidFill>
                  <a:schemeClr val="tx1"/>
                </a:solidFill>
                <a:ea typeface="굴림" pitchFamily="50" charset="-127"/>
              </a:rPr>
              <a:t>*p = &amp;q;</a:t>
            </a:r>
          </a:p>
          <a:p>
            <a:pPr lvl="2">
              <a:buFontTx/>
              <a:buNone/>
            </a:pPr>
            <a:r>
              <a:rPr lang="fr-FR" altLang="ko-KR" dirty="0">
                <a:solidFill>
                  <a:schemeClr val="tx1"/>
                </a:solidFill>
                <a:ea typeface="굴림" pitchFamily="50" charset="-127"/>
              </a:rPr>
              <a:t>		b = (i &lt;= 3);</a:t>
            </a:r>
          </a:p>
          <a:p>
            <a:pPr lvl="2">
              <a:buFontTx/>
              <a:buNone/>
            </a:pPr>
            <a:r>
              <a:rPr lang="fr-FR" altLang="ko-KR" dirty="0">
                <a:solidFill>
                  <a:schemeClr val="tx1"/>
                </a:solidFill>
                <a:ea typeface="굴림" pitchFamily="50" charset="-127"/>
              </a:rPr>
              <a:t>	</a:t>
            </a:r>
            <a:r>
              <a:rPr lang="fr-FR" altLang="ko-KR" dirty="0">
                <a:solidFill>
                  <a:srgbClr val="003399"/>
                </a:solidFill>
                <a:ea typeface="굴림" pitchFamily="50" charset="-127"/>
              </a:rPr>
              <a:t>	]]&gt;</a:t>
            </a:r>
          </a:p>
          <a:p>
            <a:pPr lvl="2">
              <a:buFontTx/>
              <a:buNone/>
            </a:pPr>
            <a:endParaRPr lang="fr-FR" altLang="ko-KR" dirty="0">
              <a:solidFill>
                <a:srgbClr val="003399"/>
              </a:solidFill>
              <a:ea typeface="굴림" pitchFamily="50" charset="-127"/>
            </a:endParaRPr>
          </a:p>
          <a:p>
            <a:pPr lvl="1"/>
            <a:r>
              <a:rPr lang="fr-FR" altLang="ko-KR" dirty="0">
                <a:ea typeface="굴림" pitchFamily="50" charset="-127"/>
              </a:rPr>
              <a:t>Toute donnée caractère est passée directement à l’application</a:t>
            </a:r>
          </a:p>
          <a:p>
            <a:pPr lvl="1"/>
            <a:r>
              <a:rPr lang="fr-FR" altLang="ko-KR" dirty="0">
                <a:ea typeface="굴림" pitchFamily="50" charset="-127"/>
              </a:rPr>
              <a:t>Il n’y a pas de commentaires dans un CDATA section</a:t>
            </a:r>
          </a:p>
          <a:p>
            <a:pPr lvl="2"/>
            <a:r>
              <a:rPr lang="fr-FR" altLang="ko-KR" dirty="0">
                <a:ea typeface="굴림" pitchFamily="50" charset="-127"/>
              </a:rPr>
              <a:t>&lt;!--comment--&gt; serait par exemple directement passé à l’application</a:t>
            </a:r>
          </a:p>
          <a:p>
            <a:pPr lvl="1"/>
            <a:r>
              <a:rPr lang="fr-FR" altLang="ko-KR" dirty="0">
                <a:ea typeface="굴림" pitchFamily="50" charset="-127"/>
              </a:rPr>
              <a:t>Une CDATA section peut être utilisée pour envoyer des scripts au client (</a:t>
            </a:r>
            <a:r>
              <a:rPr lang="fr-FR" altLang="ko-KR" dirty="0" err="1">
                <a:ea typeface="굴림" pitchFamily="50" charset="-127"/>
              </a:rPr>
              <a:t>Javascript</a:t>
            </a:r>
            <a:r>
              <a:rPr lang="fr-FR" altLang="ko-KR" dirty="0">
                <a:ea typeface="굴림" pitchFamily="50" charset="-127"/>
              </a:rPr>
              <a:t>, </a:t>
            </a:r>
            <a:r>
              <a:rPr lang="fr-FR" altLang="ko-KR" dirty="0">
                <a:ea typeface="굴림" pitchFamily="50" charset="-127"/>
                <a:hlinkClick r:id="rId2" action="ppaction://hlinkfile"/>
              </a:rPr>
              <a:t>VB</a:t>
            </a:r>
            <a:r>
              <a:rPr lang="fr-FR" altLang="ko-KR" dirty="0">
                <a:ea typeface="굴림" pitchFamily="50" charset="-127"/>
              </a:rPr>
              <a:t>).</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55649918-D1D4-44B4-AEC1-3214F6D70623}" type="slidenum">
              <a:rPr lang="fr-FR"/>
              <a:pPr/>
              <a:t>32</a:t>
            </a:fld>
            <a:endParaRPr lang="fr-FR"/>
          </a:p>
        </p:txBody>
      </p:sp>
      <p:sp>
        <p:nvSpPr>
          <p:cNvPr id="531458" name="Rectangle 2050"/>
          <p:cNvSpPr>
            <a:spLocks noGrp="1" noChangeArrowheads="1"/>
          </p:cNvSpPr>
          <p:nvPr>
            <p:ph type="title"/>
          </p:nvPr>
        </p:nvSpPr>
        <p:spPr/>
        <p:txBody>
          <a:bodyPr/>
          <a:lstStyle/>
          <a:p>
            <a:r>
              <a:rPr lang="fr-FR"/>
              <a:t>5 caractères interdits</a:t>
            </a:r>
          </a:p>
        </p:txBody>
      </p:sp>
      <p:sp>
        <p:nvSpPr>
          <p:cNvPr id="531459" name="Rectangle 2051"/>
          <p:cNvSpPr>
            <a:spLocks noGrp="1" noChangeArrowheads="1"/>
          </p:cNvSpPr>
          <p:nvPr>
            <p:ph type="body" idx="1"/>
          </p:nvPr>
        </p:nvSpPr>
        <p:spPr>
          <a:xfrm>
            <a:off x="152400" y="685800"/>
            <a:ext cx="8839200" cy="2286000"/>
          </a:xfrm>
        </p:spPr>
        <p:txBody>
          <a:bodyPr/>
          <a:lstStyle/>
          <a:p>
            <a:endParaRPr lang="fr-FR"/>
          </a:p>
          <a:p>
            <a:r>
              <a:rPr lang="fr-FR"/>
              <a:t>5 caractères sont utilisés pour délimiter les structures XML et doivent être protégés</a:t>
            </a:r>
          </a:p>
          <a:p>
            <a:pPr lvl="1"/>
            <a:r>
              <a:rPr lang="fr-FR"/>
              <a:t>Plus petit que, plus grand que, apostrophe, guillemets, et commercial</a:t>
            </a:r>
          </a:p>
          <a:p>
            <a:pPr lvl="1"/>
            <a:r>
              <a:rPr lang="fr-FR"/>
              <a:t>Peuvent être protégés en utilisant les entités prédéfinies (lt,gt,apos, quot, amp) </a:t>
            </a:r>
            <a:r>
              <a:rPr lang="fr-FR" sz="1400" i="1"/>
              <a:t>- voir chapitre suivant</a:t>
            </a:r>
          </a:p>
          <a:p>
            <a:pPr lvl="1"/>
            <a:r>
              <a:rPr lang="fr-FR"/>
              <a:t>Peuvent être protégés en utilisant : &lt;![CDATA[ …</a:t>
            </a:r>
          </a:p>
          <a:p>
            <a:endParaRPr lang="fr-FR"/>
          </a:p>
        </p:txBody>
      </p:sp>
      <p:sp>
        <p:nvSpPr>
          <p:cNvPr id="531460" name="Rectangle 2052"/>
          <p:cNvSpPr>
            <a:spLocks noChangeArrowheads="1"/>
          </p:cNvSpPr>
          <p:nvPr/>
        </p:nvSpPr>
        <p:spPr bwMode="blackWhite">
          <a:xfrm>
            <a:off x="609600" y="4556125"/>
            <a:ext cx="7924800" cy="473075"/>
          </a:xfrm>
          <a:prstGeom prst="rect">
            <a:avLst/>
          </a:prstGeom>
          <a:solidFill>
            <a:srgbClr val="6699FF"/>
          </a:solidFill>
          <a:ln w="12700">
            <a:solidFill>
              <a:schemeClr val="tx1"/>
            </a:solidFill>
            <a:miter lim="800000"/>
            <a:headEnd/>
            <a:tailEnd/>
          </a:ln>
          <a:effectLst/>
        </p:spPr>
        <p:txBody>
          <a:bodyPr lIns="170385" tIns="85934" rIns="170385" bIns="85934">
            <a:spAutoFit/>
          </a:bodyPr>
          <a:lstStyle/>
          <a:p>
            <a:pPr marL="9525" indent="-9525"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x &amp;lt; y &amp;amp; y &amp;gt; z &amp;amp; &amp;quot;Don&amp;apos;t&amp;quot;</a:t>
            </a:r>
          </a:p>
        </p:txBody>
      </p:sp>
      <p:sp>
        <p:nvSpPr>
          <p:cNvPr id="531461" name="Rectangle 2053"/>
          <p:cNvSpPr>
            <a:spLocks noChangeArrowheads="1"/>
          </p:cNvSpPr>
          <p:nvPr/>
        </p:nvSpPr>
        <p:spPr bwMode="blackWhite">
          <a:xfrm>
            <a:off x="609600" y="5241925"/>
            <a:ext cx="7924800" cy="473075"/>
          </a:xfrm>
          <a:prstGeom prst="rect">
            <a:avLst/>
          </a:prstGeom>
          <a:solidFill>
            <a:srgbClr val="CC9900"/>
          </a:solidFill>
          <a:ln w="12700">
            <a:solidFill>
              <a:schemeClr val="tx1"/>
            </a:solidFill>
            <a:miter lim="800000"/>
            <a:headEnd/>
            <a:tailEnd/>
          </a:ln>
          <a:effectLst/>
        </p:spPr>
        <p:txBody>
          <a:bodyPr lIns="170385" tIns="85934" rIns="170385" bIns="85934">
            <a:spAutoFit/>
          </a:bodyPr>
          <a:lstStyle/>
          <a:p>
            <a:pPr marL="9525" indent="-9525"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&lt;![CDATA[ x &lt; y &amp; y &gt; z &amp; “Don’t” ]]&gt;</a:t>
            </a:r>
          </a:p>
        </p:txBody>
      </p:sp>
      <p:sp>
        <p:nvSpPr>
          <p:cNvPr id="531462" name="Rectangle 2054"/>
          <p:cNvSpPr>
            <a:spLocks noChangeArrowheads="1"/>
          </p:cNvSpPr>
          <p:nvPr/>
        </p:nvSpPr>
        <p:spPr bwMode="blackWhite">
          <a:xfrm>
            <a:off x="609600" y="3810000"/>
            <a:ext cx="7924800" cy="473075"/>
          </a:xfrm>
          <a:prstGeom prst="rect">
            <a:avLst/>
          </a:prstGeom>
          <a:solidFill>
            <a:srgbClr val="CCCC00"/>
          </a:solidFill>
          <a:ln w="12700">
            <a:solidFill>
              <a:schemeClr val="tx1"/>
            </a:solidFill>
            <a:miter lim="800000"/>
            <a:headEnd/>
            <a:tailEnd/>
          </a:ln>
          <a:effectLst/>
        </p:spPr>
        <p:txBody>
          <a:bodyPr lIns="170385" tIns="85934" rIns="170385" bIns="85934">
            <a:spAutoFit/>
          </a:bodyPr>
          <a:lstStyle/>
          <a:p>
            <a:pPr marL="9525" indent="-9525"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x &lt; y &amp; y &gt; z &amp; “Don’t”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fld id="{388E0940-A4FD-4A96-ACAD-B2A5AE9F42B0}" type="slidenum">
              <a:rPr lang="fr-FR"/>
              <a:pPr/>
              <a:t>33</a:t>
            </a:fld>
            <a:endParaRPr lang="fr-FR"/>
          </a:p>
        </p:txBody>
      </p:sp>
      <p:sp>
        <p:nvSpPr>
          <p:cNvPr id="514050" name="Rectangle 2"/>
          <p:cNvSpPr>
            <a:spLocks noGrp="1" noChangeArrowheads="1"/>
          </p:cNvSpPr>
          <p:nvPr>
            <p:ph type="title"/>
          </p:nvPr>
        </p:nvSpPr>
        <p:spPr/>
        <p:txBody>
          <a:bodyPr/>
          <a:lstStyle/>
          <a:p>
            <a:r>
              <a:rPr lang="en-US" sz="2400"/>
              <a:t>Les Namespace</a:t>
            </a:r>
            <a:endParaRPr lang="fr-FR" sz="2400"/>
          </a:p>
        </p:txBody>
      </p:sp>
      <p:sp>
        <p:nvSpPr>
          <p:cNvPr id="514051" name="Rectangle 3"/>
          <p:cNvSpPr>
            <a:spLocks noGrp="1" noChangeArrowheads="1"/>
          </p:cNvSpPr>
          <p:nvPr>
            <p:ph type="body" idx="1"/>
          </p:nvPr>
        </p:nvSpPr>
        <p:spPr/>
        <p:txBody>
          <a:bodyPr/>
          <a:lstStyle/>
          <a:p>
            <a:pPr algn="ctr">
              <a:buFont typeface="Wingdings" pitchFamily="2" charset="2"/>
              <a:buNone/>
            </a:pPr>
            <a:r>
              <a:rPr lang="fr-FR" sz="2000">
                <a:solidFill>
                  <a:srgbClr val="E91D1D"/>
                </a:solidFill>
                <a:effectLst>
                  <a:outerShdw blurRad="38100" dist="38100" dir="2700000" algn="tl">
                    <a:srgbClr val="000000"/>
                  </a:outerShdw>
                </a:effectLst>
              </a:rPr>
              <a:t>But : faire référence à un élément donné dans un vocabulaire donné</a:t>
            </a:r>
            <a:r>
              <a:rPr lang="fr-FR" sz="2000"/>
              <a:t> </a:t>
            </a:r>
          </a:p>
          <a:p>
            <a:endParaRPr lang="fr-FR" sz="2000"/>
          </a:p>
          <a:p>
            <a:r>
              <a:rPr lang="fr-FR" sz="2000"/>
              <a:t>Les Namespace rendent XML vraiment extensible</a:t>
            </a:r>
          </a:p>
          <a:p>
            <a:r>
              <a:rPr lang="fr-FR" sz="2000"/>
              <a:t>Recommandation W3C (14 Jan 1999) : </a:t>
            </a:r>
            <a:r>
              <a:rPr lang="fr-FR" sz="1400">
                <a:hlinkClick r:id="rId2"/>
              </a:rPr>
              <a:t>http://www.w3.org/TR/REC-xml-names/</a:t>
            </a:r>
            <a:endParaRPr lang="fr-FR" sz="1400"/>
          </a:p>
          <a:p>
            <a:r>
              <a:rPr lang="fr-FR" sz="2000"/>
              <a:t>Permet aux développeurs d’utiliser des données décrites dans différents schémas dans une instance de document XML</a:t>
            </a:r>
          </a:p>
          <a:p>
            <a:pPr lvl="1"/>
            <a:r>
              <a:rPr lang="fr-FR" sz="1600"/>
              <a:t>Les composants schéma sont réutilisables</a:t>
            </a:r>
          </a:p>
          <a:p>
            <a:r>
              <a:rPr lang="fr-FR" sz="2000"/>
              <a:t>Les Namespace permettent de qualifier un élément de manière unique</a:t>
            </a:r>
          </a:p>
          <a:p>
            <a:pPr lvl="1"/>
            <a:r>
              <a:rPr lang="fr-FR" sz="1600"/>
              <a:t>&lt;B:Title&gt;Learning XML &lt;/B:Title&gt; </a:t>
            </a:r>
          </a:p>
          <a:p>
            <a:pPr lvl="1"/>
            <a:r>
              <a:rPr lang="fr-FR" sz="1600"/>
              <a:t>&lt;C:Title&gt;Mr.&lt;/C:Title&gt;</a:t>
            </a:r>
          </a:p>
          <a:p>
            <a:endParaRPr lang="fr-FR"/>
          </a:p>
        </p:txBody>
      </p:sp>
      <p:sp>
        <p:nvSpPr>
          <p:cNvPr id="514053" name="Text Box 5"/>
          <p:cNvSpPr txBox="1">
            <a:spLocks noChangeArrowheads="1"/>
          </p:cNvSpPr>
          <p:nvPr/>
        </p:nvSpPr>
        <p:spPr bwMode="auto">
          <a:xfrm>
            <a:off x="874713" y="4803775"/>
            <a:ext cx="3971925" cy="2282825"/>
          </a:xfrm>
          <a:prstGeom prst="rect">
            <a:avLst/>
          </a:prstGeom>
          <a:noFill/>
          <a:ln w="12700">
            <a:noFill/>
            <a:miter lim="800000"/>
            <a:headEnd type="none" w="sm" len="sm"/>
            <a:tailEnd type="none" w="sm" len="sm"/>
          </a:ln>
          <a:effectLst/>
        </p:spPr>
        <p:txBody>
          <a:bodyPr>
            <a:spAutoFit/>
          </a:bodyPr>
          <a:lstStyle/>
          <a:p>
            <a:pPr algn="l" eaLnBrk="0" latinLnBrk="0" hangingPunct="0"/>
            <a:r>
              <a:rPr kumimoji="0" lang="en-US" sz="2400" b="1">
                <a:solidFill>
                  <a:schemeClr val="hlink"/>
                </a:solidFill>
                <a:effectLst>
                  <a:outerShdw blurRad="38100" dist="38100" dir="2700000" algn="tl">
                    <a:srgbClr val="000000"/>
                  </a:outerShdw>
                </a:effectLst>
                <a:latin typeface="Arial" pitchFamily="34" charset="0"/>
              </a:rPr>
              <a:t>Book Schema </a:t>
            </a:r>
          </a:p>
          <a:p>
            <a:pPr algn="l" eaLnBrk="0" latinLnBrk="0" hangingPunct="0"/>
            <a:r>
              <a:rPr kumimoji="0" lang="en-US" sz="2400" b="1">
                <a:solidFill>
                  <a:schemeClr val="hlink"/>
                </a:solidFill>
                <a:effectLst>
                  <a:outerShdw blurRad="38100" dist="38100" dir="2700000" algn="tl">
                    <a:srgbClr val="000000"/>
                  </a:outerShdw>
                </a:effectLst>
                <a:latin typeface="Arial" pitchFamily="34" charset="0"/>
              </a:rPr>
              <a:t>“B”</a:t>
            </a:r>
          </a:p>
          <a:p>
            <a:pPr algn="l" eaLnBrk="0" latinLnBrk="0" hangingPunct="0"/>
            <a:r>
              <a:rPr kumimoji="0" lang="en-US" sz="2400" b="1">
                <a:solidFill>
                  <a:schemeClr val="hlink"/>
                </a:solidFill>
                <a:effectLst>
                  <a:outerShdw blurRad="38100" dist="38100" dir="2700000" algn="tl">
                    <a:srgbClr val="000000"/>
                  </a:outerShdw>
                </a:effectLst>
                <a:latin typeface="Arial" pitchFamily="34" charset="0"/>
              </a:rPr>
              <a:t>Customer Schema </a:t>
            </a:r>
          </a:p>
          <a:p>
            <a:pPr algn="l" eaLnBrk="0" latinLnBrk="0" hangingPunct="0"/>
            <a:r>
              <a:rPr kumimoji="0" lang="en-US" sz="2400" b="1">
                <a:solidFill>
                  <a:schemeClr val="hlink"/>
                </a:solidFill>
                <a:effectLst>
                  <a:outerShdw blurRad="38100" dist="38100" dir="2700000" algn="tl">
                    <a:srgbClr val="000000"/>
                  </a:outerShdw>
                </a:effectLst>
                <a:latin typeface="Arial" pitchFamily="34" charset="0"/>
              </a:rPr>
              <a:t>“C”</a:t>
            </a:r>
          </a:p>
          <a:p>
            <a:pPr algn="l" eaLnBrk="0" latinLnBrk="0" hangingPunct="0"/>
            <a:endParaRPr kumimoji="0" lang="en-US" sz="2400" b="1">
              <a:solidFill>
                <a:schemeClr val="hlink"/>
              </a:solidFill>
              <a:effectLst>
                <a:outerShdw blurRad="38100" dist="38100" dir="2700000" algn="tl">
                  <a:srgbClr val="000000"/>
                </a:outerShdw>
              </a:effectLst>
              <a:latin typeface="Arial" pitchFamily="34" charset="0"/>
            </a:endParaRPr>
          </a:p>
          <a:p>
            <a:pPr algn="l" eaLnBrk="0" latinLnBrk="0" hangingPunct="0"/>
            <a:endParaRPr kumimoji="0" lang="en-US" sz="2400" b="1">
              <a:solidFill>
                <a:schemeClr val="hlink"/>
              </a:solidFill>
              <a:effectLst>
                <a:outerShdw blurRad="38100" dist="38100" dir="2700000" algn="tl">
                  <a:srgbClr val="000000"/>
                </a:outerShdw>
              </a:effectLst>
              <a:latin typeface="Arial" pitchFamily="34" charset="0"/>
            </a:endParaRPr>
          </a:p>
        </p:txBody>
      </p:sp>
      <p:sp>
        <p:nvSpPr>
          <p:cNvPr id="514054" name="Text Box 6"/>
          <p:cNvSpPr txBox="1">
            <a:spLocks noChangeArrowheads="1"/>
          </p:cNvSpPr>
          <p:nvPr/>
        </p:nvSpPr>
        <p:spPr bwMode="auto">
          <a:xfrm>
            <a:off x="4456113" y="5322888"/>
            <a:ext cx="3925887" cy="822325"/>
          </a:xfrm>
          <a:prstGeom prst="rect">
            <a:avLst/>
          </a:prstGeom>
          <a:noFill/>
          <a:ln w="12700">
            <a:noFill/>
            <a:miter lim="800000"/>
            <a:headEnd type="none" w="sm" len="sm"/>
            <a:tailEnd type="none" w="sm" len="sm"/>
          </a:ln>
          <a:effectLst/>
        </p:spPr>
        <p:txBody>
          <a:bodyPr wrap="none">
            <a:spAutoFit/>
          </a:bodyPr>
          <a:lstStyle/>
          <a:p>
            <a:pPr algn="l" eaLnBrk="0" latinLnBrk="0" hangingPunct="0"/>
            <a:r>
              <a:rPr kumimoji="0" lang="en-US" sz="2400" b="1">
                <a:solidFill>
                  <a:schemeClr val="hlink"/>
                </a:solidFill>
                <a:effectLst>
                  <a:outerShdw blurRad="38100" dist="38100" dir="2700000" algn="tl">
                    <a:srgbClr val="000000"/>
                  </a:outerShdw>
                </a:effectLst>
                <a:latin typeface="Arial" pitchFamily="34" charset="0"/>
              </a:rPr>
              <a:t>Achat d’un livre</a:t>
            </a:r>
          </a:p>
          <a:p>
            <a:pPr algn="l" eaLnBrk="0" latinLnBrk="0" hangingPunct="0"/>
            <a:r>
              <a:rPr kumimoji="0" lang="en-US" sz="2400" b="1">
                <a:solidFill>
                  <a:schemeClr val="hlink"/>
                </a:solidFill>
                <a:effectLst>
                  <a:outerShdw blurRad="38100" dist="38100" dir="2700000" algn="tl">
                    <a:srgbClr val="000000"/>
                  </a:outerShdw>
                </a:effectLst>
                <a:latin typeface="Arial" pitchFamily="34" charset="0"/>
              </a:rPr>
              <a:t>(XML Document Instance)</a:t>
            </a:r>
          </a:p>
        </p:txBody>
      </p:sp>
      <p:sp>
        <p:nvSpPr>
          <p:cNvPr id="514055" name="Line 7"/>
          <p:cNvSpPr>
            <a:spLocks noChangeShapeType="1"/>
          </p:cNvSpPr>
          <p:nvPr/>
        </p:nvSpPr>
        <p:spPr bwMode="auto">
          <a:xfrm>
            <a:off x="3481388" y="5183188"/>
            <a:ext cx="914400" cy="295275"/>
          </a:xfrm>
          <a:prstGeom prst="line">
            <a:avLst/>
          </a:prstGeom>
          <a:noFill/>
          <a:ln w="57150">
            <a:solidFill>
              <a:schemeClr val="hlink"/>
            </a:solidFill>
            <a:round/>
            <a:headEnd type="triangle" w="med" len="med"/>
            <a:tailEnd type="triangle" w="med" len="med"/>
          </a:ln>
          <a:effectLst>
            <a:outerShdw dist="107763" dir="2700000" algn="ctr" rotWithShape="0">
              <a:schemeClr val="bg2"/>
            </a:outerShdw>
          </a:effectLst>
        </p:spPr>
        <p:txBody>
          <a:bodyPr wrap="none" anchor="ctr"/>
          <a:lstStyle/>
          <a:p>
            <a:endParaRPr lang="fr-FR"/>
          </a:p>
        </p:txBody>
      </p:sp>
      <p:sp>
        <p:nvSpPr>
          <p:cNvPr id="514056" name="Line 8"/>
          <p:cNvSpPr>
            <a:spLocks noChangeShapeType="1"/>
          </p:cNvSpPr>
          <p:nvPr/>
        </p:nvSpPr>
        <p:spPr bwMode="auto">
          <a:xfrm flipV="1">
            <a:off x="3862388" y="5880100"/>
            <a:ext cx="571500" cy="168275"/>
          </a:xfrm>
          <a:prstGeom prst="line">
            <a:avLst/>
          </a:prstGeom>
          <a:noFill/>
          <a:ln w="38100">
            <a:solidFill>
              <a:schemeClr val="hlink"/>
            </a:solidFill>
            <a:round/>
            <a:headEnd type="triangle" w="med" len="med"/>
            <a:tailEnd type="triangle" w="med" len="med"/>
          </a:ln>
          <a:effectLst>
            <a:outerShdw dist="107763" dir="2700000" algn="ctr" rotWithShape="0">
              <a:schemeClr val="bg2"/>
            </a:outerShdw>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314A3B26-13F9-4BB6-81FB-42C3F0E3EEB8}" type="slidenum">
              <a:rPr lang="fr-FR"/>
              <a:pPr/>
              <a:t>34</a:t>
            </a:fld>
            <a:endParaRPr lang="fr-FR"/>
          </a:p>
        </p:txBody>
      </p:sp>
      <p:sp>
        <p:nvSpPr>
          <p:cNvPr id="545794" name="Rectangle 2"/>
          <p:cNvSpPr>
            <a:spLocks noGrp="1" noChangeArrowheads="1"/>
          </p:cNvSpPr>
          <p:nvPr>
            <p:ph type="title"/>
          </p:nvPr>
        </p:nvSpPr>
        <p:spPr/>
        <p:txBody>
          <a:bodyPr/>
          <a:lstStyle/>
          <a:p>
            <a:r>
              <a:rPr lang="fr-FR"/>
              <a:t>syntaxe des namespaces</a:t>
            </a:r>
          </a:p>
        </p:txBody>
      </p:sp>
      <p:sp>
        <p:nvSpPr>
          <p:cNvPr id="545795" name="Rectangle 3"/>
          <p:cNvSpPr>
            <a:spLocks noGrp="1" noChangeArrowheads="1"/>
          </p:cNvSpPr>
          <p:nvPr>
            <p:ph type="body" idx="1"/>
          </p:nvPr>
        </p:nvSpPr>
        <p:spPr/>
        <p:txBody>
          <a:bodyPr/>
          <a:lstStyle/>
          <a:p>
            <a:endParaRPr lang="fr-FR"/>
          </a:p>
          <a:p>
            <a:r>
              <a:rPr lang="fr-FR"/>
              <a:t>Déclaration : </a:t>
            </a:r>
          </a:p>
          <a:p>
            <a:pPr lvl="1"/>
            <a:r>
              <a:rPr lang="fr-FR"/>
              <a:t>&lt;élément xmlns:préfixe="URI-du-domaine-de-noms"&gt; </a:t>
            </a:r>
          </a:p>
          <a:p>
            <a:pPr lvl="2">
              <a:buFontTx/>
              <a:buNone/>
            </a:pPr>
            <a:r>
              <a:rPr lang="fr-FR"/>
              <a:t>	déclaration d'un préfixe de namespace </a:t>
            </a:r>
          </a:p>
          <a:p>
            <a:pPr lvl="1"/>
            <a:r>
              <a:rPr lang="fr-FR"/>
              <a:t>&lt;élément xmlns="URI-du-domaine-de-noms"&gt;</a:t>
            </a:r>
          </a:p>
          <a:p>
            <a:pPr lvl="2">
              <a:buFontTx/>
              <a:buNone/>
            </a:pPr>
            <a:r>
              <a:rPr lang="fr-FR"/>
              <a:t>	déclaration d'un (unique) namespace par défaut </a:t>
            </a:r>
          </a:p>
          <a:p>
            <a:pPr lvl="1"/>
            <a:r>
              <a:rPr lang="fr-FR"/>
              <a:t>valables pour tout le sous-arbre partant de cet élément (</a:t>
            </a:r>
            <a:r>
              <a:rPr lang="fr-FR" sz="1600"/>
              <a:t>toute la portée de la balise)</a:t>
            </a:r>
            <a:r>
              <a:rPr lang="fr-FR"/>
              <a:t>. </a:t>
            </a:r>
          </a:p>
          <a:p>
            <a:pPr lvl="1"/>
            <a:endParaRPr lang="fr-FR"/>
          </a:p>
          <a:p>
            <a:r>
              <a:rPr lang="fr-FR"/>
              <a:t>utilisation : </a:t>
            </a:r>
          </a:p>
          <a:p>
            <a:pPr lvl="1"/>
            <a:r>
              <a:rPr lang="fr-FR"/>
              <a:t>&lt;préfixe:élément&gt; &lt;/préfixe:élément&gt; ou encore préfixe:attribut </a:t>
            </a:r>
          </a:p>
          <a:p>
            <a:pPr lvl="1"/>
            <a:r>
              <a:rPr lang="fr-FR"/>
              <a:t>donc un nom d'attribut ou d'élément comporte un name (complet), un local-name (sans préfixe) et un namespace-uri (l'URI du préfixe) </a:t>
            </a:r>
          </a:p>
          <a:p>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p:txBody>
          <a:bodyPr/>
          <a:lstStyle/>
          <a:p>
            <a:fld id="{1C9BF6CB-AC33-4AE5-ADE7-8BA3BC76D148}" type="slidenum">
              <a:rPr lang="fr-FR"/>
              <a:pPr/>
              <a:t>35</a:t>
            </a:fld>
            <a:endParaRPr lang="fr-FR"/>
          </a:p>
        </p:txBody>
      </p:sp>
      <p:sp>
        <p:nvSpPr>
          <p:cNvPr id="539650" name="Rectangle 2"/>
          <p:cNvSpPr>
            <a:spLocks noGrp="1" noChangeArrowheads="1"/>
          </p:cNvSpPr>
          <p:nvPr>
            <p:ph type="title"/>
          </p:nvPr>
        </p:nvSpPr>
        <p:spPr/>
        <p:txBody>
          <a:bodyPr/>
          <a:lstStyle/>
          <a:p>
            <a:r>
              <a:rPr lang="fr-FR"/>
              <a:t>fichier xml avec namespaces </a:t>
            </a:r>
          </a:p>
        </p:txBody>
      </p:sp>
      <p:grpSp>
        <p:nvGrpSpPr>
          <p:cNvPr id="539657" name="Group 9"/>
          <p:cNvGrpSpPr>
            <a:grpSpLocks/>
          </p:cNvGrpSpPr>
          <p:nvPr/>
        </p:nvGrpSpPr>
        <p:grpSpPr bwMode="auto">
          <a:xfrm>
            <a:off x="152400" y="1828800"/>
            <a:ext cx="2149475" cy="1492250"/>
            <a:chOff x="96" y="1152"/>
            <a:chExt cx="1354" cy="940"/>
          </a:xfrm>
        </p:grpSpPr>
        <p:sp>
          <p:nvSpPr>
            <p:cNvPr id="539653" name="Rectangle 5"/>
            <p:cNvSpPr>
              <a:spLocks noChangeArrowheads="1"/>
            </p:cNvSpPr>
            <p:nvPr/>
          </p:nvSpPr>
          <p:spPr bwMode="auto">
            <a:xfrm>
              <a:off x="634" y="1900"/>
              <a:ext cx="816" cy="192"/>
            </a:xfrm>
            <a:prstGeom prst="rect">
              <a:avLst/>
            </a:prstGeom>
            <a:solidFill>
              <a:srgbClr val="CCCC00">
                <a:alpha val="50000"/>
              </a:srgbClr>
            </a:solidFill>
            <a:ln w="12700">
              <a:noFill/>
              <a:miter lim="800000"/>
              <a:headEnd/>
              <a:tailEnd/>
            </a:ln>
            <a:effectLst/>
          </p:spPr>
          <p:txBody>
            <a:bodyPr wrap="none" lIns="90000" tIns="46800" rIns="90000" bIns="46800" anchor="ctr"/>
            <a:lstStyle/>
            <a:p>
              <a:endParaRPr lang="fr-FR"/>
            </a:p>
          </p:txBody>
        </p:sp>
        <p:sp>
          <p:nvSpPr>
            <p:cNvPr id="539654" name="Rectangle 6"/>
            <p:cNvSpPr>
              <a:spLocks noChangeArrowheads="1"/>
            </p:cNvSpPr>
            <p:nvPr/>
          </p:nvSpPr>
          <p:spPr bwMode="auto">
            <a:xfrm>
              <a:off x="240" y="1152"/>
              <a:ext cx="816" cy="192"/>
            </a:xfrm>
            <a:prstGeom prst="rect">
              <a:avLst/>
            </a:prstGeom>
            <a:solidFill>
              <a:srgbClr val="CCCC00">
                <a:alpha val="50000"/>
              </a:srgbClr>
            </a:solidFill>
            <a:ln w="12700">
              <a:noFill/>
              <a:miter lim="800000"/>
              <a:headEnd/>
              <a:tailEnd/>
            </a:ln>
            <a:effectLst/>
          </p:spPr>
          <p:txBody>
            <a:bodyPr wrap="none" lIns="90000" tIns="46800" rIns="90000" bIns="46800" anchor="ctr"/>
            <a:lstStyle/>
            <a:p>
              <a:endParaRPr lang="fr-FR"/>
            </a:p>
          </p:txBody>
        </p:sp>
        <p:sp>
          <p:nvSpPr>
            <p:cNvPr id="539655" name="Freeform 7"/>
            <p:cNvSpPr>
              <a:spLocks/>
            </p:cNvSpPr>
            <p:nvPr/>
          </p:nvSpPr>
          <p:spPr bwMode="auto">
            <a:xfrm>
              <a:off x="144" y="1248"/>
              <a:ext cx="528" cy="768"/>
            </a:xfrm>
            <a:custGeom>
              <a:avLst/>
              <a:gdLst/>
              <a:ahLst/>
              <a:cxnLst>
                <a:cxn ang="0">
                  <a:pos x="192" y="0"/>
                </a:cxn>
                <a:cxn ang="0">
                  <a:pos x="0" y="0"/>
                </a:cxn>
                <a:cxn ang="0">
                  <a:pos x="0" y="816"/>
                </a:cxn>
                <a:cxn ang="0">
                  <a:pos x="528" y="816"/>
                </a:cxn>
              </a:cxnLst>
              <a:rect l="0" t="0" r="r" b="b"/>
              <a:pathLst>
                <a:path w="528" h="816">
                  <a:moveTo>
                    <a:pt x="192" y="0"/>
                  </a:moveTo>
                  <a:lnTo>
                    <a:pt x="0" y="0"/>
                  </a:lnTo>
                  <a:lnTo>
                    <a:pt x="0" y="816"/>
                  </a:lnTo>
                  <a:lnTo>
                    <a:pt x="528" y="816"/>
                  </a:lnTo>
                </a:path>
              </a:pathLst>
            </a:custGeom>
            <a:noFill/>
            <a:ln w="12700" cap="flat" cmpd="sng">
              <a:solidFill>
                <a:schemeClr val="tx1"/>
              </a:solidFill>
              <a:prstDash val="solid"/>
              <a:round/>
              <a:headEnd type="oval" w="med" len="med"/>
              <a:tailEnd type="oval" w="med" len="med"/>
            </a:ln>
            <a:effectLst/>
          </p:spPr>
          <p:txBody>
            <a:bodyPr wrap="none" lIns="90000" tIns="46800" rIns="90000" bIns="46800" anchor="ctr"/>
            <a:lstStyle/>
            <a:p>
              <a:endParaRPr lang="fr-FR"/>
            </a:p>
          </p:txBody>
        </p:sp>
        <p:sp>
          <p:nvSpPr>
            <p:cNvPr id="539656" name="Rectangle 8"/>
            <p:cNvSpPr>
              <a:spLocks noChangeArrowheads="1"/>
            </p:cNvSpPr>
            <p:nvPr/>
          </p:nvSpPr>
          <p:spPr bwMode="auto">
            <a:xfrm>
              <a:off x="96" y="1536"/>
              <a:ext cx="202" cy="250"/>
            </a:xfrm>
            <a:prstGeom prst="rect">
              <a:avLst/>
            </a:prstGeom>
            <a:noFill/>
            <a:ln w="12700">
              <a:noFill/>
              <a:miter lim="800000"/>
              <a:headEnd/>
              <a:tailEnd/>
            </a:ln>
            <a:effectLst/>
          </p:spPr>
          <p:txBody>
            <a:bodyPr wrap="none" lIns="90000" tIns="46800" rIns="90000" bIns="46800">
              <a:spAutoFit/>
            </a:bodyPr>
            <a:lstStyle/>
            <a:p>
              <a:r>
                <a:rPr kumimoji="0" lang="fr-FR" sz="2000" b="1">
                  <a:latin typeface="Arial Unicode MS" pitchFamily="34" charset="-128"/>
                  <a:sym typeface="Symbol" pitchFamily="18" charset="2"/>
                </a:rPr>
                <a:t></a:t>
              </a:r>
              <a:endParaRPr kumimoji="0" lang="fr-FR" sz="2000" b="1">
                <a:latin typeface="Arial Unicode MS" pitchFamily="34" charset="-128"/>
              </a:endParaRPr>
            </a:p>
          </p:txBody>
        </p:sp>
      </p:grpSp>
      <p:sp>
        <p:nvSpPr>
          <p:cNvPr id="539651" name="Rectangle 3"/>
          <p:cNvSpPr>
            <a:spLocks noGrp="1" noChangeArrowheads="1"/>
          </p:cNvSpPr>
          <p:nvPr>
            <p:ph type="body" idx="1"/>
          </p:nvPr>
        </p:nvSpPr>
        <p:spPr/>
        <p:txBody>
          <a:bodyPr/>
          <a:lstStyle/>
          <a:p>
            <a:pPr>
              <a:buFont typeface="Wingdings" pitchFamily="2" charset="2"/>
              <a:buNone/>
            </a:pPr>
            <a:r>
              <a:rPr lang="fr-FR" sz="1600">
                <a:latin typeface="Arial Unicode MS" pitchFamily="34" charset="-128"/>
              </a:rPr>
              <a:t>&lt;?xml version="1.0" encoding="iso-8859-1"?&gt; </a:t>
            </a:r>
          </a:p>
          <a:p>
            <a:pPr>
              <a:buFont typeface="Wingdings" pitchFamily="2" charset="2"/>
              <a:buNone/>
            </a:pPr>
            <a:r>
              <a:rPr lang="fr-FR" sz="1600">
                <a:latin typeface="Arial Unicode MS" pitchFamily="34" charset="-128"/>
              </a:rPr>
              <a:t>&lt;!-- tableau périodique des éléments --&gt; </a:t>
            </a:r>
          </a:p>
          <a:p>
            <a:pPr>
              <a:buFont typeface="Wingdings" pitchFamily="2" charset="2"/>
              <a:buNone/>
            </a:pPr>
            <a:r>
              <a:rPr lang="fr-FR" sz="1400">
                <a:latin typeface="Arial Unicode MS" pitchFamily="34" charset="-128"/>
              </a:rPr>
              <a:t>&lt;html </a:t>
            </a:r>
            <a:r>
              <a:rPr lang="fr-FR" sz="1200">
                <a:effectLst>
                  <a:outerShdw blurRad="38100" dist="38100" dir="2700000" algn="tl">
                    <a:srgbClr val="FFFFFF"/>
                  </a:outerShdw>
                </a:effectLst>
              </a:rPr>
              <a:t>xmlns="http://www.w3.org/TR/REC-html40"</a:t>
            </a:r>
            <a:r>
              <a:rPr lang="fr-FR" sz="1200">
                <a:solidFill>
                  <a:srgbClr val="BA1212"/>
                </a:solidFill>
                <a:effectLst>
                  <a:outerShdw blurRad="38100" dist="38100" dir="2700000" algn="tl">
                    <a:srgbClr val="000000"/>
                  </a:outerShdw>
                </a:effectLst>
              </a:rPr>
              <a:t> </a:t>
            </a:r>
            <a:r>
              <a:rPr lang="fr-FR" sz="1200">
                <a:solidFill>
                  <a:srgbClr val="6699FF"/>
                </a:solidFill>
                <a:effectLst>
                  <a:outerShdw blurRad="38100" dist="38100" dir="2700000" algn="tl">
                    <a:srgbClr val="000000"/>
                  </a:outerShdw>
                </a:effectLst>
              </a:rPr>
              <a:t>xmlns:ato="http://www.chimie.beurk/REC-class-atom"</a:t>
            </a:r>
            <a:r>
              <a:rPr lang="fr-FR" sz="1400">
                <a:latin typeface="Arial Unicode MS" pitchFamily="34" charset="-128"/>
              </a:rPr>
              <a:t>&gt; </a:t>
            </a:r>
          </a:p>
          <a:p>
            <a:pPr>
              <a:buFont typeface="Wingdings" pitchFamily="2" charset="2"/>
              <a:buNone/>
            </a:pPr>
            <a:r>
              <a:rPr lang="fr-FR" sz="1600">
                <a:latin typeface="Arial Unicode MS" pitchFamily="34" charset="-128"/>
              </a:rPr>
              <a:t>	&lt;h1&gt;classification atomique&lt;/h1&gt; </a:t>
            </a:r>
          </a:p>
          <a:p>
            <a:pPr>
              <a:buFont typeface="Wingdings" pitchFamily="2" charset="2"/>
              <a:buNone/>
            </a:pPr>
            <a:r>
              <a:rPr lang="fr-FR" sz="1600">
                <a:latin typeface="Arial Unicode MS" pitchFamily="34" charset="-128"/>
              </a:rPr>
              <a:t>	&lt;table&gt; </a:t>
            </a:r>
          </a:p>
          <a:p>
            <a:pPr>
              <a:buFont typeface="Wingdings" pitchFamily="2" charset="2"/>
              <a:buNone/>
            </a:pPr>
            <a:r>
              <a:rPr lang="fr-FR" sz="1600">
                <a:latin typeface="Arial Unicode MS" pitchFamily="34" charset="-128"/>
              </a:rPr>
              <a:t>	&lt;tr&gt; &lt;td&gt; </a:t>
            </a:r>
          </a:p>
          <a:p>
            <a:pPr>
              <a:buFont typeface="Wingdings" pitchFamily="2" charset="2"/>
              <a:buNone/>
            </a:pPr>
            <a:r>
              <a:rPr lang="fr-FR" sz="1600">
                <a:latin typeface="Arial Unicode MS" pitchFamily="34" charset="-128"/>
              </a:rPr>
              <a:t>	</a:t>
            </a:r>
            <a:r>
              <a:rPr lang="fr-FR" sz="1600">
                <a:solidFill>
                  <a:srgbClr val="6699FF"/>
                </a:solidFill>
                <a:latin typeface="Arial Unicode MS" pitchFamily="34" charset="-128"/>
              </a:rPr>
              <a:t>&lt;ato:atome ato:masse="1"&gt; </a:t>
            </a:r>
          </a:p>
          <a:p>
            <a:pPr>
              <a:buFont typeface="Wingdings" pitchFamily="2" charset="2"/>
              <a:buNone/>
            </a:pPr>
            <a:r>
              <a:rPr lang="fr-FR" sz="1600">
                <a:solidFill>
                  <a:srgbClr val="6699FF"/>
                </a:solidFill>
                <a:latin typeface="Arial Unicode MS" pitchFamily="34" charset="-128"/>
              </a:rPr>
              <a:t>		&lt;ato:nom&gt;hydrogène&lt;/ato:nom&gt; &lt;ato:symbole&gt;H&lt;/ato:symbole&gt; </a:t>
            </a:r>
          </a:p>
          <a:p>
            <a:pPr>
              <a:buFont typeface="Wingdings" pitchFamily="2" charset="2"/>
              <a:buNone/>
            </a:pPr>
            <a:r>
              <a:rPr lang="fr-FR" sz="1600">
                <a:solidFill>
                  <a:srgbClr val="6699FF"/>
                </a:solidFill>
                <a:latin typeface="Arial Unicode MS" pitchFamily="34" charset="-128"/>
              </a:rPr>
              <a:t>		&lt;ato:table&gt; </a:t>
            </a:r>
          </a:p>
          <a:p>
            <a:pPr>
              <a:buFont typeface="Wingdings" pitchFamily="2" charset="2"/>
              <a:buNone/>
            </a:pPr>
            <a:r>
              <a:rPr lang="fr-FR" sz="1600">
                <a:solidFill>
                  <a:srgbClr val="6699FF"/>
                </a:solidFill>
                <a:latin typeface="Arial Unicode MS" pitchFamily="34" charset="-128"/>
              </a:rPr>
              <a:t>			&lt;ato:ligne&gt;1&lt;/ato:ligne&gt; </a:t>
            </a:r>
          </a:p>
          <a:p>
            <a:pPr>
              <a:buFont typeface="Wingdings" pitchFamily="2" charset="2"/>
              <a:buNone/>
            </a:pPr>
            <a:r>
              <a:rPr lang="fr-FR" sz="1600">
                <a:solidFill>
                  <a:srgbClr val="6699FF"/>
                </a:solidFill>
                <a:latin typeface="Arial Unicode MS" pitchFamily="34" charset="-128"/>
              </a:rPr>
              <a:t>			&lt;ato:colonne&gt;1&lt;/ato:colonne&gt; </a:t>
            </a:r>
          </a:p>
          <a:p>
            <a:pPr>
              <a:buFont typeface="Wingdings" pitchFamily="2" charset="2"/>
              <a:buNone/>
            </a:pPr>
            <a:r>
              <a:rPr lang="fr-FR" sz="1600">
                <a:solidFill>
                  <a:srgbClr val="6699FF"/>
                </a:solidFill>
                <a:latin typeface="Arial Unicode MS" pitchFamily="34" charset="-128"/>
              </a:rPr>
              <a:t>		&lt;/ato:table&gt; </a:t>
            </a:r>
          </a:p>
          <a:p>
            <a:pPr>
              <a:buFont typeface="Wingdings" pitchFamily="2" charset="2"/>
              <a:buNone/>
            </a:pPr>
            <a:r>
              <a:rPr lang="fr-FR" sz="1600">
                <a:solidFill>
                  <a:srgbClr val="6699FF"/>
                </a:solidFill>
                <a:latin typeface="Arial Unicode MS" pitchFamily="34" charset="-128"/>
              </a:rPr>
              <a:t>	&lt;/ato:atome&gt;</a:t>
            </a:r>
            <a:r>
              <a:rPr lang="fr-FR" sz="1600">
                <a:latin typeface="Arial Unicode MS" pitchFamily="34" charset="-128"/>
              </a:rPr>
              <a:t> &lt;/td&gt; </a:t>
            </a:r>
          </a:p>
          <a:p>
            <a:pPr>
              <a:buFont typeface="Wingdings" pitchFamily="2" charset="2"/>
              <a:buNone/>
            </a:pPr>
            <a:r>
              <a:rPr lang="fr-FR" sz="1600">
                <a:latin typeface="Arial Unicode MS" pitchFamily="34" charset="-128"/>
              </a:rPr>
              <a:t>	&lt;td&gt; </a:t>
            </a:r>
            <a:r>
              <a:rPr lang="fr-FR" sz="1600">
                <a:solidFill>
                  <a:srgbClr val="6699FF"/>
                </a:solidFill>
                <a:latin typeface="Arial Unicode MS" pitchFamily="34" charset="-128"/>
              </a:rPr>
              <a:t>&lt;ato:atome ato:masse="2"&gt; &lt;ato:nom&gt;hélium&lt;/ato:nom&gt; &lt;ato:symbole&gt;He&lt;/ato:symbole&gt;</a:t>
            </a:r>
          </a:p>
          <a:p>
            <a:pPr>
              <a:buFont typeface="Wingdings" pitchFamily="2" charset="2"/>
              <a:buNone/>
            </a:pPr>
            <a:r>
              <a:rPr lang="fr-FR" sz="1600">
                <a:solidFill>
                  <a:srgbClr val="6699FF"/>
                </a:solidFill>
                <a:latin typeface="Arial Unicode MS" pitchFamily="34" charset="-128"/>
              </a:rPr>
              <a:t>	&lt;ato:table&gt; &lt;ato:ligne&gt;1&lt;/ato:ligne&gt; &lt;ato:colonne&gt;8&lt;/ato:colonne&gt;</a:t>
            </a:r>
          </a:p>
          <a:p>
            <a:pPr>
              <a:buFont typeface="Wingdings" pitchFamily="2" charset="2"/>
              <a:buNone/>
            </a:pPr>
            <a:r>
              <a:rPr lang="fr-FR" sz="1600">
                <a:solidFill>
                  <a:srgbClr val="6699FF"/>
                </a:solidFill>
                <a:latin typeface="Arial Unicode MS" pitchFamily="34" charset="-128"/>
              </a:rPr>
              <a:t>	&lt;/ato:table&gt; </a:t>
            </a:r>
          </a:p>
          <a:p>
            <a:pPr>
              <a:buFont typeface="Wingdings" pitchFamily="2" charset="2"/>
              <a:buNone/>
            </a:pPr>
            <a:r>
              <a:rPr lang="fr-FR" sz="1600">
                <a:solidFill>
                  <a:srgbClr val="6699FF"/>
                </a:solidFill>
                <a:latin typeface="Arial Unicode MS" pitchFamily="34" charset="-128"/>
              </a:rPr>
              <a:t>	&lt;/ato:atome&gt; ....</a:t>
            </a:r>
            <a:r>
              <a:rPr lang="fr-FR" sz="1600">
                <a:solidFill>
                  <a:srgbClr val="6699FF"/>
                </a:solidFill>
              </a:rPr>
              <a:t/>
            </a:r>
            <a:br>
              <a:rPr lang="fr-FR" sz="1600">
                <a:solidFill>
                  <a:srgbClr val="6699FF"/>
                </a:solidFill>
              </a:rPr>
            </a:br>
            <a:endParaRPr lang="fr-FR" sz="1600">
              <a:solidFill>
                <a:srgbClr val="6699FF"/>
              </a:solidFill>
            </a:endParaRPr>
          </a:p>
          <a:p>
            <a:pPr>
              <a:buFont typeface="Wingdings" pitchFamily="2" charset="2"/>
              <a:buNone/>
            </a:pPr>
            <a:endParaRPr lang="fr-FR" sz="1600"/>
          </a:p>
          <a:p>
            <a:pPr>
              <a:buFont typeface="Wingdings" pitchFamily="2" charset="2"/>
              <a:buNone/>
            </a:pPr>
            <a:endParaRPr lang="fr-F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39657"/>
                                        </p:tgtEl>
                                        <p:attrNameLst>
                                          <p:attrName>style.visibility</p:attrName>
                                        </p:attrNameLst>
                                      </p:cBhvr>
                                      <p:to>
                                        <p:strVal val="visible"/>
                                      </p:to>
                                    </p:set>
                                    <p:animEffect transition="in" filter="box(out)">
                                      <p:cBhvr>
                                        <p:cTn id="7" dur="500"/>
                                        <p:tgtEl>
                                          <p:spTgt spid="53965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E1C884A-5FA7-4438-8B83-1FBEC023F55E}" type="slidenum">
              <a:rPr lang="fr-FR"/>
              <a:pPr/>
              <a:t>36</a:t>
            </a:fld>
            <a:endParaRPr lang="fr-FR"/>
          </a:p>
        </p:txBody>
      </p:sp>
      <p:sp>
        <p:nvSpPr>
          <p:cNvPr id="537602" name="Rectangle 2"/>
          <p:cNvSpPr>
            <a:spLocks noGrp="1" noChangeArrowheads="1"/>
          </p:cNvSpPr>
          <p:nvPr>
            <p:ph type="title"/>
          </p:nvPr>
        </p:nvSpPr>
        <p:spPr/>
        <p:txBody>
          <a:bodyPr/>
          <a:lstStyle/>
          <a:p>
            <a:r>
              <a:rPr lang="en-US" sz="2400"/>
              <a:t>Les Namespace et DTDs</a:t>
            </a:r>
            <a:endParaRPr lang="fr-FR" sz="2400"/>
          </a:p>
        </p:txBody>
      </p:sp>
      <p:sp>
        <p:nvSpPr>
          <p:cNvPr id="537603" name="Rectangle 3"/>
          <p:cNvSpPr>
            <a:spLocks noGrp="1" noChangeArrowheads="1"/>
          </p:cNvSpPr>
          <p:nvPr>
            <p:ph type="body" idx="1"/>
          </p:nvPr>
        </p:nvSpPr>
        <p:spPr/>
        <p:txBody>
          <a:bodyPr/>
          <a:lstStyle/>
          <a:p>
            <a:r>
              <a:rPr lang="fr-FR" sz="1800" dirty="0"/>
              <a:t>Pour définir un </a:t>
            </a:r>
            <a:r>
              <a:rPr lang="fr-FR" sz="1800" dirty="0" err="1"/>
              <a:t>NameSpace</a:t>
            </a:r>
            <a:r>
              <a:rPr lang="fr-FR" sz="1800" dirty="0"/>
              <a:t> : mot réservé </a:t>
            </a:r>
            <a:r>
              <a:rPr lang="fr-FR" sz="2000" dirty="0" err="1">
                <a:solidFill>
                  <a:srgbClr val="CCCC00"/>
                </a:solidFill>
                <a:effectLst>
                  <a:outerShdw blurRad="38100" dist="38100" dir="2700000" algn="tl">
                    <a:srgbClr val="000000"/>
                  </a:outerShdw>
                </a:effectLst>
              </a:rPr>
              <a:t>xmlns</a:t>
            </a:r>
            <a:r>
              <a:rPr lang="fr-FR" sz="1800" dirty="0"/>
              <a:t>, suivi d'un </a:t>
            </a:r>
            <a:r>
              <a:rPr lang="fr-FR" sz="2000" dirty="0">
                <a:solidFill>
                  <a:srgbClr val="CCCC00"/>
                </a:solidFill>
                <a:effectLst>
                  <a:outerShdw blurRad="38100" dist="38100" dir="2700000" algn="tl">
                    <a:srgbClr val="000000"/>
                  </a:outerShdw>
                </a:effectLst>
              </a:rPr>
              <a:t>alias</a:t>
            </a:r>
            <a:r>
              <a:rPr lang="fr-FR" sz="1800" dirty="0"/>
              <a:t> et </a:t>
            </a:r>
            <a:r>
              <a:rPr lang="fr-FR" sz="2000" dirty="0">
                <a:solidFill>
                  <a:srgbClr val="CCCC00"/>
                </a:solidFill>
                <a:effectLst>
                  <a:outerShdw blurRad="38100" dist="38100" dir="2700000" algn="tl">
                    <a:srgbClr val="000000"/>
                  </a:outerShdw>
                </a:effectLst>
              </a:rPr>
              <a:t>d'une adresse</a:t>
            </a:r>
            <a:r>
              <a:rPr lang="fr-FR" sz="1800" dirty="0"/>
              <a:t> vers la définition de la DTD.</a:t>
            </a:r>
          </a:p>
          <a:p>
            <a:pPr lvl="1">
              <a:buFont typeface="Wingdings" pitchFamily="2" charset="2"/>
              <a:buNone/>
            </a:pPr>
            <a:r>
              <a:rPr lang="fr-FR" sz="1400" dirty="0"/>
              <a:t>	xmlns:DTD1="http://monserveur/NS/dtd1.dtd"</a:t>
            </a:r>
            <a:br>
              <a:rPr lang="fr-FR" sz="1400" dirty="0"/>
            </a:br>
            <a:r>
              <a:rPr lang="fr-FR" sz="1400" dirty="0"/>
              <a:t>xmlns:DTD2="http://monserveur/NS/dtd2.dtd" </a:t>
            </a:r>
          </a:p>
          <a:p>
            <a:pPr lvl="1">
              <a:buFont typeface="Wingdings" pitchFamily="2" charset="2"/>
              <a:buNone/>
            </a:pPr>
            <a:r>
              <a:rPr lang="fr-FR" sz="1400" dirty="0"/>
              <a:t>	où DTD1 est un alias faisant référence au vocabulaire contenu dans la DTD dtd1.dtd.</a:t>
            </a:r>
          </a:p>
          <a:p>
            <a:r>
              <a:rPr lang="fr-FR" sz="1800" dirty="0"/>
              <a:t>Les </a:t>
            </a:r>
            <a:r>
              <a:rPr lang="fr-FR" sz="1800" dirty="0" err="1"/>
              <a:t>namespaces</a:t>
            </a:r>
            <a:r>
              <a:rPr lang="fr-FR" sz="1800" dirty="0"/>
              <a:t> sont utilisables de deux façons :</a:t>
            </a:r>
          </a:p>
          <a:p>
            <a:pPr lvl="1"/>
            <a:r>
              <a:rPr lang="fr-FR" sz="1400" dirty="0"/>
              <a:t>&lt;DTD1:element/&gt; &lt;DTD2:element/&gt;</a:t>
            </a:r>
          </a:p>
          <a:p>
            <a:pPr lvl="2"/>
            <a:r>
              <a:rPr lang="fr-FR" sz="1200" dirty="0"/>
              <a:t>pour nommer un élément sans ambiguïté au vu d'un vocabulaire donné</a:t>
            </a:r>
          </a:p>
          <a:p>
            <a:pPr lvl="1"/>
            <a:r>
              <a:rPr lang="fr-FR" sz="1400" dirty="0"/>
              <a:t>&lt;</a:t>
            </a:r>
            <a:r>
              <a:rPr lang="fr-FR" sz="1400" dirty="0" err="1"/>
              <a:t>element</a:t>
            </a:r>
            <a:r>
              <a:rPr lang="fr-FR" sz="1400" dirty="0"/>
              <a:t> </a:t>
            </a:r>
            <a:r>
              <a:rPr lang="fr-FR" sz="1400" dirty="0" err="1"/>
              <a:t>xmlns</a:t>
            </a:r>
            <a:r>
              <a:rPr lang="fr-FR" sz="1400" dirty="0"/>
              <a:t>="http://monserveur/NS/dtd1.dtd"&gt;</a:t>
            </a:r>
          </a:p>
          <a:p>
            <a:pPr lvl="2"/>
            <a:r>
              <a:rPr lang="fr-FR" sz="1200" dirty="0"/>
              <a:t>pour faire référence à une déclaration de élément dans l'espace de nommage spécifié, et ce sur toute la portée de la balise.</a:t>
            </a:r>
          </a:p>
          <a:p>
            <a:endParaRPr lang="fr-FR" sz="1800" dirty="0"/>
          </a:p>
          <a:p>
            <a:r>
              <a:rPr lang="fr-FR" sz="1800" dirty="0"/>
              <a:t>Les XML </a:t>
            </a:r>
            <a:r>
              <a:rPr lang="fr-FR" sz="1800" dirty="0" err="1"/>
              <a:t>Namespaces</a:t>
            </a:r>
            <a:r>
              <a:rPr lang="fr-FR" sz="1800" dirty="0"/>
              <a:t> apportent une réponse pour la définition non ambiguë d'éléments, mais le processus de validation du </a:t>
            </a:r>
            <a:r>
              <a:rPr lang="fr-FR" sz="1800" dirty="0" err="1"/>
              <a:t>parser</a:t>
            </a:r>
            <a:r>
              <a:rPr lang="fr-FR" sz="1800" dirty="0"/>
              <a:t> entraînera une erreur puisqu'il ne sait pas faire référence à plus d'une DTD pour un même document XML. Cependant, il peut être intéressant de vouloir définir un document à partir de plusieurs </a:t>
            </a:r>
            <a:r>
              <a:rPr lang="fr-FR" sz="1800" dirty="0" err="1"/>
              <a:t>DTDs</a:t>
            </a:r>
            <a:r>
              <a:rPr lang="fr-FR" sz="1800" dirty="0"/>
              <a:t>, tout en garantissant la validité du document XML, et pour </a:t>
            </a:r>
            <a:r>
              <a:rPr lang="fr-FR" sz="1800" dirty="0" smtClean="0"/>
              <a:t>cela </a:t>
            </a:r>
            <a:r>
              <a:rPr lang="fr-FR" sz="1800" dirty="0"/>
              <a:t>il faut regarder du côté des </a:t>
            </a:r>
            <a:r>
              <a:rPr lang="fr-FR" sz="1800" dirty="0" err="1">
                <a:hlinkClick r:id="rId2"/>
              </a:rPr>
              <a:t>Schemas</a:t>
            </a:r>
            <a:r>
              <a:rPr lang="fr-FR" sz="1800" dirty="0">
                <a:hlinkClick r:id="rId2"/>
              </a:rPr>
              <a:t> XML</a:t>
            </a:r>
            <a:r>
              <a:rPr lang="fr-FR" sz="1800" dirty="0"/>
              <a:t> pour une réponse ...</a:t>
            </a:r>
          </a:p>
          <a:p>
            <a:pPr>
              <a:buFont typeface="Wingdings" pitchFamily="2" charset="2"/>
              <a:buNone/>
            </a:pPr>
            <a:endParaRPr lang="fr-FR" sz="1800" dirty="0"/>
          </a:p>
          <a:p>
            <a:endParaRPr lang="fr-FR" sz="1800" dirty="0"/>
          </a:p>
          <a:p>
            <a:endParaRPr lang="fr-FR"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ctrTitle"/>
          </p:nvPr>
        </p:nvSpPr>
        <p:spPr>
          <a:xfrm>
            <a:off x="685800" y="2286000"/>
            <a:ext cx="7772400" cy="1143000"/>
          </a:xfrm>
        </p:spPr>
        <p:txBody>
          <a:bodyPr/>
          <a:lstStyle/>
          <a:p>
            <a:r>
              <a:rPr lang="fr-FR"/>
              <a:t>DTD</a:t>
            </a:r>
          </a:p>
        </p:txBody>
      </p:sp>
      <p:sp>
        <p:nvSpPr>
          <p:cNvPr id="428035"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91B71FCB-84C7-4A3D-ACDA-D04D8B1A7808}" type="slidenum">
              <a:rPr lang="fr-FR"/>
              <a:pPr/>
              <a:t>38</a:t>
            </a:fld>
            <a:endParaRPr lang="fr-FR"/>
          </a:p>
        </p:txBody>
      </p:sp>
      <p:sp>
        <p:nvSpPr>
          <p:cNvPr id="321538" name="Rectangle 2"/>
          <p:cNvSpPr>
            <a:spLocks noGrp="1" noChangeArrowheads="1"/>
          </p:cNvSpPr>
          <p:nvPr>
            <p:ph type="title"/>
          </p:nvPr>
        </p:nvSpPr>
        <p:spPr/>
        <p:txBody>
          <a:bodyPr/>
          <a:lstStyle/>
          <a:p>
            <a:r>
              <a:rPr lang="fr-FR" altLang="ko-KR">
                <a:ea typeface="굴림" pitchFamily="50" charset="-127"/>
              </a:rPr>
              <a:t>Déclarations de Types de Document</a:t>
            </a:r>
            <a:endParaRPr lang="fr-FR">
              <a:ea typeface="굴림" pitchFamily="50" charset="-127"/>
            </a:endParaRPr>
          </a:p>
        </p:txBody>
      </p:sp>
      <p:sp>
        <p:nvSpPr>
          <p:cNvPr id="321539" name="Rectangle 3"/>
          <p:cNvSpPr>
            <a:spLocks noGrp="1" noChangeArrowheads="1"/>
          </p:cNvSpPr>
          <p:nvPr>
            <p:ph type="body" idx="1"/>
          </p:nvPr>
        </p:nvSpPr>
        <p:spPr/>
        <p:txBody>
          <a:bodyPr/>
          <a:lstStyle/>
          <a:p>
            <a:pPr>
              <a:lnSpc>
                <a:spcPct val="90000"/>
              </a:lnSpc>
            </a:pPr>
            <a:endParaRPr lang="fr-FR" altLang="ko-KR">
              <a:ea typeface="굴림" pitchFamily="50" charset="-127"/>
            </a:endParaRPr>
          </a:p>
          <a:p>
            <a:pPr>
              <a:lnSpc>
                <a:spcPct val="90000"/>
              </a:lnSpc>
            </a:pPr>
            <a:r>
              <a:rPr lang="fr-FR" altLang="ko-KR">
                <a:ea typeface="굴림" pitchFamily="50" charset="-127"/>
                <a:cs typeface="Times New Roman" pitchFamily="18" charset="0"/>
              </a:rPr>
              <a:t>La DTD sert à définir la structure des données d’un document XML :</a:t>
            </a:r>
          </a:p>
          <a:p>
            <a:pPr lvl="1">
              <a:lnSpc>
                <a:spcPct val="90000"/>
              </a:lnSpc>
            </a:pPr>
            <a:r>
              <a:rPr lang="fr-FR" altLang="ko-KR">
                <a:ea typeface="굴림" pitchFamily="50" charset="-127"/>
                <a:cs typeface="Times New Roman" pitchFamily="18" charset="0"/>
              </a:rPr>
              <a:t>organisation des éléments</a:t>
            </a:r>
          </a:p>
          <a:p>
            <a:pPr lvl="1">
              <a:lnSpc>
                <a:spcPct val="90000"/>
              </a:lnSpc>
            </a:pPr>
            <a:r>
              <a:rPr lang="fr-FR" altLang="ko-KR">
                <a:ea typeface="굴림" pitchFamily="50" charset="-127"/>
                <a:cs typeface="Times New Roman" pitchFamily="18" charset="0"/>
              </a:rPr>
              <a:t>sémantique du document</a:t>
            </a:r>
            <a:r>
              <a:rPr lang="fr-FR" altLang="ko-KR">
                <a:ea typeface="굴림" pitchFamily="50" charset="-127"/>
              </a:rPr>
              <a:t> </a:t>
            </a:r>
          </a:p>
          <a:p>
            <a:pPr lvl="1">
              <a:lnSpc>
                <a:spcPct val="90000"/>
              </a:lnSpc>
            </a:pPr>
            <a:endParaRPr lang="fr-FR" altLang="ko-KR">
              <a:ea typeface="굴림" pitchFamily="50" charset="-127"/>
            </a:endParaRPr>
          </a:p>
          <a:p>
            <a:pPr>
              <a:lnSpc>
                <a:spcPct val="90000"/>
              </a:lnSpc>
            </a:pPr>
            <a:r>
              <a:rPr lang="fr-FR">
                <a:latin typeface="TimesNewRoman" charset="0"/>
              </a:rPr>
              <a:t>Décrit rigoureusement la structure d’un document spécifique à l’aide des déclarations suivantes </a:t>
            </a:r>
            <a:r>
              <a:rPr lang="fr-FR" altLang="ko-KR">
                <a:ea typeface="굴림" pitchFamily="50" charset="-127"/>
              </a:rPr>
              <a:t>:</a:t>
            </a:r>
          </a:p>
          <a:p>
            <a:pPr lvl="1">
              <a:lnSpc>
                <a:spcPct val="90000"/>
              </a:lnSpc>
            </a:pPr>
            <a:r>
              <a:rPr lang="fr-FR"/>
              <a:t>Éléments</a:t>
            </a:r>
            <a:endParaRPr lang="fr-FR" altLang="ko-KR">
              <a:ea typeface="굴림" pitchFamily="50" charset="-127"/>
            </a:endParaRPr>
          </a:p>
          <a:p>
            <a:pPr lvl="1">
              <a:lnSpc>
                <a:spcPct val="90000"/>
              </a:lnSpc>
            </a:pPr>
            <a:r>
              <a:rPr lang="fr-FR" altLang="ko-KR">
                <a:ea typeface="굴림" pitchFamily="50" charset="-127"/>
              </a:rPr>
              <a:t>Attributs</a:t>
            </a:r>
          </a:p>
          <a:p>
            <a:pPr lvl="2">
              <a:lnSpc>
                <a:spcPct val="90000"/>
              </a:lnSpc>
            </a:pPr>
            <a:r>
              <a:rPr lang="fr-FR" altLang="ko-KR">
                <a:ea typeface="굴림" pitchFamily="50" charset="-127"/>
              </a:rPr>
              <a:t>Types d’attributs</a:t>
            </a:r>
          </a:p>
          <a:p>
            <a:pPr lvl="3">
              <a:lnSpc>
                <a:spcPct val="90000"/>
              </a:lnSpc>
            </a:pPr>
            <a:r>
              <a:rPr lang="fr-FR" altLang="ko-KR">
                <a:ea typeface="굴림" pitchFamily="50" charset="-127"/>
              </a:rPr>
              <a:t>CDATA, ID, IDREF or IDREFS, ENTITY or ENTITIES, MTOKEN or NMTOKENS, a list of names</a:t>
            </a:r>
          </a:p>
          <a:p>
            <a:pPr lvl="2">
              <a:lnSpc>
                <a:spcPct val="90000"/>
              </a:lnSpc>
            </a:pPr>
            <a:r>
              <a:rPr lang="fr-FR" altLang="ko-KR">
                <a:ea typeface="굴림" pitchFamily="50" charset="-127"/>
              </a:rPr>
              <a:t>Valeurs par défaut</a:t>
            </a:r>
          </a:p>
          <a:p>
            <a:pPr lvl="3">
              <a:lnSpc>
                <a:spcPct val="90000"/>
              </a:lnSpc>
            </a:pPr>
            <a:r>
              <a:rPr lang="fr-FR" altLang="ko-KR">
                <a:ea typeface="굴림" pitchFamily="50" charset="-127"/>
              </a:rPr>
              <a:t>#REQUIRED, #IMPLIED, “value”, #FIXED “value”</a:t>
            </a:r>
          </a:p>
          <a:p>
            <a:pPr lvl="1">
              <a:lnSpc>
                <a:spcPct val="90000"/>
              </a:lnSpc>
            </a:pPr>
            <a:r>
              <a:rPr lang="fr-FR" altLang="ko-KR">
                <a:ea typeface="굴림" pitchFamily="50" charset="-127"/>
              </a:rPr>
              <a:t>Entités</a:t>
            </a:r>
          </a:p>
          <a:p>
            <a:pPr lvl="2">
              <a:lnSpc>
                <a:spcPct val="90000"/>
              </a:lnSpc>
            </a:pPr>
            <a:r>
              <a:rPr lang="fr-FR" altLang="ko-KR">
                <a:ea typeface="굴림" pitchFamily="50" charset="-127"/>
              </a:rPr>
              <a:t>internal entities, external entities, parameter entities</a:t>
            </a:r>
          </a:p>
          <a:p>
            <a:pPr lvl="1">
              <a:lnSpc>
                <a:spcPct val="90000"/>
              </a:lnSpc>
            </a:pPr>
            <a:r>
              <a:rPr lang="fr-FR" altLang="ko-KR">
                <a:ea typeface="굴림" pitchFamily="50" charset="-127"/>
              </a:rPr>
              <a:t>Notation</a:t>
            </a:r>
          </a:p>
          <a:p>
            <a:pPr>
              <a:lnSpc>
                <a:spcPct val="90000"/>
              </a:lnSpc>
            </a:pP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980F3DD-F386-4F52-98F6-F9D60D9745F8}" type="slidenum">
              <a:rPr lang="fr-FR"/>
              <a:pPr/>
              <a:t>39</a:t>
            </a:fld>
            <a:endParaRPr lang="fr-FR"/>
          </a:p>
        </p:txBody>
      </p:sp>
      <p:sp>
        <p:nvSpPr>
          <p:cNvPr id="329730" name="Rectangle 2"/>
          <p:cNvSpPr>
            <a:spLocks noGrp="1" noChangeArrowheads="1"/>
          </p:cNvSpPr>
          <p:nvPr>
            <p:ph type="title"/>
          </p:nvPr>
        </p:nvSpPr>
        <p:spPr/>
        <p:txBody>
          <a:bodyPr/>
          <a:lstStyle/>
          <a:p>
            <a:r>
              <a:rPr lang="fr-FR"/>
              <a:t>DTD et document</a:t>
            </a:r>
          </a:p>
        </p:txBody>
      </p:sp>
      <p:sp>
        <p:nvSpPr>
          <p:cNvPr id="329731" name="Rectangle 3"/>
          <p:cNvSpPr>
            <a:spLocks noGrp="1" noChangeArrowheads="1"/>
          </p:cNvSpPr>
          <p:nvPr>
            <p:ph type="body" idx="1"/>
          </p:nvPr>
        </p:nvSpPr>
        <p:spPr/>
        <p:txBody>
          <a:bodyPr/>
          <a:lstStyle/>
          <a:p>
            <a:endParaRPr lang="fr-FR" altLang="ko-KR">
              <a:ea typeface="굴림" pitchFamily="50" charset="-127"/>
            </a:endParaRPr>
          </a:p>
          <a:p>
            <a:r>
              <a:rPr lang="fr-FR" altLang="ko-KR">
                <a:ea typeface="굴림" pitchFamily="50" charset="-127"/>
              </a:rPr>
              <a:t>Documents bien formés</a:t>
            </a:r>
          </a:p>
          <a:p>
            <a:endParaRPr lang="fr-FR" altLang="ko-KR">
              <a:ea typeface="굴림" pitchFamily="50" charset="-127"/>
            </a:endParaRPr>
          </a:p>
          <a:p>
            <a:pPr lvl="1"/>
            <a:r>
              <a:rPr lang="fr-FR"/>
              <a:t>Sans DTD</a:t>
            </a:r>
          </a:p>
          <a:p>
            <a:pPr lvl="1"/>
            <a:r>
              <a:rPr lang="fr-FR" altLang="ko-KR">
                <a:ea typeface="굴림" pitchFamily="50" charset="-127"/>
              </a:rPr>
              <a:t>Le document instance doit être conforme à la grammaire des documents XML</a:t>
            </a:r>
          </a:p>
          <a:p>
            <a:pPr lvl="1"/>
            <a:r>
              <a:rPr lang="fr-FR"/>
              <a:t>Imbrication correcte des balises</a:t>
            </a:r>
            <a:r>
              <a:rPr lang="fr-FR" altLang="ko-KR">
                <a:ea typeface="굴림" pitchFamily="50" charset="-127"/>
              </a:rPr>
              <a:t> </a:t>
            </a:r>
          </a:p>
          <a:p>
            <a:pPr lvl="1"/>
            <a:r>
              <a:rPr lang="fr-FR" altLang="ko-KR">
                <a:ea typeface="굴림" pitchFamily="50" charset="-127"/>
              </a:rPr>
              <a:t>Doit avoir un document racine (Root)</a:t>
            </a:r>
          </a:p>
          <a:p>
            <a:pPr lvl="1">
              <a:lnSpc>
                <a:spcPct val="120000"/>
              </a:lnSpc>
            </a:pPr>
            <a:r>
              <a:rPr lang="fr-FR"/>
              <a:t>Contient au moins un élément</a:t>
            </a:r>
            <a:endParaRPr lang="fr-FR" altLang="ko-KR">
              <a:ea typeface="굴림" pitchFamily="50" charset="-127"/>
            </a:endParaRPr>
          </a:p>
          <a:p>
            <a:pPr lvl="1"/>
            <a:endParaRPr lang="fr-FR" altLang="ko-KR">
              <a:ea typeface="굴림" pitchFamily="50" charset="-127"/>
            </a:endParaRPr>
          </a:p>
          <a:p>
            <a:r>
              <a:rPr lang="fr-FR" altLang="ko-KR">
                <a:ea typeface="굴림" pitchFamily="50" charset="-127"/>
              </a:rPr>
              <a:t>Documents Valides</a:t>
            </a:r>
          </a:p>
          <a:p>
            <a:endParaRPr lang="fr-FR" altLang="ko-KR">
              <a:ea typeface="굴림" pitchFamily="50" charset="-127"/>
            </a:endParaRPr>
          </a:p>
          <a:p>
            <a:pPr lvl="1"/>
            <a:r>
              <a:rPr lang="fr-FR" altLang="ko-KR">
                <a:ea typeface="굴림" pitchFamily="50" charset="-127"/>
              </a:rPr>
              <a:t>Contiennent une DTD</a:t>
            </a:r>
          </a:p>
          <a:p>
            <a:pPr lvl="1"/>
            <a:r>
              <a:rPr lang="fr-FR" altLang="ko-KR">
                <a:ea typeface="굴림" pitchFamily="50" charset="-127"/>
              </a:rPr>
              <a:t>Le document instance est conforme à cette DTD</a:t>
            </a:r>
            <a:endParaRPr lang="ko-KR" altLang="fr-FR">
              <a:ea typeface="굴림" pitchFamily="50" charset="-127"/>
            </a:endParaRPr>
          </a:p>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CAC54DC4-8AE5-4BDA-9A5D-644440E1CC24}" type="slidenum">
              <a:rPr lang="fr-FR"/>
              <a:pPr/>
              <a:t>4</a:t>
            </a:fld>
            <a:endParaRPr lang="fr-FR" dirty="0"/>
          </a:p>
        </p:txBody>
      </p:sp>
      <p:sp>
        <p:nvSpPr>
          <p:cNvPr id="285698" name="Rectangle 2"/>
          <p:cNvSpPr>
            <a:spLocks noGrp="1" noChangeArrowheads="1"/>
          </p:cNvSpPr>
          <p:nvPr>
            <p:ph type="title"/>
          </p:nvPr>
        </p:nvSpPr>
        <p:spPr/>
        <p:txBody>
          <a:bodyPr/>
          <a:lstStyle/>
          <a:p>
            <a:r>
              <a:rPr lang="fr-FR" dirty="0"/>
              <a:t>Problématique</a:t>
            </a:r>
          </a:p>
        </p:txBody>
      </p:sp>
      <p:sp>
        <p:nvSpPr>
          <p:cNvPr id="285699" name="Rectangle 3"/>
          <p:cNvSpPr>
            <a:spLocks noGrp="1" noChangeArrowheads="1"/>
          </p:cNvSpPr>
          <p:nvPr>
            <p:ph type="body" idx="1"/>
          </p:nvPr>
        </p:nvSpPr>
        <p:spPr/>
        <p:txBody>
          <a:bodyPr/>
          <a:lstStyle/>
          <a:p>
            <a:endParaRPr lang="fr-FR" dirty="0"/>
          </a:p>
          <a:p>
            <a:r>
              <a:rPr lang="fr-FR" dirty="0"/>
              <a:t>Principales gênes :</a:t>
            </a:r>
          </a:p>
          <a:p>
            <a:pPr lvl="1"/>
            <a:endParaRPr lang="fr-FR" dirty="0"/>
          </a:p>
          <a:p>
            <a:pPr lvl="1"/>
            <a:r>
              <a:rPr lang="fr-FR" dirty="0"/>
              <a:t>difficulté de recherche</a:t>
            </a:r>
          </a:p>
          <a:p>
            <a:pPr lvl="1"/>
            <a:endParaRPr lang="fr-FR" dirty="0"/>
          </a:p>
          <a:p>
            <a:pPr lvl="1"/>
            <a:r>
              <a:rPr lang="fr-FR" dirty="0"/>
              <a:t>volume des informations</a:t>
            </a:r>
          </a:p>
          <a:p>
            <a:pPr lvl="1"/>
            <a:endParaRPr lang="fr-FR" dirty="0"/>
          </a:p>
          <a:p>
            <a:pPr lvl="1"/>
            <a:r>
              <a:rPr lang="fr-FR" dirty="0"/>
              <a:t>compréhension des informations (concepts et vocabulaire spécialisés)</a:t>
            </a:r>
          </a:p>
          <a:p>
            <a:pPr lvl="1"/>
            <a:endParaRPr lang="fr-FR" dirty="0"/>
          </a:p>
          <a:p>
            <a:pPr lvl="1"/>
            <a:r>
              <a:rPr lang="fr-FR" dirty="0"/>
              <a:t>pertinence de l’information (Valable ? Vérifiable ? Origine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9F1CE6F2-2ED6-4D6F-867F-56C2534FE48D}" type="slidenum">
              <a:rPr lang="fr-FR"/>
              <a:pPr/>
              <a:t>40</a:t>
            </a:fld>
            <a:endParaRPr lang="fr-FR"/>
          </a:p>
        </p:txBody>
      </p:sp>
      <p:sp>
        <p:nvSpPr>
          <p:cNvPr id="330756" name="Text Box 4"/>
          <p:cNvSpPr txBox="1">
            <a:spLocks noChangeArrowheads="1"/>
          </p:cNvSpPr>
          <p:nvPr/>
        </p:nvSpPr>
        <p:spPr bwMode="auto">
          <a:xfrm>
            <a:off x="685800" y="1371600"/>
            <a:ext cx="5181600" cy="22860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30757" name="Text Box 5"/>
          <p:cNvSpPr txBox="1">
            <a:spLocks noChangeArrowheads="1"/>
          </p:cNvSpPr>
          <p:nvPr/>
        </p:nvSpPr>
        <p:spPr bwMode="auto">
          <a:xfrm>
            <a:off x="609600" y="4149725"/>
            <a:ext cx="5105400" cy="2133600"/>
          </a:xfrm>
          <a:prstGeom prst="rect">
            <a:avLst/>
          </a:prstGeom>
          <a:solidFill>
            <a:schemeClr val="hlink">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330755" name="Rectangle 3"/>
          <p:cNvSpPr>
            <a:spLocks noGrp="1" noChangeArrowheads="1"/>
          </p:cNvSpPr>
          <p:nvPr>
            <p:ph type="body" idx="1"/>
          </p:nvPr>
        </p:nvSpPr>
        <p:spPr/>
        <p:txBody>
          <a:bodyPr/>
          <a:lstStyle/>
          <a:p>
            <a:r>
              <a:rPr lang="fr-FR" altLang="ko-KR">
                <a:ea typeface="굴림" pitchFamily="50" charset="-127"/>
              </a:rPr>
              <a:t>Exemple de documents bien formé :</a:t>
            </a:r>
          </a:p>
          <a:p>
            <a:pPr lvl="1">
              <a:buFont typeface="Wingdings" pitchFamily="2" charset="2"/>
              <a:buNone/>
            </a:pPr>
            <a:endParaRPr lang="fr-FR" altLang="ko-KR">
              <a:ea typeface="굴림" pitchFamily="50" charset="-127"/>
            </a:endParaRPr>
          </a:p>
          <a:p>
            <a:pPr lvl="1">
              <a:buFont typeface="Wingdings" pitchFamily="2" charset="2"/>
              <a:buNone/>
            </a:pPr>
            <a:r>
              <a:rPr lang="fr-FR" altLang="ko-KR" sz="2400">
                <a:ea typeface="굴림" pitchFamily="50" charset="-127"/>
              </a:rPr>
              <a:t>&lt;?XML version=“1.0”?&gt;</a:t>
            </a:r>
          </a:p>
          <a:p>
            <a:pPr lvl="1">
              <a:buFont typeface="Wingdings" pitchFamily="2" charset="2"/>
              <a:buNone/>
            </a:pPr>
            <a:r>
              <a:rPr lang="fr-FR" altLang="ko-KR" sz="2400">
                <a:ea typeface="굴림" pitchFamily="50" charset="-127"/>
              </a:rPr>
              <a:t>&lt;R&gt;</a:t>
            </a:r>
          </a:p>
          <a:p>
            <a:pPr lvl="1">
              <a:buFont typeface="Wingdings" pitchFamily="2" charset="2"/>
              <a:buNone/>
            </a:pPr>
            <a:r>
              <a:rPr lang="fr-FR" altLang="ko-KR" sz="2400">
                <a:ea typeface="굴림" pitchFamily="50" charset="-127"/>
              </a:rPr>
              <a:t>&lt;greeting&gt;Hello, World!&lt;/greeting&gt;</a:t>
            </a:r>
          </a:p>
          <a:p>
            <a:pPr lvl="1">
              <a:buFont typeface="Wingdings" pitchFamily="2" charset="2"/>
              <a:buNone/>
            </a:pPr>
            <a:r>
              <a:rPr lang="fr-FR" altLang="ko-KR" sz="2400">
                <a:ea typeface="굴림" pitchFamily="50" charset="-127"/>
              </a:rPr>
              <a:t>&lt;response&gt;Hello, XML!&lt;/ response &gt;</a:t>
            </a:r>
          </a:p>
          <a:p>
            <a:pPr lvl="1">
              <a:buFont typeface="Wingdings" pitchFamily="2" charset="2"/>
              <a:buNone/>
            </a:pPr>
            <a:r>
              <a:rPr lang="fr-FR" altLang="ko-KR" sz="2400">
                <a:ea typeface="굴림" pitchFamily="50" charset="-127"/>
              </a:rPr>
              <a:t>&lt;/R&gt;</a:t>
            </a:r>
          </a:p>
          <a:p>
            <a:pPr lvl="1">
              <a:buFont typeface="Wingdings" pitchFamily="2" charset="2"/>
              <a:buNone/>
            </a:pPr>
            <a:endParaRPr lang="fr-FR" altLang="ko-KR" sz="2400">
              <a:ea typeface="굴림" pitchFamily="50" charset="-127"/>
            </a:endParaRPr>
          </a:p>
          <a:p>
            <a:pPr lvl="1">
              <a:buFont typeface="Wingdings" pitchFamily="2" charset="2"/>
              <a:buNone/>
            </a:pPr>
            <a:r>
              <a:rPr lang="fr-FR" altLang="ko-KR" sz="2400">
                <a:ea typeface="굴림" pitchFamily="50" charset="-127"/>
              </a:rPr>
              <a:t>&lt;?XML version=“1.0”?&gt;</a:t>
            </a:r>
          </a:p>
          <a:p>
            <a:pPr lvl="1">
              <a:buFont typeface="Wingdings" pitchFamily="2" charset="2"/>
              <a:buNone/>
            </a:pPr>
            <a:r>
              <a:rPr lang="fr-FR" altLang="ko-KR" sz="2400">
                <a:ea typeface="굴림" pitchFamily="50" charset="-127"/>
              </a:rPr>
              <a:t>&lt;conversation&gt;</a:t>
            </a:r>
          </a:p>
          <a:p>
            <a:pPr lvl="1">
              <a:buFont typeface="Wingdings" pitchFamily="2" charset="2"/>
              <a:buNone/>
            </a:pPr>
            <a:r>
              <a:rPr lang="fr-FR" altLang="ko-KR" sz="2400">
                <a:ea typeface="굴림" pitchFamily="50" charset="-127"/>
              </a:rPr>
              <a:t>&lt;greeting&gt;Hello, World!&lt;/greeting&gt;</a:t>
            </a:r>
          </a:p>
          <a:p>
            <a:pPr lvl="1">
              <a:buFont typeface="Wingdings" pitchFamily="2" charset="2"/>
              <a:buNone/>
            </a:pPr>
            <a:r>
              <a:rPr lang="fr-FR" altLang="ko-KR" sz="2400">
                <a:ea typeface="굴림" pitchFamily="50" charset="-127"/>
              </a:rPr>
              <a:t>&lt;response&gt;Hello, XML!&lt;/ response &gt;</a:t>
            </a:r>
          </a:p>
          <a:p>
            <a:pPr lvl="1">
              <a:buFont typeface="Wingdings" pitchFamily="2" charset="2"/>
              <a:buNone/>
            </a:pPr>
            <a:r>
              <a:rPr lang="fr-FR" altLang="ko-KR" sz="2400">
                <a:ea typeface="굴림" pitchFamily="50" charset="-127"/>
              </a:rPr>
              <a:t>&lt;/conversation&gt;</a:t>
            </a:r>
          </a:p>
          <a:p>
            <a:endParaRPr lang="fr-FR" sz="4000"/>
          </a:p>
        </p:txBody>
      </p:sp>
      <p:sp>
        <p:nvSpPr>
          <p:cNvPr id="330754" name="Rectangle 2"/>
          <p:cNvSpPr>
            <a:spLocks noGrp="1" noChangeArrowheads="1"/>
          </p:cNvSpPr>
          <p:nvPr>
            <p:ph type="title"/>
          </p:nvPr>
        </p:nvSpPr>
        <p:spPr/>
        <p:txBody>
          <a:bodyPr/>
          <a:lstStyle/>
          <a:p>
            <a:r>
              <a:rPr lang="fr-FR"/>
              <a:t>DTD et document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E68BFDB8-2CDB-4328-8C82-77C5ECE7275D}" type="slidenum">
              <a:rPr lang="fr-FR"/>
              <a:pPr/>
              <a:t>41</a:t>
            </a:fld>
            <a:endParaRPr lang="fr-FR"/>
          </a:p>
        </p:txBody>
      </p:sp>
      <p:sp>
        <p:nvSpPr>
          <p:cNvPr id="327684" name="Text Box 4"/>
          <p:cNvSpPr txBox="1">
            <a:spLocks noChangeArrowheads="1"/>
          </p:cNvSpPr>
          <p:nvPr/>
        </p:nvSpPr>
        <p:spPr bwMode="auto">
          <a:xfrm>
            <a:off x="1143000" y="2765425"/>
            <a:ext cx="4648200" cy="2035175"/>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27683" name="Rectangle 3"/>
          <p:cNvSpPr>
            <a:spLocks noGrp="1" noChangeArrowheads="1"/>
          </p:cNvSpPr>
          <p:nvPr>
            <p:ph type="body" idx="1"/>
          </p:nvPr>
        </p:nvSpPr>
        <p:spPr/>
        <p:txBody>
          <a:bodyPr/>
          <a:lstStyle/>
          <a:p>
            <a:pPr lvl="1"/>
            <a:endParaRPr lang="fr-FR" altLang="ko-KR" sz="2000" dirty="0">
              <a:ea typeface="굴림" pitchFamily="50" charset="-127"/>
            </a:endParaRPr>
          </a:p>
          <a:p>
            <a:pPr lvl="1"/>
            <a:r>
              <a:rPr lang="fr-FR" altLang="ko-KR" sz="2000" dirty="0">
                <a:ea typeface="굴림" pitchFamily="50" charset="-127"/>
              </a:rPr>
              <a:t>La DTD est la première chose après les instructions de traitement</a:t>
            </a:r>
          </a:p>
          <a:p>
            <a:pPr lvl="2"/>
            <a:r>
              <a:rPr lang="fr-FR" altLang="ko-KR" sz="1800" dirty="0">
                <a:ea typeface="굴림" pitchFamily="50" charset="-127"/>
              </a:rPr>
              <a:t>En ligne</a:t>
            </a:r>
          </a:p>
          <a:p>
            <a:pPr lvl="2"/>
            <a:r>
              <a:rPr lang="fr-FR" altLang="ko-KR" sz="1800" dirty="0">
                <a:ea typeface="굴림" pitchFamily="50" charset="-127"/>
              </a:rPr>
              <a:t>Par référence à un fichier</a:t>
            </a:r>
          </a:p>
          <a:p>
            <a:pPr lvl="1"/>
            <a:r>
              <a:rPr lang="fr-FR" altLang="ko-KR" sz="2000" dirty="0">
                <a:ea typeface="굴림" pitchFamily="50" charset="-127"/>
              </a:rPr>
              <a:t>exemple</a:t>
            </a:r>
          </a:p>
          <a:p>
            <a:pPr lvl="2">
              <a:buFontTx/>
              <a:buNone/>
            </a:pPr>
            <a:r>
              <a:rPr lang="ko-KR" altLang="fr-FR" dirty="0">
                <a:ea typeface="굴림" pitchFamily="50" charset="-127"/>
              </a:rPr>
              <a:t>&lt;?</a:t>
            </a:r>
            <a:r>
              <a:rPr lang="fr-FR" altLang="ko-KR" dirty="0">
                <a:ea typeface="굴림" pitchFamily="50" charset="-127"/>
              </a:rPr>
              <a:t>XML version="1.0" </a:t>
            </a:r>
            <a:r>
              <a:rPr lang="fr-FR" altLang="ko-KR" dirty="0" err="1">
                <a:ea typeface="굴림" pitchFamily="50" charset="-127"/>
              </a:rPr>
              <a:t>rmd</a:t>
            </a:r>
            <a:r>
              <a:rPr lang="fr-FR" altLang="ko-KR" dirty="0">
                <a:ea typeface="굴림" pitchFamily="50" charset="-127"/>
              </a:rPr>
              <a:t>="</a:t>
            </a:r>
            <a:r>
              <a:rPr lang="fr-FR" altLang="ko-KR" dirty="0" err="1">
                <a:ea typeface="굴림" pitchFamily="50" charset="-127"/>
              </a:rPr>
              <a:t>internal</a:t>
            </a:r>
            <a:r>
              <a:rPr lang="fr-FR" altLang="ko-KR" dirty="0">
                <a:ea typeface="굴림" pitchFamily="50" charset="-127"/>
              </a:rPr>
              <a:t>"?&gt;</a:t>
            </a:r>
          </a:p>
          <a:p>
            <a:pPr lvl="2">
              <a:buFontTx/>
              <a:buNone/>
            </a:pPr>
            <a:r>
              <a:rPr lang="fr-FR" altLang="ko-KR" dirty="0">
                <a:ea typeface="굴림" pitchFamily="50" charset="-127"/>
              </a:rPr>
              <a:t>&lt;!DOCTYPE </a:t>
            </a:r>
            <a:r>
              <a:rPr lang="fr-FR" altLang="ko-KR" dirty="0" err="1">
                <a:ea typeface="굴림" pitchFamily="50" charset="-127"/>
              </a:rPr>
              <a:t>chapter</a:t>
            </a:r>
            <a:r>
              <a:rPr lang="fr-FR" altLang="ko-KR" dirty="0">
                <a:ea typeface="굴림" pitchFamily="50" charset="-127"/>
              </a:rPr>
              <a:t> SYSTEM "dbook.dtd" [</a:t>
            </a:r>
          </a:p>
          <a:p>
            <a:pPr lvl="2">
              <a:buFontTx/>
              <a:buNone/>
            </a:pPr>
            <a:r>
              <a:rPr lang="fr-FR" altLang="ko-KR" dirty="0">
                <a:ea typeface="굴림" pitchFamily="50" charset="-127"/>
              </a:rPr>
              <a:t>&lt;!ELEMENT </a:t>
            </a:r>
            <a:r>
              <a:rPr lang="fr-FR" altLang="ko-KR" dirty="0" err="1">
                <a:ea typeface="굴림" pitchFamily="50" charset="-127"/>
              </a:rPr>
              <a:t>ulink</a:t>
            </a:r>
            <a:r>
              <a:rPr lang="fr-FR" altLang="ko-KR" dirty="0">
                <a:ea typeface="굴림" pitchFamily="50" charset="-127"/>
              </a:rPr>
              <a:t> (#PCDATA)*&gt;</a:t>
            </a:r>
          </a:p>
          <a:p>
            <a:pPr lvl="2">
              <a:buFontTx/>
              <a:buNone/>
            </a:pPr>
            <a:r>
              <a:rPr lang="fr-FR" altLang="ko-KR" dirty="0">
                <a:ea typeface="굴림" pitchFamily="50" charset="-127"/>
              </a:rPr>
              <a:t>&lt;!ATTLIST </a:t>
            </a:r>
            <a:r>
              <a:rPr lang="fr-FR" altLang="ko-KR" dirty="0" err="1">
                <a:ea typeface="굴림" pitchFamily="50" charset="-127"/>
              </a:rPr>
              <a:t>ulink</a:t>
            </a:r>
            <a:endParaRPr lang="fr-FR" altLang="ko-KR" dirty="0">
              <a:ea typeface="굴림" pitchFamily="50" charset="-127"/>
            </a:endParaRPr>
          </a:p>
          <a:p>
            <a:pPr lvl="2">
              <a:buFontTx/>
              <a:buNone/>
            </a:pPr>
            <a:r>
              <a:rPr lang="fr-FR" altLang="ko-KR" dirty="0">
                <a:ea typeface="굴림" pitchFamily="50" charset="-127"/>
              </a:rPr>
              <a:t>    </a:t>
            </a:r>
            <a:r>
              <a:rPr lang="fr-FR" altLang="ko-KR" dirty="0" err="1">
                <a:ea typeface="굴림" pitchFamily="50" charset="-127"/>
              </a:rPr>
              <a:t>xml-link</a:t>
            </a:r>
            <a:r>
              <a:rPr lang="fr-FR" altLang="ko-KR" dirty="0">
                <a:ea typeface="굴림" pitchFamily="50" charset="-127"/>
              </a:rPr>
              <a:t>       	CDATA  #FIXED "SIMPLE"</a:t>
            </a:r>
          </a:p>
          <a:p>
            <a:pPr lvl="2">
              <a:buFontTx/>
              <a:buNone/>
            </a:pPr>
            <a:r>
              <a:rPr lang="fr-FR" altLang="ko-KR" dirty="0">
                <a:ea typeface="굴림" pitchFamily="50" charset="-127"/>
              </a:rPr>
              <a:t>    </a:t>
            </a:r>
            <a:r>
              <a:rPr lang="fr-FR" altLang="ko-KR" dirty="0" err="1">
                <a:ea typeface="굴림" pitchFamily="50" charset="-127"/>
              </a:rPr>
              <a:t>xml-attributes</a:t>
            </a:r>
            <a:r>
              <a:rPr lang="fr-FR" altLang="ko-KR" dirty="0">
                <a:ea typeface="굴림" pitchFamily="50" charset="-127"/>
              </a:rPr>
              <a:t> 	CDATA  #FIXED "HREF URL"</a:t>
            </a:r>
          </a:p>
          <a:p>
            <a:pPr lvl="2">
              <a:buFontTx/>
              <a:buNone/>
            </a:pPr>
            <a:r>
              <a:rPr lang="fr-FR" altLang="ko-KR" dirty="0">
                <a:ea typeface="굴림" pitchFamily="50" charset="-127"/>
              </a:rPr>
              <a:t>    URL            	CDATA  #REQUIRED&gt;</a:t>
            </a:r>
          </a:p>
          <a:p>
            <a:pPr lvl="2">
              <a:buFontTx/>
              <a:buNone/>
            </a:pPr>
            <a:r>
              <a:rPr lang="fr-FR" altLang="ko-KR" dirty="0">
                <a:ea typeface="굴림" pitchFamily="50" charset="-127"/>
              </a:rPr>
              <a:t>]&gt;</a:t>
            </a:r>
          </a:p>
          <a:p>
            <a:pPr lvl="2">
              <a:buFontTx/>
              <a:buNone/>
            </a:pPr>
            <a:r>
              <a:rPr lang="fr-FR" altLang="ko-KR" dirty="0">
                <a:ea typeface="굴림" pitchFamily="50" charset="-127"/>
              </a:rPr>
              <a:t>&lt;</a:t>
            </a:r>
            <a:r>
              <a:rPr lang="fr-FR" altLang="ko-KR" dirty="0" err="1">
                <a:ea typeface="굴림" pitchFamily="50" charset="-127"/>
              </a:rPr>
              <a:t>chapter</a:t>
            </a:r>
            <a:r>
              <a:rPr lang="fr-FR" altLang="ko-KR" dirty="0">
                <a:ea typeface="굴림" pitchFamily="50" charset="-127"/>
              </a:rPr>
              <a:t>&gt;...&lt;/</a:t>
            </a:r>
            <a:r>
              <a:rPr lang="fr-FR" altLang="ko-KR" dirty="0" err="1">
                <a:ea typeface="굴림" pitchFamily="50" charset="-127"/>
              </a:rPr>
              <a:t>chapter</a:t>
            </a:r>
            <a:r>
              <a:rPr lang="fr-FR" altLang="ko-KR" dirty="0">
                <a:ea typeface="굴림" pitchFamily="50" charset="-127"/>
              </a:rPr>
              <a:t>&gt;</a:t>
            </a:r>
          </a:p>
          <a:p>
            <a:pPr lvl="2">
              <a:buFontTx/>
              <a:buNone/>
            </a:pPr>
            <a:endParaRPr lang="fr-FR" altLang="ko-KR" dirty="0">
              <a:ea typeface="굴림" pitchFamily="50" charset="-127"/>
            </a:endParaRPr>
          </a:p>
          <a:p>
            <a:pPr lvl="2">
              <a:buFontTx/>
              <a:buNone/>
            </a:pPr>
            <a:r>
              <a:rPr lang="fr-FR" altLang="ko-KR" sz="1800" dirty="0">
                <a:ea typeface="굴림" pitchFamily="50" charset="-127"/>
              </a:rPr>
              <a:t>dbook.dtd + déclaration d’éléments et attributs pour </a:t>
            </a:r>
            <a:r>
              <a:rPr lang="fr-FR" altLang="ko-KR" sz="1800" dirty="0" err="1">
                <a:ea typeface="굴림" pitchFamily="50" charset="-127"/>
              </a:rPr>
              <a:t>ulink</a:t>
            </a:r>
            <a:endParaRPr lang="fr-FR" altLang="ko-KR" sz="1800" dirty="0">
              <a:ea typeface="굴림" pitchFamily="50" charset="-127"/>
            </a:endParaRPr>
          </a:p>
          <a:p>
            <a:pPr lvl="2">
              <a:buFontTx/>
              <a:buNone/>
            </a:pPr>
            <a:endParaRPr lang="fr-FR" altLang="ko-KR" sz="1800" dirty="0">
              <a:ea typeface="굴림" pitchFamily="50" charset="-127"/>
            </a:endParaRPr>
          </a:p>
          <a:p>
            <a:pPr lvl="1"/>
            <a:r>
              <a:rPr lang="fr-FR" altLang="ko-KR" sz="2400" dirty="0">
                <a:ea typeface="굴림" pitchFamily="50" charset="-127"/>
              </a:rPr>
              <a:t>Le document est dit </a:t>
            </a:r>
            <a:r>
              <a:rPr lang="fr-FR" altLang="ko-KR" sz="2400" dirty="0" smtClean="0">
                <a:ea typeface="굴림" pitchFamily="50" charset="-127"/>
              </a:rPr>
              <a:t>valide (</a:t>
            </a:r>
            <a:r>
              <a:rPr lang="fr-FR" altLang="ko-KR" sz="2400" dirty="0" smtClean="0">
                <a:ea typeface="굴림" pitchFamily="50" charset="-127"/>
                <a:hlinkClick r:id="rId2"/>
              </a:rPr>
              <a:t>exemple</a:t>
            </a:r>
            <a:r>
              <a:rPr lang="fr-FR" altLang="ko-KR" sz="2400" dirty="0" smtClean="0">
                <a:ea typeface="굴림" pitchFamily="50" charset="-127"/>
              </a:rPr>
              <a:t>)</a:t>
            </a:r>
            <a:endParaRPr lang="fr-FR" altLang="ko-KR" sz="2200" dirty="0">
              <a:ea typeface="굴림" pitchFamily="50" charset="-127"/>
            </a:endParaRPr>
          </a:p>
          <a:p>
            <a:endParaRPr lang="fr-FR" dirty="0"/>
          </a:p>
        </p:txBody>
      </p:sp>
      <p:sp>
        <p:nvSpPr>
          <p:cNvPr id="327682" name="Rectangle 2"/>
          <p:cNvSpPr>
            <a:spLocks noGrp="1" noChangeArrowheads="1"/>
          </p:cNvSpPr>
          <p:nvPr>
            <p:ph type="title"/>
          </p:nvPr>
        </p:nvSpPr>
        <p:spPr/>
        <p:txBody>
          <a:bodyPr/>
          <a:lstStyle/>
          <a:p>
            <a:r>
              <a:rPr lang="fr-FR" altLang="ko-KR" sz="3200">
                <a:ea typeface="굴림" pitchFamily="50" charset="-127"/>
              </a:rPr>
              <a:t>Document Type Declaration</a:t>
            </a:r>
            <a:endParaRPr lang="fr-FR" sz="3200">
              <a:ea typeface="굴림" pitchFamily="50"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F1679D2-5C32-4414-B23F-C886145E2A29}" type="slidenum">
              <a:rPr lang="fr-FR"/>
              <a:pPr/>
              <a:t>42</a:t>
            </a:fld>
            <a:endParaRPr lang="fr-FR"/>
          </a:p>
        </p:txBody>
      </p:sp>
      <p:sp>
        <p:nvSpPr>
          <p:cNvPr id="355330" name="Rectangle 2"/>
          <p:cNvSpPr>
            <a:spLocks noGrp="1" noChangeArrowheads="1"/>
          </p:cNvSpPr>
          <p:nvPr>
            <p:ph type="title"/>
          </p:nvPr>
        </p:nvSpPr>
        <p:spPr/>
        <p:txBody>
          <a:bodyPr/>
          <a:lstStyle/>
          <a:p>
            <a:r>
              <a:rPr lang="fr-FR"/>
              <a:t>Déclaration des éléments types</a:t>
            </a:r>
          </a:p>
        </p:txBody>
      </p:sp>
      <p:sp>
        <p:nvSpPr>
          <p:cNvPr id="355331" name="Rectangle 3"/>
          <p:cNvSpPr>
            <a:spLocks noGrp="1" noChangeArrowheads="1"/>
          </p:cNvSpPr>
          <p:nvPr>
            <p:ph type="body" idx="1"/>
          </p:nvPr>
        </p:nvSpPr>
        <p:spPr/>
        <p:txBody>
          <a:bodyPr/>
          <a:lstStyle/>
          <a:p>
            <a:pPr>
              <a:lnSpc>
                <a:spcPct val="90000"/>
              </a:lnSpc>
            </a:pPr>
            <a:r>
              <a:rPr lang="fr-FR" sz="2000">
                <a:cs typeface="Times New Roman" pitchFamily="18" charset="0"/>
              </a:rPr>
              <a:t>Pour décrire le vocabulaire utilisable dans un document XML</a:t>
            </a:r>
            <a:r>
              <a:rPr lang="fr-FR" sz="2000"/>
              <a:t> </a:t>
            </a:r>
          </a:p>
          <a:p>
            <a:pPr>
              <a:lnSpc>
                <a:spcPct val="90000"/>
              </a:lnSpc>
            </a:pPr>
            <a:r>
              <a:rPr lang="fr-FR" sz="2000"/>
              <a:t>Définir l’ensemble fini des éléments (Tags) utilisables</a:t>
            </a:r>
          </a:p>
          <a:p>
            <a:pPr>
              <a:lnSpc>
                <a:spcPct val="90000"/>
              </a:lnSpc>
            </a:pPr>
            <a:r>
              <a:rPr lang="fr-FR" sz="2000"/>
              <a:t>Notation : </a:t>
            </a:r>
            <a:r>
              <a:rPr lang="fr-FR" sz="2000">
                <a:solidFill>
                  <a:schemeClr val="accent2"/>
                </a:solidFill>
              </a:rPr>
              <a:t>&lt;!ELEMENT nom type&gt;</a:t>
            </a:r>
            <a:r>
              <a:rPr lang="fr-FR" sz="2000"/>
              <a:t> </a:t>
            </a:r>
          </a:p>
          <a:p>
            <a:pPr lvl="1">
              <a:lnSpc>
                <a:spcPct val="90000"/>
              </a:lnSpc>
            </a:pPr>
            <a:r>
              <a:rPr lang="fr-FR" sz="1600">
                <a:cs typeface="Times New Roman" pitchFamily="18" charset="0"/>
              </a:rPr>
              <a:t>nom = nom de l'élément avec lettres, chiffres ou des caractères ":" ,"_", "-", "."</a:t>
            </a:r>
          </a:p>
          <a:p>
            <a:pPr lvl="1">
              <a:lnSpc>
                <a:spcPct val="90000"/>
              </a:lnSpc>
            </a:pPr>
            <a:r>
              <a:rPr lang="fr-FR" sz="1600"/>
              <a:t>Type</a:t>
            </a:r>
            <a:r>
              <a:rPr lang="fr-FR" sz="1600">
                <a:cs typeface="Times New Roman" pitchFamily="18" charset="0"/>
              </a:rPr>
              <a:t>:</a:t>
            </a:r>
          </a:p>
          <a:p>
            <a:pPr lvl="1">
              <a:lnSpc>
                <a:spcPct val="90000"/>
              </a:lnSpc>
            </a:pPr>
            <a:endParaRPr lang="fr-FR" sz="1600">
              <a:cs typeface="Times New Roman" pitchFamily="18" charset="0"/>
            </a:endParaRPr>
          </a:p>
          <a:p>
            <a:pPr lvl="2">
              <a:lnSpc>
                <a:spcPct val="90000"/>
              </a:lnSpc>
            </a:pPr>
            <a:r>
              <a:rPr lang="en-US" altLang="ko-KR">
                <a:ea typeface="굴림" pitchFamily="50" charset="-127"/>
              </a:rPr>
              <a:t>#PCDATA</a:t>
            </a:r>
          </a:p>
          <a:p>
            <a:pPr lvl="3">
              <a:lnSpc>
                <a:spcPct val="90000"/>
              </a:lnSpc>
            </a:pPr>
            <a:r>
              <a:rPr lang="en-US" altLang="ko-KR">
                <a:ea typeface="굴림" pitchFamily="50" charset="-127"/>
              </a:rPr>
              <a:t>Donnée de type caractère</a:t>
            </a:r>
          </a:p>
          <a:p>
            <a:pPr lvl="3">
              <a:lnSpc>
                <a:spcPct val="90000"/>
              </a:lnSpc>
            </a:pPr>
            <a:r>
              <a:rPr lang="en-US" altLang="ko-KR">
                <a:ea typeface="굴림" pitchFamily="50" charset="-127"/>
              </a:rPr>
              <a:t>PCDATA doit être déclaré en premier</a:t>
            </a:r>
            <a:endParaRPr lang="fr-FR">
              <a:cs typeface="Times New Roman" pitchFamily="18" charset="0"/>
            </a:endParaRPr>
          </a:p>
          <a:p>
            <a:pPr lvl="2">
              <a:lnSpc>
                <a:spcPct val="90000"/>
              </a:lnSpc>
            </a:pPr>
            <a:r>
              <a:rPr lang="fr-FR">
                <a:cs typeface="Times New Roman" pitchFamily="18" charset="0"/>
              </a:rPr>
              <a:t>EMPTY</a:t>
            </a:r>
          </a:p>
          <a:p>
            <a:pPr lvl="3">
              <a:lnSpc>
                <a:spcPct val="90000"/>
              </a:lnSpc>
            </a:pPr>
            <a:r>
              <a:rPr lang="fr-FR">
                <a:cs typeface="Times New Roman" pitchFamily="18" charset="0"/>
              </a:rPr>
              <a:t>permet de déclarer un élément vide qui n'a pas de contenu</a:t>
            </a:r>
          </a:p>
          <a:p>
            <a:pPr lvl="3">
              <a:lnSpc>
                <a:spcPct val="90000"/>
              </a:lnSpc>
            </a:pPr>
            <a:r>
              <a:rPr lang="fr-FR">
                <a:cs typeface="Times New Roman" pitchFamily="18" charset="0"/>
              </a:rPr>
              <a:t>&lt;!ELEMENT fin_de_serie </a:t>
            </a:r>
            <a:r>
              <a:rPr lang="fr-FR" b="1">
                <a:cs typeface="Times New Roman" pitchFamily="18" charset="0"/>
              </a:rPr>
              <a:t>EMPTY</a:t>
            </a:r>
            <a:r>
              <a:rPr lang="fr-FR">
                <a:cs typeface="Times New Roman" pitchFamily="18" charset="0"/>
              </a:rPr>
              <a:t>&gt; </a:t>
            </a:r>
            <a:r>
              <a:rPr lang="fr-FR">
                <a:cs typeface="Times New Roman" pitchFamily="18" charset="0"/>
                <a:sym typeface="Monotype Sorts" pitchFamily="2" charset="2"/>
              </a:rPr>
              <a:t> &lt;fin_de_serie/&gt;</a:t>
            </a:r>
            <a:endParaRPr lang="fr-FR">
              <a:cs typeface="Times New Roman" pitchFamily="18" charset="0"/>
            </a:endParaRPr>
          </a:p>
          <a:p>
            <a:pPr lvl="2">
              <a:lnSpc>
                <a:spcPct val="90000"/>
              </a:lnSpc>
            </a:pPr>
            <a:r>
              <a:rPr lang="fr-FR">
                <a:cs typeface="Times New Roman" pitchFamily="18" charset="0"/>
              </a:rPr>
              <a:t>ANY</a:t>
            </a:r>
          </a:p>
          <a:p>
            <a:pPr lvl="3">
              <a:lnSpc>
                <a:spcPct val="90000"/>
              </a:lnSpc>
            </a:pPr>
            <a:r>
              <a:rPr lang="fr-FR">
                <a:cs typeface="Times New Roman" pitchFamily="18" charset="0"/>
              </a:rPr>
              <a:t>chaînes de caractères ou des éléments déclarés dans la DTD </a:t>
            </a:r>
          </a:p>
          <a:p>
            <a:pPr lvl="2">
              <a:lnSpc>
                <a:spcPct val="90000"/>
              </a:lnSpc>
            </a:pPr>
            <a:r>
              <a:rPr lang="fr-FR">
                <a:cs typeface="Times New Roman" pitchFamily="18" charset="0"/>
              </a:rPr>
              <a:t>ELEMENT</a:t>
            </a:r>
          </a:p>
          <a:p>
            <a:pPr lvl="3">
              <a:lnSpc>
                <a:spcPct val="90000"/>
              </a:lnSpc>
            </a:pPr>
            <a:r>
              <a:rPr lang="fr-FR">
                <a:cs typeface="Times New Roman" pitchFamily="18" charset="0"/>
              </a:rPr>
              <a:t>contenu uniquement défini par des éléments encadrés par "( )",séparés pas "," ou "|"  </a:t>
            </a:r>
          </a:p>
          <a:p>
            <a:pPr lvl="3">
              <a:lnSpc>
                <a:spcPct val="90000"/>
              </a:lnSpc>
            </a:pPr>
            <a:r>
              <a:rPr lang="fr-FR">
                <a:cs typeface="Times New Roman" pitchFamily="18" charset="0"/>
              </a:rPr>
              <a:t>&lt;!ELEMENT couleur ( rouge | vert | bleu )&gt; (ordre libre)</a:t>
            </a:r>
          </a:p>
          <a:p>
            <a:pPr lvl="3">
              <a:lnSpc>
                <a:spcPct val="90000"/>
              </a:lnSpc>
            </a:pPr>
            <a:r>
              <a:rPr lang="fr-FR">
                <a:cs typeface="Times New Roman" pitchFamily="18" charset="0"/>
              </a:rPr>
              <a:t>&lt;!ELEMENT jour( matin , midi, soir)&gt; (ordre spécifié)</a:t>
            </a:r>
          </a:p>
          <a:p>
            <a:pPr lvl="2">
              <a:lnSpc>
                <a:spcPct val="90000"/>
              </a:lnSpc>
            </a:pPr>
            <a:r>
              <a:rPr lang="fr-FR">
                <a:cs typeface="Times New Roman" pitchFamily="18" charset="0"/>
              </a:rPr>
              <a:t>MIXED</a:t>
            </a:r>
          </a:p>
          <a:p>
            <a:pPr lvl="3">
              <a:lnSpc>
                <a:spcPct val="90000"/>
              </a:lnSpc>
            </a:pPr>
            <a:r>
              <a:rPr lang="fr-FR">
                <a:cs typeface="Times New Roman" pitchFamily="18" charset="0"/>
              </a:rPr>
              <a:t>mélange d’éléments et de texte (#PCDATA, Parsed Character DATA)</a:t>
            </a:r>
          </a:p>
          <a:p>
            <a:pPr lvl="3">
              <a:lnSpc>
                <a:spcPct val="90000"/>
              </a:lnSpc>
            </a:pPr>
            <a:r>
              <a:rPr lang="fr-FR">
                <a:cs typeface="Times New Roman" pitchFamily="18" charset="0"/>
              </a:rPr>
              <a:t>&lt;!ELEMENT ville ( #PCDATA , nom) &gt;</a:t>
            </a:r>
            <a:br>
              <a:rPr lang="fr-FR">
                <a:cs typeface="Times New Roman" pitchFamily="18" charset="0"/>
              </a:rPr>
            </a:br>
            <a:r>
              <a:rPr lang="fr-FR">
                <a:cs typeface="Times New Roman" pitchFamily="18" charset="0"/>
              </a:rPr>
              <a:t> </a:t>
            </a:r>
            <a:r>
              <a:rPr lang="fr-FR">
                <a:cs typeface="Times New Roman" pitchFamily="18" charset="0"/>
                <a:sym typeface="Monotype Sorts" pitchFamily="2" charset="2"/>
              </a:rPr>
              <a:t> &lt;ville&gt;J’habite à&lt;nom&gt;Nice&lt;/nom&gt;&lt;/ville&gt; </a:t>
            </a:r>
            <a:endParaRPr lang="fr-FR">
              <a:cs typeface="Times New Roman" pitchFamily="18" charset="0"/>
            </a:endParaRPr>
          </a:p>
          <a:p>
            <a:pPr lvl="1">
              <a:lnSpc>
                <a:spcPct val="90000"/>
              </a:lnSpc>
            </a:pPr>
            <a:endParaRPr lang="fr-FR">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space réservé du numéro de diapositive 3"/>
          <p:cNvSpPr>
            <a:spLocks noGrp="1"/>
          </p:cNvSpPr>
          <p:nvPr>
            <p:ph type="sldNum" sz="quarter" idx="10"/>
          </p:nvPr>
        </p:nvSpPr>
        <p:spPr/>
        <p:txBody>
          <a:bodyPr/>
          <a:lstStyle/>
          <a:p>
            <a:fld id="{3DDBB421-C1A8-4BF4-98E4-9686BCFCAEB5}" type="slidenum">
              <a:rPr lang="fr-FR"/>
              <a:pPr/>
              <a:t>43</a:t>
            </a:fld>
            <a:endParaRPr lang="fr-FR"/>
          </a:p>
        </p:txBody>
      </p:sp>
      <p:sp>
        <p:nvSpPr>
          <p:cNvPr id="357380" name="Text Box 4"/>
          <p:cNvSpPr txBox="1">
            <a:spLocks noChangeArrowheads="1"/>
          </p:cNvSpPr>
          <p:nvPr/>
        </p:nvSpPr>
        <p:spPr bwMode="auto">
          <a:xfrm>
            <a:off x="228600" y="4157663"/>
            <a:ext cx="4648200" cy="2035175"/>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57378" name="Rectangle 2"/>
          <p:cNvSpPr>
            <a:spLocks noGrp="1" noChangeArrowheads="1"/>
          </p:cNvSpPr>
          <p:nvPr>
            <p:ph type="title"/>
          </p:nvPr>
        </p:nvSpPr>
        <p:spPr/>
        <p:txBody>
          <a:bodyPr/>
          <a:lstStyle/>
          <a:p>
            <a:r>
              <a:rPr lang="fr-FR"/>
              <a:t>Déclaration des éléments types</a:t>
            </a:r>
          </a:p>
        </p:txBody>
      </p:sp>
      <p:sp>
        <p:nvSpPr>
          <p:cNvPr id="357379" name="Rectangle 3"/>
          <p:cNvSpPr>
            <a:spLocks noGrp="1" noChangeArrowheads="1"/>
          </p:cNvSpPr>
          <p:nvPr>
            <p:ph type="body" idx="1"/>
          </p:nvPr>
        </p:nvSpPr>
        <p:spPr/>
        <p:txBody>
          <a:bodyPr/>
          <a:lstStyle/>
          <a:p>
            <a:r>
              <a:rPr lang="fr-FR"/>
              <a:t>Cardinalité des éléments à la définition</a:t>
            </a:r>
          </a:p>
          <a:p>
            <a:pPr lvl="1"/>
            <a:r>
              <a:rPr lang="fr-FR">
                <a:cs typeface="Times New Roman" pitchFamily="18" charset="0"/>
              </a:rPr>
              <a:t>"?" élément optionnel</a:t>
            </a:r>
          </a:p>
          <a:p>
            <a:pPr lvl="2"/>
            <a:r>
              <a:rPr lang="fr-FR">
                <a:cs typeface="Times New Roman" pitchFamily="18" charset="0"/>
              </a:rPr>
              <a:t>Ex) &lt;!ELEMENT personne(nom, prenom, téléphone, portable?)&gt;</a:t>
            </a:r>
          </a:p>
          <a:p>
            <a:pPr lvl="1"/>
            <a:r>
              <a:rPr lang="fr-FR">
                <a:cs typeface="Times New Roman" pitchFamily="18" charset="0"/>
              </a:rPr>
              <a:t>"*" 0-n occurrences</a:t>
            </a:r>
          </a:p>
          <a:p>
            <a:pPr lvl="2"/>
            <a:r>
              <a:rPr lang="fr-FR">
                <a:cs typeface="Times New Roman" pitchFamily="18" charset="0"/>
              </a:rPr>
              <a:t>&lt;!ELEMENT personne(nom, prenom, téléphone*)&gt;</a:t>
            </a:r>
          </a:p>
          <a:p>
            <a:pPr lvl="1"/>
            <a:r>
              <a:rPr lang="fr-FR">
                <a:cs typeface="Times New Roman" pitchFamily="18" charset="0"/>
              </a:rPr>
              <a:t>"+" 1-n occurrences</a:t>
            </a:r>
          </a:p>
          <a:p>
            <a:pPr lvl="2"/>
            <a:r>
              <a:rPr lang="fr-FR">
                <a:cs typeface="Times New Roman" pitchFamily="18" charset="0"/>
              </a:rPr>
              <a:t>&lt;!ELEMENT personne(nom, prenom, téléphone+)&gt;</a:t>
            </a:r>
          </a:p>
          <a:p>
            <a:endParaRPr lang="fr-FR">
              <a:cs typeface="Times New Roman" pitchFamily="18" charset="0"/>
            </a:endParaRPr>
          </a:p>
          <a:p>
            <a:r>
              <a:rPr lang="fr-FR">
                <a:cs typeface="Times New Roman" pitchFamily="18" charset="0"/>
              </a:rPr>
              <a:t>EX)</a:t>
            </a:r>
          </a:p>
          <a:p>
            <a:pPr>
              <a:buFont typeface="Wingdings" pitchFamily="2" charset="2"/>
              <a:buNone/>
            </a:pPr>
            <a:endParaRPr lang="fr-FR" sz="2000">
              <a:cs typeface="Times New Roman" pitchFamily="18" charset="0"/>
            </a:endParaRPr>
          </a:p>
          <a:p>
            <a:pPr>
              <a:buFont typeface="Wingdings" pitchFamily="2" charset="2"/>
              <a:buNone/>
            </a:pPr>
            <a:r>
              <a:rPr lang="fr-FR" sz="2000">
                <a:cs typeface="Times New Roman" pitchFamily="18" charset="0"/>
              </a:rPr>
              <a:t>&lt;!DOCTYPE dossier[</a:t>
            </a:r>
            <a:br>
              <a:rPr lang="fr-FR" sz="2000">
                <a:cs typeface="Times New Roman" pitchFamily="18" charset="0"/>
              </a:rPr>
            </a:br>
            <a:r>
              <a:rPr lang="fr-FR" sz="2000">
                <a:cs typeface="Times New Roman" pitchFamily="18" charset="0"/>
              </a:rPr>
              <a:t>&lt;!ELEMENT dossier (fichier*)&gt;</a:t>
            </a:r>
            <a:br>
              <a:rPr lang="fr-FR" sz="2000">
                <a:cs typeface="Times New Roman" pitchFamily="18" charset="0"/>
              </a:rPr>
            </a:br>
            <a:r>
              <a:rPr lang="fr-FR" sz="2000">
                <a:cs typeface="Times New Roman" pitchFamily="18" charset="0"/>
              </a:rPr>
              <a:t>&lt;!ELEMENT fichier (nom,objet*)&gt;</a:t>
            </a:r>
            <a:br>
              <a:rPr lang="fr-FR" sz="2000">
                <a:cs typeface="Times New Roman" pitchFamily="18" charset="0"/>
              </a:rPr>
            </a:br>
            <a:r>
              <a:rPr lang="fr-FR" sz="2000">
                <a:cs typeface="Times New Roman" pitchFamily="18" charset="0"/>
              </a:rPr>
              <a:t>&lt;!ELEMENT nom (#PCDATA)&gt;</a:t>
            </a:r>
            <a:br>
              <a:rPr lang="fr-FR" sz="2000">
                <a:cs typeface="Times New Roman" pitchFamily="18" charset="0"/>
              </a:rPr>
            </a:br>
            <a:r>
              <a:rPr lang="fr-FR" sz="2000">
                <a:cs typeface="Times New Roman" pitchFamily="18" charset="0"/>
              </a:rPr>
              <a:t>&lt;!ELEMENT objet (#PCDATA)&gt;</a:t>
            </a:r>
            <a:br>
              <a:rPr lang="fr-FR" sz="2000">
                <a:cs typeface="Times New Roman" pitchFamily="18" charset="0"/>
              </a:rPr>
            </a:br>
            <a:r>
              <a:rPr lang="fr-FR" sz="2000">
                <a:cs typeface="Times New Roman" pitchFamily="18" charset="0"/>
              </a:rPr>
              <a:t>]&gt; </a:t>
            </a:r>
          </a:p>
          <a:p>
            <a:pPr lvl="1"/>
            <a:endParaRPr lang="fr-FR" sz="1600">
              <a:cs typeface="Times New Roman" pitchFamily="18" charset="0"/>
            </a:endParaRPr>
          </a:p>
        </p:txBody>
      </p:sp>
      <p:grpSp>
        <p:nvGrpSpPr>
          <p:cNvPr id="357425" name="Group 49"/>
          <p:cNvGrpSpPr>
            <a:grpSpLocks/>
          </p:cNvGrpSpPr>
          <p:nvPr/>
        </p:nvGrpSpPr>
        <p:grpSpPr bwMode="auto">
          <a:xfrm>
            <a:off x="5029200" y="3124200"/>
            <a:ext cx="3927475" cy="3382963"/>
            <a:chOff x="-3" y="-3"/>
            <a:chExt cx="3194" cy="2899"/>
          </a:xfrm>
        </p:grpSpPr>
        <p:grpSp>
          <p:nvGrpSpPr>
            <p:cNvPr id="357423" name="Group 47"/>
            <p:cNvGrpSpPr>
              <a:grpSpLocks/>
            </p:cNvGrpSpPr>
            <p:nvPr/>
          </p:nvGrpSpPr>
          <p:grpSpPr bwMode="auto">
            <a:xfrm>
              <a:off x="0" y="0"/>
              <a:ext cx="3188" cy="2893"/>
              <a:chOff x="0" y="0"/>
              <a:chExt cx="3188" cy="2893"/>
            </a:xfrm>
          </p:grpSpPr>
          <p:grpSp>
            <p:nvGrpSpPr>
              <p:cNvPr id="357396" name="Group 20"/>
              <p:cNvGrpSpPr>
                <a:grpSpLocks/>
              </p:cNvGrpSpPr>
              <p:nvPr/>
            </p:nvGrpSpPr>
            <p:grpSpPr bwMode="auto">
              <a:xfrm>
                <a:off x="0" y="0"/>
                <a:ext cx="650" cy="403"/>
                <a:chOff x="0" y="0"/>
                <a:chExt cx="650" cy="403"/>
              </a:xfrm>
            </p:grpSpPr>
            <p:sp>
              <p:nvSpPr>
                <p:cNvPr id="357381" name="Rectangle 5"/>
                <p:cNvSpPr>
                  <a:spLocks noChangeArrowheads="1"/>
                </p:cNvSpPr>
                <p:nvPr/>
              </p:nvSpPr>
              <p:spPr bwMode="auto">
                <a:xfrm>
                  <a:off x="6" y="6"/>
                  <a:ext cx="638" cy="391"/>
                </a:xfrm>
                <a:prstGeom prst="rect">
                  <a:avLst/>
                </a:prstGeom>
                <a:noFill/>
                <a:ln w="12700">
                  <a:noFill/>
                  <a:miter lim="800000"/>
                  <a:headEnd/>
                  <a:tailEnd/>
                </a:ln>
                <a:effectLst/>
              </p:spPr>
              <p:txBody>
                <a:bodyPr lIns="90000" tIns="46800" rIns="90000" bIns="46800" anchor="ctr"/>
                <a:lstStyle/>
                <a:p>
                  <a:pPr latinLnBrk="0"/>
                  <a:r>
                    <a:rPr kumimoji="0" lang="fr-FR" sz="800" b="1">
                      <a:cs typeface="Times New Roman" pitchFamily="18" charset="0"/>
                    </a:rPr>
                    <a:t>A et B = tags</a:t>
                  </a:r>
                  <a:endParaRPr kumimoji="0" lang="fr-FR" sz="800">
                    <a:cs typeface="Times New Roman" pitchFamily="18" charset="0"/>
                  </a:endParaRPr>
                </a:p>
                <a:p>
                  <a:pPr eaLnBrk="0" latinLnBrk="0" hangingPunct="0"/>
                  <a:endParaRPr kumimoji="0" lang="fr-FR" sz="1600"/>
                </a:p>
              </p:txBody>
            </p:sp>
            <p:sp>
              <p:nvSpPr>
                <p:cNvPr id="357395" name="Rectangle 19"/>
                <p:cNvSpPr>
                  <a:spLocks noChangeArrowheads="1"/>
                </p:cNvSpPr>
                <p:nvPr/>
              </p:nvSpPr>
              <p:spPr bwMode="auto">
                <a:xfrm>
                  <a:off x="0" y="0"/>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398" name="Group 22"/>
              <p:cNvGrpSpPr>
                <a:grpSpLocks/>
              </p:cNvGrpSpPr>
              <p:nvPr/>
            </p:nvGrpSpPr>
            <p:grpSpPr bwMode="auto">
              <a:xfrm>
                <a:off x="650" y="0"/>
                <a:ext cx="2538" cy="403"/>
                <a:chOff x="650" y="0"/>
                <a:chExt cx="2538" cy="403"/>
              </a:xfrm>
            </p:grpSpPr>
            <p:sp>
              <p:nvSpPr>
                <p:cNvPr id="357382" name="Rectangle 6"/>
                <p:cNvSpPr>
                  <a:spLocks noChangeArrowheads="1"/>
                </p:cNvSpPr>
                <p:nvPr/>
              </p:nvSpPr>
              <p:spPr bwMode="auto">
                <a:xfrm>
                  <a:off x="656" y="6"/>
                  <a:ext cx="2526" cy="391"/>
                </a:xfrm>
                <a:prstGeom prst="rect">
                  <a:avLst/>
                </a:prstGeom>
                <a:noFill/>
                <a:ln w="12700">
                  <a:noFill/>
                  <a:miter lim="800000"/>
                  <a:headEnd/>
                  <a:tailEnd/>
                </a:ln>
                <a:effectLst/>
              </p:spPr>
              <p:txBody>
                <a:bodyPr lIns="90000" tIns="46800" rIns="90000" bIns="46800" anchor="ctr"/>
                <a:lstStyle/>
                <a:p>
                  <a:pPr latinLnBrk="0"/>
                  <a:r>
                    <a:rPr kumimoji="0" lang="fr-FR" sz="800" b="1">
                      <a:cs typeface="Times New Roman" pitchFamily="18" charset="0"/>
                    </a:rPr>
                    <a:t>Explication specification_contenu</a:t>
                  </a:r>
                  <a:endParaRPr kumimoji="0" lang="fr-FR" sz="800">
                    <a:cs typeface="Times New Roman" pitchFamily="18" charset="0"/>
                  </a:endParaRPr>
                </a:p>
                <a:p>
                  <a:pPr eaLnBrk="0" latinLnBrk="0" hangingPunct="0"/>
                  <a:endParaRPr kumimoji="0" lang="fr-FR" sz="1600"/>
                </a:p>
              </p:txBody>
            </p:sp>
            <p:sp>
              <p:nvSpPr>
                <p:cNvPr id="357397" name="Rectangle 21"/>
                <p:cNvSpPr>
                  <a:spLocks noChangeArrowheads="1"/>
                </p:cNvSpPr>
                <p:nvPr/>
              </p:nvSpPr>
              <p:spPr bwMode="auto">
                <a:xfrm>
                  <a:off x="650" y="0"/>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00" name="Group 24"/>
              <p:cNvGrpSpPr>
                <a:grpSpLocks/>
              </p:cNvGrpSpPr>
              <p:nvPr/>
            </p:nvGrpSpPr>
            <p:grpSpPr bwMode="auto">
              <a:xfrm>
                <a:off x="0" y="415"/>
                <a:ext cx="650" cy="403"/>
                <a:chOff x="0" y="415"/>
                <a:chExt cx="650" cy="403"/>
              </a:xfrm>
            </p:grpSpPr>
            <p:sp>
              <p:nvSpPr>
                <p:cNvPr id="357383" name="Rectangle 7"/>
                <p:cNvSpPr>
                  <a:spLocks noChangeArrowheads="1"/>
                </p:cNvSpPr>
                <p:nvPr/>
              </p:nvSpPr>
              <p:spPr bwMode="auto">
                <a:xfrm>
                  <a:off x="6" y="421"/>
                  <a:ext cx="638"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a:t>
                  </a:r>
                </a:p>
                <a:p>
                  <a:pPr algn="l" eaLnBrk="0" latinLnBrk="0" hangingPunct="0"/>
                  <a:endParaRPr kumimoji="0" lang="fr-FR" sz="1600"/>
                </a:p>
              </p:txBody>
            </p:sp>
            <p:sp>
              <p:nvSpPr>
                <p:cNvPr id="357399" name="Rectangle 23"/>
                <p:cNvSpPr>
                  <a:spLocks noChangeArrowheads="1"/>
                </p:cNvSpPr>
                <p:nvPr/>
              </p:nvSpPr>
              <p:spPr bwMode="auto">
                <a:xfrm>
                  <a:off x="0" y="415"/>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02" name="Group 26"/>
              <p:cNvGrpSpPr>
                <a:grpSpLocks/>
              </p:cNvGrpSpPr>
              <p:nvPr/>
            </p:nvGrpSpPr>
            <p:grpSpPr bwMode="auto">
              <a:xfrm>
                <a:off x="650" y="415"/>
                <a:ext cx="2538" cy="403"/>
                <a:chOff x="650" y="415"/>
                <a:chExt cx="2538" cy="403"/>
              </a:xfrm>
            </p:grpSpPr>
            <p:sp>
              <p:nvSpPr>
                <p:cNvPr id="357384" name="Rectangle 8"/>
                <p:cNvSpPr>
                  <a:spLocks noChangeArrowheads="1"/>
                </p:cNvSpPr>
                <p:nvPr/>
              </p:nvSpPr>
              <p:spPr bwMode="auto">
                <a:xfrm>
                  <a:off x="656" y="421"/>
                  <a:ext cx="252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 (un seul) est une option, (match A ou rien)</a:t>
                  </a:r>
                </a:p>
                <a:p>
                  <a:pPr algn="l" eaLnBrk="0" latinLnBrk="0" hangingPunct="0"/>
                  <a:endParaRPr kumimoji="0" lang="fr-FR" sz="1600"/>
                </a:p>
              </p:txBody>
            </p:sp>
            <p:sp>
              <p:nvSpPr>
                <p:cNvPr id="357401" name="Rectangle 25"/>
                <p:cNvSpPr>
                  <a:spLocks noChangeArrowheads="1"/>
                </p:cNvSpPr>
                <p:nvPr/>
              </p:nvSpPr>
              <p:spPr bwMode="auto">
                <a:xfrm>
                  <a:off x="650" y="415"/>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04" name="Group 28"/>
              <p:cNvGrpSpPr>
                <a:grpSpLocks/>
              </p:cNvGrpSpPr>
              <p:nvPr/>
            </p:nvGrpSpPr>
            <p:grpSpPr bwMode="auto">
              <a:xfrm>
                <a:off x="0" y="830"/>
                <a:ext cx="650" cy="403"/>
                <a:chOff x="0" y="830"/>
                <a:chExt cx="650" cy="403"/>
              </a:xfrm>
            </p:grpSpPr>
            <p:sp>
              <p:nvSpPr>
                <p:cNvPr id="357385" name="Rectangle 9"/>
                <p:cNvSpPr>
                  <a:spLocks noChangeArrowheads="1"/>
                </p:cNvSpPr>
                <p:nvPr/>
              </p:nvSpPr>
              <p:spPr bwMode="auto">
                <a:xfrm>
                  <a:off x="6" y="836"/>
                  <a:ext cx="638"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a:t>
                  </a:r>
                </a:p>
                <a:p>
                  <a:pPr algn="l" eaLnBrk="0" latinLnBrk="0" hangingPunct="0"/>
                  <a:endParaRPr kumimoji="0" lang="fr-FR" sz="1600"/>
                </a:p>
              </p:txBody>
            </p:sp>
            <p:sp>
              <p:nvSpPr>
                <p:cNvPr id="357403" name="Rectangle 27"/>
                <p:cNvSpPr>
                  <a:spLocks noChangeArrowheads="1"/>
                </p:cNvSpPr>
                <p:nvPr/>
              </p:nvSpPr>
              <p:spPr bwMode="auto">
                <a:xfrm>
                  <a:off x="0" y="830"/>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06" name="Group 30"/>
              <p:cNvGrpSpPr>
                <a:grpSpLocks/>
              </p:cNvGrpSpPr>
              <p:nvPr/>
            </p:nvGrpSpPr>
            <p:grpSpPr bwMode="auto">
              <a:xfrm>
                <a:off x="650" y="830"/>
                <a:ext cx="2538" cy="403"/>
                <a:chOff x="650" y="830"/>
                <a:chExt cx="2538" cy="403"/>
              </a:xfrm>
            </p:grpSpPr>
            <p:sp>
              <p:nvSpPr>
                <p:cNvPr id="357386" name="Rectangle 10"/>
                <p:cNvSpPr>
                  <a:spLocks noChangeArrowheads="1"/>
                </p:cNvSpPr>
                <p:nvPr/>
              </p:nvSpPr>
              <p:spPr bwMode="auto">
                <a:xfrm>
                  <a:off x="656" y="836"/>
                  <a:ext cx="252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Il faut un ou plusieurs A</a:t>
                  </a:r>
                </a:p>
                <a:p>
                  <a:pPr algn="l" eaLnBrk="0" latinLnBrk="0" hangingPunct="0"/>
                  <a:endParaRPr kumimoji="0" lang="fr-FR" sz="1600"/>
                </a:p>
              </p:txBody>
            </p:sp>
            <p:sp>
              <p:nvSpPr>
                <p:cNvPr id="357405" name="Rectangle 29"/>
                <p:cNvSpPr>
                  <a:spLocks noChangeArrowheads="1"/>
                </p:cNvSpPr>
                <p:nvPr/>
              </p:nvSpPr>
              <p:spPr bwMode="auto">
                <a:xfrm>
                  <a:off x="650" y="830"/>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08" name="Group 32"/>
              <p:cNvGrpSpPr>
                <a:grpSpLocks/>
              </p:cNvGrpSpPr>
              <p:nvPr/>
            </p:nvGrpSpPr>
            <p:grpSpPr bwMode="auto">
              <a:xfrm>
                <a:off x="0" y="1245"/>
                <a:ext cx="650" cy="403"/>
                <a:chOff x="0" y="1245"/>
                <a:chExt cx="650" cy="403"/>
              </a:xfrm>
            </p:grpSpPr>
            <p:sp>
              <p:nvSpPr>
                <p:cNvPr id="357387" name="Rectangle 11"/>
                <p:cNvSpPr>
                  <a:spLocks noChangeArrowheads="1"/>
                </p:cNvSpPr>
                <p:nvPr/>
              </p:nvSpPr>
              <p:spPr bwMode="auto">
                <a:xfrm>
                  <a:off x="6" y="1251"/>
                  <a:ext cx="638"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a:t>
                  </a:r>
                </a:p>
                <a:p>
                  <a:pPr algn="l" eaLnBrk="0" latinLnBrk="0" hangingPunct="0"/>
                  <a:endParaRPr kumimoji="0" lang="fr-FR" sz="1600"/>
                </a:p>
              </p:txBody>
            </p:sp>
            <p:sp>
              <p:nvSpPr>
                <p:cNvPr id="357407" name="Rectangle 31"/>
                <p:cNvSpPr>
                  <a:spLocks noChangeArrowheads="1"/>
                </p:cNvSpPr>
                <p:nvPr/>
              </p:nvSpPr>
              <p:spPr bwMode="auto">
                <a:xfrm>
                  <a:off x="0" y="1245"/>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10" name="Group 34"/>
              <p:cNvGrpSpPr>
                <a:grpSpLocks/>
              </p:cNvGrpSpPr>
              <p:nvPr/>
            </p:nvGrpSpPr>
            <p:grpSpPr bwMode="auto">
              <a:xfrm>
                <a:off x="650" y="1245"/>
                <a:ext cx="2538" cy="403"/>
                <a:chOff x="650" y="1245"/>
                <a:chExt cx="2538" cy="403"/>
              </a:xfrm>
            </p:grpSpPr>
            <p:sp>
              <p:nvSpPr>
                <p:cNvPr id="357388" name="Rectangle 12"/>
                <p:cNvSpPr>
                  <a:spLocks noChangeArrowheads="1"/>
                </p:cNvSpPr>
                <p:nvPr/>
              </p:nvSpPr>
              <p:spPr bwMode="auto">
                <a:xfrm>
                  <a:off x="656" y="1251"/>
                  <a:ext cx="252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 est une option, il faut zero, un ou plusiers A</a:t>
                  </a:r>
                </a:p>
                <a:p>
                  <a:pPr algn="l" eaLnBrk="0" latinLnBrk="0" hangingPunct="0"/>
                  <a:endParaRPr kumimoji="0" lang="fr-FR" sz="1600"/>
                </a:p>
              </p:txBody>
            </p:sp>
            <p:sp>
              <p:nvSpPr>
                <p:cNvPr id="357409" name="Rectangle 33"/>
                <p:cNvSpPr>
                  <a:spLocks noChangeArrowheads="1"/>
                </p:cNvSpPr>
                <p:nvPr/>
              </p:nvSpPr>
              <p:spPr bwMode="auto">
                <a:xfrm>
                  <a:off x="650" y="1245"/>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12" name="Group 36"/>
              <p:cNvGrpSpPr>
                <a:grpSpLocks/>
              </p:cNvGrpSpPr>
              <p:nvPr/>
            </p:nvGrpSpPr>
            <p:grpSpPr bwMode="auto">
              <a:xfrm>
                <a:off x="0" y="1660"/>
                <a:ext cx="650" cy="403"/>
                <a:chOff x="0" y="1660"/>
                <a:chExt cx="650" cy="403"/>
              </a:xfrm>
            </p:grpSpPr>
            <p:sp>
              <p:nvSpPr>
                <p:cNvPr id="357389" name="Rectangle 13"/>
                <p:cNvSpPr>
                  <a:spLocks noChangeArrowheads="1"/>
                </p:cNvSpPr>
                <p:nvPr/>
              </p:nvSpPr>
              <p:spPr bwMode="auto">
                <a:xfrm>
                  <a:off x="6" y="1666"/>
                  <a:ext cx="638"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 | B</a:t>
                  </a:r>
                </a:p>
                <a:p>
                  <a:pPr algn="l" eaLnBrk="0" latinLnBrk="0" hangingPunct="0"/>
                  <a:endParaRPr kumimoji="0" lang="fr-FR" sz="1600"/>
                </a:p>
              </p:txBody>
            </p:sp>
            <p:sp>
              <p:nvSpPr>
                <p:cNvPr id="357411" name="Rectangle 35"/>
                <p:cNvSpPr>
                  <a:spLocks noChangeArrowheads="1"/>
                </p:cNvSpPr>
                <p:nvPr/>
              </p:nvSpPr>
              <p:spPr bwMode="auto">
                <a:xfrm>
                  <a:off x="0" y="1660"/>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14" name="Group 38"/>
              <p:cNvGrpSpPr>
                <a:grpSpLocks/>
              </p:cNvGrpSpPr>
              <p:nvPr/>
            </p:nvGrpSpPr>
            <p:grpSpPr bwMode="auto">
              <a:xfrm>
                <a:off x="650" y="1660"/>
                <a:ext cx="2538" cy="403"/>
                <a:chOff x="650" y="1660"/>
                <a:chExt cx="2538" cy="403"/>
              </a:xfrm>
            </p:grpSpPr>
            <p:sp>
              <p:nvSpPr>
                <p:cNvPr id="357390" name="Rectangle 14"/>
                <p:cNvSpPr>
                  <a:spLocks noChangeArrowheads="1"/>
                </p:cNvSpPr>
                <p:nvPr/>
              </p:nvSpPr>
              <p:spPr bwMode="auto">
                <a:xfrm>
                  <a:off x="656" y="1666"/>
                  <a:ext cx="252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Il faut A ou B, mais pas les deux</a:t>
                  </a:r>
                </a:p>
                <a:p>
                  <a:pPr algn="l" eaLnBrk="0" latinLnBrk="0" hangingPunct="0"/>
                  <a:endParaRPr kumimoji="0" lang="fr-FR" sz="1600"/>
                </a:p>
              </p:txBody>
            </p:sp>
            <p:sp>
              <p:nvSpPr>
                <p:cNvPr id="357413" name="Rectangle 37"/>
                <p:cNvSpPr>
                  <a:spLocks noChangeArrowheads="1"/>
                </p:cNvSpPr>
                <p:nvPr/>
              </p:nvSpPr>
              <p:spPr bwMode="auto">
                <a:xfrm>
                  <a:off x="650" y="1660"/>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16" name="Group 40"/>
              <p:cNvGrpSpPr>
                <a:grpSpLocks/>
              </p:cNvGrpSpPr>
              <p:nvPr/>
            </p:nvGrpSpPr>
            <p:grpSpPr bwMode="auto">
              <a:xfrm>
                <a:off x="0" y="2075"/>
                <a:ext cx="650" cy="403"/>
                <a:chOff x="0" y="2075"/>
                <a:chExt cx="650" cy="403"/>
              </a:xfrm>
            </p:grpSpPr>
            <p:sp>
              <p:nvSpPr>
                <p:cNvPr id="357391" name="Rectangle 15"/>
                <p:cNvSpPr>
                  <a:spLocks noChangeArrowheads="1"/>
                </p:cNvSpPr>
                <p:nvPr/>
              </p:nvSpPr>
              <p:spPr bwMode="auto">
                <a:xfrm>
                  <a:off x="6" y="2081"/>
                  <a:ext cx="638"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 , B</a:t>
                  </a:r>
                </a:p>
                <a:p>
                  <a:pPr algn="l" eaLnBrk="0" latinLnBrk="0" hangingPunct="0"/>
                  <a:endParaRPr kumimoji="0" lang="fr-FR" sz="1600"/>
                </a:p>
              </p:txBody>
            </p:sp>
            <p:sp>
              <p:nvSpPr>
                <p:cNvPr id="357415" name="Rectangle 39"/>
                <p:cNvSpPr>
                  <a:spLocks noChangeArrowheads="1"/>
                </p:cNvSpPr>
                <p:nvPr/>
              </p:nvSpPr>
              <p:spPr bwMode="auto">
                <a:xfrm>
                  <a:off x="0" y="2075"/>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18" name="Group 42"/>
              <p:cNvGrpSpPr>
                <a:grpSpLocks/>
              </p:cNvGrpSpPr>
              <p:nvPr/>
            </p:nvGrpSpPr>
            <p:grpSpPr bwMode="auto">
              <a:xfrm>
                <a:off x="650" y="2075"/>
                <a:ext cx="2538" cy="403"/>
                <a:chOff x="650" y="2075"/>
                <a:chExt cx="2538" cy="403"/>
              </a:xfrm>
            </p:grpSpPr>
            <p:sp>
              <p:nvSpPr>
                <p:cNvPr id="357392" name="Rectangle 16"/>
                <p:cNvSpPr>
                  <a:spLocks noChangeArrowheads="1"/>
                </p:cNvSpPr>
                <p:nvPr/>
              </p:nvSpPr>
              <p:spPr bwMode="auto">
                <a:xfrm>
                  <a:off x="656" y="2081"/>
                  <a:ext cx="252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Il faut A, suivi de B (dans l'ordre)</a:t>
                  </a:r>
                </a:p>
                <a:p>
                  <a:pPr algn="l" eaLnBrk="0" latinLnBrk="0" hangingPunct="0"/>
                  <a:endParaRPr kumimoji="0" lang="fr-FR" sz="1600"/>
                </a:p>
              </p:txBody>
            </p:sp>
            <p:sp>
              <p:nvSpPr>
                <p:cNvPr id="357417" name="Rectangle 41"/>
                <p:cNvSpPr>
                  <a:spLocks noChangeArrowheads="1"/>
                </p:cNvSpPr>
                <p:nvPr/>
              </p:nvSpPr>
              <p:spPr bwMode="auto">
                <a:xfrm>
                  <a:off x="650" y="2075"/>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20" name="Group 44"/>
              <p:cNvGrpSpPr>
                <a:grpSpLocks/>
              </p:cNvGrpSpPr>
              <p:nvPr/>
            </p:nvGrpSpPr>
            <p:grpSpPr bwMode="auto">
              <a:xfrm>
                <a:off x="0" y="2490"/>
                <a:ext cx="650" cy="403"/>
                <a:chOff x="0" y="2490"/>
                <a:chExt cx="650" cy="403"/>
              </a:xfrm>
            </p:grpSpPr>
            <p:sp>
              <p:nvSpPr>
                <p:cNvPr id="357393" name="Rectangle 17"/>
                <p:cNvSpPr>
                  <a:spLocks noChangeArrowheads="1"/>
                </p:cNvSpPr>
                <p:nvPr/>
              </p:nvSpPr>
              <p:spPr bwMode="auto">
                <a:xfrm>
                  <a:off x="6" y="2496"/>
                  <a:ext cx="638"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 B) +</a:t>
                  </a:r>
                </a:p>
                <a:p>
                  <a:pPr algn="l" eaLnBrk="0" latinLnBrk="0" hangingPunct="0"/>
                  <a:endParaRPr kumimoji="0" lang="fr-FR" sz="1600"/>
                </a:p>
              </p:txBody>
            </p:sp>
            <p:sp>
              <p:nvSpPr>
                <p:cNvPr id="357419" name="Rectangle 43"/>
                <p:cNvSpPr>
                  <a:spLocks noChangeArrowheads="1"/>
                </p:cNvSpPr>
                <p:nvPr/>
              </p:nvSpPr>
              <p:spPr bwMode="auto">
                <a:xfrm>
                  <a:off x="0" y="2490"/>
                  <a:ext cx="650"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57422" name="Group 46"/>
              <p:cNvGrpSpPr>
                <a:grpSpLocks/>
              </p:cNvGrpSpPr>
              <p:nvPr/>
            </p:nvGrpSpPr>
            <p:grpSpPr bwMode="auto">
              <a:xfrm>
                <a:off x="650" y="2490"/>
                <a:ext cx="2538" cy="403"/>
                <a:chOff x="650" y="2490"/>
                <a:chExt cx="2538" cy="403"/>
              </a:xfrm>
            </p:grpSpPr>
            <p:sp>
              <p:nvSpPr>
                <p:cNvPr id="357394" name="Rectangle 18"/>
                <p:cNvSpPr>
                  <a:spLocks noChangeArrowheads="1"/>
                </p:cNvSpPr>
                <p:nvPr/>
              </p:nvSpPr>
              <p:spPr bwMode="auto">
                <a:xfrm>
                  <a:off x="656" y="2496"/>
                  <a:ext cx="252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Les parenthèses regroupent. Ici: un ou plusieurs (A suivi de B)</a:t>
                  </a:r>
                </a:p>
                <a:p>
                  <a:pPr algn="l" eaLnBrk="0" latinLnBrk="0" hangingPunct="0"/>
                  <a:endParaRPr kumimoji="0" lang="fr-FR" sz="1600"/>
                </a:p>
              </p:txBody>
            </p:sp>
            <p:sp>
              <p:nvSpPr>
                <p:cNvPr id="357421" name="Rectangle 45"/>
                <p:cNvSpPr>
                  <a:spLocks noChangeArrowheads="1"/>
                </p:cNvSpPr>
                <p:nvPr/>
              </p:nvSpPr>
              <p:spPr bwMode="auto">
                <a:xfrm>
                  <a:off x="650" y="2490"/>
                  <a:ext cx="253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sp>
          <p:nvSpPr>
            <p:cNvPr id="357424" name="Rectangle 48"/>
            <p:cNvSpPr>
              <a:spLocks noChangeArrowheads="1"/>
            </p:cNvSpPr>
            <p:nvPr/>
          </p:nvSpPr>
          <p:spPr bwMode="auto">
            <a:xfrm>
              <a:off x="-3" y="-3"/>
              <a:ext cx="3194" cy="2899"/>
            </a:xfrm>
            <a:prstGeom prst="rect">
              <a:avLst/>
            </a:prstGeom>
            <a:noFill/>
            <a:ln w="9525">
              <a:solidFill>
                <a:srgbClr val="A0A0A0"/>
              </a:solidFill>
              <a:miter lim="800000"/>
              <a:headEnd/>
              <a:tailEnd/>
            </a:ln>
            <a:effectLst/>
          </p:spPr>
          <p:txBody>
            <a:bodyPr wrap="none" lIns="90000" tIns="46800" rIns="90000" bIns="46800" anchor="ctr"/>
            <a:lstStyle/>
            <a:p>
              <a:endParaRPr lang="fr-F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421DD0D6-AC68-417D-A3BF-66DF33C5B449}" type="slidenum">
              <a:rPr lang="fr-FR"/>
              <a:pPr/>
              <a:t>44</a:t>
            </a:fld>
            <a:endParaRPr lang="fr-FR"/>
          </a:p>
        </p:txBody>
      </p:sp>
      <p:sp>
        <p:nvSpPr>
          <p:cNvPr id="360452" name="Text Box 4"/>
          <p:cNvSpPr txBox="1">
            <a:spLocks noChangeArrowheads="1"/>
          </p:cNvSpPr>
          <p:nvPr/>
        </p:nvSpPr>
        <p:spPr bwMode="auto">
          <a:xfrm>
            <a:off x="228600" y="1066800"/>
            <a:ext cx="6324600" cy="20574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0450" name="Rectangle 2"/>
          <p:cNvSpPr>
            <a:spLocks noGrp="1" noChangeArrowheads="1"/>
          </p:cNvSpPr>
          <p:nvPr>
            <p:ph type="title"/>
          </p:nvPr>
        </p:nvSpPr>
        <p:spPr/>
        <p:txBody>
          <a:bodyPr/>
          <a:lstStyle/>
          <a:p>
            <a:r>
              <a:rPr lang="fr-FR" b="1">
                <a:cs typeface="Times New Roman" pitchFamily="18" charset="0"/>
              </a:rPr>
              <a:t>La déclaration de listes d'attributs</a:t>
            </a:r>
          </a:p>
        </p:txBody>
      </p:sp>
      <p:sp>
        <p:nvSpPr>
          <p:cNvPr id="360451" name="Rectangle 3"/>
          <p:cNvSpPr>
            <a:spLocks noGrp="1" noChangeArrowheads="1"/>
          </p:cNvSpPr>
          <p:nvPr>
            <p:ph type="body" idx="1"/>
          </p:nvPr>
        </p:nvSpPr>
        <p:spPr/>
        <p:txBody>
          <a:bodyPr/>
          <a:lstStyle/>
          <a:p>
            <a:endParaRPr lang="fr-FR">
              <a:cs typeface="Times New Roman" pitchFamily="18" charset="0"/>
            </a:endParaRPr>
          </a:p>
          <a:p>
            <a:pPr>
              <a:buFont typeface="Wingdings" pitchFamily="2" charset="2"/>
              <a:buNone/>
            </a:pPr>
            <a:r>
              <a:rPr lang="fr-FR">
                <a:cs typeface="Times New Roman" pitchFamily="18" charset="0"/>
              </a:rPr>
              <a:t>&lt;!ATTLIST nomliste</a:t>
            </a:r>
            <a:br>
              <a:rPr lang="fr-FR">
                <a:cs typeface="Times New Roman" pitchFamily="18" charset="0"/>
              </a:rPr>
            </a:br>
            <a:r>
              <a:rPr lang="fr-FR">
                <a:cs typeface="Times New Roman" pitchFamily="18" charset="0"/>
              </a:rPr>
              <a:t>                    nom type [valeur] [#attribut]</a:t>
            </a:r>
            <a:br>
              <a:rPr lang="fr-FR">
                <a:cs typeface="Times New Roman" pitchFamily="18" charset="0"/>
              </a:rPr>
            </a:br>
            <a:r>
              <a:rPr lang="fr-FR">
                <a:cs typeface="Times New Roman" pitchFamily="18" charset="0"/>
              </a:rPr>
              <a:t>                   ...</a:t>
            </a:r>
            <a:br>
              <a:rPr lang="fr-FR">
                <a:cs typeface="Times New Roman" pitchFamily="18" charset="0"/>
              </a:rPr>
            </a:br>
            <a:r>
              <a:rPr lang="fr-FR">
                <a:cs typeface="Times New Roman" pitchFamily="18" charset="0"/>
              </a:rPr>
              <a:t>                    nom type [valeur] [#attribut]&gt;</a:t>
            </a:r>
            <a:r>
              <a:rPr lang="fr-FR"/>
              <a:t> </a:t>
            </a:r>
          </a:p>
          <a:p>
            <a:endParaRPr lang="fr-FR"/>
          </a:p>
          <a:p>
            <a:endParaRPr lang="fr-FR">
              <a:cs typeface="Arial" pitchFamily="34" charset="0"/>
            </a:endParaRPr>
          </a:p>
          <a:p>
            <a:pPr>
              <a:buFont typeface="Wingdings" pitchFamily="2" charset="2"/>
              <a:buNone/>
            </a:pPr>
            <a:endParaRPr lang="fr-FR">
              <a:cs typeface="Arial" pitchFamily="34" charset="0"/>
            </a:endParaRPr>
          </a:p>
          <a:p>
            <a:pPr algn="ctr">
              <a:buFont typeface="Wingdings" pitchFamily="2" charset="2"/>
              <a:buNone/>
            </a:pPr>
            <a:r>
              <a:rPr lang="fr-FR">
                <a:cs typeface="Arial" pitchFamily="34" charset="0"/>
              </a:rPr>
              <a:t>nomliste est le le nom de l'élément auquel l'attribut est rattaché</a:t>
            </a:r>
          </a:p>
          <a:p>
            <a:endParaRPr lang="fr-FR">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B55A62A2-1EB4-40CB-ACBE-C5C5BDA9F68C}" type="slidenum">
              <a:rPr lang="fr-FR"/>
              <a:pPr/>
              <a:t>45</a:t>
            </a:fld>
            <a:endParaRPr lang="fr-FR"/>
          </a:p>
        </p:txBody>
      </p:sp>
      <p:sp>
        <p:nvSpPr>
          <p:cNvPr id="358404" name="Text Box 4"/>
          <p:cNvSpPr txBox="1">
            <a:spLocks noChangeArrowheads="1"/>
          </p:cNvSpPr>
          <p:nvPr/>
        </p:nvSpPr>
        <p:spPr bwMode="auto">
          <a:xfrm>
            <a:off x="1120775" y="4124325"/>
            <a:ext cx="4648200" cy="1819275"/>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58402" name="Rectangle 2"/>
          <p:cNvSpPr>
            <a:spLocks noGrp="1" noChangeArrowheads="1"/>
          </p:cNvSpPr>
          <p:nvPr>
            <p:ph type="title"/>
          </p:nvPr>
        </p:nvSpPr>
        <p:spPr/>
        <p:txBody>
          <a:bodyPr/>
          <a:lstStyle/>
          <a:p>
            <a:r>
              <a:rPr lang="fr-FR"/>
              <a:t>Les attributs</a:t>
            </a:r>
          </a:p>
        </p:txBody>
      </p:sp>
      <p:sp>
        <p:nvSpPr>
          <p:cNvPr id="358403" name="Rectangle 3"/>
          <p:cNvSpPr>
            <a:spLocks noGrp="1" noChangeArrowheads="1"/>
          </p:cNvSpPr>
          <p:nvPr>
            <p:ph type="body" idx="1"/>
          </p:nvPr>
        </p:nvSpPr>
        <p:spPr/>
        <p:txBody>
          <a:bodyPr/>
          <a:lstStyle/>
          <a:p>
            <a:r>
              <a:rPr lang="fr-FR" altLang="ko-KR">
                <a:ea typeface="굴림" pitchFamily="50" charset="-127"/>
              </a:rPr>
              <a:t>Déclarer des attributs dans une DTD permet de savoir :</a:t>
            </a:r>
          </a:p>
          <a:p>
            <a:pPr lvl="1"/>
            <a:endParaRPr lang="fr-FR" altLang="ko-KR">
              <a:ea typeface="굴림" pitchFamily="50" charset="-127"/>
            </a:endParaRPr>
          </a:p>
          <a:p>
            <a:pPr lvl="1"/>
            <a:r>
              <a:rPr lang="fr-FR" altLang="ko-KR">
                <a:ea typeface="굴림" pitchFamily="50" charset="-127"/>
              </a:rPr>
              <a:t>Quels éléments peuvent avoir des attributs</a:t>
            </a:r>
          </a:p>
          <a:p>
            <a:pPr lvl="1"/>
            <a:r>
              <a:rPr lang="fr-FR" altLang="ko-KR">
                <a:ea typeface="굴림" pitchFamily="50" charset="-127"/>
              </a:rPr>
              <a:t>Quels types d’attributs sont possibles</a:t>
            </a:r>
          </a:p>
          <a:p>
            <a:pPr lvl="1"/>
            <a:r>
              <a:rPr lang="fr-FR" altLang="ko-KR">
                <a:ea typeface="굴림" pitchFamily="50" charset="-127"/>
              </a:rPr>
              <a:t>Quels peuvent être leurs valeurs</a:t>
            </a:r>
          </a:p>
          <a:p>
            <a:pPr lvl="1"/>
            <a:r>
              <a:rPr lang="fr-FR" altLang="ko-KR">
                <a:ea typeface="굴림" pitchFamily="50" charset="-127"/>
              </a:rPr>
              <a:t>Quelles sont les valeurs par défaut</a:t>
            </a:r>
          </a:p>
          <a:p>
            <a:pPr lvl="1"/>
            <a:r>
              <a:rPr lang="fr-FR" altLang="ko-KR">
                <a:ea typeface="굴림" pitchFamily="50" charset="-127"/>
              </a:rPr>
              <a:t>La déclaration d’un attribut se fait en 3 parties : </a:t>
            </a:r>
          </a:p>
          <a:p>
            <a:pPr lvl="2"/>
            <a:r>
              <a:rPr lang="fr-FR" altLang="ko-KR">
                <a:ea typeface="굴림" pitchFamily="50" charset="-127"/>
              </a:rPr>
              <a:t>Nom – type – valeur par défaut-attribut</a:t>
            </a:r>
          </a:p>
          <a:p>
            <a:pPr lvl="2"/>
            <a:endParaRPr lang="fr-FR" altLang="ko-KR">
              <a:ea typeface="굴림" pitchFamily="50" charset="-127"/>
            </a:endParaRPr>
          </a:p>
          <a:p>
            <a:pPr lvl="2">
              <a:buFontTx/>
              <a:buNone/>
            </a:pPr>
            <a:r>
              <a:rPr lang="fr-FR" altLang="ko-KR">
                <a:ea typeface="굴림" pitchFamily="50" charset="-127"/>
              </a:rPr>
              <a:t>ex)</a:t>
            </a:r>
          </a:p>
          <a:p>
            <a:pPr lvl="2">
              <a:buFontTx/>
              <a:buNone/>
            </a:pPr>
            <a:endParaRPr lang="fr-FR" altLang="ko-KR">
              <a:ea typeface="굴림" pitchFamily="50" charset="-127"/>
            </a:endParaRPr>
          </a:p>
          <a:p>
            <a:pPr lvl="2">
              <a:buFontTx/>
              <a:buNone/>
            </a:pPr>
            <a:r>
              <a:rPr lang="fr-FR" sz="1400">
                <a:cs typeface="Times New Roman" pitchFamily="18" charset="0"/>
              </a:rPr>
              <a:t>&lt;!ELEMENT personne (nom,prenom)&gt;</a:t>
            </a:r>
            <a:endParaRPr lang="fr-FR" altLang="ko-KR">
              <a:ea typeface="굴림" pitchFamily="50" charset="-127"/>
            </a:endParaRPr>
          </a:p>
          <a:p>
            <a:pPr lvl="2">
              <a:buFontTx/>
              <a:buNone/>
            </a:pPr>
            <a:r>
              <a:rPr lang="ko-KR" altLang="fr-FR">
                <a:ea typeface="굴림" pitchFamily="50" charset="-127"/>
              </a:rPr>
              <a:t>&lt;!</a:t>
            </a:r>
            <a:r>
              <a:rPr lang="fr-FR" altLang="ko-KR">
                <a:ea typeface="굴림" pitchFamily="50" charset="-127"/>
              </a:rPr>
              <a:t>ATTLIST personne</a:t>
            </a:r>
          </a:p>
          <a:p>
            <a:pPr lvl="2">
              <a:buFontTx/>
              <a:buNone/>
            </a:pPr>
            <a:r>
              <a:rPr lang="fr-FR" altLang="ko-KR">
                <a:ea typeface="굴림" pitchFamily="50" charset="-127"/>
              </a:rPr>
              <a:t>    custID   ID                		#required</a:t>
            </a:r>
          </a:p>
          <a:p>
            <a:pPr lvl="2">
              <a:buFontTx/>
              <a:buNone/>
            </a:pPr>
            <a:r>
              <a:rPr lang="fr-FR" altLang="ko-KR">
                <a:ea typeface="굴림" pitchFamily="50" charset="-127"/>
              </a:rPr>
              <a:t>    Taille    CDATA             		#implied</a:t>
            </a:r>
          </a:p>
          <a:p>
            <a:pPr lvl="2">
              <a:buFontTx/>
              <a:buNone/>
            </a:pPr>
            <a:r>
              <a:rPr lang="fr-FR" altLang="ko-KR">
                <a:ea typeface="굴림" pitchFamily="50" charset="-127"/>
              </a:rPr>
              <a:t>    Sexe  ( Homme | Femme ) 	"Homme"&gt;</a:t>
            </a:r>
          </a:p>
          <a:p>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1F3A828-BDCF-4CD7-BD9E-3C8C59BD6D61}" type="slidenum">
              <a:rPr lang="fr-FR"/>
              <a:pPr/>
              <a:t>46</a:t>
            </a:fld>
            <a:endParaRPr lang="fr-FR"/>
          </a:p>
        </p:txBody>
      </p:sp>
      <p:sp>
        <p:nvSpPr>
          <p:cNvPr id="359426" name="Rectangle 2"/>
          <p:cNvSpPr>
            <a:spLocks noGrp="1" noChangeArrowheads="1"/>
          </p:cNvSpPr>
          <p:nvPr>
            <p:ph type="title"/>
          </p:nvPr>
        </p:nvSpPr>
        <p:spPr/>
        <p:txBody>
          <a:bodyPr/>
          <a:lstStyle/>
          <a:p>
            <a:r>
              <a:rPr lang="fr-FR"/>
              <a:t>Les types d’attributs</a:t>
            </a:r>
          </a:p>
        </p:txBody>
      </p:sp>
      <p:sp>
        <p:nvSpPr>
          <p:cNvPr id="359427" name="Rectangle 3"/>
          <p:cNvSpPr>
            <a:spLocks noGrp="1" noChangeArrowheads="1"/>
          </p:cNvSpPr>
          <p:nvPr>
            <p:ph type="body" idx="1"/>
          </p:nvPr>
        </p:nvSpPr>
        <p:spPr/>
        <p:txBody>
          <a:bodyPr/>
          <a:lstStyle/>
          <a:p>
            <a:pPr lvl="1"/>
            <a:r>
              <a:rPr lang="fr-FR" altLang="ko-KR" sz="2000">
                <a:ea typeface="굴림" pitchFamily="50" charset="-127"/>
              </a:rPr>
              <a:t>CDATA</a:t>
            </a:r>
          </a:p>
          <a:p>
            <a:pPr lvl="2"/>
            <a:r>
              <a:rPr lang="fr-FR" altLang="ko-KR" sz="1800">
                <a:ea typeface="굴림" pitchFamily="50" charset="-127"/>
              </a:rPr>
              <a:t>Strings, texte …</a:t>
            </a:r>
          </a:p>
          <a:p>
            <a:pPr lvl="2"/>
            <a:endParaRPr lang="fr-FR" altLang="ko-KR" sz="1800">
              <a:ea typeface="굴림" pitchFamily="50" charset="-127"/>
            </a:endParaRPr>
          </a:p>
          <a:p>
            <a:pPr lvl="1"/>
            <a:r>
              <a:rPr lang="fr-FR" altLang="ko-KR" sz="2000">
                <a:ea typeface="굴림" pitchFamily="50" charset="-127"/>
              </a:rPr>
              <a:t>ID</a:t>
            </a:r>
          </a:p>
          <a:p>
            <a:pPr lvl="2"/>
            <a:r>
              <a:rPr lang="fr-FR" altLang="ko-KR" sz="1800">
                <a:ea typeface="굴림" pitchFamily="50" charset="-127"/>
              </a:rPr>
              <a:t>La valeur de l’attibut ID doit être un nom</a:t>
            </a:r>
          </a:p>
          <a:p>
            <a:pPr lvl="2"/>
            <a:r>
              <a:rPr lang="fr-FR" altLang="ko-KR" sz="1800">
                <a:ea typeface="굴림" pitchFamily="50" charset="-127"/>
              </a:rPr>
              <a:t>Toutes les valeurs d’ID utilisées dans un document doivent être différentes</a:t>
            </a:r>
          </a:p>
          <a:p>
            <a:pPr lvl="2"/>
            <a:r>
              <a:rPr lang="fr-FR" altLang="ko-KR" sz="1800">
                <a:ea typeface="굴림" pitchFamily="50" charset="-127"/>
              </a:rPr>
              <a:t>Identifie de manière unique un élément dans un document</a:t>
            </a:r>
          </a:p>
          <a:p>
            <a:pPr lvl="2"/>
            <a:r>
              <a:rPr lang="fr-FR" altLang="ko-KR" sz="1800">
                <a:ea typeface="굴림" pitchFamily="50" charset="-127"/>
              </a:rPr>
              <a:t>Les Éléments ne peuvent avoir qu’un seul attribut ID</a:t>
            </a:r>
          </a:p>
          <a:p>
            <a:pPr lvl="2"/>
            <a:endParaRPr lang="fr-FR" altLang="ko-KR" sz="1800">
              <a:ea typeface="굴림" pitchFamily="50" charset="-127"/>
            </a:endParaRPr>
          </a:p>
          <a:p>
            <a:pPr lvl="1"/>
            <a:r>
              <a:rPr lang="fr-FR" altLang="ko-KR" sz="2000">
                <a:ea typeface="굴림" pitchFamily="50" charset="-127"/>
              </a:rPr>
              <a:t>IDREF or IDREFS</a:t>
            </a:r>
          </a:p>
          <a:p>
            <a:pPr lvl="2"/>
            <a:r>
              <a:rPr lang="fr-FR" altLang="ko-KR" sz="1800">
                <a:ea typeface="굴림" pitchFamily="50" charset="-127"/>
              </a:rPr>
              <a:t>IDREF : doit être la valeur d’un seul attribut ID d’un élément du document</a:t>
            </a:r>
          </a:p>
          <a:p>
            <a:pPr lvl="2"/>
            <a:r>
              <a:rPr lang="fr-FR" altLang="ko-KR" sz="1800">
                <a:ea typeface="굴림" pitchFamily="50" charset="-127"/>
              </a:rPr>
              <a:t>IDREFS : contient plusieurs valeurs d’IDREF séparées par des espaces</a:t>
            </a:r>
          </a:p>
          <a:p>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9FA08CA2-24D6-4C73-9619-B63A55C5BEDA}" type="slidenum">
              <a:rPr lang="fr-FR"/>
              <a:pPr/>
              <a:t>47</a:t>
            </a:fld>
            <a:endParaRPr lang="fr-FR"/>
          </a:p>
        </p:txBody>
      </p:sp>
      <p:sp>
        <p:nvSpPr>
          <p:cNvPr id="361474" name="Rectangle 2"/>
          <p:cNvSpPr>
            <a:spLocks noGrp="1" noChangeArrowheads="1"/>
          </p:cNvSpPr>
          <p:nvPr>
            <p:ph type="title"/>
          </p:nvPr>
        </p:nvSpPr>
        <p:spPr/>
        <p:txBody>
          <a:bodyPr/>
          <a:lstStyle/>
          <a:p>
            <a:r>
              <a:rPr lang="fr-FR"/>
              <a:t>Les types d’attributs</a:t>
            </a:r>
          </a:p>
        </p:txBody>
      </p:sp>
      <p:sp>
        <p:nvSpPr>
          <p:cNvPr id="361475" name="Rectangle 3"/>
          <p:cNvSpPr>
            <a:spLocks noGrp="1" noChangeArrowheads="1"/>
          </p:cNvSpPr>
          <p:nvPr>
            <p:ph type="body" idx="1"/>
          </p:nvPr>
        </p:nvSpPr>
        <p:spPr/>
        <p:txBody>
          <a:bodyPr/>
          <a:lstStyle/>
          <a:p>
            <a:pPr lvl="1"/>
            <a:endParaRPr lang="fr-FR" altLang="ko-KR">
              <a:ea typeface="굴림" pitchFamily="50" charset="-127"/>
            </a:endParaRPr>
          </a:p>
          <a:p>
            <a:pPr lvl="1"/>
            <a:r>
              <a:rPr lang="fr-FR" altLang="ko-KR">
                <a:ea typeface="굴림" pitchFamily="50" charset="-127"/>
              </a:rPr>
              <a:t>ENTITY or ENTITIES</a:t>
            </a:r>
          </a:p>
          <a:p>
            <a:pPr lvl="2"/>
            <a:r>
              <a:rPr lang="fr-FR" altLang="ko-KR">
                <a:ea typeface="굴림" pitchFamily="50" charset="-127"/>
              </a:rPr>
              <a:t>ENTITY : Nom d’une entité non XML déclarée</a:t>
            </a:r>
          </a:p>
          <a:p>
            <a:pPr lvl="2"/>
            <a:r>
              <a:rPr lang="fr-FR" altLang="ko-KR">
                <a:ea typeface="굴림" pitchFamily="50" charset="-127"/>
              </a:rPr>
              <a:t>ENTITIES : Valeurs de plusieurs entités séparés par des espaces</a:t>
            </a:r>
          </a:p>
          <a:p>
            <a:pPr lvl="1"/>
            <a:endParaRPr lang="fr-FR" altLang="ko-KR">
              <a:ea typeface="굴림" pitchFamily="50" charset="-127"/>
            </a:endParaRPr>
          </a:p>
          <a:p>
            <a:pPr lvl="1"/>
            <a:r>
              <a:rPr lang="fr-FR" altLang="ko-KR">
                <a:ea typeface="굴림" pitchFamily="50" charset="-127"/>
              </a:rPr>
              <a:t>NMTOKEN or NMTOKENS</a:t>
            </a:r>
          </a:p>
          <a:p>
            <a:pPr lvl="2"/>
            <a:r>
              <a:rPr lang="fr-FR" altLang="ko-KR">
                <a:ea typeface="굴림" pitchFamily="50" charset="-127"/>
              </a:rPr>
              <a:t>NMTOKEN : simple mot clés (Idem ID mais répétitions possibles)</a:t>
            </a:r>
          </a:p>
          <a:p>
            <a:pPr lvl="2"/>
            <a:r>
              <a:rPr lang="fr-FR" altLang="ko-KR">
                <a:ea typeface="굴림" pitchFamily="50" charset="-127"/>
              </a:rPr>
              <a:t>Liste de mots clés </a:t>
            </a:r>
          </a:p>
          <a:p>
            <a:pPr lvl="1"/>
            <a:endParaRPr lang="fr-FR" altLang="ko-KR">
              <a:ea typeface="굴림" pitchFamily="50" charset="-127"/>
            </a:endParaRPr>
          </a:p>
          <a:p>
            <a:pPr lvl="1"/>
            <a:r>
              <a:rPr lang="fr-FR" altLang="ko-KR">
                <a:ea typeface="굴림" pitchFamily="50" charset="-127"/>
              </a:rPr>
              <a:t>Valeurs énumérées</a:t>
            </a:r>
          </a:p>
          <a:p>
            <a:pPr lvl="2"/>
            <a:r>
              <a:rPr lang="fr-FR" altLang="ko-KR">
                <a:ea typeface="굴림" pitchFamily="50" charset="-127"/>
              </a:rPr>
              <a:t>Notations précédemment énumérées</a:t>
            </a:r>
          </a:p>
          <a:p>
            <a:pPr lvl="2"/>
            <a:r>
              <a:rPr lang="fr-FR" altLang="ko-KR">
                <a:ea typeface="굴림" pitchFamily="50" charset="-127"/>
              </a:rPr>
              <a:t>Noms de valeurs prises par l’attibut</a:t>
            </a:r>
          </a:p>
          <a:p>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70D03D3-D783-4C24-845F-039244855BCC}" type="slidenum">
              <a:rPr lang="fr-FR"/>
              <a:pPr/>
              <a:t>48</a:t>
            </a:fld>
            <a:endParaRPr lang="fr-FR"/>
          </a:p>
        </p:txBody>
      </p:sp>
      <p:sp>
        <p:nvSpPr>
          <p:cNvPr id="362498" name="Rectangle 2"/>
          <p:cNvSpPr>
            <a:spLocks noGrp="1" noChangeArrowheads="1"/>
          </p:cNvSpPr>
          <p:nvPr>
            <p:ph type="title"/>
          </p:nvPr>
        </p:nvSpPr>
        <p:spPr/>
        <p:txBody>
          <a:bodyPr/>
          <a:lstStyle/>
          <a:p>
            <a:r>
              <a:rPr lang="fr-FR"/>
              <a:t>Valeurs par défaut des attributs</a:t>
            </a:r>
          </a:p>
        </p:txBody>
      </p:sp>
      <p:sp>
        <p:nvSpPr>
          <p:cNvPr id="362499" name="Rectangle 3"/>
          <p:cNvSpPr>
            <a:spLocks noGrp="1" noChangeArrowheads="1"/>
          </p:cNvSpPr>
          <p:nvPr>
            <p:ph type="body" idx="1"/>
          </p:nvPr>
        </p:nvSpPr>
        <p:spPr/>
        <p:txBody>
          <a:bodyPr/>
          <a:lstStyle/>
          <a:p>
            <a:pPr>
              <a:lnSpc>
                <a:spcPct val="90000"/>
              </a:lnSpc>
            </a:pPr>
            <a:r>
              <a:rPr lang="ko-KR" altLang="fr-FR">
                <a:ea typeface="굴림" pitchFamily="50" charset="-127"/>
              </a:rPr>
              <a:t>#</a:t>
            </a:r>
            <a:r>
              <a:rPr lang="fr-FR" altLang="ko-KR">
                <a:ea typeface="굴림" pitchFamily="50" charset="-127"/>
              </a:rPr>
              <a:t>REQUIRED</a:t>
            </a:r>
          </a:p>
          <a:p>
            <a:pPr lvl="1">
              <a:lnSpc>
                <a:spcPct val="90000"/>
              </a:lnSpc>
            </a:pPr>
            <a:r>
              <a:rPr lang="fr-FR" altLang="ko-KR">
                <a:ea typeface="굴림" pitchFamily="50" charset="-127"/>
              </a:rPr>
              <a:t>Obligatoire. Pour chaque occurrence de l’élément, l’attribut doit être déclaré</a:t>
            </a:r>
          </a:p>
          <a:p>
            <a:pPr lvl="2">
              <a:lnSpc>
                <a:spcPct val="90000"/>
              </a:lnSpc>
            </a:pPr>
            <a:r>
              <a:rPr lang="fr-FR" altLang="ko-KR">
                <a:ea typeface="굴림" pitchFamily="50" charset="-127"/>
              </a:rPr>
              <a:t>Ex) custID   ID #required</a:t>
            </a:r>
          </a:p>
          <a:p>
            <a:pPr>
              <a:lnSpc>
                <a:spcPct val="90000"/>
              </a:lnSpc>
            </a:pPr>
            <a:endParaRPr lang="fr-FR" altLang="ko-KR">
              <a:ea typeface="굴림" pitchFamily="50" charset="-127"/>
            </a:endParaRPr>
          </a:p>
          <a:p>
            <a:pPr>
              <a:lnSpc>
                <a:spcPct val="90000"/>
              </a:lnSpc>
            </a:pPr>
            <a:r>
              <a:rPr lang="fr-FR" altLang="ko-KR">
                <a:ea typeface="굴림" pitchFamily="50" charset="-127"/>
              </a:rPr>
              <a:t>#IMPLIED</a:t>
            </a:r>
          </a:p>
          <a:p>
            <a:pPr lvl="1">
              <a:lnSpc>
                <a:spcPct val="90000"/>
              </a:lnSpc>
            </a:pPr>
            <a:r>
              <a:rPr lang="fr-FR" altLang="ko-KR">
                <a:ea typeface="굴림" pitchFamily="50" charset="-127"/>
              </a:rPr>
              <a:t>Facultatif</a:t>
            </a:r>
          </a:p>
          <a:p>
            <a:pPr lvl="2">
              <a:lnSpc>
                <a:spcPct val="90000"/>
              </a:lnSpc>
            </a:pPr>
            <a:r>
              <a:rPr lang="fr-FR" altLang="ko-KR">
                <a:ea typeface="굴림" pitchFamily="50" charset="-127"/>
              </a:rPr>
              <a:t>Ex) Taille    CDATA #implied</a:t>
            </a:r>
          </a:p>
          <a:p>
            <a:pPr>
              <a:lnSpc>
                <a:spcPct val="90000"/>
              </a:lnSpc>
            </a:pPr>
            <a:endParaRPr lang="fr-FR" altLang="ko-KR">
              <a:ea typeface="굴림" pitchFamily="50" charset="-127"/>
            </a:endParaRPr>
          </a:p>
          <a:p>
            <a:pPr>
              <a:lnSpc>
                <a:spcPct val="90000"/>
              </a:lnSpc>
            </a:pPr>
            <a:r>
              <a:rPr lang="fr-FR" altLang="ko-KR">
                <a:ea typeface="굴림" pitchFamily="50" charset="-127"/>
              </a:rPr>
              <a:t>“value”</a:t>
            </a:r>
          </a:p>
          <a:p>
            <a:pPr lvl="1">
              <a:lnSpc>
                <a:spcPct val="90000"/>
              </a:lnSpc>
            </a:pPr>
            <a:r>
              <a:rPr lang="fr-FR" altLang="ko-KR">
                <a:ea typeface="굴림" pitchFamily="50" charset="-127"/>
              </a:rPr>
              <a:t>Valeur donnée par défaut qui peut être changée dans le document XML</a:t>
            </a:r>
          </a:p>
          <a:p>
            <a:pPr lvl="2">
              <a:lnSpc>
                <a:spcPct val="90000"/>
              </a:lnSpc>
            </a:pPr>
            <a:r>
              <a:rPr lang="fr-FR" altLang="ko-KR">
                <a:ea typeface="굴림" pitchFamily="50" charset="-127"/>
              </a:rPr>
              <a:t>Ex) Taille    CDATA </a:t>
            </a:r>
            <a:r>
              <a:rPr lang="fr-FR" sz="1800">
                <a:cs typeface="Times New Roman" pitchFamily="18" charset="0"/>
              </a:rPr>
              <a:t>"</a:t>
            </a:r>
            <a:r>
              <a:rPr lang="fr-FR" altLang="ko-KR">
                <a:ea typeface="굴림" pitchFamily="50" charset="-127"/>
              </a:rPr>
              <a:t>1.80</a:t>
            </a:r>
            <a:r>
              <a:rPr lang="fr-FR" sz="1800">
                <a:cs typeface="Times New Roman" pitchFamily="18" charset="0"/>
              </a:rPr>
              <a:t>"</a:t>
            </a:r>
            <a:r>
              <a:rPr lang="fr-FR" altLang="ko-KR">
                <a:ea typeface="굴림" pitchFamily="50" charset="-127"/>
              </a:rPr>
              <a:t> </a:t>
            </a:r>
          </a:p>
          <a:p>
            <a:pPr lvl="2">
              <a:lnSpc>
                <a:spcPct val="90000"/>
              </a:lnSpc>
              <a:buFontTx/>
              <a:buNone/>
            </a:pPr>
            <a:r>
              <a:rPr lang="fr-FR" sz="1800">
                <a:cs typeface="Times New Roman" pitchFamily="18" charset="0"/>
                <a:sym typeface="Monotype Sorts" pitchFamily="2" charset="2"/>
              </a:rPr>
              <a:t> &lt;personne CustId=</a:t>
            </a:r>
            <a:r>
              <a:rPr lang="fr-FR" sz="1800">
                <a:cs typeface="Times New Roman" pitchFamily="18" charset="0"/>
              </a:rPr>
              <a:t>"1" </a:t>
            </a:r>
            <a:r>
              <a:rPr lang="fr-FR" sz="1800">
                <a:cs typeface="Times New Roman" pitchFamily="18" charset="0"/>
                <a:sym typeface="Monotype Sorts" pitchFamily="2" charset="2"/>
              </a:rPr>
              <a:t>taille=</a:t>
            </a:r>
            <a:r>
              <a:rPr lang="fr-FR" sz="1800">
                <a:cs typeface="Times New Roman" pitchFamily="18" charset="0"/>
              </a:rPr>
              <a:t>"1.75"&gt; …. &lt;/personne&gt;</a:t>
            </a:r>
            <a:endParaRPr lang="fr-FR" altLang="ko-KR">
              <a:ea typeface="굴림" pitchFamily="50" charset="-127"/>
            </a:endParaRPr>
          </a:p>
          <a:p>
            <a:pPr>
              <a:lnSpc>
                <a:spcPct val="90000"/>
              </a:lnSpc>
            </a:pPr>
            <a:endParaRPr lang="fr-FR" altLang="ko-KR">
              <a:ea typeface="굴림" pitchFamily="50" charset="-127"/>
            </a:endParaRPr>
          </a:p>
          <a:p>
            <a:pPr>
              <a:lnSpc>
                <a:spcPct val="90000"/>
              </a:lnSpc>
            </a:pPr>
            <a:r>
              <a:rPr lang="fr-FR" altLang="ko-KR">
                <a:ea typeface="굴림" pitchFamily="50" charset="-127"/>
              </a:rPr>
              <a:t>#FIXED “value”</a:t>
            </a:r>
          </a:p>
          <a:p>
            <a:pPr lvl="1">
              <a:lnSpc>
                <a:spcPct val="90000"/>
              </a:lnSpc>
            </a:pPr>
            <a:r>
              <a:rPr lang="fr-FR" altLang="ko-KR">
                <a:ea typeface="굴림" pitchFamily="50" charset="-127"/>
              </a:rPr>
              <a:t>Valeur fixée</a:t>
            </a:r>
          </a:p>
          <a:p>
            <a:pPr lvl="2">
              <a:lnSpc>
                <a:spcPct val="90000"/>
              </a:lnSpc>
            </a:pPr>
            <a:r>
              <a:rPr lang="fr-FR" altLang="ko-KR">
                <a:ea typeface="굴림" pitchFamily="50" charset="-127"/>
              </a:rPr>
              <a:t>Ex) Taille    CDATA #FIXED </a:t>
            </a:r>
            <a:r>
              <a:rPr lang="fr-FR" sz="1800">
                <a:cs typeface="Times New Roman" pitchFamily="18" charset="0"/>
              </a:rPr>
              <a:t>"</a:t>
            </a:r>
            <a:r>
              <a:rPr lang="fr-FR" altLang="ko-KR">
                <a:ea typeface="굴림" pitchFamily="50" charset="-127"/>
              </a:rPr>
              <a:t>1.80</a:t>
            </a:r>
            <a:r>
              <a:rPr lang="fr-FR" sz="1800">
                <a:cs typeface="Times New Roman" pitchFamily="18" charset="0"/>
              </a:rPr>
              <a:t>"</a:t>
            </a:r>
            <a:endParaRPr lang="fr-FR" altLang="ko-KR">
              <a:ea typeface="굴림" pitchFamily="50" charset="-127"/>
            </a:endParaRPr>
          </a:p>
          <a:p>
            <a:pPr>
              <a:lnSpc>
                <a:spcPct val="90000"/>
              </a:lnSpc>
            </a:pPr>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space réservé du numéro de diapositive 4"/>
          <p:cNvSpPr>
            <a:spLocks noGrp="1"/>
          </p:cNvSpPr>
          <p:nvPr>
            <p:ph type="sldNum" sz="quarter" idx="10"/>
          </p:nvPr>
        </p:nvSpPr>
        <p:spPr/>
        <p:txBody>
          <a:bodyPr/>
          <a:lstStyle/>
          <a:p>
            <a:fld id="{F02DF66E-12D4-4ED5-8BAC-0930E3BBAE30}" type="slidenum">
              <a:rPr lang="fr-FR"/>
              <a:pPr/>
              <a:t>49</a:t>
            </a:fld>
            <a:endParaRPr lang="fr-FR"/>
          </a:p>
        </p:txBody>
      </p:sp>
      <p:sp>
        <p:nvSpPr>
          <p:cNvPr id="364549" name="Text Box 5"/>
          <p:cNvSpPr txBox="1">
            <a:spLocks noChangeArrowheads="1"/>
          </p:cNvSpPr>
          <p:nvPr/>
        </p:nvSpPr>
        <p:spPr bwMode="auto">
          <a:xfrm>
            <a:off x="152400" y="685800"/>
            <a:ext cx="4267200" cy="16002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4550" name="Text Box 6"/>
          <p:cNvSpPr txBox="1">
            <a:spLocks noChangeArrowheads="1"/>
          </p:cNvSpPr>
          <p:nvPr/>
        </p:nvSpPr>
        <p:spPr bwMode="auto">
          <a:xfrm>
            <a:off x="228600" y="3429000"/>
            <a:ext cx="4114800" cy="12954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4551" name="Text Box 7"/>
          <p:cNvSpPr txBox="1">
            <a:spLocks noChangeArrowheads="1"/>
          </p:cNvSpPr>
          <p:nvPr/>
        </p:nvSpPr>
        <p:spPr bwMode="auto">
          <a:xfrm>
            <a:off x="4648200" y="1371600"/>
            <a:ext cx="3962400" cy="16764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4546" name="Rectangle 2"/>
          <p:cNvSpPr>
            <a:spLocks noGrp="1" noChangeArrowheads="1"/>
          </p:cNvSpPr>
          <p:nvPr>
            <p:ph type="title"/>
          </p:nvPr>
        </p:nvSpPr>
        <p:spPr/>
        <p:txBody>
          <a:bodyPr/>
          <a:lstStyle/>
          <a:p>
            <a:r>
              <a:rPr lang="fr-FR"/>
              <a:t>DTD exemples</a:t>
            </a:r>
          </a:p>
        </p:txBody>
      </p:sp>
      <p:sp>
        <p:nvSpPr>
          <p:cNvPr id="364547" name="Rectangle 3"/>
          <p:cNvSpPr>
            <a:spLocks noGrp="1" noChangeArrowheads="1"/>
          </p:cNvSpPr>
          <p:nvPr>
            <p:ph type="body" sz="half" idx="1"/>
          </p:nvPr>
        </p:nvSpPr>
        <p:spPr/>
        <p:txBody>
          <a:bodyPr/>
          <a:lstStyle/>
          <a:p>
            <a:pPr>
              <a:buFont typeface="Wingdings" pitchFamily="2" charset="2"/>
              <a:buNone/>
            </a:pPr>
            <a:r>
              <a:rPr lang="fr-FR" sz="1800">
                <a:cs typeface="Arial" pitchFamily="34" charset="0"/>
              </a:rPr>
              <a:t>&lt;!ELEMENT atelier( #PCDATA)&gt;</a:t>
            </a:r>
            <a:br>
              <a:rPr lang="fr-FR" sz="1800">
                <a:cs typeface="Arial" pitchFamily="34" charset="0"/>
              </a:rPr>
            </a:br>
            <a:r>
              <a:rPr lang="fr-FR" sz="1800">
                <a:cs typeface="Arial" pitchFamily="34" charset="0"/>
              </a:rPr>
              <a:t>&lt;!ATTLIST atelier</a:t>
            </a:r>
            <a:br>
              <a:rPr lang="fr-FR" sz="1800">
                <a:cs typeface="Arial" pitchFamily="34" charset="0"/>
              </a:rPr>
            </a:br>
            <a:r>
              <a:rPr lang="fr-FR" sz="1800">
                <a:cs typeface="Arial" pitchFamily="34" charset="0"/>
              </a:rPr>
              <a:t>          lieu CDATA #REQUIRED</a:t>
            </a:r>
            <a:br>
              <a:rPr lang="fr-FR" sz="1800">
                <a:cs typeface="Arial" pitchFamily="34" charset="0"/>
              </a:rPr>
            </a:br>
            <a:r>
              <a:rPr lang="fr-FR" sz="1800">
                <a:cs typeface="Arial" pitchFamily="34" charset="0"/>
              </a:rPr>
              <a:t>          ville CDATA #REQUIRED</a:t>
            </a:r>
            <a:br>
              <a:rPr lang="fr-FR" sz="1800">
                <a:cs typeface="Arial" pitchFamily="34" charset="0"/>
              </a:rPr>
            </a:br>
            <a:r>
              <a:rPr lang="fr-FR" sz="1800">
                <a:cs typeface="Arial" pitchFamily="34" charset="0"/>
              </a:rPr>
              <a:t>&gt;</a:t>
            </a:r>
            <a:endParaRPr lang="fr-FR" sz="1800">
              <a:cs typeface="Times New Roman" pitchFamily="18" charset="0"/>
            </a:endParaRPr>
          </a:p>
          <a:p>
            <a:endParaRPr lang="fr-FR" sz="1800"/>
          </a:p>
          <a:p>
            <a:endParaRPr lang="fr-FR" sz="1800"/>
          </a:p>
          <a:p>
            <a:endParaRPr lang="fr-FR" sz="1800"/>
          </a:p>
          <a:p>
            <a:endParaRPr lang="fr-FR" sz="1800"/>
          </a:p>
          <a:p>
            <a:pPr>
              <a:buFont typeface="Wingdings" pitchFamily="2" charset="2"/>
              <a:buNone/>
            </a:pPr>
            <a:r>
              <a:rPr lang="fr-FR" sz="1400">
                <a:cs typeface="Arial" pitchFamily="34" charset="0"/>
              </a:rPr>
              <a:t>&lt;!ELEMENT images (#PCDATA)&gt;</a:t>
            </a:r>
            <a:br>
              <a:rPr lang="fr-FR" sz="1400">
                <a:cs typeface="Arial" pitchFamily="34" charset="0"/>
              </a:rPr>
            </a:br>
            <a:r>
              <a:rPr lang="fr-FR" sz="1400">
                <a:cs typeface="Arial" pitchFamily="34" charset="0"/>
              </a:rPr>
              <a:t>&lt;!ATTLIST images</a:t>
            </a:r>
            <a:br>
              <a:rPr lang="fr-FR" sz="1400">
                <a:cs typeface="Arial" pitchFamily="34" charset="0"/>
              </a:rPr>
            </a:br>
            <a:r>
              <a:rPr lang="fr-FR" sz="1400">
                <a:cs typeface="Arial" pitchFamily="34" charset="0"/>
              </a:rPr>
              <a:t>          largeur CDATA "100 pixels" #FIXED</a:t>
            </a:r>
            <a:br>
              <a:rPr lang="fr-FR" sz="1400">
                <a:cs typeface="Arial" pitchFamily="34" charset="0"/>
              </a:rPr>
            </a:br>
            <a:r>
              <a:rPr lang="fr-FR" sz="1400">
                <a:cs typeface="Arial" pitchFamily="34" charset="0"/>
              </a:rPr>
              <a:t>          hauteur CDATA #REQUIRED</a:t>
            </a:r>
            <a:br>
              <a:rPr lang="fr-FR" sz="1400">
                <a:cs typeface="Arial" pitchFamily="34" charset="0"/>
              </a:rPr>
            </a:br>
            <a:r>
              <a:rPr lang="fr-FR" sz="1400">
                <a:cs typeface="Arial" pitchFamily="34" charset="0"/>
              </a:rPr>
              <a:t>&gt; </a:t>
            </a:r>
            <a:endParaRPr lang="fr-FR" sz="1400">
              <a:cs typeface="Times New Roman" pitchFamily="18" charset="0"/>
            </a:endParaRPr>
          </a:p>
          <a:p>
            <a:endParaRPr lang="fr-FR" sz="1400"/>
          </a:p>
        </p:txBody>
      </p:sp>
      <p:sp>
        <p:nvSpPr>
          <p:cNvPr id="364548" name="Rectangle 4"/>
          <p:cNvSpPr>
            <a:spLocks noGrp="1" noChangeArrowheads="1"/>
          </p:cNvSpPr>
          <p:nvPr>
            <p:ph type="body" sz="half" idx="2"/>
          </p:nvPr>
        </p:nvSpPr>
        <p:spPr/>
        <p:txBody>
          <a:bodyPr/>
          <a:lstStyle/>
          <a:p>
            <a:pPr>
              <a:buFont typeface="Wingdings" pitchFamily="2" charset="2"/>
              <a:buNone/>
            </a:pPr>
            <a:endParaRPr lang="fr-FR" sz="2000">
              <a:cs typeface="Arial" pitchFamily="34" charset="0"/>
            </a:endParaRPr>
          </a:p>
          <a:p>
            <a:pPr>
              <a:buFont typeface="Wingdings" pitchFamily="2" charset="2"/>
              <a:buNone/>
            </a:pPr>
            <a:endParaRPr lang="fr-FR" sz="2000">
              <a:cs typeface="Arial" pitchFamily="34" charset="0"/>
            </a:endParaRPr>
          </a:p>
          <a:p>
            <a:pPr>
              <a:buFont typeface="Wingdings" pitchFamily="2" charset="2"/>
              <a:buNone/>
            </a:pPr>
            <a:r>
              <a:rPr lang="fr-FR" sz="2000">
                <a:cs typeface="Arial" pitchFamily="34" charset="0"/>
              </a:rPr>
              <a:t>&lt;!ELEMENT texte (#PCDATA)&gt;</a:t>
            </a:r>
            <a:br>
              <a:rPr lang="fr-FR" sz="2000">
                <a:cs typeface="Arial" pitchFamily="34" charset="0"/>
              </a:rPr>
            </a:br>
            <a:r>
              <a:rPr lang="fr-FR" sz="2000">
                <a:cs typeface="Arial" pitchFamily="34" charset="0"/>
              </a:rPr>
              <a:t>&lt;!ATTLIST texte</a:t>
            </a:r>
            <a:br>
              <a:rPr lang="fr-FR" sz="2000">
                <a:cs typeface="Arial" pitchFamily="34" charset="0"/>
              </a:rPr>
            </a:br>
            <a:r>
              <a:rPr lang="fr-FR" sz="2000">
                <a:cs typeface="Arial" pitchFamily="34" charset="0"/>
              </a:rPr>
              <a:t>          couleur CDATA #IMPLIED </a:t>
            </a:r>
            <a:br>
              <a:rPr lang="fr-FR" sz="2000">
                <a:cs typeface="Arial" pitchFamily="34" charset="0"/>
              </a:rPr>
            </a:br>
            <a:r>
              <a:rPr lang="fr-FR" sz="2000">
                <a:cs typeface="Arial" pitchFamily="34" charset="0"/>
              </a:rPr>
              <a:t>&gt; </a:t>
            </a:r>
            <a:endParaRPr lang="fr-FR" sz="2000">
              <a:cs typeface="Times New Roman" pitchFamily="18" charset="0"/>
            </a:endParaRPr>
          </a:p>
          <a:p>
            <a:endParaRPr lang="fr-FR" sz="2000"/>
          </a:p>
        </p:txBody>
      </p:sp>
      <p:grpSp>
        <p:nvGrpSpPr>
          <p:cNvPr id="364596" name="Group 52"/>
          <p:cNvGrpSpPr>
            <a:grpSpLocks/>
          </p:cNvGrpSpPr>
          <p:nvPr/>
        </p:nvGrpSpPr>
        <p:grpSpPr bwMode="auto">
          <a:xfrm>
            <a:off x="4953000" y="3124200"/>
            <a:ext cx="4114800" cy="3535363"/>
            <a:chOff x="-3" y="-3"/>
            <a:chExt cx="3469" cy="2899"/>
          </a:xfrm>
        </p:grpSpPr>
        <p:grpSp>
          <p:nvGrpSpPr>
            <p:cNvPr id="364594" name="Group 50"/>
            <p:cNvGrpSpPr>
              <a:grpSpLocks/>
            </p:cNvGrpSpPr>
            <p:nvPr/>
          </p:nvGrpSpPr>
          <p:grpSpPr bwMode="auto">
            <a:xfrm>
              <a:off x="0" y="0"/>
              <a:ext cx="3463" cy="2893"/>
              <a:chOff x="0" y="0"/>
              <a:chExt cx="3463" cy="2893"/>
            </a:xfrm>
          </p:grpSpPr>
          <p:grpSp>
            <p:nvGrpSpPr>
              <p:cNvPr id="364567" name="Group 23"/>
              <p:cNvGrpSpPr>
                <a:grpSpLocks/>
              </p:cNvGrpSpPr>
              <p:nvPr/>
            </p:nvGrpSpPr>
            <p:grpSpPr bwMode="auto">
              <a:xfrm>
                <a:off x="0" y="0"/>
                <a:ext cx="605" cy="403"/>
                <a:chOff x="0" y="0"/>
                <a:chExt cx="605" cy="403"/>
              </a:xfrm>
            </p:grpSpPr>
            <p:sp>
              <p:nvSpPr>
                <p:cNvPr id="364552" name="Rectangle 8"/>
                <p:cNvSpPr>
                  <a:spLocks noChangeArrowheads="1"/>
                </p:cNvSpPr>
                <p:nvPr/>
              </p:nvSpPr>
              <p:spPr bwMode="auto">
                <a:xfrm>
                  <a:off x="6" y="6"/>
                  <a:ext cx="593" cy="391"/>
                </a:xfrm>
                <a:prstGeom prst="rect">
                  <a:avLst/>
                </a:prstGeom>
                <a:noFill/>
                <a:ln w="12700">
                  <a:noFill/>
                  <a:miter lim="800000"/>
                  <a:headEnd/>
                  <a:tailEnd/>
                </a:ln>
                <a:effectLst/>
              </p:spPr>
              <p:txBody>
                <a:bodyPr lIns="90000" tIns="46800" rIns="90000" bIns="46800" anchor="ctr"/>
                <a:lstStyle/>
                <a:p>
                  <a:pPr latinLnBrk="0"/>
                  <a:r>
                    <a:rPr kumimoji="0" lang="fr-FR" sz="800" b="1">
                      <a:cs typeface="Times New Roman" pitchFamily="18" charset="0"/>
                    </a:rPr>
                    <a:t> </a:t>
                  </a:r>
                  <a:endParaRPr kumimoji="0" lang="fr-FR" sz="800">
                    <a:cs typeface="Times New Roman" pitchFamily="18" charset="0"/>
                  </a:endParaRPr>
                </a:p>
                <a:p>
                  <a:pPr eaLnBrk="0" latinLnBrk="0" hangingPunct="0"/>
                  <a:endParaRPr kumimoji="0" lang="fr-FR" sz="1600"/>
                </a:p>
              </p:txBody>
            </p:sp>
            <p:sp>
              <p:nvSpPr>
                <p:cNvPr id="364566" name="Rectangle 22"/>
                <p:cNvSpPr>
                  <a:spLocks noChangeArrowheads="1"/>
                </p:cNvSpPr>
                <p:nvPr/>
              </p:nvSpPr>
              <p:spPr bwMode="auto">
                <a:xfrm>
                  <a:off x="0" y="0"/>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69" name="Group 25"/>
              <p:cNvGrpSpPr>
                <a:grpSpLocks/>
              </p:cNvGrpSpPr>
              <p:nvPr/>
            </p:nvGrpSpPr>
            <p:grpSpPr bwMode="auto">
              <a:xfrm>
                <a:off x="605" y="0"/>
                <a:ext cx="2858" cy="403"/>
                <a:chOff x="605" y="0"/>
                <a:chExt cx="2858" cy="403"/>
              </a:xfrm>
            </p:grpSpPr>
            <p:sp>
              <p:nvSpPr>
                <p:cNvPr id="364553" name="Rectangle 9"/>
                <p:cNvSpPr>
                  <a:spLocks noChangeArrowheads="1"/>
                </p:cNvSpPr>
                <p:nvPr/>
              </p:nvSpPr>
              <p:spPr bwMode="auto">
                <a:xfrm>
                  <a:off x="611" y="6"/>
                  <a:ext cx="2846" cy="391"/>
                </a:xfrm>
                <a:prstGeom prst="rect">
                  <a:avLst/>
                </a:prstGeom>
                <a:noFill/>
                <a:ln w="12700">
                  <a:noFill/>
                  <a:miter lim="800000"/>
                  <a:headEnd/>
                  <a:tailEnd/>
                </a:ln>
                <a:effectLst/>
              </p:spPr>
              <p:txBody>
                <a:bodyPr lIns="90000" tIns="46800" rIns="90000" bIns="46800" anchor="ctr"/>
                <a:lstStyle/>
                <a:p>
                  <a:pPr latinLnBrk="0"/>
                  <a:r>
                    <a:rPr kumimoji="0" lang="fr-FR" sz="800" b="1">
                      <a:cs typeface="Times New Roman" pitchFamily="18" charset="0"/>
                    </a:rPr>
                    <a:t>Explication de TypeAttribut</a:t>
                  </a:r>
                  <a:endParaRPr kumimoji="0" lang="fr-FR" sz="800">
                    <a:cs typeface="Times New Roman" pitchFamily="18" charset="0"/>
                  </a:endParaRPr>
                </a:p>
                <a:p>
                  <a:pPr eaLnBrk="0" latinLnBrk="0" hangingPunct="0"/>
                  <a:endParaRPr kumimoji="0" lang="fr-FR" sz="1600"/>
                </a:p>
              </p:txBody>
            </p:sp>
            <p:sp>
              <p:nvSpPr>
                <p:cNvPr id="364568" name="Rectangle 24"/>
                <p:cNvSpPr>
                  <a:spLocks noChangeArrowheads="1"/>
                </p:cNvSpPr>
                <p:nvPr/>
              </p:nvSpPr>
              <p:spPr bwMode="auto">
                <a:xfrm>
                  <a:off x="605" y="0"/>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71" name="Group 27"/>
              <p:cNvGrpSpPr>
                <a:grpSpLocks/>
              </p:cNvGrpSpPr>
              <p:nvPr/>
            </p:nvGrpSpPr>
            <p:grpSpPr bwMode="auto">
              <a:xfrm>
                <a:off x="0" y="415"/>
                <a:ext cx="605" cy="403"/>
                <a:chOff x="0" y="415"/>
                <a:chExt cx="605" cy="403"/>
              </a:xfrm>
            </p:grpSpPr>
            <p:sp>
              <p:nvSpPr>
                <p:cNvPr id="364554" name="Rectangle 10"/>
                <p:cNvSpPr>
                  <a:spLocks noChangeArrowheads="1"/>
                </p:cNvSpPr>
                <p:nvPr/>
              </p:nvSpPr>
              <p:spPr bwMode="auto">
                <a:xfrm>
                  <a:off x="6" y="421"/>
                  <a:ext cx="593"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ID</a:t>
                  </a:r>
                </a:p>
                <a:p>
                  <a:pPr algn="l" eaLnBrk="0" latinLnBrk="0" hangingPunct="0"/>
                  <a:endParaRPr kumimoji="0" lang="fr-FR" sz="1600"/>
                </a:p>
              </p:txBody>
            </p:sp>
            <p:sp>
              <p:nvSpPr>
                <p:cNvPr id="364570" name="Rectangle 26"/>
                <p:cNvSpPr>
                  <a:spLocks noChangeArrowheads="1"/>
                </p:cNvSpPr>
                <p:nvPr/>
              </p:nvSpPr>
              <p:spPr bwMode="auto">
                <a:xfrm>
                  <a:off x="0" y="415"/>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73" name="Group 29"/>
              <p:cNvGrpSpPr>
                <a:grpSpLocks/>
              </p:cNvGrpSpPr>
              <p:nvPr/>
            </p:nvGrpSpPr>
            <p:grpSpPr bwMode="auto">
              <a:xfrm>
                <a:off x="605" y="415"/>
                <a:ext cx="2858" cy="403"/>
                <a:chOff x="605" y="415"/>
                <a:chExt cx="2858" cy="403"/>
              </a:xfrm>
            </p:grpSpPr>
            <p:sp>
              <p:nvSpPr>
                <p:cNvPr id="364555" name="Rectangle 11"/>
                <p:cNvSpPr>
                  <a:spLocks noChangeArrowheads="1"/>
                </p:cNvSpPr>
                <p:nvPr/>
              </p:nvSpPr>
              <p:spPr bwMode="auto">
                <a:xfrm>
                  <a:off x="611" y="421"/>
                  <a:ext cx="284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Attribut unique dans le document</a:t>
                  </a:r>
                </a:p>
                <a:p>
                  <a:pPr algn="l" eaLnBrk="0" latinLnBrk="0" hangingPunct="0"/>
                  <a:endParaRPr kumimoji="0" lang="fr-FR" sz="1600"/>
                </a:p>
              </p:txBody>
            </p:sp>
            <p:sp>
              <p:nvSpPr>
                <p:cNvPr id="364572" name="Rectangle 28"/>
                <p:cNvSpPr>
                  <a:spLocks noChangeArrowheads="1"/>
                </p:cNvSpPr>
                <p:nvPr/>
              </p:nvSpPr>
              <p:spPr bwMode="auto">
                <a:xfrm>
                  <a:off x="605" y="415"/>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75" name="Group 31"/>
              <p:cNvGrpSpPr>
                <a:grpSpLocks/>
              </p:cNvGrpSpPr>
              <p:nvPr/>
            </p:nvGrpSpPr>
            <p:grpSpPr bwMode="auto">
              <a:xfrm>
                <a:off x="0" y="830"/>
                <a:ext cx="605" cy="403"/>
                <a:chOff x="0" y="830"/>
                <a:chExt cx="605" cy="403"/>
              </a:xfrm>
            </p:grpSpPr>
            <p:sp>
              <p:nvSpPr>
                <p:cNvPr id="364556" name="Rectangle 12"/>
                <p:cNvSpPr>
                  <a:spLocks noChangeArrowheads="1"/>
                </p:cNvSpPr>
                <p:nvPr/>
              </p:nvSpPr>
              <p:spPr bwMode="auto">
                <a:xfrm>
                  <a:off x="6" y="836"/>
                  <a:ext cx="593"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IDREF</a:t>
                  </a:r>
                </a:p>
                <a:p>
                  <a:pPr algn="l" eaLnBrk="0" latinLnBrk="0" hangingPunct="0"/>
                  <a:endParaRPr kumimoji="0" lang="fr-FR" sz="1600"/>
                </a:p>
              </p:txBody>
            </p:sp>
            <p:sp>
              <p:nvSpPr>
                <p:cNvPr id="364574" name="Rectangle 30"/>
                <p:cNvSpPr>
                  <a:spLocks noChangeArrowheads="1"/>
                </p:cNvSpPr>
                <p:nvPr/>
              </p:nvSpPr>
              <p:spPr bwMode="auto">
                <a:xfrm>
                  <a:off x="0" y="830"/>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77" name="Group 33"/>
              <p:cNvGrpSpPr>
                <a:grpSpLocks/>
              </p:cNvGrpSpPr>
              <p:nvPr/>
            </p:nvGrpSpPr>
            <p:grpSpPr bwMode="auto">
              <a:xfrm>
                <a:off x="605" y="830"/>
                <a:ext cx="2858" cy="403"/>
                <a:chOff x="605" y="830"/>
                <a:chExt cx="2858" cy="403"/>
              </a:xfrm>
            </p:grpSpPr>
            <p:sp>
              <p:nvSpPr>
                <p:cNvPr id="364557" name="Rectangle 13"/>
                <p:cNvSpPr>
                  <a:spLocks noChangeArrowheads="1"/>
                </p:cNvSpPr>
                <p:nvPr/>
              </p:nvSpPr>
              <p:spPr bwMode="auto">
                <a:xfrm>
                  <a:off x="611" y="836"/>
                  <a:ext cx="284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Doit correspondré à un ID attribut dans un des éléments</a:t>
                  </a:r>
                </a:p>
                <a:p>
                  <a:pPr algn="l" eaLnBrk="0" latinLnBrk="0" hangingPunct="0"/>
                  <a:endParaRPr kumimoji="0" lang="fr-FR" sz="1600"/>
                </a:p>
              </p:txBody>
            </p:sp>
            <p:sp>
              <p:nvSpPr>
                <p:cNvPr id="364576" name="Rectangle 32"/>
                <p:cNvSpPr>
                  <a:spLocks noChangeArrowheads="1"/>
                </p:cNvSpPr>
                <p:nvPr/>
              </p:nvSpPr>
              <p:spPr bwMode="auto">
                <a:xfrm>
                  <a:off x="605" y="830"/>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79" name="Group 35"/>
              <p:cNvGrpSpPr>
                <a:grpSpLocks/>
              </p:cNvGrpSpPr>
              <p:nvPr/>
            </p:nvGrpSpPr>
            <p:grpSpPr bwMode="auto">
              <a:xfrm>
                <a:off x="0" y="1245"/>
                <a:ext cx="605" cy="403"/>
                <a:chOff x="0" y="1245"/>
                <a:chExt cx="605" cy="403"/>
              </a:xfrm>
            </p:grpSpPr>
            <p:sp>
              <p:nvSpPr>
                <p:cNvPr id="364558" name="Rectangle 14"/>
                <p:cNvSpPr>
                  <a:spLocks noChangeArrowheads="1"/>
                </p:cNvSpPr>
                <p:nvPr/>
              </p:nvSpPr>
              <p:spPr bwMode="auto">
                <a:xfrm>
                  <a:off x="6" y="1251"/>
                  <a:ext cx="593"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IDREFS</a:t>
                  </a:r>
                </a:p>
                <a:p>
                  <a:pPr algn="l" eaLnBrk="0" latinLnBrk="0" hangingPunct="0"/>
                  <a:endParaRPr kumimoji="0" lang="fr-FR" sz="1600"/>
                </a:p>
              </p:txBody>
            </p:sp>
            <p:sp>
              <p:nvSpPr>
                <p:cNvPr id="364578" name="Rectangle 34"/>
                <p:cNvSpPr>
                  <a:spLocks noChangeArrowheads="1"/>
                </p:cNvSpPr>
                <p:nvPr/>
              </p:nvSpPr>
              <p:spPr bwMode="auto">
                <a:xfrm>
                  <a:off x="0" y="1245"/>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81" name="Group 37"/>
              <p:cNvGrpSpPr>
                <a:grpSpLocks/>
              </p:cNvGrpSpPr>
              <p:nvPr/>
            </p:nvGrpSpPr>
            <p:grpSpPr bwMode="auto">
              <a:xfrm>
                <a:off x="605" y="1245"/>
                <a:ext cx="2858" cy="403"/>
                <a:chOff x="605" y="1245"/>
                <a:chExt cx="2858" cy="403"/>
              </a:xfrm>
            </p:grpSpPr>
            <p:sp>
              <p:nvSpPr>
                <p:cNvPr id="364559" name="Rectangle 15"/>
                <p:cNvSpPr>
                  <a:spLocks noChangeArrowheads="1"/>
                </p:cNvSpPr>
                <p:nvPr/>
              </p:nvSpPr>
              <p:spPr bwMode="auto">
                <a:xfrm>
                  <a:off x="611" y="1251"/>
                  <a:ext cx="284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Doit correspondre à 1 ou plusieurs ID attributs (séparés par des blancs)</a:t>
                  </a:r>
                </a:p>
                <a:p>
                  <a:pPr algn="l" eaLnBrk="0" latinLnBrk="0" hangingPunct="0"/>
                  <a:endParaRPr kumimoji="0" lang="fr-FR" sz="1600"/>
                </a:p>
              </p:txBody>
            </p:sp>
            <p:sp>
              <p:nvSpPr>
                <p:cNvPr id="364580" name="Rectangle 36"/>
                <p:cNvSpPr>
                  <a:spLocks noChangeArrowheads="1"/>
                </p:cNvSpPr>
                <p:nvPr/>
              </p:nvSpPr>
              <p:spPr bwMode="auto">
                <a:xfrm>
                  <a:off x="605" y="1245"/>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83" name="Group 39"/>
              <p:cNvGrpSpPr>
                <a:grpSpLocks/>
              </p:cNvGrpSpPr>
              <p:nvPr/>
            </p:nvGrpSpPr>
            <p:grpSpPr bwMode="auto">
              <a:xfrm>
                <a:off x="0" y="1660"/>
                <a:ext cx="605" cy="403"/>
                <a:chOff x="0" y="1660"/>
                <a:chExt cx="605" cy="403"/>
              </a:xfrm>
            </p:grpSpPr>
            <p:sp>
              <p:nvSpPr>
                <p:cNvPr id="364560" name="Rectangle 16"/>
                <p:cNvSpPr>
                  <a:spLocks noChangeArrowheads="1"/>
                </p:cNvSpPr>
                <p:nvPr/>
              </p:nvSpPr>
              <p:spPr bwMode="auto">
                <a:xfrm>
                  <a:off x="6" y="1666"/>
                  <a:ext cx="593" cy="391"/>
                </a:xfrm>
                <a:prstGeom prst="rect">
                  <a:avLst/>
                </a:prstGeom>
                <a:noFill/>
                <a:ln w="12700">
                  <a:noFill/>
                  <a:miter lim="800000"/>
                  <a:headEnd/>
                  <a:tailEnd/>
                </a:ln>
                <a:effectLst/>
              </p:spPr>
              <p:txBody>
                <a:bodyPr lIns="90000" tIns="46800" rIns="90000" bIns="46800" anchor="ctr"/>
                <a:lstStyle/>
                <a:p>
                  <a:pPr algn="l" latinLnBrk="0"/>
                  <a:r>
                    <a:rPr kumimoji="0" lang="en-GB" sz="800">
                      <a:cs typeface="Times New Roman" pitchFamily="18" charset="0"/>
                    </a:rPr>
                    <a:t>(A,B,C,..)</a:t>
                  </a:r>
                  <a:endParaRPr kumimoji="0" lang="fr-FR" sz="800">
                    <a:cs typeface="Times New Roman" pitchFamily="18" charset="0"/>
                  </a:endParaRPr>
                </a:p>
                <a:p>
                  <a:pPr algn="l" eaLnBrk="0" latinLnBrk="0" hangingPunct="0"/>
                  <a:endParaRPr kumimoji="0" lang="fr-FR" sz="1600"/>
                </a:p>
              </p:txBody>
            </p:sp>
            <p:sp>
              <p:nvSpPr>
                <p:cNvPr id="364582" name="Rectangle 38"/>
                <p:cNvSpPr>
                  <a:spLocks noChangeArrowheads="1"/>
                </p:cNvSpPr>
                <p:nvPr/>
              </p:nvSpPr>
              <p:spPr bwMode="auto">
                <a:xfrm>
                  <a:off x="0" y="1660"/>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85" name="Group 41"/>
              <p:cNvGrpSpPr>
                <a:grpSpLocks/>
              </p:cNvGrpSpPr>
              <p:nvPr/>
            </p:nvGrpSpPr>
            <p:grpSpPr bwMode="auto">
              <a:xfrm>
                <a:off x="605" y="1660"/>
                <a:ext cx="2858" cy="403"/>
                <a:chOff x="605" y="1660"/>
                <a:chExt cx="2858" cy="403"/>
              </a:xfrm>
            </p:grpSpPr>
            <p:sp>
              <p:nvSpPr>
                <p:cNvPr id="364561" name="Rectangle 17"/>
                <p:cNvSpPr>
                  <a:spLocks noChangeArrowheads="1"/>
                </p:cNvSpPr>
                <p:nvPr/>
              </p:nvSpPr>
              <p:spPr bwMode="auto">
                <a:xfrm>
                  <a:off x="611" y="1666"/>
                  <a:ext cx="284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Liste énumérée</a:t>
                  </a:r>
                </a:p>
                <a:p>
                  <a:pPr algn="l" eaLnBrk="0" latinLnBrk="0" hangingPunct="0"/>
                  <a:endParaRPr kumimoji="0" lang="fr-FR" sz="1600"/>
                </a:p>
              </p:txBody>
            </p:sp>
            <p:sp>
              <p:nvSpPr>
                <p:cNvPr id="364584" name="Rectangle 40"/>
                <p:cNvSpPr>
                  <a:spLocks noChangeArrowheads="1"/>
                </p:cNvSpPr>
                <p:nvPr/>
              </p:nvSpPr>
              <p:spPr bwMode="auto">
                <a:xfrm>
                  <a:off x="605" y="1660"/>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87" name="Group 43"/>
              <p:cNvGrpSpPr>
                <a:grpSpLocks/>
              </p:cNvGrpSpPr>
              <p:nvPr/>
            </p:nvGrpSpPr>
            <p:grpSpPr bwMode="auto">
              <a:xfrm>
                <a:off x="0" y="2075"/>
                <a:ext cx="605" cy="403"/>
                <a:chOff x="0" y="2075"/>
                <a:chExt cx="605" cy="403"/>
              </a:xfrm>
            </p:grpSpPr>
            <p:sp>
              <p:nvSpPr>
                <p:cNvPr id="364562" name="Rectangle 18"/>
                <p:cNvSpPr>
                  <a:spLocks noChangeArrowheads="1"/>
                </p:cNvSpPr>
                <p:nvPr/>
              </p:nvSpPr>
              <p:spPr bwMode="auto">
                <a:xfrm>
                  <a:off x="6" y="2081"/>
                  <a:ext cx="593"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CDATA</a:t>
                  </a:r>
                </a:p>
                <a:p>
                  <a:pPr algn="l" eaLnBrk="0" latinLnBrk="0" hangingPunct="0"/>
                  <a:endParaRPr kumimoji="0" lang="fr-FR" sz="1600"/>
                </a:p>
              </p:txBody>
            </p:sp>
            <p:sp>
              <p:nvSpPr>
                <p:cNvPr id="364586" name="Rectangle 42"/>
                <p:cNvSpPr>
                  <a:spLocks noChangeArrowheads="1"/>
                </p:cNvSpPr>
                <p:nvPr/>
              </p:nvSpPr>
              <p:spPr bwMode="auto">
                <a:xfrm>
                  <a:off x="0" y="2075"/>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89" name="Group 45"/>
              <p:cNvGrpSpPr>
                <a:grpSpLocks/>
              </p:cNvGrpSpPr>
              <p:nvPr/>
            </p:nvGrpSpPr>
            <p:grpSpPr bwMode="auto">
              <a:xfrm>
                <a:off x="605" y="2075"/>
                <a:ext cx="2858" cy="403"/>
                <a:chOff x="605" y="2075"/>
                <a:chExt cx="2858" cy="403"/>
              </a:xfrm>
            </p:grpSpPr>
            <p:sp>
              <p:nvSpPr>
                <p:cNvPr id="364563" name="Rectangle 19"/>
                <p:cNvSpPr>
                  <a:spLocks noChangeArrowheads="1"/>
                </p:cNvSpPr>
                <p:nvPr/>
              </p:nvSpPr>
              <p:spPr bwMode="auto">
                <a:xfrm>
                  <a:off x="611" y="2081"/>
                  <a:ext cx="284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Contenu arbitraire</a:t>
                  </a:r>
                </a:p>
                <a:p>
                  <a:pPr algn="l" eaLnBrk="0" latinLnBrk="0" hangingPunct="0"/>
                  <a:endParaRPr kumimoji="0" lang="fr-FR" sz="1600"/>
                </a:p>
              </p:txBody>
            </p:sp>
            <p:sp>
              <p:nvSpPr>
                <p:cNvPr id="364588" name="Rectangle 44"/>
                <p:cNvSpPr>
                  <a:spLocks noChangeArrowheads="1"/>
                </p:cNvSpPr>
                <p:nvPr/>
              </p:nvSpPr>
              <p:spPr bwMode="auto">
                <a:xfrm>
                  <a:off x="605" y="2075"/>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91" name="Group 47"/>
              <p:cNvGrpSpPr>
                <a:grpSpLocks/>
              </p:cNvGrpSpPr>
              <p:nvPr/>
            </p:nvGrpSpPr>
            <p:grpSpPr bwMode="auto">
              <a:xfrm>
                <a:off x="0" y="2490"/>
                <a:ext cx="605" cy="403"/>
                <a:chOff x="0" y="2490"/>
                <a:chExt cx="605" cy="403"/>
              </a:xfrm>
            </p:grpSpPr>
            <p:sp>
              <p:nvSpPr>
                <p:cNvPr id="364564" name="Rectangle 20"/>
                <p:cNvSpPr>
                  <a:spLocks noChangeArrowheads="1"/>
                </p:cNvSpPr>
                <p:nvPr/>
              </p:nvSpPr>
              <p:spPr bwMode="auto">
                <a:xfrm>
                  <a:off x="6" y="2496"/>
                  <a:ext cx="593"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NMTOKEN</a:t>
                  </a:r>
                </a:p>
                <a:p>
                  <a:pPr algn="l" eaLnBrk="0" latinLnBrk="0" hangingPunct="0"/>
                  <a:endParaRPr kumimoji="0" lang="fr-FR" sz="1600"/>
                </a:p>
              </p:txBody>
            </p:sp>
            <p:sp>
              <p:nvSpPr>
                <p:cNvPr id="364590" name="Rectangle 46"/>
                <p:cNvSpPr>
                  <a:spLocks noChangeArrowheads="1"/>
                </p:cNvSpPr>
                <p:nvPr/>
              </p:nvSpPr>
              <p:spPr bwMode="auto">
                <a:xfrm>
                  <a:off x="0" y="2490"/>
                  <a:ext cx="605"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nvGrpSpPr>
              <p:cNvPr id="364593" name="Group 49"/>
              <p:cNvGrpSpPr>
                <a:grpSpLocks/>
              </p:cNvGrpSpPr>
              <p:nvPr/>
            </p:nvGrpSpPr>
            <p:grpSpPr bwMode="auto">
              <a:xfrm>
                <a:off x="605" y="2490"/>
                <a:ext cx="2858" cy="403"/>
                <a:chOff x="605" y="2490"/>
                <a:chExt cx="2858" cy="403"/>
              </a:xfrm>
            </p:grpSpPr>
            <p:sp>
              <p:nvSpPr>
                <p:cNvPr id="364565" name="Rectangle 21"/>
                <p:cNvSpPr>
                  <a:spLocks noChangeArrowheads="1"/>
                </p:cNvSpPr>
                <p:nvPr/>
              </p:nvSpPr>
              <p:spPr bwMode="auto">
                <a:xfrm>
                  <a:off x="611" y="2496"/>
                  <a:ext cx="2846" cy="391"/>
                </a:xfrm>
                <a:prstGeom prst="rect">
                  <a:avLst/>
                </a:prstGeom>
                <a:noFill/>
                <a:ln w="12700">
                  <a:noFill/>
                  <a:miter lim="800000"/>
                  <a:headEnd/>
                  <a:tailEnd/>
                </a:ln>
                <a:effectLst/>
              </p:spPr>
              <p:txBody>
                <a:bodyPr lIns="90000" tIns="46800" rIns="90000" bIns="46800" anchor="ctr"/>
                <a:lstStyle/>
                <a:p>
                  <a:pPr algn="l" latinLnBrk="0"/>
                  <a:r>
                    <a:rPr kumimoji="0" lang="fr-FR" sz="800">
                      <a:cs typeface="Times New Roman" pitchFamily="18" charset="0"/>
                    </a:rPr>
                    <a:t>Un seul Mot</a:t>
                  </a:r>
                </a:p>
                <a:p>
                  <a:pPr algn="l" eaLnBrk="0" latinLnBrk="0" hangingPunct="0"/>
                  <a:endParaRPr kumimoji="0" lang="fr-FR" sz="1600"/>
                </a:p>
              </p:txBody>
            </p:sp>
            <p:sp>
              <p:nvSpPr>
                <p:cNvPr id="364592" name="Rectangle 48"/>
                <p:cNvSpPr>
                  <a:spLocks noChangeArrowheads="1"/>
                </p:cNvSpPr>
                <p:nvPr/>
              </p:nvSpPr>
              <p:spPr bwMode="auto">
                <a:xfrm>
                  <a:off x="605" y="2490"/>
                  <a:ext cx="2858" cy="403"/>
                </a:xfrm>
                <a:prstGeom prst="rect">
                  <a:avLst/>
                </a:prstGeom>
                <a:noFill/>
                <a:ln w="7">
                  <a:solidFill>
                    <a:srgbClr val="A0A0A0"/>
                  </a:solidFill>
                  <a:miter lim="800000"/>
                  <a:headEnd/>
                  <a:tailEnd/>
                </a:ln>
                <a:effectLst/>
              </p:spPr>
              <p:txBody>
                <a:bodyPr wrap="none" lIns="90000" tIns="46800" rIns="90000" bIns="46800" anchor="ctr"/>
                <a:lstStyle/>
                <a:p>
                  <a:endParaRPr lang="fr-FR"/>
                </a:p>
              </p:txBody>
            </p:sp>
          </p:grpSp>
        </p:grpSp>
        <p:sp>
          <p:nvSpPr>
            <p:cNvPr id="364595" name="Rectangle 51"/>
            <p:cNvSpPr>
              <a:spLocks noChangeArrowheads="1"/>
            </p:cNvSpPr>
            <p:nvPr/>
          </p:nvSpPr>
          <p:spPr bwMode="auto">
            <a:xfrm>
              <a:off x="-3" y="-3"/>
              <a:ext cx="3469" cy="2899"/>
            </a:xfrm>
            <a:prstGeom prst="rect">
              <a:avLst/>
            </a:prstGeom>
            <a:noFill/>
            <a:ln w="9525">
              <a:solidFill>
                <a:srgbClr val="A0A0A0"/>
              </a:solidFill>
              <a:miter lim="800000"/>
              <a:headEnd/>
              <a:tailEnd/>
            </a:ln>
            <a:effectLst/>
          </p:spPr>
          <p:txBody>
            <a:bodyPr wrap="none" lIns="90000" tIns="46800" rIns="90000" bIns="46800" anchor="ctr"/>
            <a:lstStyle/>
            <a:p>
              <a:endParaRPr lang="fr-F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CAC54DC4-8AE5-4BDA-9A5D-644440E1CC24}" type="slidenum">
              <a:rPr lang="fr-FR"/>
              <a:pPr/>
              <a:t>5</a:t>
            </a:fld>
            <a:endParaRPr lang="fr-FR" dirty="0"/>
          </a:p>
        </p:txBody>
      </p:sp>
      <p:sp>
        <p:nvSpPr>
          <p:cNvPr id="285698" name="Rectangle 2"/>
          <p:cNvSpPr>
            <a:spLocks noGrp="1" noChangeArrowheads="1"/>
          </p:cNvSpPr>
          <p:nvPr>
            <p:ph type="title"/>
          </p:nvPr>
        </p:nvSpPr>
        <p:spPr/>
        <p:txBody>
          <a:bodyPr/>
          <a:lstStyle/>
          <a:p>
            <a:r>
              <a:rPr lang="fr-FR" dirty="0" err="1" smtClean="0"/>
              <a:t>Big</a:t>
            </a:r>
            <a:r>
              <a:rPr lang="fr-FR" dirty="0" smtClean="0"/>
              <a:t> data</a:t>
            </a:r>
            <a:endParaRPr lang="fr-FR" dirty="0"/>
          </a:p>
        </p:txBody>
      </p:sp>
      <p:sp>
        <p:nvSpPr>
          <p:cNvPr id="285699" name="Rectangle 3"/>
          <p:cNvSpPr>
            <a:spLocks noGrp="1" noChangeArrowheads="1"/>
          </p:cNvSpPr>
          <p:nvPr>
            <p:ph type="body" idx="1"/>
          </p:nvPr>
        </p:nvSpPr>
        <p:spPr>
          <a:xfrm>
            <a:off x="152400" y="685800"/>
            <a:ext cx="8991600" cy="5867400"/>
          </a:xfrm>
        </p:spPr>
        <p:txBody>
          <a:bodyPr/>
          <a:lstStyle/>
          <a:p>
            <a:r>
              <a:rPr lang="fr-FR" dirty="0" smtClean="0"/>
              <a:t>Capacité de stockage double tous les 40 mois depuis les années 80</a:t>
            </a:r>
          </a:p>
          <a:p>
            <a:r>
              <a:rPr lang="fr-FR" dirty="0" smtClean="0"/>
              <a:t>Chaque jour 2.5 </a:t>
            </a:r>
            <a:r>
              <a:rPr lang="fr-FR" dirty="0" err="1" smtClean="0"/>
              <a:t>exabytes</a:t>
            </a:r>
            <a:r>
              <a:rPr lang="fr-FR" dirty="0" smtClean="0"/>
              <a:t> </a:t>
            </a:r>
            <a:r>
              <a:rPr lang="fr-FR" dirty="0"/>
              <a:t>(2.5×10</a:t>
            </a:r>
            <a:r>
              <a:rPr lang="fr-FR" baseline="30000" dirty="0"/>
              <a:t>18</a:t>
            </a:r>
            <a:r>
              <a:rPr lang="fr-FR" dirty="0" smtClean="0"/>
              <a:t>) de données sont créés</a:t>
            </a:r>
          </a:p>
          <a:p>
            <a:pPr lvl="1"/>
            <a:r>
              <a:rPr lang="fr-FR" dirty="0" smtClean="0"/>
              <a:t>(source: IBM en 2012)</a:t>
            </a:r>
          </a:p>
          <a:p>
            <a:r>
              <a:rPr lang="fr-FR" dirty="0" smtClean="0"/>
              <a:t>Twitter </a:t>
            </a:r>
            <a:r>
              <a:rPr lang="fr-FR" dirty="0"/>
              <a:t>génère à l’heure actuelle 7 </a:t>
            </a:r>
            <a:r>
              <a:rPr lang="fr-FR" dirty="0" err="1"/>
              <a:t>teraoctets</a:t>
            </a:r>
            <a:r>
              <a:rPr lang="fr-FR" dirty="0"/>
              <a:t> de données chaque jour et Facebook 10 </a:t>
            </a:r>
            <a:r>
              <a:rPr lang="fr-FR" dirty="0" err="1" smtClean="0"/>
              <a:t>teraoctets</a:t>
            </a:r>
            <a:endParaRPr lang="fr-FR" dirty="0" smtClean="0"/>
          </a:p>
          <a:p>
            <a:pPr marL="0" indent="0">
              <a:buNone/>
            </a:pPr>
            <a:endParaRPr lang="fr-FR" sz="1200" dirty="0" smtClean="0">
              <a:latin typeface="Courier New" panose="02070309020205020404" pitchFamily="49" charset="0"/>
              <a:cs typeface="Courier New" panose="02070309020205020404" pitchFamily="49" charset="0"/>
            </a:endParaRPr>
          </a:p>
          <a:p>
            <a:pPr marL="0" indent="0">
              <a:buNone/>
            </a:pPr>
            <a:endParaRPr lang="fr-FR" sz="1200" dirty="0">
              <a:latin typeface="Courier New" panose="02070309020205020404" pitchFamily="49" charset="0"/>
              <a:cs typeface="Courier New" panose="02070309020205020404" pitchFamily="49" charset="0"/>
            </a:endParaRPr>
          </a:p>
          <a:p>
            <a:pPr marL="0" indent="0">
              <a:buNone/>
            </a:pPr>
            <a:endParaRPr lang="fr-FR" sz="1200" dirty="0" smtClean="0">
              <a:latin typeface="Courier New" panose="02070309020205020404" pitchFamily="49" charset="0"/>
              <a:cs typeface="Courier New" panose="02070309020205020404" pitchFamily="49" charset="0"/>
            </a:endParaRPr>
          </a:p>
          <a:p>
            <a:pPr marL="0" indent="0">
              <a:buNone/>
            </a:pPr>
            <a:endParaRPr lang="fr-FR" sz="1200" dirty="0">
              <a:latin typeface="Courier New" panose="02070309020205020404" pitchFamily="49" charset="0"/>
              <a:cs typeface="Courier New" panose="02070309020205020404" pitchFamily="49" charset="0"/>
            </a:endParaRPr>
          </a:p>
          <a:p>
            <a:pPr marL="0" indent="0">
              <a:buNone/>
            </a:pPr>
            <a:endParaRPr lang="fr-FR" sz="1200" dirty="0" smtClean="0">
              <a:latin typeface="Courier New" panose="02070309020205020404" pitchFamily="49" charset="0"/>
              <a:cs typeface="Courier New" panose="02070309020205020404" pitchFamily="49" charset="0"/>
            </a:endParaRPr>
          </a:p>
          <a:p>
            <a:pPr marL="0" indent="0">
              <a:buNone/>
            </a:pPr>
            <a:endParaRPr lang="fr-FR" sz="1200" dirty="0">
              <a:latin typeface="Courier New" panose="02070309020205020404" pitchFamily="49" charset="0"/>
              <a:cs typeface="Courier New" panose="02070309020205020404" pitchFamily="49" charset="0"/>
            </a:endParaRPr>
          </a:p>
          <a:p>
            <a:pPr marL="0" indent="0">
              <a:buNone/>
            </a:pPr>
            <a:r>
              <a:rPr lang="fr-FR" sz="1200" dirty="0" smtClean="0">
                <a:latin typeface="Courier New" panose="02070309020205020404" pitchFamily="49" charset="0"/>
                <a:cs typeface="Courier New" panose="02070309020205020404" pitchFamily="49" charset="0"/>
              </a:rPr>
              <a:t>1 Go = 1000 </a:t>
            </a:r>
            <a:r>
              <a:rPr lang="fr-FR" sz="1200" dirty="0">
                <a:latin typeface="Courier New" panose="02070309020205020404" pitchFamily="49" charset="0"/>
                <a:cs typeface="Courier New" panose="02070309020205020404" pitchFamily="49" charset="0"/>
              </a:rPr>
              <a:t>Mo </a:t>
            </a:r>
            <a:r>
              <a:rPr lang="fr-FR" sz="1200" dirty="0" smtClean="0">
                <a:latin typeface="Courier New" panose="02070309020205020404" pitchFamily="49" charset="0"/>
                <a:cs typeface="Courier New" panose="02070309020205020404" pitchFamily="49" charset="0"/>
              </a:rPr>
              <a:t>= </a:t>
            </a:r>
            <a:r>
              <a:rPr lang="fr-FR" sz="1200" dirty="0">
                <a:latin typeface="Courier New" panose="02070309020205020404" pitchFamily="49" charset="0"/>
                <a:cs typeface="Courier New" panose="02070309020205020404" pitchFamily="49" charset="0"/>
              </a:rPr>
              <a:t>1 000 000 000 octets</a:t>
            </a:r>
          </a:p>
          <a:p>
            <a:pPr marL="0" indent="0">
              <a:buNone/>
            </a:pPr>
            <a:r>
              <a:rPr lang="fr-FR" sz="1200" dirty="0">
                <a:latin typeface="Courier New" panose="02070309020205020404" pitchFamily="49" charset="0"/>
                <a:cs typeface="Courier New" panose="02070309020205020404" pitchFamily="49" charset="0"/>
              </a:rPr>
              <a:t>1 </a:t>
            </a:r>
            <a:r>
              <a:rPr lang="fr-FR" sz="1200" dirty="0" smtClean="0">
                <a:latin typeface="Courier New" panose="02070309020205020404" pitchFamily="49" charset="0"/>
                <a:cs typeface="Courier New" panose="02070309020205020404" pitchFamily="49" charset="0"/>
              </a:rPr>
              <a:t>To = 1000 </a:t>
            </a:r>
            <a:r>
              <a:rPr lang="fr-FR" sz="1200" dirty="0">
                <a:latin typeface="Courier New" panose="02070309020205020404" pitchFamily="49" charset="0"/>
                <a:cs typeface="Courier New" panose="02070309020205020404" pitchFamily="49" charset="0"/>
              </a:rPr>
              <a:t>Go </a:t>
            </a:r>
            <a:r>
              <a:rPr lang="fr-FR" sz="1200" dirty="0" smtClean="0">
                <a:latin typeface="Courier New" panose="02070309020205020404" pitchFamily="49" charset="0"/>
                <a:cs typeface="Courier New" panose="02070309020205020404" pitchFamily="49" charset="0"/>
              </a:rPr>
              <a:t>= </a:t>
            </a:r>
            <a:r>
              <a:rPr lang="fr-FR" sz="1200" dirty="0">
                <a:latin typeface="Courier New" panose="02070309020205020404" pitchFamily="49" charset="0"/>
                <a:cs typeface="Courier New" panose="02070309020205020404" pitchFamily="49" charset="0"/>
              </a:rPr>
              <a:t>1 000 000 000 000 octets</a:t>
            </a:r>
          </a:p>
          <a:p>
            <a:pPr marL="0" indent="0">
              <a:buNone/>
            </a:pPr>
            <a:r>
              <a:rPr lang="fr-FR" sz="1200" dirty="0">
                <a:latin typeface="Courier New" panose="02070309020205020404" pitchFamily="49" charset="0"/>
                <a:cs typeface="Courier New" panose="02070309020205020404" pitchFamily="49" charset="0"/>
              </a:rPr>
              <a:t>1 </a:t>
            </a:r>
            <a:r>
              <a:rPr lang="fr-FR" sz="1200" dirty="0" smtClean="0">
                <a:latin typeface="Courier New" panose="02070309020205020404" pitchFamily="49" charset="0"/>
                <a:cs typeface="Courier New" panose="02070309020205020404" pitchFamily="49" charset="0"/>
              </a:rPr>
              <a:t>Po = 1000 </a:t>
            </a:r>
            <a:r>
              <a:rPr lang="fr-FR" sz="1200" dirty="0">
                <a:latin typeface="Courier New" panose="02070309020205020404" pitchFamily="49" charset="0"/>
                <a:cs typeface="Courier New" panose="02070309020205020404" pitchFamily="49" charset="0"/>
              </a:rPr>
              <a:t>To </a:t>
            </a:r>
            <a:r>
              <a:rPr lang="fr-FR" sz="1200" dirty="0" smtClean="0">
                <a:latin typeface="Courier New" panose="02070309020205020404" pitchFamily="49" charset="0"/>
                <a:cs typeface="Courier New" panose="02070309020205020404" pitchFamily="49" charset="0"/>
              </a:rPr>
              <a:t>= </a:t>
            </a:r>
            <a:r>
              <a:rPr lang="fr-FR" sz="1200" dirty="0">
                <a:latin typeface="Courier New" panose="02070309020205020404" pitchFamily="49" charset="0"/>
                <a:cs typeface="Courier New" panose="02070309020205020404" pitchFamily="49" charset="0"/>
              </a:rPr>
              <a:t>1 000 000 000 000 000 octets</a:t>
            </a:r>
          </a:p>
          <a:p>
            <a:pPr marL="0" indent="0">
              <a:buNone/>
            </a:pPr>
            <a:r>
              <a:rPr lang="fr-FR" sz="1200" dirty="0">
                <a:latin typeface="Courier New" panose="02070309020205020404" pitchFamily="49" charset="0"/>
                <a:cs typeface="Courier New" panose="02070309020205020404" pitchFamily="49" charset="0"/>
              </a:rPr>
              <a:t>1 </a:t>
            </a:r>
            <a:r>
              <a:rPr lang="fr-FR" sz="1200" dirty="0" err="1" smtClean="0">
                <a:latin typeface="Courier New" panose="02070309020205020404" pitchFamily="49" charset="0"/>
                <a:cs typeface="Courier New" panose="02070309020205020404" pitchFamily="49" charset="0"/>
              </a:rPr>
              <a:t>Eo</a:t>
            </a:r>
            <a:r>
              <a:rPr lang="fr-FR" sz="1200" dirty="0" smtClean="0">
                <a:latin typeface="Courier New" panose="02070309020205020404" pitchFamily="49" charset="0"/>
                <a:cs typeface="Courier New" panose="02070309020205020404" pitchFamily="49" charset="0"/>
              </a:rPr>
              <a:t> = 1000 Po = </a:t>
            </a:r>
            <a:r>
              <a:rPr lang="fr-FR" sz="1200" dirty="0">
                <a:latin typeface="Courier New" panose="02070309020205020404" pitchFamily="49" charset="0"/>
                <a:cs typeface="Courier New" panose="02070309020205020404" pitchFamily="49" charset="0"/>
              </a:rPr>
              <a:t>1 000 000 000 000 000 000 octets</a:t>
            </a:r>
          </a:p>
          <a:p>
            <a:pPr marL="0" indent="0">
              <a:buNone/>
            </a:pPr>
            <a:r>
              <a:rPr lang="fr-FR" sz="1200" dirty="0">
                <a:latin typeface="Courier New" panose="02070309020205020404" pitchFamily="49" charset="0"/>
                <a:cs typeface="Courier New" panose="02070309020205020404" pitchFamily="49" charset="0"/>
              </a:rPr>
              <a:t>1 </a:t>
            </a:r>
            <a:r>
              <a:rPr lang="fr-FR" sz="1200" dirty="0" err="1" smtClean="0">
                <a:latin typeface="Courier New" panose="02070309020205020404" pitchFamily="49" charset="0"/>
                <a:cs typeface="Courier New" panose="02070309020205020404" pitchFamily="49" charset="0"/>
              </a:rPr>
              <a:t>Zo</a:t>
            </a:r>
            <a:r>
              <a:rPr lang="fr-FR" sz="1200" dirty="0" smtClean="0">
                <a:latin typeface="Courier New" panose="02070309020205020404" pitchFamily="49" charset="0"/>
                <a:cs typeface="Courier New" panose="02070309020205020404" pitchFamily="49" charset="0"/>
              </a:rPr>
              <a:t> = 1000 </a:t>
            </a:r>
            <a:r>
              <a:rPr lang="fr-FR" sz="1200" dirty="0" err="1">
                <a:latin typeface="Courier New" panose="02070309020205020404" pitchFamily="49" charset="0"/>
                <a:cs typeface="Courier New" panose="02070309020205020404" pitchFamily="49" charset="0"/>
              </a:rPr>
              <a:t>Eo</a:t>
            </a:r>
            <a:r>
              <a:rPr lang="fr-FR" sz="1200" dirty="0">
                <a:latin typeface="Courier New" panose="02070309020205020404" pitchFamily="49" charset="0"/>
                <a:cs typeface="Courier New" panose="02070309020205020404" pitchFamily="49" charset="0"/>
              </a:rPr>
              <a:t> </a:t>
            </a:r>
            <a:r>
              <a:rPr lang="fr-FR" sz="1200" dirty="0" smtClean="0">
                <a:latin typeface="Courier New" panose="02070309020205020404" pitchFamily="49" charset="0"/>
                <a:cs typeface="Courier New" panose="02070309020205020404" pitchFamily="49" charset="0"/>
              </a:rPr>
              <a:t>= </a:t>
            </a:r>
            <a:r>
              <a:rPr lang="fr-FR" sz="1200" dirty="0">
                <a:latin typeface="Courier New" panose="02070309020205020404" pitchFamily="49" charset="0"/>
                <a:cs typeface="Courier New" panose="02070309020205020404" pitchFamily="49" charset="0"/>
              </a:rPr>
              <a:t>1 000 000 000 000 000 000 000 octets</a:t>
            </a:r>
          </a:p>
          <a:p>
            <a:endParaRPr lang="fr-FR" dirty="0"/>
          </a:p>
        </p:txBody>
      </p:sp>
      <p:graphicFrame>
        <p:nvGraphicFramePr>
          <p:cNvPr id="2" name="Table 1"/>
          <p:cNvGraphicFramePr>
            <a:graphicFrameLocks noGrp="1"/>
          </p:cNvGraphicFramePr>
          <p:nvPr>
            <p:extLst>
              <p:ext uri="{D42A27DB-BD31-4B8C-83A1-F6EECF244321}">
                <p14:modId xmlns:p14="http://schemas.microsoft.com/office/powerpoint/2010/main" val="4111431442"/>
              </p:ext>
            </p:extLst>
          </p:nvPr>
        </p:nvGraphicFramePr>
        <p:xfrm>
          <a:off x="5292080" y="2636912"/>
          <a:ext cx="4016778" cy="3291840"/>
        </p:xfrm>
        <a:graphic>
          <a:graphicData uri="http://schemas.openxmlformats.org/drawingml/2006/table">
            <a:tbl>
              <a:tblPr/>
              <a:tblGrid>
                <a:gridCol w="1338926"/>
                <a:gridCol w="1338926"/>
                <a:gridCol w="1338926"/>
              </a:tblGrid>
              <a:tr h="0">
                <a:tc>
                  <a:txBody>
                    <a:bodyPr/>
                    <a:lstStyle/>
                    <a:p>
                      <a:r>
                        <a:rPr lang="en-US" b="1" dirty="0"/>
                        <a:t>Nom</a:t>
                      </a:r>
                    </a:p>
                  </a:txBody>
                  <a:tcPr anchor="ctr">
                    <a:lnL>
                      <a:noFill/>
                    </a:lnL>
                    <a:lnR>
                      <a:noFill/>
                    </a:lnR>
                    <a:lnT>
                      <a:noFill/>
                    </a:lnT>
                    <a:lnB>
                      <a:noFill/>
                    </a:lnB>
                  </a:tcPr>
                </a:tc>
                <a:tc>
                  <a:txBody>
                    <a:bodyPr/>
                    <a:lstStyle/>
                    <a:p>
                      <a:r>
                        <a:rPr lang="en-US" b="1"/>
                        <a:t>Symbole</a:t>
                      </a:r>
                    </a:p>
                  </a:txBody>
                  <a:tcPr anchor="ctr">
                    <a:lnL>
                      <a:noFill/>
                    </a:lnL>
                    <a:lnR>
                      <a:noFill/>
                    </a:lnR>
                    <a:lnT>
                      <a:noFill/>
                    </a:lnT>
                    <a:lnB>
                      <a:noFill/>
                    </a:lnB>
                  </a:tcPr>
                </a:tc>
                <a:tc>
                  <a:txBody>
                    <a:bodyPr/>
                    <a:lstStyle/>
                    <a:p>
                      <a:r>
                        <a:rPr lang="en-US" b="1" dirty="0" err="1"/>
                        <a:t>Valeur</a:t>
                      </a:r>
                      <a:endParaRPr lang="en-US" b="1" dirty="0"/>
                    </a:p>
                  </a:txBody>
                  <a:tcPr anchor="ctr">
                    <a:lnL>
                      <a:noFill/>
                    </a:lnL>
                    <a:lnR>
                      <a:noFill/>
                    </a:lnR>
                    <a:lnT>
                      <a:noFill/>
                    </a:lnT>
                    <a:lnB>
                      <a:noFill/>
                    </a:lnB>
                  </a:tcPr>
                </a:tc>
              </a:tr>
              <a:tr h="0">
                <a:tc>
                  <a:txBody>
                    <a:bodyPr/>
                    <a:lstStyle/>
                    <a:p>
                      <a:r>
                        <a:rPr lang="en-US"/>
                        <a:t>kilooctet</a:t>
                      </a:r>
                    </a:p>
                  </a:txBody>
                  <a:tcPr anchor="ctr">
                    <a:lnL>
                      <a:noFill/>
                    </a:lnL>
                    <a:lnR>
                      <a:noFill/>
                    </a:lnR>
                    <a:lnT>
                      <a:noFill/>
                    </a:lnT>
                    <a:lnB>
                      <a:noFill/>
                    </a:lnB>
                  </a:tcPr>
                </a:tc>
                <a:tc>
                  <a:txBody>
                    <a:bodyPr/>
                    <a:lstStyle/>
                    <a:p>
                      <a:r>
                        <a:rPr lang="en-US"/>
                        <a:t>ko</a:t>
                      </a:r>
                    </a:p>
                  </a:txBody>
                  <a:tcPr anchor="ctr">
                    <a:lnL>
                      <a:noFill/>
                    </a:lnL>
                    <a:lnR>
                      <a:noFill/>
                    </a:lnR>
                    <a:lnT>
                      <a:noFill/>
                    </a:lnT>
                    <a:lnB>
                      <a:noFill/>
                    </a:lnB>
                  </a:tcPr>
                </a:tc>
                <a:tc>
                  <a:txBody>
                    <a:bodyPr/>
                    <a:lstStyle/>
                    <a:p>
                      <a:r>
                        <a:rPr lang="en-US" dirty="0"/>
                        <a:t>10</a:t>
                      </a:r>
                      <a:r>
                        <a:rPr lang="en-US" baseline="30000" dirty="0"/>
                        <a:t>3</a:t>
                      </a:r>
                      <a:endParaRPr lang="en-US" dirty="0"/>
                    </a:p>
                  </a:txBody>
                  <a:tcPr anchor="ctr">
                    <a:lnL>
                      <a:noFill/>
                    </a:lnL>
                    <a:lnR>
                      <a:noFill/>
                    </a:lnR>
                    <a:lnT>
                      <a:noFill/>
                    </a:lnT>
                    <a:lnB>
                      <a:noFill/>
                    </a:lnB>
                  </a:tcPr>
                </a:tc>
              </a:tr>
              <a:tr h="0">
                <a:tc>
                  <a:txBody>
                    <a:bodyPr/>
                    <a:lstStyle/>
                    <a:p>
                      <a:r>
                        <a:rPr lang="en-US"/>
                        <a:t>mégaoctet</a:t>
                      </a:r>
                    </a:p>
                  </a:txBody>
                  <a:tcPr anchor="ctr">
                    <a:lnL>
                      <a:noFill/>
                    </a:lnL>
                    <a:lnR>
                      <a:noFill/>
                    </a:lnR>
                    <a:lnT>
                      <a:noFill/>
                    </a:lnT>
                    <a:lnB>
                      <a:noFill/>
                    </a:lnB>
                  </a:tcPr>
                </a:tc>
                <a:tc>
                  <a:txBody>
                    <a:bodyPr/>
                    <a:lstStyle/>
                    <a:p>
                      <a:r>
                        <a:rPr lang="en-US"/>
                        <a:t>Mo</a:t>
                      </a:r>
                    </a:p>
                  </a:txBody>
                  <a:tcPr anchor="ctr">
                    <a:lnL>
                      <a:noFill/>
                    </a:lnL>
                    <a:lnR>
                      <a:noFill/>
                    </a:lnR>
                    <a:lnT>
                      <a:noFill/>
                    </a:lnT>
                    <a:lnB>
                      <a:noFill/>
                    </a:lnB>
                  </a:tcPr>
                </a:tc>
                <a:tc>
                  <a:txBody>
                    <a:bodyPr/>
                    <a:lstStyle/>
                    <a:p>
                      <a:r>
                        <a:rPr lang="en-US"/>
                        <a:t>10</a:t>
                      </a:r>
                      <a:r>
                        <a:rPr lang="en-US" baseline="30000"/>
                        <a:t>6</a:t>
                      </a:r>
                      <a:endParaRPr lang="en-US"/>
                    </a:p>
                  </a:txBody>
                  <a:tcPr anchor="ctr">
                    <a:lnL>
                      <a:noFill/>
                    </a:lnL>
                    <a:lnR>
                      <a:noFill/>
                    </a:lnR>
                    <a:lnT>
                      <a:noFill/>
                    </a:lnT>
                    <a:lnB>
                      <a:noFill/>
                    </a:lnB>
                  </a:tcPr>
                </a:tc>
              </a:tr>
              <a:tr h="0">
                <a:tc>
                  <a:txBody>
                    <a:bodyPr/>
                    <a:lstStyle/>
                    <a:p>
                      <a:r>
                        <a:rPr lang="en-US"/>
                        <a:t>gigaoctet</a:t>
                      </a:r>
                    </a:p>
                  </a:txBody>
                  <a:tcPr anchor="ctr">
                    <a:lnL>
                      <a:noFill/>
                    </a:lnL>
                    <a:lnR>
                      <a:noFill/>
                    </a:lnR>
                    <a:lnT>
                      <a:noFill/>
                    </a:lnT>
                    <a:lnB>
                      <a:noFill/>
                    </a:lnB>
                  </a:tcPr>
                </a:tc>
                <a:tc>
                  <a:txBody>
                    <a:bodyPr/>
                    <a:lstStyle/>
                    <a:p>
                      <a:r>
                        <a:rPr lang="en-US" dirty="0"/>
                        <a:t>Go</a:t>
                      </a:r>
                    </a:p>
                  </a:txBody>
                  <a:tcPr anchor="ctr">
                    <a:lnL>
                      <a:noFill/>
                    </a:lnL>
                    <a:lnR>
                      <a:noFill/>
                    </a:lnR>
                    <a:lnT>
                      <a:noFill/>
                    </a:lnT>
                    <a:lnB>
                      <a:noFill/>
                    </a:lnB>
                  </a:tcPr>
                </a:tc>
                <a:tc>
                  <a:txBody>
                    <a:bodyPr/>
                    <a:lstStyle/>
                    <a:p>
                      <a:r>
                        <a:rPr lang="en-US"/>
                        <a:t>10</a:t>
                      </a:r>
                      <a:r>
                        <a:rPr lang="en-US" baseline="30000"/>
                        <a:t>9</a:t>
                      </a:r>
                      <a:endParaRPr lang="en-US"/>
                    </a:p>
                  </a:txBody>
                  <a:tcPr anchor="ctr">
                    <a:lnL>
                      <a:noFill/>
                    </a:lnL>
                    <a:lnR>
                      <a:noFill/>
                    </a:lnR>
                    <a:lnT>
                      <a:noFill/>
                    </a:lnT>
                    <a:lnB>
                      <a:noFill/>
                    </a:lnB>
                  </a:tcPr>
                </a:tc>
              </a:tr>
              <a:tr h="0">
                <a:tc>
                  <a:txBody>
                    <a:bodyPr/>
                    <a:lstStyle/>
                    <a:p>
                      <a:r>
                        <a:rPr lang="en-US"/>
                        <a:t>téraoctet</a:t>
                      </a:r>
                    </a:p>
                  </a:txBody>
                  <a:tcPr anchor="ctr">
                    <a:lnL>
                      <a:noFill/>
                    </a:lnL>
                    <a:lnR>
                      <a:noFill/>
                    </a:lnR>
                    <a:lnT>
                      <a:noFill/>
                    </a:lnT>
                    <a:lnB>
                      <a:noFill/>
                    </a:lnB>
                  </a:tcPr>
                </a:tc>
                <a:tc>
                  <a:txBody>
                    <a:bodyPr/>
                    <a:lstStyle/>
                    <a:p>
                      <a:r>
                        <a:rPr lang="en-US"/>
                        <a:t>To</a:t>
                      </a:r>
                    </a:p>
                  </a:txBody>
                  <a:tcPr anchor="ctr">
                    <a:lnL>
                      <a:noFill/>
                    </a:lnL>
                    <a:lnR>
                      <a:noFill/>
                    </a:lnR>
                    <a:lnT>
                      <a:noFill/>
                    </a:lnT>
                    <a:lnB>
                      <a:noFill/>
                    </a:lnB>
                  </a:tcPr>
                </a:tc>
                <a:tc>
                  <a:txBody>
                    <a:bodyPr/>
                    <a:lstStyle/>
                    <a:p>
                      <a:r>
                        <a:rPr lang="en-US"/>
                        <a:t>10</a:t>
                      </a:r>
                      <a:r>
                        <a:rPr lang="en-US" baseline="30000"/>
                        <a:t>12</a:t>
                      </a:r>
                      <a:endParaRPr lang="en-US"/>
                    </a:p>
                  </a:txBody>
                  <a:tcPr anchor="ctr">
                    <a:lnL>
                      <a:noFill/>
                    </a:lnL>
                    <a:lnR>
                      <a:noFill/>
                    </a:lnR>
                    <a:lnT>
                      <a:noFill/>
                    </a:lnT>
                    <a:lnB>
                      <a:noFill/>
                    </a:lnB>
                  </a:tcPr>
                </a:tc>
              </a:tr>
              <a:tr h="0">
                <a:tc>
                  <a:txBody>
                    <a:bodyPr/>
                    <a:lstStyle/>
                    <a:p>
                      <a:r>
                        <a:rPr lang="en-US"/>
                        <a:t>pétaoctet</a:t>
                      </a:r>
                    </a:p>
                  </a:txBody>
                  <a:tcPr anchor="ctr">
                    <a:lnL>
                      <a:noFill/>
                    </a:lnL>
                    <a:lnR>
                      <a:noFill/>
                    </a:lnR>
                    <a:lnT>
                      <a:noFill/>
                    </a:lnT>
                    <a:lnB>
                      <a:noFill/>
                    </a:lnB>
                  </a:tcPr>
                </a:tc>
                <a:tc>
                  <a:txBody>
                    <a:bodyPr/>
                    <a:lstStyle/>
                    <a:p>
                      <a:r>
                        <a:rPr lang="en-US"/>
                        <a:t>Po</a:t>
                      </a:r>
                    </a:p>
                  </a:txBody>
                  <a:tcPr anchor="ctr">
                    <a:lnL>
                      <a:noFill/>
                    </a:lnL>
                    <a:lnR>
                      <a:noFill/>
                    </a:lnR>
                    <a:lnT>
                      <a:noFill/>
                    </a:lnT>
                    <a:lnB>
                      <a:noFill/>
                    </a:lnB>
                  </a:tcPr>
                </a:tc>
                <a:tc>
                  <a:txBody>
                    <a:bodyPr/>
                    <a:lstStyle/>
                    <a:p>
                      <a:r>
                        <a:rPr lang="en-US"/>
                        <a:t>10</a:t>
                      </a:r>
                      <a:r>
                        <a:rPr lang="en-US" baseline="30000"/>
                        <a:t>15</a:t>
                      </a:r>
                      <a:endParaRPr lang="en-US"/>
                    </a:p>
                  </a:txBody>
                  <a:tcPr anchor="ctr">
                    <a:lnL>
                      <a:noFill/>
                    </a:lnL>
                    <a:lnR>
                      <a:noFill/>
                    </a:lnR>
                    <a:lnT>
                      <a:noFill/>
                    </a:lnT>
                    <a:lnB>
                      <a:noFill/>
                    </a:lnB>
                  </a:tcPr>
                </a:tc>
              </a:tr>
              <a:tr h="0">
                <a:tc>
                  <a:txBody>
                    <a:bodyPr/>
                    <a:lstStyle/>
                    <a:p>
                      <a:r>
                        <a:rPr lang="en-US" dirty="0" err="1"/>
                        <a:t>exaoctet</a:t>
                      </a:r>
                      <a:endParaRPr lang="en-US" dirty="0"/>
                    </a:p>
                  </a:txBody>
                  <a:tcPr anchor="ctr">
                    <a:lnL>
                      <a:noFill/>
                    </a:lnL>
                    <a:lnR>
                      <a:noFill/>
                    </a:lnR>
                    <a:lnT>
                      <a:noFill/>
                    </a:lnT>
                    <a:lnB>
                      <a:noFill/>
                    </a:lnB>
                  </a:tcPr>
                </a:tc>
                <a:tc>
                  <a:txBody>
                    <a:bodyPr/>
                    <a:lstStyle/>
                    <a:p>
                      <a:r>
                        <a:rPr lang="en-US"/>
                        <a:t>Eo</a:t>
                      </a:r>
                    </a:p>
                  </a:txBody>
                  <a:tcPr anchor="ctr">
                    <a:lnL>
                      <a:noFill/>
                    </a:lnL>
                    <a:lnR>
                      <a:noFill/>
                    </a:lnR>
                    <a:lnT>
                      <a:noFill/>
                    </a:lnT>
                    <a:lnB>
                      <a:noFill/>
                    </a:lnB>
                  </a:tcPr>
                </a:tc>
                <a:tc>
                  <a:txBody>
                    <a:bodyPr/>
                    <a:lstStyle/>
                    <a:p>
                      <a:r>
                        <a:rPr lang="en-US"/>
                        <a:t>10</a:t>
                      </a:r>
                      <a:r>
                        <a:rPr lang="en-US" baseline="30000"/>
                        <a:t>18</a:t>
                      </a:r>
                      <a:endParaRPr lang="en-US"/>
                    </a:p>
                  </a:txBody>
                  <a:tcPr anchor="ctr">
                    <a:lnL>
                      <a:noFill/>
                    </a:lnL>
                    <a:lnR>
                      <a:noFill/>
                    </a:lnR>
                    <a:lnT>
                      <a:noFill/>
                    </a:lnT>
                    <a:lnB>
                      <a:noFill/>
                    </a:lnB>
                  </a:tcPr>
                </a:tc>
              </a:tr>
              <a:tr h="0">
                <a:tc>
                  <a:txBody>
                    <a:bodyPr/>
                    <a:lstStyle/>
                    <a:p>
                      <a:r>
                        <a:rPr lang="en-US"/>
                        <a:t>zettaoctet</a:t>
                      </a:r>
                    </a:p>
                  </a:txBody>
                  <a:tcPr anchor="ctr">
                    <a:lnL>
                      <a:noFill/>
                    </a:lnL>
                    <a:lnR>
                      <a:noFill/>
                    </a:lnR>
                    <a:lnT>
                      <a:noFill/>
                    </a:lnT>
                    <a:lnB>
                      <a:noFill/>
                    </a:lnB>
                  </a:tcPr>
                </a:tc>
                <a:tc>
                  <a:txBody>
                    <a:bodyPr/>
                    <a:lstStyle/>
                    <a:p>
                      <a:r>
                        <a:rPr lang="en-US"/>
                        <a:t>Zo</a:t>
                      </a:r>
                    </a:p>
                  </a:txBody>
                  <a:tcPr anchor="ctr">
                    <a:lnL>
                      <a:noFill/>
                    </a:lnL>
                    <a:lnR>
                      <a:noFill/>
                    </a:lnR>
                    <a:lnT>
                      <a:noFill/>
                    </a:lnT>
                    <a:lnB>
                      <a:noFill/>
                    </a:lnB>
                  </a:tcPr>
                </a:tc>
                <a:tc>
                  <a:txBody>
                    <a:bodyPr/>
                    <a:lstStyle/>
                    <a:p>
                      <a:r>
                        <a:rPr lang="en-US"/>
                        <a:t>10</a:t>
                      </a:r>
                      <a:r>
                        <a:rPr lang="en-US" baseline="30000"/>
                        <a:t>21</a:t>
                      </a:r>
                      <a:endParaRPr lang="en-US"/>
                    </a:p>
                  </a:txBody>
                  <a:tcPr anchor="ctr">
                    <a:lnL>
                      <a:noFill/>
                    </a:lnL>
                    <a:lnR>
                      <a:noFill/>
                    </a:lnR>
                    <a:lnT>
                      <a:noFill/>
                    </a:lnT>
                    <a:lnB>
                      <a:noFill/>
                    </a:lnB>
                  </a:tcPr>
                </a:tc>
              </a:tr>
              <a:tr h="0">
                <a:tc>
                  <a:txBody>
                    <a:bodyPr/>
                    <a:lstStyle/>
                    <a:p>
                      <a:r>
                        <a:rPr lang="en-US"/>
                        <a:t>yottaoctet</a:t>
                      </a:r>
                    </a:p>
                  </a:txBody>
                  <a:tcPr anchor="ctr">
                    <a:lnL>
                      <a:noFill/>
                    </a:lnL>
                    <a:lnR>
                      <a:noFill/>
                    </a:lnR>
                    <a:lnT>
                      <a:noFill/>
                    </a:lnT>
                    <a:lnB>
                      <a:noFill/>
                    </a:lnB>
                  </a:tcPr>
                </a:tc>
                <a:tc>
                  <a:txBody>
                    <a:bodyPr/>
                    <a:lstStyle/>
                    <a:p>
                      <a:r>
                        <a:rPr lang="en-US"/>
                        <a:t>Yo</a:t>
                      </a:r>
                    </a:p>
                  </a:txBody>
                  <a:tcPr anchor="ctr">
                    <a:lnL>
                      <a:noFill/>
                    </a:lnL>
                    <a:lnR>
                      <a:noFill/>
                    </a:lnR>
                    <a:lnT>
                      <a:noFill/>
                    </a:lnT>
                    <a:lnB>
                      <a:noFill/>
                    </a:lnB>
                  </a:tcPr>
                </a:tc>
                <a:tc>
                  <a:txBody>
                    <a:bodyPr/>
                    <a:lstStyle/>
                    <a:p>
                      <a:r>
                        <a:rPr lang="en-US" dirty="0"/>
                        <a:t>10</a:t>
                      </a:r>
                      <a:r>
                        <a:rPr lang="en-US" baseline="30000" dirty="0"/>
                        <a:t>24</a:t>
                      </a:r>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60323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69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5699">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5699">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9">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5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0"/>
          </p:nvPr>
        </p:nvSpPr>
        <p:spPr/>
        <p:txBody>
          <a:bodyPr/>
          <a:lstStyle/>
          <a:p>
            <a:fld id="{7A4FD947-BE48-43FE-BDDA-F9F5FDED6C56}" type="slidenum">
              <a:rPr lang="fr-FR"/>
              <a:pPr/>
              <a:t>50</a:t>
            </a:fld>
            <a:endParaRPr lang="fr-FR"/>
          </a:p>
        </p:txBody>
      </p:sp>
      <p:sp>
        <p:nvSpPr>
          <p:cNvPr id="366597" name="Text Box 5"/>
          <p:cNvSpPr txBox="1">
            <a:spLocks noChangeArrowheads="1"/>
          </p:cNvSpPr>
          <p:nvPr/>
        </p:nvSpPr>
        <p:spPr bwMode="auto">
          <a:xfrm>
            <a:off x="228600" y="1412875"/>
            <a:ext cx="4267200" cy="3962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tIns="118800"/>
          <a:lstStyle/>
          <a:p>
            <a:pPr eaLnBrk="0" latinLnBrk="0" hangingPunct="0"/>
            <a:endParaRPr kumimoji="0" lang="fr-FR" sz="2400"/>
          </a:p>
        </p:txBody>
      </p:sp>
      <p:sp>
        <p:nvSpPr>
          <p:cNvPr id="366598" name="Text Box 6"/>
          <p:cNvSpPr txBox="1">
            <a:spLocks noChangeArrowheads="1"/>
          </p:cNvSpPr>
          <p:nvPr/>
        </p:nvSpPr>
        <p:spPr bwMode="auto">
          <a:xfrm>
            <a:off x="4724400" y="1412875"/>
            <a:ext cx="4191000" cy="20574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6599" name="Text Box 7"/>
          <p:cNvSpPr txBox="1">
            <a:spLocks noChangeArrowheads="1"/>
          </p:cNvSpPr>
          <p:nvPr/>
        </p:nvSpPr>
        <p:spPr bwMode="auto">
          <a:xfrm>
            <a:off x="4724400" y="3500438"/>
            <a:ext cx="4191000" cy="2304826"/>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6594" name="Rectangle 2"/>
          <p:cNvSpPr>
            <a:spLocks noGrp="1" noChangeArrowheads="1"/>
          </p:cNvSpPr>
          <p:nvPr>
            <p:ph type="title"/>
          </p:nvPr>
        </p:nvSpPr>
        <p:spPr/>
        <p:txBody>
          <a:bodyPr/>
          <a:lstStyle/>
          <a:p>
            <a:r>
              <a:rPr lang="fr-FR"/>
              <a:t>DTD exemples</a:t>
            </a:r>
          </a:p>
        </p:txBody>
      </p:sp>
      <p:sp>
        <p:nvSpPr>
          <p:cNvPr id="366595" name="Rectangle 3"/>
          <p:cNvSpPr>
            <a:spLocks noGrp="1" noChangeArrowheads="1"/>
          </p:cNvSpPr>
          <p:nvPr>
            <p:ph type="body" sz="half" idx="1"/>
          </p:nvPr>
        </p:nvSpPr>
        <p:spPr/>
        <p:txBody>
          <a:bodyPr/>
          <a:lstStyle/>
          <a:p>
            <a:pPr>
              <a:lnSpc>
                <a:spcPct val="90000"/>
              </a:lnSpc>
              <a:buFont typeface="Wingdings" pitchFamily="2" charset="2"/>
              <a:buNone/>
            </a:pPr>
            <a:endParaRPr lang="en-GB" sz="1600">
              <a:cs typeface="Times New Roman" pitchFamily="18" charset="0"/>
            </a:endParaRPr>
          </a:p>
          <a:p>
            <a:pPr>
              <a:lnSpc>
                <a:spcPct val="90000"/>
              </a:lnSpc>
              <a:buFont typeface="Wingdings" pitchFamily="2" charset="2"/>
              <a:buNone/>
            </a:pPr>
            <a:r>
              <a:rPr lang="en-GB" sz="1600">
                <a:solidFill>
                  <a:schemeClr val="accent2"/>
                </a:solidFill>
                <a:cs typeface="Times New Roman" pitchFamily="18" charset="0"/>
              </a:rPr>
              <a:t>[fichier ab.dtd]</a:t>
            </a:r>
          </a:p>
          <a:p>
            <a:pPr>
              <a:lnSpc>
                <a:spcPct val="90000"/>
              </a:lnSpc>
              <a:buFont typeface="Wingdings" pitchFamily="2" charset="2"/>
              <a:buNone/>
            </a:pPr>
            <a:endParaRPr lang="fr-FR" sz="1600">
              <a:solidFill>
                <a:schemeClr val="accent2"/>
              </a:solidFill>
              <a:cs typeface="Times New Roman" pitchFamily="18" charset="0"/>
            </a:endParaRPr>
          </a:p>
          <a:p>
            <a:pPr>
              <a:lnSpc>
                <a:spcPct val="90000"/>
              </a:lnSpc>
              <a:buFont typeface="Wingdings" pitchFamily="2" charset="2"/>
              <a:buNone/>
            </a:pPr>
            <a:endParaRPr lang="en-GB" sz="1600">
              <a:cs typeface="Courier New" pitchFamily="49" charset="0"/>
            </a:endParaRPr>
          </a:p>
          <a:p>
            <a:pPr>
              <a:lnSpc>
                <a:spcPct val="90000"/>
              </a:lnSpc>
              <a:buFont typeface="Wingdings" pitchFamily="2" charset="2"/>
              <a:buNone/>
            </a:pPr>
            <a:r>
              <a:rPr lang="en-GB" sz="1600">
                <a:cs typeface="Courier New" pitchFamily="49" charset="0"/>
              </a:rPr>
              <a:t>&lt;!ELEMENT addressBook (person)+&gt;</a:t>
            </a:r>
          </a:p>
          <a:p>
            <a:pPr>
              <a:lnSpc>
                <a:spcPct val="90000"/>
              </a:lnSpc>
              <a:buFont typeface="Wingdings" pitchFamily="2" charset="2"/>
              <a:buNone/>
            </a:pPr>
            <a:r>
              <a:rPr lang="en-GB" sz="1600">
                <a:cs typeface="Courier New" pitchFamily="49" charset="0"/>
              </a:rPr>
              <a:t>&lt;!ELEMENT person (name,email*,link)&gt;</a:t>
            </a:r>
          </a:p>
          <a:p>
            <a:pPr>
              <a:lnSpc>
                <a:spcPct val="90000"/>
              </a:lnSpc>
              <a:buFont typeface="Wingdings" pitchFamily="2" charset="2"/>
              <a:buNone/>
            </a:pPr>
            <a:r>
              <a:rPr lang="en-GB" sz="1600">
                <a:cs typeface="Courier New" pitchFamily="49" charset="0"/>
              </a:rPr>
              <a:t>&lt;!ATTLIST person id ID #REQUIRED&gt;</a:t>
            </a:r>
          </a:p>
          <a:p>
            <a:pPr>
              <a:lnSpc>
                <a:spcPct val="90000"/>
              </a:lnSpc>
              <a:buFont typeface="Wingdings" pitchFamily="2" charset="2"/>
              <a:buNone/>
            </a:pPr>
            <a:r>
              <a:rPr lang="en-GB" sz="1600">
                <a:cs typeface="Courier New" pitchFamily="49" charset="0"/>
              </a:rPr>
              <a:t>&lt;!ATTLIST person gender (male|female) #IMPLIED&gt; </a:t>
            </a:r>
          </a:p>
          <a:p>
            <a:pPr>
              <a:lnSpc>
                <a:spcPct val="90000"/>
              </a:lnSpc>
              <a:buFont typeface="Wingdings" pitchFamily="2" charset="2"/>
              <a:buNone/>
            </a:pPr>
            <a:r>
              <a:rPr lang="en-GB" sz="1600">
                <a:cs typeface="Courier New" pitchFamily="49" charset="0"/>
              </a:rPr>
              <a:t>&lt;!ELEMENT name(#PCDATA|family|given)*&gt;</a:t>
            </a:r>
          </a:p>
          <a:p>
            <a:pPr>
              <a:lnSpc>
                <a:spcPct val="90000"/>
              </a:lnSpc>
              <a:buFont typeface="Wingdings" pitchFamily="2" charset="2"/>
              <a:buNone/>
            </a:pPr>
            <a:r>
              <a:rPr lang="en-GB" sz="1600">
                <a:cs typeface="Courier New" pitchFamily="49" charset="0"/>
              </a:rPr>
              <a:t>&lt;!ELEMENT family (#PCDATA)&gt;</a:t>
            </a:r>
          </a:p>
          <a:p>
            <a:pPr>
              <a:lnSpc>
                <a:spcPct val="90000"/>
              </a:lnSpc>
              <a:buFont typeface="Wingdings" pitchFamily="2" charset="2"/>
              <a:buNone/>
            </a:pPr>
            <a:r>
              <a:rPr lang="en-GB" sz="1600">
                <a:cs typeface="Courier New" pitchFamily="49" charset="0"/>
              </a:rPr>
              <a:t>&lt;!ELEMENT given (#PCDATA)&gt;</a:t>
            </a:r>
          </a:p>
          <a:p>
            <a:pPr>
              <a:lnSpc>
                <a:spcPct val="90000"/>
              </a:lnSpc>
              <a:buFont typeface="Wingdings" pitchFamily="2" charset="2"/>
              <a:buNone/>
            </a:pPr>
            <a:r>
              <a:rPr lang="en-GB" sz="1600">
                <a:cs typeface="Courier New" pitchFamily="49" charset="0"/>
              </a:rPr>
              <a:t>&lt;!ELEMENT email (#PCDATA)&gt;</a:t>
            </a:r>
          </a:p>
          <a:p>
            <a:pPr>
              <a:lnSpc>
                <a:spcPct val="90000"/>
              </a:lnSpc>
              <a:buFont typeface="Wingdings" pitchFamily="2" charset="2"/>
              <a:buNone/>
            </a:pPr>
            <a:r>
              <a:rPr lang="en-GB" sz="1600">
                <a:cs typeface="Courier New" pitchFamily="49" charset="0"/>
              </a:rPr>
              <a:t>&lt;!ELEMENT link EMPTY&gt; </a:t>
            </a:r>
          </a:p>
          <a:p>
            <a:pPr>
              <a:lnSpc>
                <a:spcPct val="90000"/>
              </a:lnSpc>
              <a:buFont typeface="Wingdings" pitchFamily="2" charset="2"/>
              <a:buNone/>
            </a:pPr>
            <a:r>
              <a:rPr lang="en-GB" sz="1600">
                <a:cs typeface="Courier New" pitchFamily="49" charset="0"/>
              </a:rPr>
              <a:t>&lt;!ATTLIST link manager IDREF #IMPLIED subordinates IDREFS #IMPLIED&gt;</a:t>
            </a:r>
            <a:r>
              <a:rPr lang="fr-FR" sz="1600"/>
              <a:t> </a:t>
            </a:r>
          </a:p>
        </p:txBody>
      </p:sp>
      <p:sp>
        <p:nvSpPr>
          <p:cNvPr id="366596" name="Rectangle 4"/>
          <p:cNvSpPr>
            <a:spLocks noGrp="1" noChangeArrowheads="1"/>
          </p:cNvSpPr>
          <p:nvPr>
            <p:ph type="body" sz="half" idx="2"/>
          </p:nvPr>
        </p:nvSpPr>
        <p:spPr/>
        <p:txBody>
          <a:bodyPr/>
          <a:lstStyle/>
          <a:p>
            <a:pPr>
              <a:lnSpc>
                <a:spcPct val="90000"/>
              </a:lnSpc>
              <a:buFont typeface="Wingdings" pitchFamily="2" charset="2"/>
              <a:buNone/>
            </a:pPr>
            <a:r>
              <a:rPr lang="en-GB" sz="1400">
                <a:cs typeface="Courier New" pitchFamily="49" charset="0"/>
              </a:rPr>
              <a:t>&lt;!DOCTYPE addressBook SYSTEM "ab.dtd"&gt;</a:t>
            </a:r>
          </a:p>
          <a:p>
            <a:pPr>
              <a:lnSpc>
                <a:spcPct val="90000"/>
              </a:lnSpc>
              <a:buFont typeface="Wingdings" pitchFamily="2" charset="2"/>
              <a:buNone/>
            </a:pPr>
            <a:r>
              <a:rPr lang="en-GB" sz="1600">
                <a:cs typeface="Courier New" pitchFamily="49" charset="0"/>
              </a:rPr>
              <a:t>&lt;addressBook&gt;</a:t>
            </a:r>
          </a:p>
          <a:p>
            <a:pPr>
              <a:lnSpc>
                <a:spcPct val="90000"/>
              </a:lnSpc>
              <a:buFont typeface="Wingdings" pitchFamily="2" charset="2"/>
              <a:buNone/>
            </a:pPr>
            <a:endParaRPr lang="en-GB" sz="1600">
              <a:cs typeface="Courier New" pitchFamily="49" charset="0"/>
            </a:endParaRPr>
          </a:p>
          <a:p>
            <a:pPr>
              <a:lnSpc>
                <a:spcPct val="90000"/>
              </a:lnSpc>
              <a:buFont typeface="Wingdings" pitchFamily="2" charset="2"/>
              <a:buNone/>
            </a:pPr>
            <a:r>
              <a:rPr lang="en-GB" sz="1600">
                <a:cs typeface="Courier New" pitchFamily="49" charset="0"/>
              </a:rPr>
              <a:t>&lt;person id="B.WALLACE“gender="male"&gt;    &lt;name&gt;</a:t>
            </a:r>
          </a:p>
          <a:p>
            <a:pPr>
              <a:lnSpc>
                <a:spcPct val="90000"/>
              </a:lnSpc>
              <a:buFont typeface="Wingdings" pitchFamily="2" charset="2"/>
              <a:buNone/>
            </a:pPr>
            <a:r>
              <a:rPr lang="en-GB" sz="1600">
                <a:cs typeface="Courier New" pitchFamily="49" charset="0"/>
              </a:rPr>
              <a:t>		&lt;family&gt;Wallace&lt;/family&gt; 	&lt;given&gt;Bob&lt;/given&gt;</a:t>
            </a:r>
          </a:p>
          <a:p>
            <a:pPr>
              <a:lnSpc>
                <a:spcPct val="90000"/>
              </a:lnSpc>
              <a:buFont typeface="Wingdings" pitchFamily="2" charset="2"/>
              <a:buNone/>
            </a:pPr>
            <a:r>
              <a:rPr lang="en-GB" sz="1600">
                <a:cs typeface="Courier New" pitchFamily="49" charset="0"/>
              </a:rPr>
              <a:t>	&lt;/name&gt;    </a:t>
            </a:r>
            <a:r>
              <a:rPr lang="en-GB" sz="1400">
                <a:cs typeface="Courier New" pitchFamily="49" charset="0"/>
              </a:rPr>
              <a:t>&lt;email&gt;bwallace@megacorp.com&lt;/email&gt;</a:t>
            </a:r>
            <a:r>
              <a:rPr lang="en-GB" sz="1600">
                <a:cs typeface="Courier New" pitchFamily="49" charset="0"/>
              </a:rPr>
              <a:t>    </a:t>
            </a:r>
          </a:p>
          <a:p>
            <a:pPr>
              <a:lnSpc>
                <a:spcPct val="90000"/>
              </a:lnSpc>
              <a:buFont typeface="Wingdings" pitchFamily="2" charset="2"/>
              <a:buNone/>
            </a:pPr>
            <a:r>
              <a:rPr lang="en-GB" sz="1600">
                <a:cs typeface="Courier New" pitchFamily="49" charset="0"/>
              </a:rPr>
              <a:t>	&lt;link manager="C.TUTTLE"/&gt;  &lt;/person&gt;  </a:t>
            </a:r>
          </a:p>
          <a:p>
            <a:pPr>
              <a:lnSpc>
                <a:spcPct val="90000"/>
              </a:lnSpc>
              <a:buFont typeface="Wingdings" pitchFamily="2" charset="2"/>
              <a:buNone/>
            </a:pPr>
            <a:endParaRPr lang="en-GB" sz="1600">
              <a:cs typeface="Courier New" pitchFamily="49" charset="0"/>
            </a:endParaRPr>
          </a:p>
          <a:p>
            <a:pPr>
              <a:lnSpc>
                <a:spcPct val="90000"/>
              </a:lnSpc>
              <a:buFont typeface="Wingdings" pitchFamily="2" charset="2"/>
              <a:buNone/>
            </a:pPr>
            <a:r>
              <a:rPr lang="en-GB" sz="1600">
                <a:cs typeface="Courier New" pitchFamily="49" charset="0"/>
              </a:rPr>
              <a:t>&lt;person id="C.TUTTLE" gender="female"&gt;</a:t>
            </a:r>
          </a:p>
          <a:p>
            <a:pPr>
              <a:lnSpc>
                <a:spcPct val="90000"/>
              </a:lnSpc>
              <a:buFont typeface="Wingdings" pitchFamily="2" charset="2"/>
              <a:buNone/>
            </a:pPr>
            <a:r>
              <a:rPr lang="en-GB" sz="1600">
                <a:cs typeface="Courier New" pitchFamily="49" charset="0"/>
              </a:rPr>
              <a:t>	&lt;name&gt;      </a:t>
            </a:r>
          </a:p>
          <a:p>
            <a:pPr>
              <a:lnSpc>
                <a:spcPct val="90000"/>
              </a:lnSpc>
              <a:buFont typeface="Wingdings" pitchFamily="2" charset="2"/>
              <a:buNone/>
            </a:pPr>
            <a:r>
              <a:rPr lang="en-GB" sz="1600">
                <a:cs typeface="Courier New" pitchFamily="49" charset="0"/>
              </a:rPr>
              <a:t>		&lt;family&gt;Tuttle&lt;/family&gt; 	&lt;given&gt;Claire&lt;/given&gt;</a:t>
            </a:r>
          </a:p>
          <a:p>
            <a:pPr>
              <a:lnSpc>
                <a:spcPct val="90000"/>
              </a:lnSpc>
              <a:buFont typeface="Wingdings" pitchFamily="2" charset="2"/>
              <a:buNone/>
            </a:pPr>
            <a:r>
              <a:rPr lang="en-GB" sz="1600">
                <a:cs typeface="Courier New" pitchFamily="49" charset="0"/>
              </a:rPr>
              <a:t>	&lt;/name&gt;    </a:t>
            </a:r>
            <a:r>
              <a:rPr lang="en-GB" sz="1400">
                <a:cs typeface="Courier New" pitchFamily="49" charset="0"/>
              </a:rPr>
              <a:t>&lt;email&gt;ctuttle@megacorp.com&lt;/email&gt;</a:t>
            </a:r>
            <a:r>
              <a:rPr lang="en-GB" sz="1600">
                <a:cs typeface="Courier New" pitchFamily="49" charset="0"/>
              </a:rPr>
              <a:t>    </a:t>
            </a:r>
          </a:p>
          <a:p>
            <a:pPr>
              <a:lnSpc>
                <a:spcPct val="90000"/>
              </a:lnSpc>
              <a:buFont typeface="Wingdings" pitchFamily="2" charset="2"/>
              <a:buNone/>
            </a:pPr>
            <a:r>
              <a:rPr lang="en-GB" sz="1600">
                <a:cs typeface="Courier New" pitchFamily="49" charset="0"/>
              </a:rPr>
              <a:t>	&lt;link subordinates="B.WALLACE"/&gt;  &lt;/person&gt;</a:t>
            </a:r>
          </a:p>
          <a:p>
            <a:pPr>
              <a:lnSpc>
                <a:spcPct val="90000"/>
              </a:lnSpc>
              <a:buFont typeface="Wingdings" pitchFamily="2" charset="2"/>
              <a:buNone/>
            </a:pPr>
            <a:r>
              <a:rPr lang="en-GB" sz="1600">
                <a:cs typeface="Courier New" pitchFamily="49" charset="0"/>
              </a:rPr>
              <a:t>&lt;/addressBook&gt;</a:t>
            </a:r>
            <a:endParaRPr lang="fr-FR" sz="1600"/>
          </a:p>
        </p:txBody>
      </p:sp>
      <p:cxnSp>
        <p:nvCxnSpPr>
          <p:cNvPr id="10" name="Connecteur droit avec flèche 9"/>
          <p:cNvCxnSpPr/>
          <p:nvPr/>
        </p:nvCxnSpPr>
        <p:spPr bwMode="auto">
          <a:xfrm rot="10800000" flipV="1">
            <a:off x="6072198" y="3143248"/>
            <a:ext cx="714380" cy="35719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 name="Connecteur droit avec flèche 12"/>
          <p:cNvCxnSpPr/>
          <p:nvPr/>
        </p:nvCxnSpPr>
        <p:spPr bwMode="auto">
          <a:xfrm rot="16200000" flipV="1">
            <a:off x="5250661" y="2821777"/>
            <a:ext cx="3357586" cy="114300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D2AABE4B-7542-4C13-8E6D-C2EDEB0896DD}" type="slidenum">
              <a:rPr lang="fr-FR"/>
              <a:pPr/>
              <a:t>51</a:t>
            </a:fld>
            <a:endParaRPr lang="fr-FR"/>
          </a:p>
        </p:txBody>
      </p:sp>
      <p:sp>
        <p:nvSpPr>
          <p:cNvPr id="369668" name="Text Box 4"/>
          <p:cNvSpPr txBox="1">
            <a:spLocks noChangeArrowheads="1"/>
          </p:cNvSpPr>
          <p:nvPr/>
        </p:nvSpPr>
        <p:spPr bwMode="auto">
          <a:xfrm>
            <a:off x="228600" y="685800"/>
            <a:ext cx="7010400" cy="57912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9666" name="Rectangle 2"/>
          <p:cNvSpPr>
            <a:spLocks noGrp="1" noChangeArrowheads="1"/>
          </p:cNvSpPr>
          <p:nvPr>
            <p:ph type="title"/>
          </p:nvPr>
        </p:nvSpPr>
        <p:spPr/>
        <p:txBody>
          <a:bodyPr/>
          <a:lstStyle/>
          <a:p>
            <a:r>
              <a:rPr lang="fr-FR"/>
              <a:t>DTD exemples</a:t>
            </a:r>
          </a:p>
        </p:txBody>
      </p:sp>
      <p:sp>
        <p:nvSpPr>
          <p:cNvPr id="369667" name="Rectangle 3"/>
          <p:cNvSpPr>
            <a:spLocks noGrp="1" noChangeArrowheads="1"/>
          </p:cNvSpPr>
          <p:nvPr>
            <p:ph type="body" idx="1"/>
          </p:nvPr>
        </p:nvSpPr>
        <p:spPr/>
        <p:txBody>
          <a:bodyPr/>
          <a:lstStyle/>
          <a:p>
            <a:pPr>
              <a:lnSpc>
                <a:spcPct val="90000"/>
              </a:lnSpc>
              <a:buFont typeface="Wingdings" pitchFamily="2" charset="2"/>
              <a:buNone/>
            </a:pPr>
            <a:r>
              <a:rPr lang="fr-FR" sz="1200"/>
              <a:t>&lt;!ELEMENT LISTERECETTES (RECETTE)+ </a:t>
            </a:r>
          </a:p>
          <a:p>
            <a:pPr>
              <a:lnSpc>
                <a:spcPct val="90000"/>
              </a:lnSpc>
              <a:buFont typeface="Wingdings" pitchFamily="2" charset="2"/>
              <a:buNone/>
            </a:pPr>
            <a:r>
              <a:rPr lang="fr-FR" sz="800">
                <a:solidFill>
                  <a:schemeClr val="accent2"/>
                </a:solidFill>
              </a:rPr>
              <a:t>-- Cet élément est le container des différentes recettes un peu comme le  HTML de HTML --</a:t>
            </a:r>
            <a:r>
              <a:rPr lang="fr-FR" sz="1200"/>
              <a:t> &gt;</a:t>
            </a:r>
          </a:p>
          <a:p>
            <a:pPr>
              <a:lnSpc>
                <a:spcPct val="90000"/>
              </a:lnSpc>
              <a:buFont typeface="Wingdings" pitchFamily="2" charset="2"/>
              <a:buNone/>
            </a:pPr>
            <a:endParaRPr lang="fr-FR" sz="1200"/>
          </a:p>
          <a:p>
            <a:pPr>
              <a:lnSpc>
                <a:spcPct val="90000"/>
              </a:lnSpc>
              <a:buFont typeface="Wingdings" pitchFamily="2" charset="2"/>
              <a:buNone/>
            </a:pPr>
            <a:r>
              <a:rPr lang="fr-FR" sz="1200"/>
              <a:t> &lt;!ELEMENT RECETTE (DESCRIPTION, OPERATIONS, INGREDIENTS+, CONSEIL?, PHOTO?) </a:t>
            </a:r>
          </a:p>
          <a:p>
            <a:pPr>
              <a:lnSpc>
                <a:spcPct val="90000"/>
              </a:lnSpc>
              <a:buFont typeface="Wingdings" pitchFamily="2" charset="2"/>
              <a:buNone/>
            </a:pPr>
            <a:r>
              <a:rPr lang="fr-FR" sz="700">
                <a:solidFill>
                  <a:schemeClr val="accent2"/>
                </a:solidFill>
              </a:rPr>
              <a:t>-- Cet élément permet de  décrire un container pour la recette Veuillez noter la liste des élément autorisés ainsi que leur fréquence </a:t>
            </a:r>
            <a:r>
              <a:rPr lang="fr-FR" sz="1200"/>
              <a:t>--&gt;</a:t>
            </a:r>
          </a:p>
          <a:p>
            <a:pPr>
              <a:lnSpc>
                <a:spcPct val="90000"/>
              </a:lnSpc>
              <a:buFont typeface="Wingdings" pitchFamily="2" charset="2"/>
              <a:buNone/>
            </a:pPr>
            <a:r>
              <a:rPr lang="fr-FR" sz="1200"/>
              <a:t> &lt;!ATTLIST RECETTE </a:t>
            </a:r>
          </a:p>
          <a:p>
            <a:pPr>
              <a:lnSpc>
                <a:spcPct val="90000"/>
              </a:lnSpc>
              <a:buFont typeface="Wingdings" pitchFamily="2" charset="2"/>
              <a:buNone/>
            </a:pPr>
            <a:r>
              <a:rPr lang="fr-FR" sz="1200"/>
              <a:t> TEMPSPREPA      CDATA   #REQUIRED        </a:t>
            </a:r>
            <a:r>
              <a:rPr lang="fr-FR" sz="800">
                <a:solidFill>
                  <a:schemeClr val="accent2"/>
                </a:solidFill>
              </a:rPr>
              <a:t>-- Le temps de préparation --</a:t>
            </a:r>
          </a:p>
          <a:p>
            <a:pPr>
              <a:lnSpc>
                <a:spcPct val="90000"/>
              </a:lnSpc>
              <a:buFont typeface="Wingdings" pitchFamily="2" charset="2"/>
              <a:buNone/>
            </a:pPr>
            <a:r>
              <a:rPr lang="fr-FR" sz="1200"/>
              <a:t> TEMPSCUISSON    CDATA   #REQUIRED        </a:t>
            </a:r>
            <a:r>
              <a:rPr lang="fr-FR" sz="800">
                <a:solidFill>
                  <a:schemeClr val="accent2"/>
                </a:solidFill>
              </a:rPr>
              <a:t>-- Le temps de cuisson --</a:t>
            </a:r>
          </a:p>
          <a:p>
            <a:pPr>
              <a:lnSpc>
                <a:spcPct val="90000"/>
              </a:lnSpc>
              <a:buFont typeface="Wingdings" pitchFamily="2" charset="2"/>
              <a:buNone/>
            </a:pPr>
            <a:r>
              <a:rPr lang="fr-FR" sz="1200"/>
              <a:t> NOMBREPARTS     CDATA   #REQUIRED        </a:t>
            </a:r>
            <a:r>
              <a:rPr lang="fr-FR" sz="800">
                <a:solidFill>
                  <a:schemeClr val="accent2"/>
                </a:solidFill>
              </a:rPr>
              <a:t>-- Le nombre de parts --</a:t>
            </a:r>
          </a:p>
          <a:p>
            <a:pPr>
              <a:lnSpc>
                <a:spcPct val="90000"/>
              </a:lnSpc>
              <a:buFont typeface="Wingdings" pitchFamily="2" charset="2"/>
              <a:buNone/>
            </a:pPr>
            <a:r>
              <a:rPr lang="fr-FR" sz="1200"/>
              <a:t> DIFFICULTE      (1|2|3|4|5)     "1"      </a:t>
            </a:r>
            <a:r>
              <a:rPr lang="fr-FR" sz="700">
                <a:solidFill>
                  <a:schemeClr val="accent2"/>
                </a:solidFill>
              </a:rPr>
              <a:t>-- La difficulté de réalisation --</a:t>
            </a:r>
          </a:p>
          <a:p>
            <a:pPr>
              <a:lnSpc>
                <a:spcPct val="90000"/>
              </a:lnSpc>
              <a:buFont typeface="Wingdings" pitchFamily="2" charset="2"/>
              <a:buNone/>
            </a:pPr>
            <a:r>
              <a:rPr lang="fr-FR" sz="1200"/>
              <a:t> TITRE           CDATA   #REQUIRED        </a:t>
            </a:r>
            <a:r>
              <a:rPr lang="fr-FR" sz="800">
                <a:solidFill>
                  <a:schemeClr val="accent2"/>
                </a:solidFill>
              </a:rPr>
              <a:t>-- Le titre de la recette --</a:t>
            </a:r>
            <a:r>
              <a:rPr lang="fr-FR" sz="1200"/>
              <a:t> &gt;</a:t>
            </a:r>
          </a:p>
          <a:p>
            <a:pPr>
              <a:lnSpc>
                <a:spcPct val="90000"/>
              </a:lnSpc>
              <a:buFont typeface="Wingdings" pitchFamily="2" charset="2"/>
              <a:buNone/>
            </a:pPr>
            <a:endParaRPr lang="fr-FR" sz="1200"/>
          </a:p>
          <a:p>
            <a:pPr>
              <a:lnSpc>
                <a:spcPct val="90000"/>
              </a:lnSpc>
              <a:buFont typeface="Wingdings" pitchFamily="2" charset="2"/>
              <a:buNone/>
            </a:pPr>
            <a:r>
              <a:rPr lang="fr-FR" sz="1200"/>
              <a:t> &lt;!ELEMENT DESCRIPTION   #PCDATA  </a:t>
            </a:r>
            <a:r>
              <a:rPr lang="fr-FR" sz="800">
                <a:solidFill>
                  <a:schemeClr val="accent2"/>
                </a:solidFill>
              </a:rPr>
              <a:t>-- Il s'agit ici de la description de la recette</a:t>
            </a:r>
            <a:r>
              <a:rPr lang="fr-FR" sz="1200"/>
              <a:t> -- &gt;</a:t>
            </a:r>
          </a:p>
          <a:p>
            <a:pPr>
              <a:lnSpc>
                <a:spcPct val="90000"/>
              </a:lnSpc>
              <a:buFont typeface="Wingdings" pitchFamily="2" charset="2"/>
              <a:buNone/>
            </a:pPr>
            <a:endParaRPr lang="fr-FR" sz="1200"/>
          </a:p>
          <a:p>
            <a:pPr>
              <a:lnSpc>
                <a:spcPct val="90000"/>
              </a:lnSpc>
              <a:buFont typeface="Wingdings" pitchFamily="2" charset="2"/>
              <a:buNone/>
            </a:pPr>
            <a:r>
              <a:rPr lang="fr-FR" sz="1200"/>
              <a:t> &lt;!ELEMENT OPERATIONS    (OPE)+           </a:t>
            </a:r>
            <a:r>
              <a:rPr lang="fr-FR" sz="800">
                <a:solidFill>
                  <a:schemeClr val="accent2"/>
                </a:solidFill>
              </a:rPr>
              <a:t>-- Il s'agit ici du mode opératoire de la recette</a:t>
            </a:r>
            <a:r>
              <a:rPr lang="fr-FR" sz="1200"/>
              <a:t> -- &gt;</a:t>
            </a:r>
          </a:p>
          <a:p>
            <a:pPr>
              <a:lnSpc>
                <a:spcPct val="90000"/>
              </a:lnSpc>
              <a:buFont typeface="Wingdings" pitchFamily="2" charset="2"/>
              <a:buNone/>
            </a:pPr>
            <a:r>
              <a:rPr lang="fr-FR" sz="1200"/>
              <a:t> &lt;!ELEMENT OPE           #PCDATA  </a:t>
            </a:r>
            <a:r>
              <a:rPr lang="fr-FR" sz="800">
                <a:solidFill>
                  <a:schemeClr val="accent2"/>
                </a:solidFill>
              </a:rPr>
              <a:t>-- Il s'agit ici du mode opératoire de la recette</a:t>
            </a:r>
            <a:r>
              <a:rPr lang="fr-FR" sz="1200"/>
              <a:t> -- &gt;</a:t>
            </a:r>
          </a:p>
          <a:p>
            <a:pPr>
              <a:lnSpc>
                <a:spcPct val="90000"/>
              </a:lnSpc>
              <a:buFont typeface="Wingdings" pitchFamily="2" charset="2"/>
              <a:buNone/>
            </a:pPr>
            <a:endParaRPr lang="fr-FR" sz="1200"/>
          </a:p>
          <a:p>
            <a:pPr>
              <a:lnSpc>
                <a:spcPct val="90000"/>
              </a:lnSpc>
              <a:buFont typeface="Wingdings" pitchFamily="2" charset="2"/>
              <a:buNone/>
            </a:pPr>
            <a:r>
              <a:rPr lang="fr-FR" sz="1200"/>
              <a:t> &lt;!ELEMENT CONSEIL       #PCDATA  </a:t>
            </a:r>
            <a:r>
              <a:rPr lang="fr-FR" sz="800">
                <a:solidFill>
                  <a:schemeClr val="accent2"/>
                </a:solidFill>
              </a:rPr>
              <a:t>-- Le conseil du chef --</a:t>
            </a:r>
            <a:r>
              <a:rPr lang="fr-FR" sz="1200"/>
              <a:t> &gt;</a:t>
            </a:r>
          </a:p>
          <a:p>
            <a:pPr>
              <a:lnSpc>
                <a:spcPct val="90000"/>
              </a:lnSpc>
              <a:buFont typeface="Wingdings" pitchFamily="2" charset="2"/>
              <a:buNone/>
            </a:pPr>
            <a:endParaRPr lang="fr-FR" sz="1200"/>
          </a:p>
          <a:p>
            <a:pPr>
              <a:lnSpc>
                <a:spcPct val="90000"/>
              </a:lnSpc>
              <a:buFont typeface="Wingdings" pitchFamily="2" charset="2"/>
              <a:buNone/>
            </a:pPr>
            <a:r>
              <a:rPr lang="fr-FR" sz="1200"/>
              <a:t> &lt;!ELEMENT INGREDIENT (QTE, UNITE, NOM, ALT?, CALORIE?)  </a:t>
            </a:r>
          </a:p>
          <a:p>
            <a:pPr>
              <a:lnSpc>
                <a:spcPct val="90000"/>
              </a:lnSpc>
              <a:buFont typeface="Wingdings" pitchFamily="2" charset="2"/>
              <a:buNone/>
            </a:pPr>
            <a:r>
              <a:rPr lang="fr-FR" sz="800">
                <a:solidFill>
                  <a:schemeClr val="accent2"/>
                </a:solidFill>
              </a:rPr>
              <a:t>-- il s'agit ici de la liste des ingrédients constitutifs </a:t>
            </a:r>
          </a:p>
          <a:p>
            <a:pPr>
              <a:lnSpc>
                <a:spcPct val="90000"/>
              </a:lnSpc>
              <a:buFont typeface="Wingdings" pitchFamily="2" charset="2"/>
              <a:buNone/>
            </a:pPr>
            <a:r>
              <a:rPr lang="fr-FR" sz="800">
                <a:solidFill>
                  <a:schemeClr val="accent2"/>
                </a:solidFill>
              </a:rPr>
              <a:t> de la recette --</a:t>
            </a:r>
            <a:r>
              <a:rPr lang="fr-FR" sz="1200"/>
              <a:t> &gt;</a:t>
            </a:r>
          </a:p>
          <a:p>
            <a:pPr>
              <a:lnSpc>
                <a:spcPct val="90000"/>
              </a:lnSpc>
              <a:buFont typeface="Wingdings" pitchFamily="2" charset="2"/>
              <a:buNone/>
            </a:pPr>
            <a:r>
              <a:rPr lang="fr-FR" sz="1200"/>
              <a:t> &lt;!ATTLIST INGREDIENT </a:t>
            </a:r>
          </a:p>
          <a:p>
            <a:pPr>
              <a:lnSpc>
                <a:spcPct val="90000"/>
              </a:lnSpc>
              <a:buFont typeface="Wingdings" pitchFamily="2" charset="2"/>
              <a:buNone/>
            </a:pPr>
            <a:r>
              <a:rPr lang="fr-FR" sz="1200"/>
              <a:t> QTE     CDATA   #REQUIRED       </a:t>
            </a:r>
            <a:r>
              <a:rPr lang="fr-FR" sz="800">
                <a:solidFill>
                  <a:schemeClr val="accent2"/>
                </a:solidFill>
              </a:rPr>
              <a:t>-- La quantité d'ingrédients --</a:t>
            </a:r>
          </a:p>
          <a:p>
            <a:pPr>
              <a:lnSpc>
                <a:spcPct val="90000"/>
              </a:lnSpc>
              <a:buFont typeface="Wingdings" pitchFamily="2" charset="2"/>
              <a:buNone/>
            </a:pPr>
            <a:r>
              <a:rPr lang="fr-FR" sz="1200"/>
              <a:t> UNITE   (G|ML|CS|CC|V|U)        "G"     </a:t>
            </a:r>
            <a:r>
              <a:rPr lang="fr-FR" sz="800">
                <a:solidFill>
                  <a:schemeClr val="accent2"/>
                </a:solidFill>
              </a:rPr>
              <a:t>-- L'unité dans laquelle est exprimée la quantité --</a:t>
            </a:r>
          </a:p>
          <a:p>
            <a:pPr>
              <a:lnSpc>
                <a:spcPct val="90000"/>
              </a:lnSpc>
              <a:buFont typeface="Wingdings" pitchFamily="2" charset="2"/>
              <a:buNone/>
            </a:pPr>
            <a:r>
              <a:rPr lang="fr-FR" sz="1200"/>
              <a:t> NOM     CDATA   #REQUIRED       </a:t>
            </a:r>
            <a:r>
              <a:rPr lang="fr-FR" sz="800">
                <a:solidFill>
                  <a:schemeClr val="accent2"/>
                </a:solidFill>
              </a:rPr>
              <a:t>-- Le nom de l'ingrédient --</a:t>
            </a:r>
          </a:p>
          <a:p>
            <a:pPr>
              <a:lnSpc>
                <a:spcPct val="90000"/>
              </a:lnSpc>
              <a:buFont typeface="Wingdings" pitchFamily="2" charset="2"/>
              <a:buNone/>
            </a:pPr>
            <a:r>
              <a:rPr lang="fr-FR" sz="1200"/>
              <a:t> ALT     CDATA                   -- </a:t>
            </a:r>
            <a:r>
              <a:rPr lang="fr-FR" sz="800">
                <a:solidFill>
                  <a:schemeClr val="accent2"/>
                </a:solidFill>
              </a:rPr>
              <a:t>Le nom d'un ingrédient de remplacement --</a:t>
            </a:r>
          </a:p>
          <a:p>
            <a:pPr>
              <a:lnSpc>
                <a:spcPct val="90000"/>
              </a:lnSpc>
              <a:buFont typeface="Wingdings" pitchFamily="2" charset="2"/>
              <a:buNone/>
            </a:pPr>
            <a:r>
              <a:rPr lang="fr-FR" sz="1200"/>
              <a:t> CALORIE CDATA                   </a:t>
            </a:r>
            <a:r>
              <a:rPr lang="fr-FR" sz="800">
                <a:solidFill>
                  <a:schemeClr val="accent2"/>
                </a:solidFill>
              </a:rPr>
              <a:t>-- le nombre de calorie pour 100 grammes --</a:t>
            </a:r>
            <a:r>
              <a:rPr lang="fr-FR" sz="1200"/>
              <a:t> &gt;</a:t>
            </a:r>
          </a:p>
          <a:p>
            <a:pPr>
              <a:lnSpc>
                <a:spcPct val="90000"/>
              </a:lnSpc>
              <a:buFont typeface="Wingdings" pitchFamily="2" charset="2"/>
              <a:buNone/>
            </a:pPr>
            <a:r>
              <a:rPr lang="fr-FR" sz="1200"/>
              <a:t> &lt;!ELEMENT PHOTO EMPTY            </a:t>
            </a:r>
            <a:r>
              <a:rPr lang="fr-FR" sz="700">
                <a:solidFill>
                  <a:schemeClr val="accent2"/>
                </a:solidFill>
              </a:rPr>
              <a:t>-- La photo du plat terminé --</a:t>
            </a:r>
            <a:r>
              <a:rPr lang="fr-FR" sz="1200"/>
              <a:t> &gt;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0"/>
          </p:nvPr>
        </p:nvSpPr>
        <p:spPr/>
        <p:txBody>
          <a:bodyPr/>
          <a:lstStyle/>
          <a:p>
            <a:fld id="{7F865ABB-E022-4720-8151-F43FCD2ED85D}" type="slidenum">
              <a:rPr lang="fr-FR"/>
              <a:pPr/>
              <a:t>52</a:t>
            </a:fld>
            <a:endParaRPr lang="fr-FR"/>
          </a:p>
        </p:txBody>
      </p:sp>
      <p:sp>
        <p:nvSpPr>
          <p:cNvPr id="367618" name="Rectangle 2"/>
          <p:cNvSpPr>
            <a:spLocks noGrp="1" noChangeArrowheads="1"/>
          </p:cNvSpPr>
          <p:nvPr>
            <p:ph type="title"/>
          </p:nvPr>
        </p:nvSpPr>
        <p:spPr/>
        <p:txBody>
          <a:bodyPr/>
          <a:lstStyle/>
          <a:p>
            <a:r>
              <a:rPr lang="fr-FR" b="1"/>
              <a:t>Attributs                 ou                   éléments</a:t>
            </a:r>
          </a:p>
        </p:txBody>
      </p:sp>
      <p:sp>
        <p:nvSpPr>
          <p:cNvPr id="367619" name="Rectangle 3"/>
          <p:cNvSpPr>
            <a:spLocks noGrp="1" noChangeArrowheads="1"/>
          </p:cNvSpPr>
          <p:nvPr>
            <p:ph type="body" sz="half" idx="1"/>
          </p:nvPr>
        </p:nvSpPr>
        <p:spPr/>
        <p:txBody>
          <a:bodyPr/>
          <a:lstStyle/>
          <a:p>
            <a:endParaRPr lang="fr-FR" sz="2000"/>
          </a:p>
          <a:p>
            <a:r>
              <a:rPr lang="fr-FR" sz="2000" b="0"/>
              <a:t>lorsqu'on désire faire référence à un autre élément (parent="giraffe") et (cat="giraffe") dans l'élément référencé</a:t>
            </a:r>
          </a:p>
          <a:p>
            <a:endParaRPr lang="fr-FR" sz="2000" b="0"/>
          </a:p>
          <a:p>
            <a:r>
              <a:rPr lang="fr-FR" sz="2000" b="0"/>
              <a:t>pour indiquer l'usage/type/etc. d'un élément comme dans:</a:t>
            </a:r>
            <a:br>
              <a:rPr lang="fr-FR" sz="2000" b="0"/>
            </a:br>
            <a:r>
              <a:rPr lang="fr-FR" sz="2000" b="0"/>
              <a:t>&lt;address usage="prof"&gt; ... &lt;/address&gt;</a:t>
            </a:r>
          </a:p>
          <a:p>
            <a:endParaRPr lang="fr-FR" sz="2000" b="0"/>
          </a:p>
          <a:p>
            <a:r>
              <a:rPr lang="fr-FR" sz="2000" b="0"/>
              <a:t>lorsque vous voulez imposer des valeurs par défaut dans la DTD</a:t>
            </a:r>
          </a:p>
          <a:p>
            <a:endParaRPr lang="fr-FR" sz="2000" b="0"/>
          </a:p>
          <a:p>
            <a:r>
              <a:rPr lang="fr-FR" sz="2000" b="0"/>
              <a:t>lorsque vous créez un type de données (pas grand chose) dans le DTD</a:t>
            </a:r>
          </a:p>
          <a:p>
            <a:pPr>
              <a:buFont typeface="Wingdings" pitchFamily="2" charset="2"/>
              <a:buChar char="•"/>
            </a:pPr>
            <a:endParaRPr lang="fr-FR" sz="2000" b="0"/>
          </a:p>
        </p:txBody>
      </p:sp>
      <p:sp>
        <p:nvSpPr>
          <p:cNvPr id="367620" name="Rectangle 4"/>
          <p:cNvSpPr>
            <a:spLocks noGrp="1" noChangeArrowheads="1"/>
          </p:cNvSpPr>
          <p:nvPr>
            <p:ph type="body" sz="half" idx="2"/>
          </p:nvPr>
        </p:nvSpPr>
        <p:spPr/>
        <p:txBody>
          <a:bodyPr/>
          <a:lstStyle/>
          <a:p>
            <a:pPr>
              <a:lnSpc>
                <a:spcPct val="90000"/>
              </a:lnSpc>
            </a:pPr>
            <a:endParaRPr lang="fr-FR" sz="1800" b="0" dirty="0" smtClean="0"/>
          </a:p>
          <a:p>
            <a:pPr>
              <a:lnSpc>
                <a:spcPct val="90000"/>
              </a:lnSpc>
            </a:pPr>
            <a:r>
              <a:rPr lang="fr-FR" sz="1800" b="0" dirty="0" smtClean="0"/>
              <a:t>lorsque </a:t>
            </a:r>
            <a:r>
              <a:rPr lang="fr-FR" sz="1800" b="0" dirty="0"/>
              <a:t>l'ordre est important</a:t>
            </a:r>
          </a:p>
          <a:p>
            <a:pPr>
              <a:lnSpc>
                <a:spcPct val="90000"/>
              </a:lnSpc>
            </a:pPr>
            <a:endParaRPr lang="fr-FR" sz="1800" b="0" dirty="0"/>
          </a:p>
          <a:p>
            <a:pPr>
              <a:lnSpc>
                <a:spcPct val="90000"/>
              </a:lnSpc>
            </a:pPr>
            <a:r>
              <a:rPr lang="fr-FR" sz="1800" b="0" dirty="0"/>
              <a:t>lorsqu'on veut réutiliser un élément plusieurs fois (avec le même parent)</a:t>
            </a:r>
          </a:p>
          <a:p>
            <a:pPr>
              <a:lnSpc>
                <a:spcPct val="90000"/>
              </a:lnSpc>
            </a:pPr>
            <a:endParaRPr lang="fr-FR" sz="1800" b="0" dirty="0"/>
          </a:p>
          <a:p>
            <a:pPr>
              <a:lnSpc>
                <a:spcPct val="90000"/>
              </a:lnSpc>
            </a:pPr>
            <a:r>
              <a:rPr lang="fr-FR" sz="1800" b="0" dirty="0"/>
              <a:t>lorsqu'on veut (dans le futur) avoir des descendants / une structure interne</a:t>
            </a:r>
          </a:p>
          <a:p>
            <a:pPr>
              <a:lnSpc>
                <a:spcPct val="90000"/>
              </a:lnSpc>
            </a:pPr>
            <a:endParaRPr lang="fr-FR" sz="1800" b="0" dirty="0"/>
          </a:p>
          <a:p>
            <a:pPr>
              <a:lnSpc>
                <a:spcPct val="90000"/>
              </a:lnSpc>
            </a:pPr>
            <a:r>
              <a:rPr lang="fr-FR" sz="1800" b="0" dirty="0"/>
              <a:t>pour représenter un type de données (objet) plutôt que son usage, autrement dit: une "chose" est un élément et ses propriétés sont des "attributs".</a:t>
            </a:r>
          </a:p>
          <a:p>
            <a:pPr>
              <a:lnSpc>
                <a:spcPct val="90000"/>
              </a:lnSpc>
            </a:pPr>
            <a:endParaRPr lang="fr-FR" sz="1800" b="0" dirty="0"/>
          </a:p>
          <a:p>
            <a:pPr>
              <a:lnSpc>
                <a:spcPct val="90000"/>
              </a:lnSpc>
            </a:pPr>
            <a:r>
              <a:rPr lang="fr-FR" sz="1800" b="0" dirty="0">
                <a:cs typeface="Times New Roman" pitchFamily="18" charset="0"/>
              </a:rPr>
              <a:t>lorsque XML sert comme </a:t>
            </a:r>
            <a:r>
              <a:rPr lang="fr-FR" sz="1800" b="0" dirty="0" err="1">
                <a:cs typeface="Times New Roman" pitchFamily="18" charset="0"/>
              </a:rPr>
              <a:t>markup</a:t>
            </a:r>
            <a:r>
              <a:rPr lang="fr-FR" sz="1800" b="0" dirty="0">
                <a:cs typeface="Times New Roman" pitchFamily="18" charset="0"/>
              </a:rPr>
              <a:t> pour un texte à publier (tout ce que le lecteur devra voir se trouvera dans un élément, tout ce qui est "</a:t>
            </a:r>
            <a:r>
              <a:rPr lang="fr-FR" sz="1800" b="0" dirty="0" err="1">
                <a:cs typeface="Times New Roman" pitchFamily="18" charset="0"/>
              </a:rPr>
              <a:t>meta</a:t>
            </a:r>
            <a:r>
              <a:rPr lang="fr-FR" sz="1800" b="0" dirty="0">
                <a:cs typeface="Times New Roman" pitchFamily="18" charset="0"/>
              </a:rPr>
              <a:t>" dans attributs)</a:t>
            </a:r>
            <a:r>
              <a:rPr lang="fr-FR" sz="1800" b="0" dirty="0"/>
              <a:t> </a:t>
            </a:r>
          </a:p>
          <a:p>
            <a:pPr>
              <a:lnSpc>
                <a:spcPct val="90000"/>
              </a:lnSpc>
            </a:pPr>
            <a:endParaRPr lang="fr-FR" sz="1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9DB2C115-F8AE-4D92-8190-75BF0F5DF899}" type="slidenum">
              <a:rPr lang="fr-FR"/>
              <a:pPr/>
              <a:t>53</a:t>
            </a:fld>
            <a:endParaRPr lang="fr-FR"/>
          </a:p>
        </p:txBody>
      </p:sp>
      <p:sp>
        <p:nvSpPr>
          <p:cNvPr id="323586" name="Rectangle 2"/>
          <p:cNvSpPr>
            <a:spLocks noGrp="1" noChangeArrowheads="1"/>
          </p:cNvSpPr>
          <p:nvPr>
            <p:ph type="title"/>
          </p:nvPr>
        </p:nvSpPr>
        <p:spPr/>
        <p:txBody>
          <a:bodyPr/>
          <a:lstStyle/>
          <a:p>
            <a:r>
              <a:rPr lang="fr-FR"/>
              <a:t>Les entités</a:t>
            </a:r>
          </a:p>
        </p:txBody>
      </p:sp>
      <p:sp>
        <p:nvSpPr>
          <p:cNvPr id="323587" name="Rectangle 3"/>
          <p:cNvSpPr>
            <a:spLocks noGrp="1" noChangeArrowheads="1"/>
          </p:cNvSpPr>
          <p:nvPr>
            <p:ph type="body" idx="1"/>
          </p:nvPr>
        </p:nvSpPr>
        <p:spPr/>
        <p:txBody>
          <a:bodyPr/>
          <a:lstStyle/>
          <a:p>
            <a:endParaRPr lang="fr-FR" altLang="ko-KR" dirty="0">
              <a:ea typeface="굴림" pitchFamily="50" charset="-127"/>
            </a:endParaRPr>
          </a:p>
          <a:p>
            <a:pPr>
              <a:buFont typeface="Wingdings" pitchFamily="2" charset="2"/>
              <a:buNone/>
            </a:pPr>
            <a:r>
              <a:rPr lang="fr-FR" altLang="ko-KR" dirty="0">
                <a:ea typeface="굴림" pitchFamily="50" charset="-127"/>
                <a:cs typeface="Times New Roman" pitchFamily="18" charset="0"/>
              </a:rPr>
              <a:t>système de substitutions de contenu (texte ou </a:t>
            </a:r>
            <a:r>
              <a:rPr lang="fr-FR" altLang="ko-KR" dirty="0" smtClean="0">
                <a:ea typeface="굴림" pitchFamily="50" charset="-127"/>
                <a:cs typeface="Times New Roman" pitchFamily="18" charset="0"/>
              </a:rPr>
              <a:t>autre)</a:t>
            </a:r>
          </a:p>
          <a:p>
            <a:pPr>
              <a:buFont typeface="Wingdings" pitchFamily="2" charset="2"/>
              <a:buNone/>
            </a:pPr>
            <a:r>
              <a:rPr lang="fr-FR" altLang="ko-KR" dirty="0" smtClean="0">
                <a:ea typeface="굴림" pitchFamily="50" charset="-127"/>
                <a:cs typeface="Times New Roman" pitchFamily="18" charset="0"/>
              </a:rPr>
              <a:t>analysable </a:t>
            </a:r>
            <a:r>
              <a:rPr lang="fr-FR" altLang="ko-KR" dirty="0">
                <a:ea typeface="굴림" pitchFamily="50" charset="-127"/>
                <a:cs typeface="Times New Roman" pitchFamily="18" charset="0"/>
              </a:rPr>
              <a:t>ou non par le </a:t>
            </a:r>
            <a:r>
              <a:rPr lang="fr-FR" altLang="ko-KR" dirty="0" err="1">
                <a:latin typeface="Times New Roman" pitchFamily="18" charset="0"/>
                <a:ea typeface="굴림" pitchFamily="50" charset="-127"/>
                <a:cs typeface="Times New Roman" pitchFamily="18" charset="0"/>
              </a:rPr>
              <a:t>parser</a:t>
            </a:r>
            <a:r>
              <a:rPr lang="fr-FR" altLang="ko-KR" dirty="0">
                <a:latin typeface="Times New Roman" pitchFamily="18" charset="0"/>
                <a:ea typeface="굴림" pitchFamily="50" charset="-127"/>
                <a:cs typeface="Times New Roman" pitchFamily="18" charset="0"/>
              </a:rPr>
              <a:t> XML</a:t>
            </a:r>
            <a:r>
              <a:rPr lang="fr-FR" altLang="ko-KR" dirty="0">
                <a:ea typeface="굴림" pitchFamily="50" charset="-127"/>
              </a:rPr>
              <a:t> </a:t>
            </a:r>
          </a:p>
          <a:p>
            <a:endParaRPr lang="fr-FR" altLang="ko-KR" dirty="0">
              <a:ea typeface="굴림" pitchFamily="50" charset="-127"/>
            </a:endParaRPr>
          </a:p>
          <a:p>
            <a:r>
              <a:rPr lang="fr-FR" altLang="ko-KR" dirty="0">
                <a:ea typeface="굴림" pitchFamily="50" charset="-127"/>
              </a:rPr>
              <a:t>Types d’entités</a:t>
            </a:r>
          </a:p>
          <a:p>
            <a:pPr lvl="1"/>
            <a:r>
              <a:rPr lang="fr-FR" altLang="ko-KR" dirty="0">
                <a:ea typeface="굴림" pitchFamily="50" charset="-127"/>
              </a:rPr>
              <a:t>entités : </a:t>
            </a:r>
          </a:p>
          <a:p>
            <a:pPr lvl="2"/>
            <a:r>
              <a:rPr lang="fr-FR" altLang="ko-KR" dirty="0">
                <a:ea typeface="굴림" pitchFamily="50" charset="-127"/>
              </a:rPr>
              <a:t>Utilisées pour représenter les caractères spéciaux ( caractères réservés XML)</a:t>
            </a:r>
          </a:p>
          <a:p>
            <a:pPr lvl="2"/>
            <a:r>
              <a:rPr lang="fr-FR" altLang="ko-KR" dirty="0">
                <a:ea typeface="굴림" pitchFamily="50" charset="-127"/>
              </a:rPr>
              <a:t>Utilisées pour faire référence à des texte répétés</a:t>
            </a:r>
          </a:p>
          <a:p>
            <a:pPr lvl="2"/>
            <a:r>
              <a:rPr lang="fr-FR" altLang="ko-KR" dirty="0">
                <a:ea typeface="굴림" pitchFamily="50" charset="-127"/>
              </a:rPr>
              <a:t>Doivent avoir un nom unique</a:t>
            </a:r>
          </a:p>
          <a:p>
            <a:pPr lvl="2"/>
            <a:r>
              <a:rPr lang="fr-FR" altLang="ko-KR" dirty="0">
                <a:ea typeface="굴림" pitchFamily="50" charset="-127"/>
              </a:rPr>
              <a:t>Pour les utiliser : les référencer par leur nom</a:t>
            </a:r>
          </a:p>
          <a:p>
            <a:pPr lvl="2"/>
            <a:endParaRPr lang="fr-FR" altLang="ko-KR" dirty="0">
              <a:ea typeface="굴림" pitchFamily="50" charset="-127"/>
            </a:endParaRPr>
          </a:p>
          <a:p>
            <a:pPr lvl="1"/>
            <a:r>
              <a:rPr lang="fr-FR" altLang="ko-KR" dirty="0">
                <a:ea typeface="굴림" pitchFamily="50" charset="-127"/>
              </a:rPr>
              <a:t>Entités références</a:t>
            </a:r>
          </a:p>
          <a:p>
            <a:pPr lvl="2"/>
            <a:r>
              <a:rPr lang="fr-FR" altLang="ko-KR" dirty="0">
                <a:ea typeface="굴림" pitchFamily="50" charset="-127"/>
              </a:rPr>
              <a:t>Commencent par (&amp;) et finissent par (;)</a:t>
            </a:r>
          </a:p>
          <a:p>
            <a:pPr lvl="2"/>
            <a:r>
              <a:rPr lang="ko-KR" altLang="fr-FR" dirty="0">
                <a:ea typeface="굴림" pitchFamily="50" charset="-127"/>
              </a:rPr>
              <a:t>“</a:t>
            </a:r>
            <a:r>
              <a:rPr lang="fr-FR" altLang="ko-KR" dirty="0" err="1">
                <a:ea typeface="굴림" pitchFamily="50" charset="-127"/>
              </a:rPr>
              <a:t>O'Reilly</a:t>
            </a:r>
            <a:r>
              <a:rPr lang="fr-FR" altLang="ko-KR" dirty="0">
                <a:ea typeface="굴림" pitchFamily="50" charset="-127"/>
              </a:rPr>
              <a:t> &amp; Associates, Inc.” : </a:t>
            </a:r>
            <a:r>
              <a:rPr lang="fr-FR" altLang="ko-KR" dirty="0" err="1">
                <a:ea typeface="굴림" pitchFamily="50" charset="-127"/>
              </a:rPr>
              <a:t>O'Reilly</a:t>
            </a:r>
            <a:r>
              <a:rPr lang="fr-FR" altLang="ko-KR" dirty="0">
                <a:ea typeface="굴림" pitchFamily="50" charset="-127"/>
              </a:rPr>
              <a:t> </a:t>
            </a:r>
            <a:r>
              <a:rPr lang="fr-FR" altLang="ko-KR" dirty="0">
                <a:solidFill>
                  <a:schemeClr val="tx2"/>
                </a:solidFill>
                <a:ea typeface="굴림" pitchFamily="50" charset="-127"/>
              </a:rPr>
              <a:t>&amp;</a:t>
            </a:r>
            <a:r>
              <a:rPr lang="fr-FR" altLang="ko-KR" dirty="0" err="1">
                <a:solidFill>
                  <a:schemeClr val="tx2"/>
                </a:solidFill>
                <a:ea typeface="굴림" pitchFamily="50" charset="-127"/>
              </a:rPr>
              <a:t>amp</a:t>
            </a:r>
            <a:r>
              <a:rPr lang="fr-FR" altLang="ko-KR" dirty="0">
                <a:solidFill>
                  <a:schemeClr val="tx2"/>
                </a:solidFill>
                <a:ea typeface="굴림" pitchFamily="50" charset="-127"/>
              </a:rPr>
              <a:t>;</a:t>
            </a:r>
            <a:r>
              <a:rPr lang="fr-FR" altLang="ko-KR" dirty="0">
                <a:ea typeface="굴림" pitchFamily="50" charset="-127"/>
              </a:rPr>
              <a:t> Associates, Inc.</a:t>
            </a:r>
          </a:p>
          <a:p>
            <a:pPr lvl="2">
              <a:buFontTx/>
              <a:buNone/>
            </a:pPr>
            <a:endParaRPr lang="fr-FR" altLang="ko-KR" dirty="0">
              <a:ea typeface="굴림" pitchFamily="50" charset="-127"/>
            </a:endParaRPr>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946D56C8-AC85-4BC7-9D96-1B631C9600D8}" type="slidenum">
              <a:rPr lang="fr-FR"/>
              <a:pPr/>
              <a:t>54</a:t>
            </a:fld>
            <a:endParaRPr lang="fr-FR"/>
          </a:p>
        </p:txBody>
      </p:sp>
      <p:sp>
        <p:nvSpPr>
          <p:cNvPr id="354306" name="Rectangle 2050"/>
          <p:cNvSpPr>
            <a:spLocks noGrp="1" noChangeArrowheads="1"/>
          </p:cNvSpPr>
          <p:nvPr>
            <p:ph type="title"/>
          </p:nvPr>
        </p:nvSpPr>
        <p:spPr/>
        <p:txBody>
          <a:bodyPr/>
          <a:lstStyle/>
          <a:p>
            <a:r>
              <a:rPr lang="fr-FR"/>
              <a:t> Les entités</a:t>
            </a:r>
          </a:p>
        </p:txBody>
      </p:sp>
      <p:sp>
        <p:nvSpPr>
          <p:cNvPr id="354307" name="Rectangle 2051"/>
          <p:cNvSpPr>
            <a:spLocks noGrp="1" noChangeArrowheads="1"/>
          </p:cNvSpPr>
          <p:nvPr>
            <p:ph type="body" idx="1"/>
          </p:nvPr>
        </p:nvSpPr>
        <p:spPr/>
        <p:txBody>
          <a:bodyPr/>
          <a:lstStyle/>
          <a:p>
            <a:pPr>
              <a:lnSpc>
                <a:spcPct val="90000"/>
              </a:lnSpc>
            </a:pPr>
            <a:endParaRPr lang="fr-FR" dirty="0"/>
          </a:p>
          <a:p>
            <a:pPr>
              <a:lnSpc>
                <a:spcPct val="90000"/>
              </a:lnSpc>
            </a:pPr>
            <a:r>
              <a:rPr lang="fr-FR" dirty="0"/>
              <a:t>Syntaxe</a:t>
            </a:r>
          </a:p>
          <a:p>
            <a:pPr lvl="1">
              <a:lnSpc>
                <a:spcPct val="90000"/>
              </a:lnSpc>
            </a:pPr>
            <a:r>
              <a:rPr lang="fr-FR" dirty="0">
                <a:solidFill>
                  <a:srgbClr val="6699FF"/>
                </a:solidFill>
                <a:cs typeface="Times New Roman" pitchFamily="18" charset="0"/>
              </a:rPr>
              <a:t>&lt;!ENTITY </a:t>
            </a:r>
            <a:r>
              <a:rPr lang="fr-FR" dirty="0" err="1">
                <a:solidFill>
                  <a:srgbClr val="6699FF"/>
                </a:solidFill>
                <a:cs typeface="Times New Roman" pitchFamily="18" charset="0"/>
              </a:rPr>
              <a:t>NomEntité</a:t>
            </a:r>
            <a:r>
              <a:rPr lang="fr-FR" dirty="0">
                <a:solidFill>
                  <a:srgbClr val="6699FF"/>
                </a:solidFill>
                <a:cs typeface="Times New Roman" pitchFamily="18" charset="0"/>
              </a:rPr>
              <a:t> "</a:t>
            </a:r>
            <a:r>
              <a:rPr lang="fr-FR" dirty="0" err="1">
                <a:solidFill>
                  <a:srgbClr val="6699FF"/>
                </a:solidFill>
                <a:cs typeface="Times New Roman" pitchFamily="18" charset="0"/>
              </a:rPr>
              <a:t>ValeurEntité</a:t>
            </a:r>
            <a:r>
              <a:rPr lang="fr-FR" dirty="0">
                <a:solidFill>
                  <a:srgbClr val="6699FF"/>
                </a:solidFill>
                <a:cs typeface="Times New Roman" pitchFamily="18" charset="0"/>
              </a:rPr>
              <a:t>"&gt;</a:t>
            </a:r>
            <a:r>
              <a:rPr lang="fr-FR" dirty="0">
                <a:solidFill>
                  <a:srgbClr val="6699FF"/>
                </a:solidFill>
              </a:rPr>
              <a:t> </a:t>
            </a:r>
          </a:p>
          <a:p>
            <a:pPr lvl="1">
              <a:lnSpc>
                <a:spcPct val="90000"/>
              </a:lnSpc>
            </a:pPr>
            <a:r>
              <a:rPr lang="fr-FR" dirty="0"/>
              <a:t>Utilisé avec : </a:t>
            </a:r>
            <a:r>
              <a:rPr lang="fr-FR" b="1" dirty="0">
                <a:solidFill>
                  <a:srgbClr val="6699FF"/>
                </a:solidFill>
                <a:cs typeface="Times New Roman" pitchFamily="18" charset="0"/>
              </a:rPr>
              <a:t>&amp;</a:t>
            </a:r>
            <a:r>
              <a:rPr lang="fr-FR" b="1" dirty="0" err="1">
                <a:solidFill>
                  <a:srgbClr val="6699FF"/>
                </a:solidFill>
                <a:cs typeface="Times New Roman" pitchFamily="18" charset="0"/>
              </a:rPr>
              <a:t>NomEntité</a:t>
            </a:r>
            <a:r>
              <a:rPr lang="fr-FR" b="1" dirty="0">
                <a:solidFill>
                  <a:srgbClr val="6699FF"/>
                </a:solidFill>
                <a:cs typeface="Times New Roman" pitchFamily="18" charset="0"/>
              </a:rPr>
              <a:t>;</a:t>
            </a:r>
          </a:p>
          <a:p>
            <a:pPr lvl="2">
              <a:lnSpc>
                <a:spcPct val="90000"/>
              </a:lnSpc>
            </a:pPr>
            <a:r>
              <a:rPr lang="fr-FR" b="1" dirty="0">
                <a:cs typeface="Arial" pitchFamily="34" charset="0"/>
              </a:rPr>
              <a:t>Ex) &lt;!ENTITY </a:t>
            </a:r>
            <a:r>
              <a:rPr lang="fr-FR" b="1" dirty="0" err="1">
                <a:cs typeface="Arial" pitchFamily="34" charset="0"/>
              </a:rPr>
              <a:t>jh</a:t>
            </a:r>
            <a:r>
              <a:rPr lang="fr-FR" b="1" dirty="0">
                <a:cs typeface="Arial" pitchFamily="34" charset="0"/>
              </a:rPr>
              <a:t> "Jimmy Hendrix"&gt; : &amp;</a:t>
            </a:r>
            <a:r>
              <a:rPr lang="fr-FR" b="1" dirty="0" err="1">
                <a:cs typeface="Arial" pitchFamily="34" charset="0"/>
              </a:rPr>
              <a:t>jh</a:t>
            </a:r>
            <a:r>
              <a:rPr lang="fr-FR" b="1" dirty="0">
                <a:cs typeface="Arial" pitchFamily="34" charset="0"/>
              </a:rPr>
              <a:t>; = « Jimmy Hendrix »</a:t>
            </a:r>
          </a:p>
          <a:p>
            <a:pPr lvl="1">
              <a:lnSpc>
                <a:spcPct val="90000"/>
              </a:lnSpc>
            </a:pPr>
            <a:r>
              <a:rPr lang="fr-FR" b="1" dirty="0"/>
              <a:t>L’entité peut être complexe et incluse à partir d’un fichier externe</a:t>
            </a:r>
          </a:p>
          <a:p>
            <a:pPr lvl="2">
              <a:lnSpc>
                <a:spcPct val="90000"/>
              </a:lnSpc>
            </a:pPr>
            <a:r>
              <a:rPr lang="fr-FR" b="1" dirty="0">
                <a:cs typeface="Arial" pitchFamily="34" charset="0"/>
              </a:rPr>
              <a:t>&lt;!ENTITY nom SYSTEM "http://mon.url.verslefichier/fichier"&gt;</a:t>
            </a:r>
          </a:p>
          <a:p>
            <a:pPr lvl="2">
              <a:lnSpc>
                <a:spcPct val="90000"/>
              </a:lnSpc>
            </a:pPr>
            <a:endParaRPr lang="fr-FR" b="1" dirty="0">
              <a:cs typeface="Arial" pitchFamily="34" charset="0"/>
            </a:endParaRPr>
          </a:p>
          <a:p>
            <a:pPr>
              <a:lnSpc>
                <a:spcPct val="90000"/>
              </a:lnSpc>
            </a:pPr>
            <a:r>
              <a:rPr lang="fr-FR" b="0" dirty="0">
                <a:cs typeface="Times New Roman" pitchFamily="18" charset="0"/>
              </a:rPr>
              <a:t>entité paramètre</a:t>
            </a:r>
          </a:p>
          <a:p>
            <a:pPr lvl="1">
              <a:lnSpc>
                <a:spcPct val="90000"/>
              </a:lnSpc>
            </a:pPr>
            <a:r>
              <a:rPr lang="fr-FR" b="1" dirty="0">
                <a:cs typeface="Times New Roman" pitchFamily="18" charset="0"/>
              </a:rPr>
              <a:t>seulement utilisée dans la DTD </a:t>
            </a:r>
          </a:p>
          <a:p>
            <a:pPr lvl="1">
              <a:lnSpc>
                <a:spcPct val="90000"/>
              </a:lnSpc>
            </a:pPr>
            <a:r>
              <a:rPr lang="fr-FR" b="1" dirty="0">
                <a:cs typeface="Times New Roman" pitchFamily="18" charset="0"/>
              </a:rPr>
              <a:t>Syntaxe : &lt;!ENTITY %</a:t>
            </a:r>
            <a:r>
              <a:rPr lang="fr-FR" b="1" dirty="0" err="1">
                <a:cs typeface="Times New Roman" pitchFamily="18" charset="0"/>
              </a:rPr>
              <a:t>NomEntité</a:t>
            </a:r>
            <a:r>
              <a:rPr lang="fr-FR" b="1" dirty="0">
                <a:cs typeface="Times New Roman" pitchFamily="18" charset="0"/>
              </a:rPr>
              <a:t> </a:t>
            </a:r>
            <a:r>
              <a:rPr lang="fr-FR" b="1" dirty="0" err="1">
                <a:cs typeface="Times New Roman" pitchFamily="18" charset="0"/>
              </a:rPr>
              <a:t>ValeurEntité</a:t>
            </a:r>
            <a:r>
              <a:rPr lang="fr-FR" b="1" dirty="0">
                <a:cs typeface="Times New Roman" pitchFamily="18" charset="0"/>
              </a:rPr>
              <a:t>&gt; </a:t>
            </a:r>
          </a:p>
          <a:p>
            <a:pPr lvl="1">
              <a:lnSpc>
                <a:spcPct val="90000"/>
              </a:lnSpc>
            </a:pPr>
            <a:r>
              <a:rPr lang="fr-FR" b="1" dirty="0">
                <a:cs typeface="Times New Roman" pitchFamily="18" charset="0"/>
              </a:rPr>
              <a:t>Ex) </a:t>
            </a:r>
            <a:r>
              <a:rPr lang="en-US" b="1" dirty="0">
                <a:cs typeface="Times New Roman" pitchFamily="18" charset="0"/>
              </a:rPr>
              <a:t>&lt;! ENTITY % information "(</a:t>
            </a:r>
            <a:r>
              <a:rPr lang="en-US" b="1" dirty="0" err="1">
                <a:cs typeface="Times New Roman" pitchFamily="18" charset="0"/>
              </a:rPr>
              <a:t>nom|numero|reference</a:t>
            </a:r>
            <a:r>
              <a:rPr lang="en-US" b="1" dirty="0">
                <a:cs typeface="Times New Roman" pitchFamily="18" charset="0"/>
              </a:rPr>
              <a:t>)"&gt;</a:t>
            </a:r>
            <a:r>
              <a:rPr lang="fr-FR" b="1" dirty="0">
                <a:cs typeface="Times New Roman" pitchFamily="18" charset="0"/>
              </a:rPr>
              <a:t> </a:t>
            </a:r>
          </a:p>
          <a:p>
            <a:pPr lvl="1">
              <a:lnSpc>
                <a:spcPct val="90000"/>
              </a:lnSpc>
              <a:buFont typeface="Wingdings" pitchFamily="2" charset="2"/>
              <a:buNone/>
            </a:pPr>
            <a:r>
              <a:rPr lang="fr-FR" b="1" dirty="0">
                <a:cs typeface="Times New Roman" pitchFamily="18" charset="0"/>
              </a:rPr>
              <a:t>		puis	&lt;!ELEMENT auteur (%information;|trigramme)&gt; </a:t>
            </a:r>
          </a:p>
          <a:p>
            <a:pPr>
              <a:lnSpc>
                <a:spcPct val="90000"/>
              </a:lnSpc>
            </a:pPr>
            <a:endParaRPr lang="fr-FR" b="0" dirty="0">
              <a:cs typeface="Times New Roman" pitchFamily="18" charset="0"/>
            </a:endParaRPr>
          </a:p>
          <a:p>
            <a:pPr>
              <a:lnSpc>
                <a:spcPct val="90000"/>
              </a:lnSpc>
            </a:pPr>
            <a:r>
              <a:rPr lang="fr-FR" b="0" dirty="0">
                <a:cs typeface="Times New Roman" pitchFamily="18" charset="0"/>
              </a:rPr>
              <a:t>NB</a:t>
            </a:r>
          </a:p>
          <a:p>
            <a:pPr lvl="1">
              <a:lnSpc>
                <a:spcPct val="90000"/>
              </a:lnSpc>
            </a:pPr>
            <a:r>
              <a:rPr lang="fr-FR" b="1" dirty="0">
                <a:cs typeface="Times New Roman" pitchFamily="18" charset="0"/>
              </a:rPr>
              <a:t>&lt;!ENTITY titre "DTD </a:t>
            </a:r>
            <a:r>
              <a:rPr lang="fr-FR" b="1" dirty="0" err="1">
                <a:cs typeface="Times New Roman" pitchFamily="18" charset="0"/>
              </a:rPr>
              <a:t>Definition</a:t>
            </a:r>
            <a:r>
              <a:rPr lang="fr-FR" b="1" dirty="0">
                <a:cs typeface="Times New Roman" pitchFamily="18" charset="0"/>
              </a:rPr>
              <a:t> Type Document"&gt; </a:t>
            </a:r>
          </a:p>
          <a:p>
            <a:pPr lvl="1">
              <a:lnSpc>
                <a:spcPct val="90000"/>
              </a:lnSpc>
            </a:pPr>
            <a:r>
              <a:rPr lang="en-US" b="1" dirty="0">
                <a:cs typeface="Times New Roman" pitchFamily="18" charset="0"/>
              </a:rPr>
              <a:t>&lt;!ENTITY </a:t>
            </a:r>
            <a:r>
              <a:rPr lang="en-US" b="1" dirty="0" err="1">
                <a:cs typeface="Times New Roman" pitchFamily="18" charset="0"/>
              </a:rPr>
              <a:t>textelong</a:t>
            </a:r>
            <a:r>
              <a:rPr lang="en-US" b="1" dirty="0">
                <a:cs typeface="Times New Roman" pitchFamily="18" charset="0"/>
              </a:rPr>
              <a:t> SYSTYEM "textelong.txt"&gt;</a:t>
            </a:r>
            <a:r>
              <a:rPr lang="fr-FR" b="1" dirty="0">
                <a:cs typeface="Times New Roman" pitchFamily="18" charset="0"/>
              </a:rPr>
              <a:t> </a:t>
            </a:r>
            <a:endParaRPr lang="fr-FR" b="1" dirty="0">
              <a:cs typeface="Arial" pitchFamily="34" charset="0"/>
            </a:endParaRPr>
          </a:p>
          <a:p>
            <a:pPr lvl="2">
              <a:lnSpc>
                <a:spcPct val="90000"/>
              </a:lnSpc>
            </a:pPr>
            <a:endParaRPr lang="fr-FR" b="1" dirty="0">
              <a:cs typeface="Times New Roman" pitchFamily="18" charset="0"/>
            </a:endParaRPr>
          </a:p>
          <a:p>
            <a:pPr lvl="1">
              <a:lnSpc>
                <a:spcPct val="90000"/>
              </a:lnSpc>
            </a:pPr>
            <a:endParaRPr lang="fr-FR"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fld id="{E677F836-0D6D-48E5-A96A-1C90BFB1C55E}" type="slidenum">
              <a:rPr lang="fr-FR"/>
              <a:pPr/>
              <a:t>55</a:t>
            </a:fld>
            <a:endParaRPr lang="fr-FR"/>
          </a:p>
        </p:txBody>
      </p:sp>
      <p:sp>
        <p:nvSpPr>
          <p:cNvPr id="368644" name="Text Box 4"/>
          <p:cNvSpPr txBox="1">
            <a:spLocks noChangeArrowheads="1"/>
          </p:cNvSpPr>
          <p:nvPr/>
        </p:nvSpPr>
        <p:spPr bwMode="auto">
          <a:xfrm>
            <a:off x="152400" y="762000"/>
            <a:ext cx="4572000" cy="3200400"/>
          </a:xfrm>
          <a:prstGeom prst="rect">
            <a:avLst/>
          </a:prstGeom>
          <a:solidFill>
            <a:srgbClr val="FFFFFF">
              <a:alpha val="50000"/>
            </a:srgbClr>
          </a:solidFill>
          <a:ln w="9525">
            <a:solidFill>
              <a:srgbClr val="000000"/>
            </a:solidFill>
            <a:miter lim="800000"/>
            <a:headEnd/>
            <a:tailEnd/>
          </a:ln>
        </p:spPr>
        <p:txBody>
          <a:bodyPr tIns="118800"/>
          <a:lstStyle/>
          <a:p>
            <a:pPr eaLnBrk="0" latinLnBrk="0" hangingPunct="0"/>
            <a:endParaRPr kumimoji="0" lang="fr-FR" sz="2400"/>
          </a:p>
        </p:txBody>
      </p:sp>
      <p:sp>
        <p:nvSpPr>
          <p:cNvPr id="368645" name="Text Box 5"/>
          <p:cNvSpPr txBox="1">
            <a:spLocks noChangeArrowheads="1"/>
          </p:cNvSpPr>
          <p:nvPr/>
        </p:nvSpPr>
        <p:spPr bwMode="auto">
          <a:xfrm>
            <a:off x="228600" y="5049838"/>
            <a:ext cx="8001000" cy="838200"/>
          </a:xfrm>
          <a:prstGeom prst="rect">
            <a:avLst/>
          </a:prstGeom>
          <a:solidFill>
            <a:schemeClr val="hlink">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368642" name="Rectangle 2"/>
          <p:cNvSpPr>
            <a:spLocks noGrp="1" noChangeArrowheads="1"/>
          </p:cNvSpPr>
          <p:nvPr>
            <p:ph type="title"/>
          </p:nvPr>
        </p:nvSpPr>
        <p:spPr/>
        <p:txBody>
          <a:bodyPr/>
          <a:lstStyle/>
          <a:p>
            <a:r>
              <a:rPr lang="fr-FR"/>
              <a:t>Ex) Les entités</a:t>
            </a:r>
          </a:p>
        </p:txBody>
      </p:sp>
      <p:sp>
        <p:nvSpPr>
          <p:cNvPr id="368643" name="Rectangle 3"/>
          <p:cNvSpPr>
            <a:spLocks noGrp="1" noChangeArrowheads="1"/>
          </p:cNvSpPr>
          <p:nvPr>
            <p:ph type="body" idx="1"/>
          </p:nvPr>
        </p:nvSpPr>
        <p:spPr/>
        <p:txBody>
          <a:bodyPr/>
          <a:lstStyle/>
          <a:p>
            <a:pPr>
              <a:buFont typeface="Wingdings" pitchFamily="2" charset="2"/>
              <a:buNone/>
            </a:pPr>
            <a:r>
              <a:rPr lang="en-GB" sz="2000">
                <a:cs typeface="Arial" pitchFamily="34" charset="0"/>
              </a:rPr>
              <a:t>&lt;!</a:t>
            </a:r>
            <a:r>
              <a:rPr lang="en-GB" sz="2000">
                <a:solidFill>
                  <a:schemeClr val="accent2"/>
                </a:solidFill>
                <a:cs typeface="Arial" pitchFamily="34" charset="0"/>
              </a:rPr>
              <a:t>ENTITY  stamp</a:t>
            </a:r>
            <a:r>
              <a:rPr lang="en-GB" sz="2000">
                <a:cs typeface="Arial" pitchFamily="34" charset="0"/>
              </a:rPr>
              <a:t> '  </a:t>
            </a:r>
          </a:p>
          <a:p>
            <a:pPr>
              <a:buFont typeface="Wingdings" pitchFamily="2" charset="2"/>
              <a:buNone/>
            </a:pPr>
            <a:r>
              <a:rPr lang="en-GB" sz="2000">
                <a:cs typeface="Arial" pitchFamily="34" charset="0"/>
              </a:rPr>
              <a:t>id ID #IMPLIED</a:t>
            </a:r>
          </a:p>
          <a:p>
            <a:pPr>
              <a:buFont typeface="Wingdings" pitchFamily="2" charset="2"/>
              <a:buNone/>
            </a:pPr>
            <a:r>
              <a:rPr lang="en-GB" sz="2000">
                <a:cs typeface="Arial" pitchFamily="34" charset="0"/>
              </a:rPr>
              <a:t>creation-day NMTOKEN #IMPLIED  </a:t>
            </a:r>
          </a:p>
          <a:p>
            <a:pPr>
              <a:buFont typeface="Wingdings" pitchFamily="2" charset="2"/>
              <a:buNone/>
            </a:pPr>
            <a:r>
              <a:rPr lang="en-GB" sz="2000">
                <a:cs typeface="Arial" pitchFamily="34" charset="0"/>
              </a:rPr>
              <a:t>.......  </a:t>
            </a:r>
          </a:p>
          <a:p>
            <a:pPr>
              <a:buFont typeface="Wingdings" pitchFamily="2" charset="2"/>
              <a:buNone/>
            </a:pPr>
            <a:r>
              <a:rPr lang="en-GB" sz="2000">
                <a:cs typeface="Arial" pitchFamily="34" charset="0"/>
              </a:rPr>
              <a:t>mod-by NMTOKEN #IMPLIED</a:t>
            </a:r>
          </a:p>
          <a:p>
            <a:pPr>
              <a:buFont typeface="Wingdings" pitchFamily="2" charset="2"/>
              <a:buNone/>
            </a:pPr>
            <a:r>
              <a:rPr lang="en-GB" sz="2000">
                <a:cs typeface="Arial" pitchFamily="34" charset="0"/>
              </a:rPr>
              <a:t>version NMTOKEN #IMPLIED</a:t>
            </a:r>
          </a:p>
          <a:p>
            <a:pPr>
              <a:buFont typeface="Wingdings" pitchFamily="2" charset="2"/>
              <a:buNone/>
            </a:pPr>
            <a:r>
              <a:rPr lang="en-GB" sz="2000">
                <a:cs typeface="Arial" pitchFamily="34" charset="0"/>
              </a:rPr>
              <a:t>status (draft|final|obsolete) #IMPLIED</a:t>
            </a:r>
          </a:p>
          <a:p>
            <a:pPr>
              <a:buFont typeface="Wingdings" pitchFamily="2" charset="2"/>
              <a:buNone/>
            </a:pPr>
            <a:r>
              <a:rPr lang="en-GB" sz="2000">
                <a:cs typeface="Arial" pitchFamily="34" charset="0"/>
              </a:rPr>
              <a:t>approval (ok|not-ok|so-so) #IMPLIED</a:t>
            </a:r>
          </a:p>
          <a:p>
            <a:pPr>
              <a:buFont typeface="Wingdings" pitchFamily="2" charset="2"/>
              <a:buNone/>
            </a:pPr>
            <a:r>
              <a:rPr lang="en-GB" sz="2000">
                <a:cs typeface="Arial" pitchFamily="34" charset="0"/>
              </a:rPr>
              <a:t>main-author CDATA #IMPLIED'&gt;</a:t>
            </a:r>
            <a:r>
              <a:rPr lang="fr-FR" sz="2000">
                <a:cs typeface="Arial" pitchFamily="34" charset="0"/>
              </a:rPr>
              <a:t> </a:t>
            </a:r>
          </a:p>
          <a:p>
            <a:endParaRPr lang="fr-FR" sz="2000">
              <a:cs typeface="Arial" pitchFamily="34" charset="0"/>
            </a:endParaRPr>
          </a:p>
          <a:p>
            <a:pPr>
              <a:buFont typeface="Wingdings" pitchFamily="2" charset="2"/>
              <a:buNone/>
            </a:pPr>
            <a:r>
              <a:rPr lang="en-GB" sz="2000">
                <a:cs typeface="Arial" pitchFamily="34" charset="0"/>
              </a:rPr>
              <a:t>Usage:</a:t>
            </a:r>
          </a:p>
          <a:p>
            <a:pPr>
              <a:buFont typeface="Wingdings" pitchFamily="2" charset="2"/>
              <a:buNone/>
            </a:pPr>
            <a:endParaRPr lang="fr-FR" sz="2000">
              <a:cs typeface="Arial" pitchFamily="34" charset="0"/>
            </a:endParaRPr>
          </a:p>
          <a:p>
            <a:pPr>
              <a:buFont typeface="Wingdings" pitchFamily="2" charset="2"/>
              <a:buNone/>
            </a:pPr>
            <a:r>
              <a:rPr lang="en-GB" sz="1800">
                <a:cs typeface="Arial" pitchFamily="34" charset="0"/>
              </a:rPr>
              <a:t>&lt;!ELEMENT main (title, content, (after-thoughts)?, (teacher-comments)?)&gt;</a:t>
            </a:r>
          </a:p>
          <a:p>
            <a:pPr>
              <a:buFont typeface="Wingdings" pitchFamily="2" charset="2"/>
              <a:buNone/>
            </a:pPr>
            <a:r>
              <a:rPr lang="en-GB" sz="2000">
                <a:cs typeface="Arial" pitchFamily="34" charset="0"/>
              </a:rPr>
              <a:t>&lt;!ATTLIST main &amp;</a:t>
            </a:r>
            <a:r>
              <a:rPr lang="en-GB" sz="2000">
                <a:solidFill>
                  <a:schemeClr val="accent2"/>
                </a:solidFill>
                <a:cs typeface="Arial" pitchFamily="34" charset="0"/>
              </a:rPr>
              <a:t>stamp;</a:t>
            </a:r>
            <a:r>
              <a:rPr lang="en-GB" sz="2000">
                <a:cs typeface="Arial" pitchFamily="34" charset="0"/>
              </a:rPr>
              <a:t> &gt;</a:t>
            </a:r>
            <a:r>
              <a:rPr lang="fr-FR">
                <a:cs typeface="Arial" pitchFamily="34" charset="0"/>
              </a:rPr>
              <a:t> </a:t>
            </a:r>
          </a:p>
        </p:txBody>
      </p:sp>
      <p:sp>
        <p:nvSpPr>
          <p:cNvPr id="368646" name="Rectangle 6"/>
          <p:cNvSpPr>
            <a:spLocks noChangeArrowheads="1"/>
          </p:cNvSpPr>
          <p:nvPr/>
        </p:nvSpPr>
        <p:spPr bwMode="auto">
          <a:xfrm>
            <a:off x="5257800" y="1600200"/>
            <a:ext cx="2809875" cy="1571842"/>
          </a:xfrm>
          <a:prstGeom prst="rect">
            <a:avLst/>
          </a:prstGeom>
          <a:noFill/>
          <a:ln w="12700">
            <a:noFill/>
            <a:miter lim="800000"/>
            <a:headEnd/>
            <a:tailEnd/>
          </a:ln>
          <a:effectLst/>
        </p:spPr>
        <p:txBody>
          <a:bodyPr lIns="90000" tIns="46800" rIns="90000" bIns="46800">
            <a:spAutoFit/>
          </a:bodyPr>
          <a:lstStyle/>
          <a:p>
            <a:r>
              <a:rPr kumimoji="0" lang="fr-FR" altLang="ko-KR" sz="2400" b="1" dirty="0">
                <a:solidFill>
                  <a:srgbClr val="6699FF"/>
                </a:solidFill>
                <a:latin typeface="Arial" pitchFamily="34" charset="0"/>
              </a:rPr>
              <a:t>Utilisation d’une entité pour créer</a:t>
            </a:r>
          </a:p>
          <a:p>
            <a:r>
              <a:rPr kumimoji="0" lang="fr-FR" altLang="ko-KR" sz="2400" b="1" dirty="0">
                <a:solidFill>
                  <a:srgbClr val="6699FF"/>
                </a:solidFill>
                <a:latin typeface="Arial" pitchFamily="34" charset="0"/>
              </a:rPr>
              <a:t>d</a:t>
            </a:r>
            <a:r>
              <a:rPr kumimoji="0" lang="fr-FR" altLang="ko-KR" sz="2400" b="1" dirty="0" smtClean="0">
                <a:solidFill>
                  <a:srgbClr val="6699FF"/>
                </a:solidFill>
                <a:latin typeface="Arial" pitchFamily="34" charset="0"/>
              </a:rPr>
              <a:t>es </a:t>
            </a:r>
            <a:r>
              <a:rPr kumimoji="0" lang="fr-FR" altLang="ko-KR" sz="2400" b="1" dirty="0">
                <a:solidFill>
                  <a:srgbClr val="6699FF"/>
                </a:solidFill>
                <a:latin typeface="Arial" pitchFamily="34" charset="0"/>
              </a:rPr>
              <a:t>attributs réutilisables</a:t>
            </a:r>
            <a:endParaRPr kumimoji="0" lang="fr-FR" sz="2400" b="1" dirty="0">
              <a:solidFill>
                <a:srgbClr val="6699FF"/>
              </a:solidFill>
              <a:latin typeface="Arial" pitchFamily="34" charset="0"/>
            </a:endParaRPr>
          </a:p>
        </p:txBody>
      </p:sp>
      <p:sp>
        <p:nvSpPr>
          <p:cNvPr id="368647" name="Line 7"/>
          <p:cNvSpPr>
            <a:spLocks noChangeShapeType="1"/>
          </p:cNvSpPr>
          <p:nvPr/>
        </p:nvSpPr>
        <p:spPr bwMode="auto">
          <a:xfrm flipH="1">
            <a:off x="2971800" y="3048000"/>
            <a:ext cx="2971800" cy="2514600"/>
          </a:xfrm>
          <a:prstGeom prst="line">
            <a:avLst/>
          </a:prstGeom>
          <a:noFill/>
          <a:ln w="19050">
            <a:solidFill>
              <a:srgbClr val="6699FF"/>
            </a:solidFill>
            <a:round/>
            <a:headEnd/>
            <a:tailEnd type="triangle" w="med" len="me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2"/>
          <p:cNvSpPr>
            <a:spLocks noGrp="1"/>
          </p:cNvSpPr>
          <p:nvPr>
            <p:ph type="sldNum" sz="quarter" idx="10"/>
          </p:nvPr>
        </p:nvSpPr>
        <p:spPr/>
        <p:txBody>
          <a:bodyPr/>
          <a:lstStyle/>
          <a:p>
            <a:fld id="{6C48C622-4C5A-44EF-B7F2-19DE4AE6A4C7}" type="slidenum">
              <a:rPr lang="fr-FR"/>
              <a:pPr/>
              <a:t>56</a:t>
            </a:fld>
            <a:endParaRPr lang="fr-FR"/>
          </a:p>
        </p:txBody>
      </p:sp>
      <p:sp>
        <p:nvSpPr>
          <p:cNvPr id="331778" name="Rectangle 2"/>
          <p:cNvSpPr>
            <a:spLocks noGrp="1" noChangeArrowheads="1"/>
          </p:cNvSpPr>
          <p:nvPr>
            <p:ph type="title"/>
          </p:nvPr>
        </p:nvSpPr>
        <p:spPr/>
        <p:txBody>
          <a:bodyPr/>
          <a:lstStyle/>
          <a:p>
            <a:r>
              <a:rPr lang="fr-FR"/>
              <a:t>Autre exemple (1)</a:t>
            </a:r>
          </a:p>
        </p:txBody>
      </p:sp>
      <p:sp>
        <p:nvSpPr>
          <p:cNvPr id="331779" name="Rectangle 3"/>
          <p:cNvSpPr>
            <a:spLocks noChangeArrowheads="1"/>
          </p:cNvSpPr>
          <p:nvPr/>
        </p:nvSpPr>
        <p:spPr bwMode="auto">
          <a:xfrm>
            <a:off x="2609850" y="1343025"/>
            <a:ext cx="4800600" cy="5067300"/>
          </a:xfrm>
          <a:prstGeom prst="rect">
            <a:avLst/>
          </a:prstGeom>
          <a:noFill/>
          <a:ln w="9525">
            <a:noFill/>
            <a:miter lim="800000"/>
            <a:headEnd/>
            <a:tailEnd/>
          </a:ln>
          <a:effectLst/>
        </p:spPr>
        <p:txBody>
          <a:bodyPr lIns="92075" tIns="46038" rIns="92075" bIns="46038"/>
          <a:lstStyle/>
          <a:p>
            <a:pPr marL="342900" indent="-342900" algn="just" latinLnBrk="0">
              <a:spcBef>
                <a:spcPct val="20000"/>
              </a:spcBef>
              <a:buSzPct val="150000"/>
              <a:buFont typeface="Wingdings" pitchFamily="2" charset="2"/>
              <a:buNone/>
            </a:pPr>
            <a:r>
              <a:rPr kumimoji="0" lang="fr-FR" altLang="ko-KR" b="1">
                <a:ea typeface="바탕체" pitchFamily="17" charset="-127"/>
              </a:rPr>
              <a:t>Sujet : XML</a:t>
            </a:r>
          </a:p>
          <a:p>
            <a:pPr marL="342900" indent="-342900" algn="just" latinLnBrk="0">
              <a:spcBef>
                <a:spcPct val="20000"/>
              </a:spcBef>
              <a:buSzPct val="150000"/>
              <a:buFont typeface="Wingdings" pitchFamily="2" charset="2"/>
              <a:buNone/>
            </a:pPr>
            <a:r>
              <a:rPr kumimoji="0" lang="fr-FR" altLang="ko-KR" b="1">
                <a:ea typeface="바탕체" pitchFamily="17" charset="-127"/>
              </a:rPr>
              <a:t>Auteur : Jimmy</a:t>
            </a:r>
          </a:p>
          <a:p>
            <a:pPr marL="342900" indent="-342900" algn="just" latinLnBrk="0">
              <a:spcBef>
                <a:spcPct val="20000"/>
              </a:spcBef>
              <a:buSzPct val="150000"/>
              <a:buFont typeface="Wingdings" pitchFamily="2" charset="2"/>
              <a:buNone/>
            </a:pPr>
            <a:r>
              <a:rPr kumimoji="0" lang="fr-FR" altLang="ko-KR" b="1">
                <a:ea typeface="바탕체" pitchFamily="17" charset="-127"/>
              </a:rPr>
              <a:t>Email :jh@heven.com</a:t>
            </a:r>
          </a:p>
          <a:p>
            <a:pPr marL="342900" indent="-342900" algn="just" latinLnBrk="0">
              <a:spcBef>
                <a:spcPct val="20000"/>
              </a:spcBef>
              <a:buSzPct val="150000"/>
              <a:buFont typeface="Wingdings" pitchFamily="2" charset="2"/>
              <a:buNone/>
            </a:pPr>
            <a:r>
              <a:rPr kumimoji="0" lang="fr-FR" altLang="ko-KR" b="1">
                <a:ea typeface="바탕체" pitchFamily="17" charset="-127"/>
              </a:rPr>
              <a:t>Version : 1.0</a:t>
            </a:r>
          </a:p>
          <a:p>
            <a:pPr marL="342900" indent="-342900" algn="just" latinLnBrk="0">
              <a:spcBef>
                <a:spcPct val="20000"/>
              </a:spcBef>
              <a:buSzPct val="150000"/>
              <a:buFont typeface="Wingdings" pitchFamily="2" charset="2"/>
              <a:buNone/>
            </a:pPr>
            <a:r>
              <a:rPr kumimoji="0" lang="fr-FR" altLang="ko-KR" b="1">
                <a:ea typeface="바탕체" pitchFamily="17" charset="-127"/>
              </a:rPr>
              <a:t>Date : 20.11.00</a:t>
            </a:r>
          </a:p>
          <a:p>
            <a:pPr marL="342900" indent="-342900" algn="just" latinLnBrk="0">
              <a:spcBef>
                <a:spcPct val="20000"/>
              </a:spcBef>
              <a:buSzPct val="150000"/>
              <a:buFont typeface="Wingdings" pitchFamily="2" charset="2"/>
              <a:buNone/>
            </a:pPr>
            <a:endParaRPr kumimoji="0" lang="fr-FR" altLang="ko-KR" b="1">
              <a:ea typeface="바탕체" pitchFamily="17" charset="-127"/>
            </a:endParaRPr>
          </a:p>
          <a:p>
            <a:pPr marL="342900" indent="-342900" algn="just" latinLnBrk="0">
              <a:spcBef>
                <a:spcPct val="20000"/>
              </a:spcBef>
              <a:buSzPct val="150000"/>
              <a:buFont typeface="Wingdings" pitchFamily="2" charset="2"/>
              <a:buNone/>
            </a:pPr>
            <a:r>
              <a:rPr kumimoji="0" lang="fr-FR" altLang="ko-KR" b="1">
                <a:ea typeface="바탕체" pitchFamily="17" charset="-127"/>
              </a:rPr>
              <a:t>Part 1.</a:t>
            </a:r>
          </a:p>
          <a:p>
            <a:pPr marL="342900" indent="-342900" algn="just" latinLnBrk="0">
              <a:spcBef>
                <a:spcPct val="20000"/>
              </a:spcBef>
              <a:buSzPct val="150000"/>
              <a:buFont typeface="Wingdings" pitchFamily="2" charset="2"/>
              <a:buNone/>
            </a:pPr>
            <a:r>
              <a:rPr kumimoji="0" lang="fr-FR" altLang="ko-KR" b="1">
                <a:ea typeface="바탕체" pitchFamily="17" charset="-127"/>
              </a:rPr>
              <a:t>Q 1.  Qu’est ce que XML</a:t>
            </a:r>
          </a:p>
          <a:p>
            <a:pPr marL="342900" indent="-342900" algn="just" latinLnBrk="0">
              <a:spcBef>
                <a:spcPct val="20000"/>
              </a:spcBef>
              <a:buSzPct val="150000"/>
              <a:buFont typeface="Wingdings" pitchFamily="2" charset="2"/>
              <a:buNone/>
            </a:pPr>
            <a:r>
              <a:rPr kumimoji="0" lang="fr-FR" altLang="ko-KR" b="1">
                <a:ea typeface="바탕체" pitchFamily="17" charset="-127"/>
              </a:rPr>
              <a:t>A&gt; Les balises</a:t>
            </a:r>
          </a:p>
          <a:p>
            <a:pPr marL="342900" indent="-342900" algn="just" latinLnBrk="0">
              <a:spcBef>
                <a:spcPct val="20000"/>
              </a:spcBef>
              <a:buSzPct val="150000"/>
              <a:buFont typeface="Wingdings" pitchFamily="2" charset="2"/>
              <a:buNone/>
            </a:pPr>
            <a:endParaRPr kumimoji="0" lang="fr-FR" altLang="ko-KR" b="1">
              <a:ea typeface="바탕체" pitchFamily="17" charset="-127"/>
            </a:endParaRPr>
          </a:p>
          <a:p>
            <a:pPr marL="342900" indent="-342900" algn="just" latinLnBrk="0">
              <a:spcBef>
                <a:spcPct val="20000"/>
              </a:spcBef>
              <a:buSzPct val="150000"/>
              <a:buFont typeface="Wingdings" pitchFamily="2" charset="2"/>
              <a:buNone/>
            </a:pPr>
            <a:r>
              <a:rPr kumimoji="0" lang="fr-FR" altLang="ko-KR" b="1">
                <a:ea typeface="바탕체" pitchFamily="17" charset="-127"/>
              </a:rPr>
              <a:t>Q 2.  Que peut on faire ?</a:t>
            </a:r>
          </a:p>
          <a:p>
            <a:pPr marL="342900" indent="-342900" algn="just" latinLnBrk="0">
              <a:spcBef>
                <a:spcPct val="20000"/>
              </a:spcBef>
              <a:buSzPct val="150000"/>
              <a:buFont typeface="Wingdings" pitchFamily="2" charset="2"/>
              <a:buNone/>
            </a:pPr>
            <a:r>
              <a:rPr kumimoji="0" lang="fr-FR" altLang="ko-KR" b="1">
                <a:ea typeface="바탕체" pitchFamily="17" charset="-127"/>
              </a:rPr>
              <a:t>A&gt; Tout</a:t>
            </a:r>
          </a:p>
          <a:p>
            <a:pPr marL="342900" indent="-342900" algn="just" latinLnBrk="0">
              <a:spcBef>
                <a:spcPct val="20000"/>
              </a:spcBef>
              <a:buSzPct val="150000"/>
              <a:buFont typeface="Wingdings" pitchFamily="2" charset="2"/>
              <a:buNone/>
            </a:pPr>
            <a:r>
              <a:rPr kumimoji="0" lang="fr-FR" altLang="ko-KR" b="1">
                <a:ea typeface="바탕체" pitchFamily="17" charset="-127"/>
              </a:rPr>
              <a:t>.........</a:t>
            </a:r>
          </a:p>
          <a:p>
            <a:pPr marL="342900" indent="-342900" algn="just" latinLnBrk="0">
              <a:spcBef>
                <a:spcPct val="20000"/>
              </a:spcBef>
              <a:buSzPct val="150000"/>
              <a:buFont typeface="Wingdings" pitchFamily="2" charset="2"/>
              <a:buNone/>
            </a:pPr>
            <a:r>
              <a:rPr kumimoji="0" lang="fr-FR" altLang="ko-KR" b="1">
                <a:ea typeface="바탕체" pitchFamily="17" charset="-127"/>
              </a:rPr>
              <a:t>Part 2.</a:t>
            </a:r>
          </a:p>
          <a:p>
            <a:pPr marL="342900" indent="-342900" algn="l" latinLnBrk="0">
              <a:spcBef>
                <a:spcPct val="20000"/>
              </a:spcBef>
              <a:buSzPct val="150000"/>
              <a:buFont typeface="Wingdings" pitchFamily="2" charset="2"/>
              <a:buNone/>
            </a:pPr>
            <a:r>
              <a:rPr kumimoji="0" lang="fr-FR" altLang="ko-KR" b="1">
                <a:ea typeface="바탕체" pitchFamily="17" charset="-127"/>
              </a:rPr>
              <a:t>..........	</a:t>
            </a:r>
          </a:p>
          <a:p>
            <a:pPr marL="342900" indent="-342900" algn="l" latinLnBrk="0">
              <a:spcBef>
                <a:spcPct val="20000"/>
              </a:spcBef>
              <a:buSzPct val="150000"/>
              <a:buFont typeface="Wingdings" pitchFamily="2" charset="2"/>
              <a:buNone/>
            </a:pPr>
            <a:endParaRPr kumimoji="0" lang="ko-KR" altLang="fr-FR" sz="1600" b="1">
              <a:latin typeface="Arial" pitchFamily="34" charset="0"/>
            </a:endParaRPr>
          </a:p>
        </p:txBody>
      </p:sp>
      <p:sp>
        <p:nvSpPr>
          <p:cNvPr id="331780" name="Text Box 4"/>
          <p:cNvSpPr txBox="1">
            <a:spLocks noChangeArrowheads="1"/>
          </p:cNvSpPr>
          <p:nvPr/>
        </p:nvSpPr>
        <p:spPr bwMode="auto">
          <a:xfrm>
            <a:off x="762000" y="1295400"/>
            <a:ext cx="1371600" cy="396875"/>
          </a:xfrm>
          <a:prstGeom prst="rect">
            <a:avLst/>
          </a:prstGeom>
          <a:noFill/>
          <a:ln w="12699">
            <a:noFill/>
            <a:miter lim="800000"/>
            <a:headEnd type="none" w="sm" len="sm"/>
            <a:tailEnd type="none" w="sm" len="sm"/>
          </a:ln>
          <a:effectLst/>
        </p:spPr>
        <p:txBody>
          <a:bodyPr>
            <a:spAutoFit/>
          </a:bodyPr>
          <a:lstStyle/>
          <a:p>
            <a:pPr algn="l">
              <a:spcBef>
                <a:spcPct val="50000"/>
              </a:spcBef>
            </a:pPr>
            <a:r>
              <a:rPr lang="en-US" altLang="ko-KR" sz="2000" b="1">
                <a:solidFill>
                  <a:schemeClr val="accent2"/>
                </a:solidFill>
              </a:rPr>
              <a:t>Exemple )</a:t>
            </a:r>
            <a:endParaRPr lang="en-US" altLang="ko-KR" sz="2400" b="1">
              <a:solidFill>
                <a:schemeClr val="accent2"/>
              </a:solidFill>
            </a:endParaRPr>
          </a:p>
        </p:txBody>
      </p:sp>
      <p:sp>
        <p:nvSpPr>
          <p:cNvPr id="331781" name="AutoShape 5"/>
          <p:cNvSpPr>
            <a:spLocks/>
          </p:cNvSpPr>
          <p:nvPr/>
        </p:nvSpPr>
        <p:spPr bwMode="auto">
          <a:xfrm>
            <a:off x="5884863" y="1471613"/>
            <a:ext cx="228600" cy="1600200"/>
          </a:xfrm>
          <a:prstGeom prst="rightBrace">
            <a:avLst>
              <a:gd name="adj1" fmla="val 58333"/>
              <a:gd name="adj2" fmla="val 50000"/>
            </a:avLst>
          </a:prstGeom>
          <a:noFill/>
          <a:ln w="19050">
            <a:solidFill>
              <a:schemeClr val="tx1"/>
            </a:solidFill>
            <a:round/>
            <a:headEnd type="none" w="sm" len="sm"/>
            <a:tailEnd type="none" w="sm" len="sm"/>
          </a:ln>
          <a:effectLst/>
        </p:spPr>
        <p:txBody>
          <a:bodyPr wrap="none" anchor="ctr"/>
          <a:lstStyle/>
          <a:p>
            <a:endParaRPr lang="fr-FR"/>
          </a:p>
        </p:txBody>
      </p:sp>
      <p:sp>
        <p:nvSpPr>
          <p:cNvPr id="331782" name="AutoShape 6"/>
          <p:cNvSpPr>
            <a:spLocks/>
          </p:cNvSpPr>
          <p:nvPr/>
        </p:nvSpPr>
        <p:spPr bwMode="auto">
          <a:xfrm>
            <a:off x="5943600" y="3505200"/>
            <a:ext cx="201613" cy="2770188"/>
          </a:xfrm>
          <a:prstGeom prst="rightBrace">
            <a:avLst>
              <a:gd name="adj1" fmla="val 114501"/>
              <a:gd name="adj2" fmla="val 50000"/>
            </a:avLst>
          </a:prstGeom>
          <a:noFill/>
          <a:ln w="19050">
            <a:solidFill>
              <a:schemeClr val="tx1"/>
            </a:solidFill>
            <a:round/>
            <a:headEnd type="none" w="sm" len="sm"/>
            <a:tailEnd type="none" w="sm" len="sm"/>
          </a:ln>
          <a:effectLst/>
        </p:spPr>
        <p:txBody>
          <a:bodyPr wrap="none" anchor="ctr"/>
          <a:lstStyle/>
          <a:p>
            <a:endParaRPr lang="fr-FR"/>
          </a:p>
        </p:txBody>
      </p:sp>
      <p:sp>
        <p:nvSpPr>
          <p:cNvPr id="331783" name="Text Box 7"/>
          <p:cNvSpPr txBox="1">
            <a:spLocks noChangeArrowheads="1"/>
          </p:cNvSpPr>
          <p:nvPr/>
        </p:nvSpPr>
        <p:spPr bwMode="auto">
          <a:xfrm>
            <a:off x="6351588" y="1874838"/>
            <a:ext cx="1371600" cy="1311275"/>
          </a:xfrm>
          <a:prstGeom prst="rect">
            <a:avLst/>
          </a:prstGeom>
          <a:noFill/>
          <a:ln w="12699">
            <a:noFill/>
            <a:miter lim="800000"/>
            <a:headEnd type="none" w="sm" len="sm"/>
            <a:tailEnd type="none" w="sm" len="sm"/>
          </a:ln>
          <a:effectLst/>
        </p:spPr>
        <p:txBody>
          <a:bodyPr>
            <a:spAutoFit/>
          </a:bodyPr>
          <a:lstStyle/>
          <a:p>
            <a:pPr algn="l">
              <a:spcBef>
                <a:spcPct val="50000"/>
              </a:spcBef>
            </a:pPr>
            <a:r>
              <a:rPr lang="en-US" altLang="ko-KR" sz="2000" b="1">
                <a:solidFill>
                  <a:schemeClr val="accent2"/>
                </a:solidFill>
              </a:rPr>
              <a:t>Metainfo</a:t>
            </a:r>
            <a:endParaRPr lang="en-US" altLang="ko-KR" sz="2400" b="1">
              <a:solidFill>
                <a:schemeClr val="accent2"/>
              </a:solidFill>
            </a:endParaRPr>
          </a:p>
          <a:p>
            <a:pPr algn="l">
              <a:spcBef>
                <a:spcPct val="50000"/>
              </a:spcBef>
            </a:pPr>
            <a:r>
              <a:rPr lang="en-US" altLang="ko-KR" sz="2000" b="1">
                <a:solidFill>
                  <a:schemeClr val="accent2"/>
                </a:solidFill>
              </a:rPr>
              <a:t>Sur le</a:t>
            </a:r>
          </a:p>
          <a:p>
            <a:pPr algn="l">
              <a:spcBef>
                <a:spcPct val="50000"/>
              </a:spcBef>
            </a:pPr>
            <a:r>
              <a:rPr lang="en-US" altLang="ko-KR" sz="2000" b="1">
                <a:solidFill>
                  <a:schemeClr val="accent2"/>
                </a:solidFill>
              </a:rPr>
              <a:t>FAQ</a:t>
            </a:r>
          </a:p>
        </p:txBody>
      </p:sp>
      <p:sp>
        <p:nvSpPr>
          <p:cNvPr id="331784" name="Text Box 8"/>
          <p:cNvSpPr txBox="1">
            <a:spLocks noChangeArrowheads="1"/>
          </p:cNvSpPr>
          <p:nvPr/>
        </p:nvSpPr>
        <p:spPr bwMode="auto">
          <a:xfrm>
            <a:off x="6400800" y="4495800"/>
            <a:ext cx="1524000" cy="1158875"/>
          </a:xfrm>
          <a:prstGeom prst="rect">
            <a:avLst/>
          </a:prstGeom>
          <a:noFill/>
          <a:ln w="12699">
            <a:noFill/>
            <a:miter lim="800000"/>
            <a:headEnd type="none" w="sm" len="sm"/>
            <a:tailEnd type="none" w="sm" len="sm"/>
          </a:ln>
          <a:effectLst/>
        </p:spPr>
        <p:txBody>
          <a:bodyPr>
            <a:spAutoFit/>
          </a:bodyPr>
          <a:lstStyle/>
          <a:p>
            <a:pPr algn="l">
              <a:spcBef>
                <a:spcPct val="50000"/>
              </a:spcBef>
            </a:pPr>
            <a:r>
              <a:rPr lang="en-US" altLang="ko-KR" sz="2000" b="1">
                <a:solidFill>
                  <a:schemeClr val="accent2"/>
                </a:solidFill>
              </a:rPr>
              <a:t>Partie principale :</a:t>
            </a:r>
            <a:endParaRPr lang="en-US" altLang="ko-KR" sz="2400" b="1">
              <a:solidFill>
                <a:schemeClr val="accent2"/>
              </a:solidFill>
            </a:endParaRPr>
          </a:p>
          <a:p>
            <a:pPr algn="l">
              <a:spcBef>
                <a:spcPct val="50000"/>
              </a:spcBef>
            </a:pPr>
            <a:r>
              <a:rPr lang="en-US" altLang="ko-KR" sz="2000" b="1">
                <a:solidFill>
                  <a:schemeClr val="accent2"/>
                </a:solidFill>
              </a:rPr>
              <a:t>Q&amp;A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numéro de diapositive 2"/>
          <p:cNvSpPr>
            <a:spLocks noGrp="1"/>
          </p:cNvSpPr>
          <p:nvPr>
            <p:ph type="sldNum" sz="quarter" idx="10"/>
          </p:nvPr>
        </p:nvSpPr>
        <p:spPr/>
        <p:txBody>
          <a:bodyPr/>
          <a:lstStyle/>
          <a:p>
            <a:fld id="{DFAE694F-5EDF-4A65-8898-38BCCAC3CD93}" type="slidenum">
              <a:rPr lang="fr-FR"/>
              <a:pPr/>
              <a:t>57</a:t>
            </a:fld>
            <a:endParaRPr lang="fr-FR"/>
          </a:p>
        </p:txBody>
      </p:sp>
      <p:sp>
        <p:nvSpPr>
          <p:cNvPr id="332835" name="Line 35"/>
          <p:cNvSpPr>
            <a:spLocks noChangeShapeType="1"/>
          </p:cNvSpPr>
          <p:nvPr/>
        </p:nvSpPr>
        <p:spPr bwMode="auto">
          <a:xfrm>
            <a:off x="5638800" y="4038600"/>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02" name="Rectangle 2"/>
          <p:cNvSpPr>
            <a:spLocks noGrp="1" noChangeArrowheads="1"/>
          </p:cNvSpPr>
          <p:nvPr>
            <p:ph type="title"/>
          </p:nvPr>
        </p:nvSpPr>
        <p:spPr/>
        <p:txBody>
          <a:bodyPr/>
          <a:lstStyle/>
          <a:p>
            <a:r>
              <a:rPr lang="fr-FR"/>
              <a:t>Autre exemple (2)</a:t>
            </a:r>
          </a:p>
        </p:txBody>
      </p:sp>
      <p:sp>
        <p:nvSpPr>
          <p:cNvPr id="332805" name="Line 5"/>
          <p:cNvSpPr>
            <a:spLocks noChangeShapeType="1"/>
          </p:cNvSpPr>
          <p:nvPr/>
        </p:nvSpPr>
        <p:spPr bwMode="auto">
          <a:xfrm>
            <a:off x="5026025" y="2486025"/>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06" name="Line 6"/>
          <p:cNvSpPr>
            <a:spLocks noChangeShapeType="1"/>
          </p:cNvSpPr>
          <p:nvPr/>
        </p:nvSpPr>
        <p:spPr bwMode="auto">
          <a:xfrm>
            <a:off x="3186113" y="2862263"/>
            <a:ext cx="37338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08" name="Line 8"/>
          <p:cNvSpPr>
            <a:spLocks noChangeShapeType="1"/>
          </p:cNvSpPr>
          <p:nvPr/>
        </p:nvSpPr>
        <p:spPr bwMode="auto">
          <a:xfrm>
            <a:off x="3170238" y="2867025"/>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09" name="Line 9"/>
          <p:cNvSpPr>
            <a:spLocks noChangeShapeType="1"/>
          </p:cNvSpPr>
          <p:nvPr/>
        </p:nvSpPr>
        <p:spPr bwMode="auto">
          <a:xfrm flipV="1">
            <a:off x="1676400" y="4016375"/>
            <a:ext cx="39624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10" name="Line 10"/>
          <p:cNvSpPr>
            <a:spLocks noChangeShapeType="1"/>
          </p:cNvSpPr>
          <p:nvPr/>
        </p:nvSpPr>
        <p:spPr bwMode="auto">
          <a:xfrm>
            <a:off x="3170238" y="3629025"/>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17" name="Line 17"/>
          <p:cNvSpPr>
            <a:spLocks noChangeShapeType="1"/>
          </p:cNvSpPr>
          <p:nvPr/>
        </p:nvSpPr>
        <p:spPr bwMode="auto">
          <a:xfrm>
            <a:off x="1695450" y="4024313"/>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18" name="Line 18"/>
          <p:cNvSpPr>
            <a:spLocks noChangeShapeType="1"/>
          </p:cNvSpPr>
          <p:nvPr/>
        </p:nvSpPr>
        <p:spPr bwMode="auto">
          <a:xfrm>
            <a:off x="3170238" y="4010025"/>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19" name="Line 19"/>
          <p:cNvSpPr>
            <a:spLocks noChangeShapeType="1"/>
          </p:cNvSpPr>
          <p:nvPr/>
        </p:nvSpPr>
        <p:spPr bwMode="auto">
          <a:xfrm>
            <a:off x="3932238" y="4024313"/>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20" name="Line 20"/>
          <p:cNvSpPr>
            <a:spLocks noChangeShapeType="1"/>
          </p:cNvSpPr>
          <p:nvPr/>
        </p:nvSpPr>
        <p:spPr bwMode="auto">
          <a:xfrm>
            <a:off x="4556125" y="4017963"/>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21" name="Line 21"/>
          <p:cNvSpPr>
            <a:spLocks noChangeShapeType="1"/>
          </p:cNvSpPr>
          <p:nvPr/>
        </p:nvSpPr>
        <p:spPr bwMode="auto">
          <a:xfrm>
            <a:off x="6931025" y="2867025"/>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24" name="Line 24"/>
          <p:cNvSpPr>
            <a:spLocks noChangeShapeType="1"/>
          </p:cNvSpPr>
          <p:nvPr/>
        </p:nvSpPr>
        <p:spPr bwMode="auto">
          <a:xfrm>
            <a:off x="6965950" y="3582988"/>
            <a:ext cx="0" cy="8001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25" name="Line 25"/>
          <p:cNvSpPr>
            <a:spLocks noChangeShapeType="1"/>
          </p:cNvSpPr>
          <p:nvPr/>
        </p:nvSpPr>
        <p:spPr bwMode="auto">
          <a:xfrm>
            <a:off x="6292850" y="5194300"/>
            <a:ext cx="1257300" cy="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26" name="Line 26"/>
          <p:cNvSpPr>
            <a:spLocks noChangeShapeType="1"/>
          </p:cNvSpPr>
          <p:nvPr/>
        </p:nvSpPr>
        <p:spPr bwMode="auto">
          <a:xfrm>
            <a:off x="6981825" y="4813300"/>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29" name="Line 29"/>
          <p:cNvSpPr>
            <a:spLocks noChangeShapeType="1"/>
          </p:cNvSpPr>
          <p:nvPr/>
        </p:nvSpPr>
        <p:spPr bwMode="auto">
          <a:xfrm>
            <a:off x="2346325" y="4019550"/>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30" name="Line 30"/>
          <p:cNvSpPr>
            <a:spLocks noChangeShapeType="1"/>
          </p:cNvSpPr>
          <p:nvPr/>
        </p:nvSpPr>
        <p:spPr bwMode="auto">
          <a:xfrm>
            <a:off x="6267450" y="5189538"/>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31" name="Line 31"/>
          <p:cNvSpPr>
            <a:spLocks noChangeShapeType="1"/>
          </p:cNvSpPr>
          <p:nvPr/>
        </p:nvSpPr>
        <p:spPr bwMode="auto">
          <a:xfrm>
            <a:off x="7534275" y="5202238"/>
            <a:ext cx="0" cy="381000"/>
          </a:xfrm>
          <a:prstGeom prst="line">
            <a:avLst/>
          </a:prstGeom>
          <a:noFill/>
          <a:ln w="12700">
            <a:solidFill>
              <a:schemeClr val="tx1"/>
            </a:solidFill>
            <a:round/>
            <a:headEnd type="none" w="sm" len="sm"/>
            <a:tailEnd type="none" w="sm" len="sm"/>
          </a:ln>
          <a:effectLst/>
        </p:spPr>
        <p:txBody>
          <a:bodyPr wrap="none" anchor="ctr"/>
          <a:lstStyle/>
          <a:p>
            <a:endParaRPr lang="fr-FR"/>
          </a:p>
        </p:txBody>
      </p:sp>
      <p:sp>
        <p:nvSpPr>
          <p:cNvPr id="332832" name="Text Box 32"/>
          <p:cNvSpPr txBox="1">
            <a:spLocks noChangeArrowheads="1"/>
          </p:cNvSpPr>
          <p:nvPr/>
        </p:nvSpPr>
        <p:spPr bwMode="auto">
          <a:xfrm>
            <a:off x="6530975" y="2513013"/>
            <a:ext cx="3048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ko-KR" altLang="en-US" sz="2400"/>
              <a:t>+</a:t>
            </a:r>
          </a:p>
        </p:txBody>
      </p:sp>
      <p:sp>
        <p:nvSpPr>
          <p:cNvPr id="332833" name="Text Box 33"/>
          <p:cNvSpPr txBox="1">
            <a:spLocks noChangeArrowheads="1"/>
          </p:cNvSpPr>
          <p:nvPr/>
        </p:nvSpPr>
        <p:spPr bwMode="auto">
          <a:xfrm>
            <a:off x="6897688" y="3849688"/>
            <a:ext cx="304800" cy="457200"/>
          </a:xfrm>
          <a:prstGeom prst="rect">
            <a:avLst/>
          </a:prstGeom>
          <a:noFill/>
          <a:ln w="12700">
            <a:noFill/>
            <a:miter lim="800000"/>
            <a:headEnd type="none" w="sm" len="sm"/>
            <a:tailEnd type="none" w="sm" len="sm"/>
          </a:ln>
          <a:effectLst/>
        </p:spPr>
        <p:txBody>
          <a:bodyPr>
            <a:spAutoFit/>
          </a:bodyPr>
          <a:lstStyle/>
          <a:p>
            <a:pPr algn="l">
              <a:spcBef>
                <a:spcPct val="50000"/>
              </a:spcBef>
            </a:pPr>
            <a:r>
              <a:rPr lang="ko-KR" altLang="en-US" sz="2400"/>
              <a:t>+</a:t>
            </a:r>
          </a:p>
        </p:txBody>
      </p:sp>
      <p:sp>
        <p:nvSpPr>
          <p:cNvPr id="332834" name="Text Box 34"/>
          <p:cNvSpPr txBox="1">
            <a:spLocks noChangeArrowheads="1"/>
          </p:cNvSpPr>
          <p:nvPr/>
        </p:nvSpPr>
        <p:spPr bwMode="auto">
          <a:xfrm>
            <a:off x="762000" y="1066800"/>
            <a:ext cx="7162800" cy="396875"/>
          </a:xfrm>
          <a:prstGeom prst="rect">
            <a:avLst/>
          </a:prstGeom>
          <a:noFill/>
          <a:ln w="12699">
            <a:noFill/>
            <a:miter lim="800000"/>
            <a:headEnd type="none" w="sm" len="sm"/>
            <a:tailEnd type="none" w="sm" len="sm"/>
          </a:ln>
          <a:effectLst/>
        </p:spPr>
        <p:txBody>
          <a:bodyPr>
            <a:spAutoFit/>
          </a:bodyPr>
          <a:lstStyle/>
          <a:p>
            <a:pPr algn="l">
              <a:spcBef>
                <a:spcPct val="50000"/>
              </a:spcBef>
            </a:pPr>
            <a:r>
              <a:rPr lang="en-US" altLang="ko-KR" sz="2000" b="1" u="sng">
                <a:latin typeface="Arial" pitchFamily="34" charset="0"/>
              </a:rPr>
              <a:t>Structure logique du document synthèse du FAQ</a:t>
            </a:r>
            <a:endParaRPr lang="en-US" altLang="ko-KR" sz="2400" b="1" u="sng">
              <a:latin typeface="Arial" pitchFamily="34" charset="0"/>
            </a:endParaRPr>
          </a:p>
        </p:txBody>
      </p:sp>
      <p:sp>
        <p:nvSpPr>
          <p:cNvPr id="332804" name="Rectangle 4"/>
          <p:cNvSpPr>
            <a:spLocks noChangeArrowheads="1"/>
          </p:cNvSpPr>
          <p:nvPr/>
        </p:nvSpPr>
        <p:spPr bwMode="auto">
          <a:xfrm>
            <a:off x="4595813" y="2027238"/>
            <a:ext cx="831850" cy="465137"/>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a:t>FAQ</a:t>
            </a:r>
            <a:endParaRPr lang="en-US" altLang="ko-KR" sz="2000"/>
          </a:p>
        </p:txBody>
      </p:sp>
      <p:sp>
        <p:nvSpPr>
          <p:cNvPr id="332807" name="Rectangle 7"/>
          <p:cNvSpPr>
            <a:spLocks noChangeArrowheads="1"/>
          </p:cNvSpPr>
          <p:nvPr/>
        </p:nvSpPr>
        <p:spPr bwMode="auto">
          <a:xfrm>
            <a:off x="2747963" y="3159125"/>
            <a:ext cx="831850" cy="46513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600"/>
              <a:t>Metainfo</a:t>
            </a:r>
          </a:p>
        </p:txBody>
      </p:sp>
      <p:sp>
        <p:nvSpPr>
          <p:cNvPr id="332811" name="Rectangle 11"/>
          <p:cNvSpPr>
            <a:spLocks noChangeArrowheads="1"/>
          </p:cNvSpPr>
          <p:nvPr/>
        </p:nvSpPr>
        <p:spPr bwMode="auto">
          <a:xfrm>
            <a:off x="1265238" y="4314825"/>
            <a:ext cx="612775" cy="46513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Sujet</a:t>
            </a:r>
            <a:endParaRPr lang="en-US" altLang="ko-KR" sz="1600"/>
          </a:p>
        </p:txBody>
      </p:sp>
      <p:sp>
        <p:nvSpPr>
          <p:cNvPr id="332812" name="Rectangle 12"/>
          <p:cNvSpPr>
            <a:spLocks noChangeArrowheads="1"/>
          </p:cNvSpPr>
          <p:nvPr/>
        </p:nvSpPr>
        <p:spPr bwMode="auto">
          <a:xfrm>
            <a:off x="2027238" y="4314825"/>
            <a:ext cx="612775" cy="46513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Auteur</a:t>
            </a:r>
            <a:endParaRPr lang="en-US" altLang="ko-KR" sz="1600"/>
          </a:p>
        </p:txBody>
      </p:sp>
      <p:sp>
        <p:nvSpPr>
          <p:cNvPr id="332813" name="Rectangle 13"/>
          <p:cNvSpPr>
            <a:spLocks noChangeArrowheads="1"/>
          </p:cNvSpPr>
          <p:nvPr/>
        </p:nvSpPr>
        <p:spPr bwMode="auto">
          <a:xfrm>
            <a:off x="2865438" y="4314825"/>
            <a:ext cx="612775" cy="46513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Email</a:t>
            </a:r>
            <a:endParaRPr lang="en-US" altLang="ko-KR" sz="1600"/>
          </a:p>
        </p:txBody>
      </p:sp>
      <p:sp>
        <p:nvSpPr>
          <p:cNvPr id="332814" name="Rectangle 14"/>
          <p:cNvSpPr>
            <a:spLocks noChangeArrowheads="1"/>
          </p:cNvSpPr>
          <p:nvPr/>
        </p:nvSpPr>
        <p:spPr bwMode="auto">
          <a:xfrm>
            <a:off x="3627438" y="4314825"/>
            <a:ext cx="612775" cy="465138"/>
          </a:xfrm>
          <a:prstGeom prst="rect">
            <a:avLst/>
          </a:prstGeom>
          <a:gradFill rotWithShape="0">
            <a:gsLst>
              <a:gs pos="0">
                <a:srgbClr val="CCCC00"/>
              </a:gs>
              <a:gs pos="100000">
                <a:srgbClr val="CCCC00">
                  <a:gamma/>
                  <a:shade val="46275"/>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Version</a:t>
            </a:r>
            <a:endParaRPr lang="en-US" altLang="ko-KR" sz="1600"/>
          </a:p>
        </p:txBody>
      </p:sp>
      <p:sp>
        <p:nvSpPr>
          <p:cNvPr id="332815" name="Rectangle 15"/>
          <p:cNvSpPr>
            <a:spLocks noChangeArrowheads="1"/>
          </p:cNvSpPr>
          <p:nvPr/>
        </p:nvSpPr>
        <p:spPr bwMode="auto">
          <a:xfrm>
            <a:off x="4389438" y="4314825"/>
            <a:ext cx="612775" cy="46513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Date</a:t>
            </a:r>
            <a:endParaRPr lang="en-US" altLang="ko-KR" sz="1600"/>
          </a:p>
        </p:txBody>
      </p:sp>
      <p:sp>
        <p:nvSpPr>
          <p:cNvPr id="332816" name="Rectangle 16"/>
          <p:cNvSpPr>
            <a:spLocks noChangeArrowheads="1"/>
          </p:cNvSpPr>
          <p:nvPr/>
        </p:nvSpPr>
        <p:spPr bwMode="auto">
          <a:xfrm>
            <a:off x="5227638" y="4314825"/>
            <a:ext cx="612775" cy="46513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Subject</a:t>
            </a:r>
            <a:endParaRPr lang="en-US" altLang="ko-KR" sz="1600"/>
          </a:p>
        </p:txBody>
      </p:sp>
      <p:sp>
        <p:nvSpPr>
          <p:cNvPr id="332822" name="Rectangle 22"/>
          <p:cNvSpPr>
            <a:spLocks noChangeArrowheads="1"/>
          </p:cNvSpPr>
          <p:nvPr/>
        </p:nvSpPr>
        <p:spPr bwMode="auto">
          <a:xfrm>
            <a:off x="6238875" y="3124200"/>
            <a:ext cx="1457325" cy="471488"/>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600"/>
              <a:t>Partie principale</a:t>
            </a:r>
          </a:p>
          <a:p>
            <a:r>
              <a:rPr lang="en-US" altLang="ko-KR" sz="1600"/>
              <a:t>Q&amp;A</a:t>
            </a:r>
          </a:p>
        </p:txBody>
      </p:sp>
      <p:sp>
        <p:nvSpPr>
          <p:cNvPr id="332823" name="Rectangle 23"/>
          <p:cNvSpPr>
            <a:spLocks noChangeArrowheads="1"/>
          </p:cNvSpPr>
          <p:nvPr/>
        </p:nvSpPr>
        <p:spPr bwMode="auto">
          <a:xfrm>
            <a:off x="6562725" y="4338638"/>
            <a:ext cx="831850" cy="465137"/>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600"/>
              <a:t>Q&amp;A</a:t>
            </a:r>
          </a:p>
        </p:txBody>
      </p:sp>
      <p:sp>
        <p:nvSpPr>
          <p:cNvPr id="332827" name="Rectangle 27"/>
          <p:cNvSpPr>
            <a:spLocks noChangeArrowheads="1"/>
          </p:cNvSpPr>
          <p:nvPr/>
        </p:nvSpPr>
        <p:spPr bwMode="auto">
          <a:xfrm>
            <a:off x="5980113" y="5554663"/>
            <a:ext cx="612775" cy="465137"/>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Question</a:t>
            </a:r>
            <a:endParaRPr lang="en-US" altLang="ko-KR" sz="1600"/>
          </a:p>
        </p:txBody>
      </p:sp>
      <p:sp>
        <p:nvSpPr>
          <p:cNvPr id="332828" name="Rectangle 28"/>
          <p:cNvSpPr>
            <a:spLocks noChangeArrowheads="1"/>
          </p:cNvSpPr>
          <p:nvPr/>
        </p:nvSpPr>
        <p:spPr bwMode="auto">
          <a:xfrm>
            <a:off x="7235825" y="5532438"/>
            <a:ext cx="612775" cy="465137"/>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en-US" altLang="ko-KR" sz="1400"/>
              <a:t>Réponse</a:t>
            </a:r>
            <a:endParaRPr lang="en-US" altLang="ko-KR" sz="16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970BC02A-891C-4528-BF28-86E56B1DD17C}" type="slidenum">
              <a:rPr lang="fr-FR"/>
              <a:pPr/>
              <a:t>58</a:t>
            </a:fld>
            <a:endParaRPr lang="fr-FR"/>
          </a:p>
        </p:txBody>
      </p:sp>
      <p:sp>
        <p:nvSpPr>
          <p:cNvPr id="333828" name="Text Box 4"/>
          <p:cNvSpPr txBox="1">
            <a:spLocks noChangeArrowheads="1"/>
          </p:cNvSpPr>
          <p:nvPr/>
        </p:nvSpPr>
        <p:spPr bwMode="auto">
          <a:xfrm>
            <a:off x="152400" y="1371600"/>
            <a:ext cx="7467600" cy="4495800"/>
          </a:xfrm>
          <a:prstGeom prst="rect">
            <a:avLst/>
          </a:prstGeom>
          <a:solidFill>
            <a:schemeClr val="hlink">
              <a:alpha val="50000"/>
            </a:schemeClr>
          </a:solidFill>
          <a:ln w="9525">
            <a:solidFill>
              <a:srgbClr val="000000"/>
            </a:solidFill>
            <a:miter lim="800000"/>
            <a:headEnd/>
            <a:tailEnd/>
          </a:ln>
        </p:spPr>
        <p:txBody>
          <a:bodyPr tIns="118800"/>
          <a:lstStyle/>
          <a:p>
            <a:pPr eaLnBrk="0" latinLnBrk="0" hangingPunct="0"/>
            <a:endParaRPr kumimoji="0" lang="fr-FR" sz="2400"/>
          </a:p>
        </p:txBody>
      </p:sp>
      <p:sp>
        <p:nvSpPr>
          <p:cNvPr id="333826" name="Rectangle 2"/>
          <p:cNvSpPr>
            <a:spLocks noGrp="1" noChangeArrowheads="1"/>
          </p:cNvSpPr>
          <p:nvPr>
            <p:ph type="title"/>
          </p:nvPr>
        </p:nvSpPr>
        <p:spPr/>
        <p:txBody>
          <a:bodyPr/>
          <a:lstStyle/>
          <a:p>
            <a:r>
              <a:rPr lang="fr-FR"/>
              <a:t>Autre exemple (3)</a:t>
            </a:r>
          </a:p>
        </p:txBody>
      </p:sp>
      <p:sp>
        <p:nvSpPr>
          <p:cNvPr id="333827" name="Rectangle 3"/>
          <p:cNvSpPr>
            <a:spLocks noGrp="1" noChangeArrowheads="1"/>
          </p:cNvSpPr>
          <p:nvPr>
            <p:ph type="body" idx="1"/>
          </p:nvPr>
        </p:nvSpPr>
        <p:spPr/>
        <p:txBody>
          <a:bodyPr/>
          <a:lstStyle/>
          <a:p>
            <a:pPr algn="just">
              <a:buFont typeface="Wingdings" pitchFamily="2" charset="2"/>
              <a:buNone/>
            </a:pPr>
            <a:r>
              <a:rPr lang="fr-FR" altLang="ko-KR" sz="1800">
                <a:latin typeface="Times New Roman" pitchFamily="18" charset="0"/>
                <a:ea typeface="바탕체" pitchFamily="17" charset="-127"/>
              </a:rPr>
              <a:t>DTD pour le document FAQ</a:t>
            </a:r>
          </a:p>
          <a:p>
            <a:pPr algn="just">
              <a:buFont typeface="Wingdings" pitchFamily="2" charset="2"/>
              <a:buNone/>
            </a:pPr>
            <a:endParaRPr lang="ko-KR" altLang="fr-FR" sz="1800">
              <a:latin typeface="Times New Roman" pitchFamily="18" charset="0"/>
              <a:ea typeface="바탕체" pitchFamily="17" charset="-127"/>
            </a:endParaRPr>
          </a:p>
          <a:p>
            <a:pPr algn="just">
              <a:buFont typeface="Wingdings" pitchFamily="2" charset="2"/>
              <a:buNone/>
            </a:pPr>
            <a:r>
              <a:rPr lang="ko-KR" altLang="fr-FR" sz="1600">
                <a:latin typeface="Times New Roman" pitchFamily="18" charset="0"/>
                <a:ea typeface="바탕체" pitchFamily="17" charset="-127"/>
              </a:rPr>
              <a:t>&lt;!</a:t>
            </a:r>
            <a:r>
              <a:rPr lang="fr-FR" altLang="ko-KR" sz="1600">
                <a:latin typeface="Times New Roman" pitchFamily="18" charset="0"/>
                <a:ea typeface="바탕체" pitchFamily="17" charset="-127"/>
              </a:rPr>
              <a:t>ELEMENT FAQ           (INFO, PART+)&gt;</a:t>
            </a:r>
          </a:p>
          <a:p>
            <a:pPr algn="just">
              <a:buFont typeface="Wingdings" pitchFamily="2" charset="2"/>
              <a:buNone/>
            </a:pPr>
            <a:r>
              <a:rPr lang="fr-FR" altLang="ko-KR" sz="1600">
                <a:latin typeface="Times New Roman" pitchFamily="18" charset="0"/>
                <a:ea typeface="바탕체" pitchFamily="17" charset="-127"/>
              </a:rPr>
              <a:t>&lt;!ELEMENT INFO          (SUBJECT, AUTHOR, EMAIL?, VERSION?, DATE?)&gt;</a:t>
            </a:r>
          </a:p>
          <a:p>
            <a:pPr algn="just">
              <a:buFont typeface="Wingdings" pitchFamily="2" charset="2"/>
              <a:buNone/>
            </a:pPr>
            <a:r>
              <a:rPr lang="fr-FR" altLang="ko-KR" sz="1600">
                <a:latin typeface="Times New Roman" pitchFamily="18" charset="0"/>
                <a:ea typeface="바탕체" pitchFamily="17" charset="-127"/>
              </a:rPr>
              <a:t>&lt;!ELEMENT SUBJECT   (#PCDATA)&gt;</a:t>
            </a:r>
          </a:p>
          <a:p>
            <a:pPr algn="just">
              <a:buFont typeface="Wingdings" pitchFamily="2" charset="2"/>
              <a:buNone/>
            </a:pPr>
            <a:r>
              <a:rPr lang="fr-FR" altLang="ko-KR" sz="1600">
                <a:latin typeface="Times New Roman" pitchFamily="18" charset="0"/>
                <a:ea typeface="바탕체" pitchFamily="17" charset="-127"/>
              </a:rPr>
              <a:t>&lt;!ELEMENT AUTHOR   (#PCDATA)&gt;</a:t>
            </a:r>
          </a:p>
          <a:p>
            <a:pPr algn="just">
              <a:buFont typeface="Wingdings" pitchFamily="2" charset="2"/>
              <a:buNone/>
            </a:pPr>
            <a:r>
              <a:rPr lang="fr-FR" altLang="ko-KR" sz="1600">
                <a:latin typeface="Times New Roman" pitchFamily="18" charset="0"/>
                <a:ea typeface="바탕체" pitchFamily="17" charset="-127"/>
              </a:rPr>
              <a:t>&lt;!ELEMENT EMAIL       (#PCDATA)&gt;</a:t>
            </a:r>
          </a:p>
          <a:p>
            <a:pPr algn="just">
              <a:buFont typeface="Wingdings" pitchFamily="2" charset="2"/>
              <a:buNone/>
            </a:pPr>
            <a:r>
              <a:rPr lang="fr-FR" altLang="ko-KR" sz="1600">
                <a:latin typeface="Times New Roman" pitchFamily="18" charset="0"/>
                <a:ea typeface="바탕체" pitchFamily="17" charset="-127"/>
              </a:rPr>
              <a:t>&lt;!ELEMENT VERSION  (#PCDATA)&gt;</a:t>
            </a:r>
          </a:p>
          <a:p>
            <a:pPr algn="just">
              <a:buFont typeface="Wingdings" pitchFamily="2" charset="2"/>
              <a:buNone/>
            </a:pPr>
            <a:r>
              <a:rPr lang="fr-FR" altLang="ko-KR" sz="1600">
                <a:latin typeface="Times New Roman" pitchFamily="18" charset="0"/>
                <a:ea typeface="바탕체" pitchFamily="17" charset="-127"/>
              </a:rPr>
              <a:t>&lt;!ELEMENT DATE         (#PCDATA)&gt;</a:t>
            </a:r>
          </a:p>
          <a:p>
            <a:pPr algn="just">
              <a:buFont typeface="Wingdings" pitchFamily="2" charset="2"/>
              <a:buNone/>
            </a:pPr>
            <a:r>
              <a:rPr lang="fr-FR" altLang="ko-KR" sz="1600">
                <a:latin typeface="Times New Roman" pitchFamily="18" charset="0"/>
                <a:ea typeface="바탕체" pitchFamily="17" charset="-127"/>
              </a:rPr>
              <a:t>&lt;!ELEMENT PART          (Q+)&gt;</a:t>
            </a:r>
          </a:p>
          <a:p>
            <a:pPr algn="just">
              <a:buFont typeface="Wingdings" pitchFamily="2" charset="2"/>
              <a:buNone/>
            </a:pPr>
            <a:r>
              <a:rPr lang="fr-FR" altLang="ko-KR" sz="1600">
                <a:latin typeface="Times New Roman" pitchFamily="18" charset="0"/>
                <a:ea typeface="바탕체" pitchFamily="17" charset="-127"/>
              </a:rPr>
              <a:t>&lt;!ELEMENT Q        	       (QTEXT, A)&gt;</a:t>
            </a:r>
          </a:p>
          <a:p>
            <a:pPr algn="just">
              <a:buFont typeface="Wingdings" pitchFamily="2" charset="2"/>
              <a:buNone/>
            </a:pPr>
            <a:r>
              <a:rPr lang="fr-FR" altLang="ko-KR" sz="1600">
                <a:latin typeface="Times New Roman" pitchFamily="18" charset="0"/>
                <a:ea typeface="바탕체" pitchFamily="17" charset="-127"/>
              </a:rPr>
              <a:t>&lt;!ELEMENT QTEXT       (#PCDATA)&gt;</a:t>
            </a:r>
          </a:p>
          <a:p>
            <a:pPr algn="just">
              <a:buFont typeface="Wingdings" pitchFamily="2" charset="2"/>
              <a:buNone/>
            </a:pPr>
            <a:r>
              <a:rPr lang="fr-FR" altLang="ko-KR" sz="1600">
                <a:latin typeface="Times New Roman" pitchFamily="18" charset="0"/>
                <a:ea typeface="바탕체" pitchFamily="17" charset="-127"/>
              </a:rPr>
              <a:t>&lt;!ELEMENT A                 (#PCDATA)&gt;</a:t>
            </a:r>
          </a:p>
          <a:p>
            <a:pPr algn="just">
              <a:buFont typeface="Wingdings" pitchFamily="2" charset="2"/>
              <a:buNone/>
            </a:pPr>
            <a:endParaRPr lang="fr-FR" altLang="ko-KR" sz="1600">
              <a:latin typeface="Times New Roman" pitchFamily="18" charset="0"/>
              <a:ea typeface="바탕체" pitchFamily="17" charset="-127"/>
            </a:endParaRPr>
          </a:p>
          <a:p>
            <a:pPr algn="just">
              <a:buFont typeface="Wingdings" pitchFamily="2" charset="2"/>
              <a:buNone/>
            </a:pPr>
            <a:r>
              <a:rPr lang="fr-FR" altLang="ko-KR" sz="1600">
                <a:latin typeface="Times New Roman" pitchFamily="18" charset="0"/>
                <a:ea typeface="바탕체" pitchFamily="17" charset="-127"/>
              </a:rPr>
              <a:t>&lt;!ATTLIST PART   NO        CDATA   #IMPLIED</a:t>
            </a:r>
          </a:p>
          <a:p>
            <a:pPr algn="just">
              <a:buFont typeface="Wingdings" pitchFamily="2" charset="2"/>
              <a:buNone/>
            </a:pPr>
            <a:r>
              <a:rPr lang="fr-FR" altLang="ko-KR" sz="1600">
                <a:latin typeface="Times New Roman" pitchFamily="18" charset="0"/>
                <a:ea typeface="바탕체" pitchFamily="17" charset="-127"/>
              </a:rPr>
              <a:t>                                  TITLE   CDATA   #IMPLIED&gt;</a:t>
            </a:r>
          </a:p>
          <a:p>
            <a:pPr>
              <a:buFont typeface="Wingdings" pitchFamily="2" charset="2"/>
              <a:buNone/>
            </a:pPr>
            <a:r>
              <a:rPr lang="fr-FR" altLang="ko-KR" sz="1600">
                <a:latin typeface="Times New Roman" pitchFamily="18" charset="0"/>
                <a:ea typeface="바탕체" pitchFamily="17" charset="-127"/>
              </a:rPr>
              <a:t>&lt;!ATTLIST Q           NO    CDATA #IMPLIED&gt;</a:t>
            </a:r>
            <a:endParaRPr lang="ko-KR" altLang="fr-FR" sz="1600">
              <a:ea typeface="굴림" pitchFamily="50" charset="-127"/>
            </a:endParaRPr>
          </a:p>
          <a:p>
            <a:endParaRPr lang="fr-FR"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style>
          <a:lnRef idx="2">
            <a:schemeClr val="accent6">
              <a:shade val="50000"/>
            </a:schemeClr>
          </a:lnRef>
          <a:fillRef idx="1">
            <a:schemeClr val="accent6"/>
          </a:fillRef>
          <a:effectRef idx="0">
            <a:schemeClr val="accent6"/>
          </a:effectRef>
          <a:fontRef idx="minor">
            <a:schemeClr val="lt1"/>
          </a:fontRef>
        </p:style>
        <p:txBody>
          <a:bodyPr/>
          <a:lstStyle/>
          <a:p>
            <a:fld id="{6DB59A34-3BDC-46EC-B822-8583B417B49B}" type="slidenum">
              <a:rPr lang="fr-FR"/>
              <a:pPr/>
              <a:t>59</a:t>
            </a:fld>
            <a:endParaRPr lang="fr-FR"/>
          </a:p>
        </p:txBody>
      </p:sp>
      <p:sp>
        <p:nvSpPr>
          <p:cNvPr id="334852" name="Text Box 4"/>
          <p:cNvSpPr txBox="1">
            <a:spLocks noChangeArrowheads="1"/>
          </p:cNvSpPr>
          <p:nvPr/>
        </p:nvSpPr>
        <p:spPr bwMode="auto">
          <a:xfrm>
            <a:off x="152400" y="1295400"/>
            <a:ext cx="5486400" cy="4953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tIns="118800"/>
          <a:lstStyle/>
          <a:p>
            <a:pPr eaLnBrk="0" latinLnBrk="0" hangingPunct="0"/>
            <a:endParaRPr kumimoji="0" lang="fr-FR" sz="2400"/>
          </a:p>
        </p:txBody>
      </p:sp>
      <p:sp>
        <p:nvSpPr>
          <p:cNvPr id="334850" name="Rectangle 2"/>
          <p:cNvSpPr>
            <a:spLocks noGrp="1" noChangeArrowheads="1"/>
          </p:cNvSpPr>
          <p:nvPr>
            <p:ph type="title"/>
          </p:nvPr>
        </p:nvSpPr>
        <p:spPr/>
        <p:txBody>
          <a:bodyPr/>
          <a:lstStyle/>
          <a:p>
            <a:r>
              <a:rPr lang="fr-FR"/>
              <a:t>Autre exemple (4)</a:t>
            </a:r>
          </a:p>
        </p:txBody>
      </p:sp>
      <p:sp>
        <p:nvSpPr>
          <p:cNvPr id="334851" name="Rectangle 3"/>
          <p:cNvSpPr>
            <a:spLocks noGrp="1" noChangeArrowheads="1"/>
          </p:cNvSpPr>
          <p:nvPr>
            <p:ph type="body" idx="1"/>
          </p:nvPr>
        </p:nvSpPr>
        <p:spPr/>
        <p:txBody>
          <a:bodyPr/>
          <a:lstStyle/>
          <a:p>
            <a:pPr>
              <a:lnSpc>
                <a:spcPct val="90000"/>
              </a:lnSpc>
              <a:buFont typeface="Wingdings" pitchFamily="2" charset="2"/>
              <a:buNone/>
            </a:pPr>
            <a:r>
              <a:rPr lang="fr-FR" sz="1800" u="sng" dirty="0"/>
              <a:t>Exemple de Document XML basé sur la DTD FAQ</a:t>
            </a:r>
          </a:p>
          <a:p>
            <a:pPr>
              <a:lnSpc>
                <a:spcPct val="90000"/>
              </a:lnSpc>
            </a:pPr>
            <a:endParaRPr lang="fr-FR" sz="1800" u="sng" dirty="0"/>
          </a:p>
          <a:p>
            <a:pPr algn="just">
              <a:lnSpc>
                <a:spcPct val="90000"/>
              </a:lnSpc>
              <a:buFont typeface="Wingdings" pitchFamily="2" charset="2"/>
              <a:buNone/>
            </a:pPr>
            <a:r>
              <a:rPr lang="ko-KR" altLang="fr-FR" sz="1400" dirty="0">
                <a:latin typeface="Times New Roman" pitchFamily="18" charset="0"/>
                <a:ea typeface="바탕체" pitchFamily="17" charset="-127"/>
              </a:rPr>
              <a:t>&lt;?</a:t>
            </a:r>
            <a:r>
              <a:rPr lang="fr-FR" altLang="ko-KR" sz="1400" dirty="0">
                <a:latin typeface="Times New Roman" pitchFamily="18" charset="0"/>
                <a:ea typeface="바탕체" pitchFamily="17" charset="-127"/>
              </a:rPr>
              <a:t>XML VERSION="1.0" ENCODING="UTF-8" RMD="NONE"?&gt;</a:t>
            </a:r>
          </a:p>
          <a:p>
            <a:pPr algn="just">
              <a:lnSpc>
                <a:spcPct val="90000"/>
              </a:lnSpc>
              <a:buFont typeface="Wingdings" pitchFamily="2" charset="2"/>
              <a:buNone/>
            </a:pPr>
            <a:r>
              <a:rPr lang="fr-FR" altLang="ko-KR" sz="1400" dirty="0">
                <a:latin typeface="Times New Roman" pitchFamily="18" charset="0"/>
                <a:ea typeface="바탕체" pitchFamily="17" charset="-127"/>
              </a:rPr>
              <a:t>&lt;!DOCTYPE FAQ SYSTEM "FAQ.DTD"&gt;</a:t>
            </a:r>
          </a:p>
          <a:p>
            <a:pPr algn="just">
              <a:lnSpc>
                <a:spcPct val="90000"/>
              </a:lnSpc>
              <a:buFont typeface="Wingdings" pitchFamily="2" charset="2"/>
              <a:buNone/>
            </a:pPr>
            <a:r>
              <a:rPr lang="fr-FR" altLang="ko-KR" sz="1400" dirty="0">
                <a:latin typeface="Times New Roman" pitchFamily="18" charset="0"/>
                <a:ea typeface="바탕체" pitchFamily="17" charset="-127"/>
              </a:rPr>
              <a:t>&lt;FAQ&gt;</a:t>
            </a:r>
          </a:p>
          <a:p>
            <a:pPr algn="just">
              <a:lnSpc>
                <a:spcPct val="90000"/>
              </a:lnSpc>
              <a:buFont typeface="Wingdings" pitchFamily="2" charset="2"/>
              <a:buNone/>
            </a:pPr>
            <a:r>
              <a:rPr lang="fr-FR" altLang="ko-KR" sz="1400" dirty="0">
                <a:latin typeface="Times New Roman" pitchFamily="18" charset="0"/>
                <a:ea typeface="바탕체" pitchFamily="17" charset="-127"/>
              </a:rPr>
              <a:t>      &lt;INFO&gt;</a:t>
            </a:r>
          </a:p>
          <a:p>
            <a:pPr algn="just">
              <a:lnSpc>
                <a:spcPct val="90000"/>
              </a:lnSpc>
              <a:buFont typeface="Wingdings" pitchFamily="2" charset="2"/>
              <a:buNone/>
            </a:pPr>
            <a:r>
              <a:rPr lang="fr-FR" altLang="ko-KR" sz="1400" dirty="0">
                <a:latin typeface="Times New Roman" pitchFamily="18" charset="0"/>
                <a:ea typeface="바탕체" pitchFamily="17" charset="-127"/>
              </a:rPr>
              <a:t>             &lt;SUBJECT&gt;   XML                          &lt;/SUBJECT&gt;</a:t>
            </a:r>
          </a:p>
          <a:p>
            <a:pPr algn="just">
              <a:lnSpc>
                <a:spcPct val="90000"/>
              </a:lnSpc>
              <a:buFont typeface="Wingdings" pitchFamily="2" charset="2"/>
              <a:buNone/>
            </a:pPr>
            <a:r>
              <a:rPr lang="fr-FR" altLang="ko-KR" sz="1400" dirty="0">
                <a:latin typeface="Times New Roman" pitchFamily="18" charset="0"/>
                <a:ea typeface="바탕체" pitchFamily="17" charset="-127"/>
              </a:rPr>
              <a:t>             &lt;AUTHOR&gt;   Jimmy                    &lt;/AUTHOR&gt;</a:t>
            </a:r>
          </a:p>
          <a:p>
            <a:pPr algn="just">
              <a:lnSpc>
                <a:spcPct val="90000"/>
              </a:lnSpc>
              <a:buFont typeface="Wingdings" pitchFamily="2" charset="2"/>
              <a:buNone/>
            </a:pPr>
            <a:r>
              <a:rPr lang="fr-FR" altLang="ko-KR" sz="1400" dirty="0">
                <a:latin typeface="Times New Roman" pitchFamily="18" charset="0"/>
                <a:ea typeface="바탕체" pitchFamily="17" charset="-127"/>
              </a:rPr>
              <a:t>             &lt;EMAIL&gt;    jh@heven.com      &lt;/EMAIL&gt;</a:t>
            </a:r>
          </a:p>
          <a:p>
            <a:pPr algn="just">
              <a:lnSpc>
                <a:spcPct val="90000"/>
              </a:lnSpc>
              <a:buFont typeface="Wingdings" pitchFamily="2" charset="2"/>
              <a:buNone/>
            </a:pPr>
            <a:r>
              <a:rPr lang="fr-FR" altLang="ko-KR" sz="1400" dirty="0">
                <a:latin typeface="Times New Roman" pitchFamily="18" charset="0"/>
                <a:ea typeface="바탕체" pitchFamily="17" charset="-127"/>
              </a:rPr>
              <a:t>             &lt;VERSION&gt;   1.0                           &lt;/VERSION&gt;</a:t>
            </a:r>
          </a:p>
          <a:p>
            <a:pPr algn="just">
              <a:lnSpc>
                <a:spcPct val="90000"/>
              </a:lnSpc>
              <a:buFont typeface="Wingdings" pitchFamily="2" charset="2"/>
              <a:buNone/>
            </a:pPr>
            <a:r>
              <a:rPr lang="fr-FR" altLang="ko-KR" sz="1400" dirty="0">
                <a:latin typeface="Times New Roman" pitchFamily="18" charset="0"/>
                <a:ea typeface="바탕체" pitchFamily="17" charset="-127"/>
              </a:rPr>
              <a:t>             &lt;DATE&gt;      20.11.00                      &lt;/DATE&gt;</a:t>
            </a:r>
          </a:p>
          <a:p>
            <a:pPr algn="just">
              <a:lnSpc>
                <a:spcPct val="90000"/>
              </a:lnSpc>
              <a:buFont typeface="Wingdings" pitchFamily="2" charset="2"/>
              <a:buNone/>
            </a:pPr>
            <a:r>
              <a:rPr lang="fr-FR" altLang="ko-KR" sz="1400" dirty="0">
                <a:latin typeface="Times New Roman" pitchFamily="18" charset="0"/>
                <a:ea typeface="바탕체" pitchFamily="17" charset="-127"/>
              </a:rPr>
              <a:t>      &lt;/INFO&gt;</a:t>
            </a:r>
          </a:p>
          <a:p>
            <a:pPr algn="just">
              <a:lnSpc>
                <a:spcPct val="90000"/>
              </a:lnSpc>
              <a:buFont typeface="Wingdings" pitchFamily="2" charset="2"/>
              <a:buNone/>
            </a:pPr>
            <a:r>
              <a:rPr lang="fr-FR" altLang="ko-KR" sz="1400" dirty="0">
                <a:latin typeface="Times New Roman" pitchFamily="18" charset="0"/>
                <a:ea typeface="바탕체" pitchFamily="17" charset="-127"/>
              </a:rPr>
              <a:t>      &lt;PART NO="1"&gt;</a:t>
            </a:r>
          </a:p>
          <a:p>
            <a:pPr algn="just">
              <a:lnSpc>
                <a:spcPct val="90000"/>
              </a:lnSpc>
              <a:buFont typeface="Wingdings" pitchFamily="2" charset="2"/>
              <a:buNone/>
            </a:pPr>
            <a:r>
              <a:rPr lang="fr-FR" altLang="ko-KR" sz="1400" dirty="0">
                <a:latin typeface="Times New Roman" pitchFamily="18" charset="0"/>
                <a:ea typeface="바탕체" pitchFamily="17" charset="-127"/>
              </a:rPr>
              <a:t>             &lt;Q NO="1"&gt;</a:t>
            </a:r>
          </a:p>
          <a:p>
            <a:pPr algn="just">
              <a:lnSpc>
                <a:spcPct val="90000"/>
              </a:lnSpc>
              <a:buFont typeface="Wingdings" pitchFamily="2" charset="2"/>
              <a:buNone/>
            </a:pPr>
            <a:r>
              <a:rPr lang="fr-FR" altLang="ko-KR" sz="1400" dirty="0">
                <a:latin typeface="Times New Roman" pitchFamily="18" charset="0"/>
                <a:ea typeface="바탕체" pitchFamily="17" charset="-127"/>
              </a:rPr>
              <a:t>                       &lt;QTEXT&gt;Qu’est ce que XML&lt;/QTEXT&gt;</a:t>
            </a:r>
          </a:p>
          <a:p>
            <a:pPr algn="just">
              <a:lnSpc>
                <a:spcPct val="90000"/>
              </a:lnSpc>
              <a:buFont typeface="Wingdings" pitchFamily="2" charset="2"/>
              <a:buNone/>
            </a:pPr>
            <a:r>
              <a:rPr lang="fr-FR" altLang="ko-KR" sz="1400" dirty="0">
                <a:latin typeface="Times New Roman" pitchFamily="18" charset="0"/>
                <a:ea typeface="바탕체" pitchFamily="17" charset="-127"/>
              </a:rPr>
              <a:t>                       &lt;A&gt; Les balises &lt;/A&gt;</a:t>
            </a:r>
          </a:p>
          <a:p>
            <a:pPr algn="just">
              <a:lnSpc>
                <a:spcPct val="90000"/>
              </a:lnSpc>
              <a:buFont typeface="Wingdings" pitchFamily="2" charset="2"/>
              <a:buNone/>
            </a:pPr>
            <a:r>
              <a:rPr lang="fr-FR" altLang="ko-KR" sz="1400" dirty="0">
                <a:latin typeface="Times New Roman" pitchFamily="18" charset="0"/>
                <a:ea typeface="바탕체" pitchFamily="17" charset="-127"/>
              </a:rPr>
              <a:t>             &lt;/Q&gt;</a:t>
            </a:r>
          </a:p>
          <a:p>
            <a:pPr algn="just">
              <a:lnSpc>
                <a:spcPct val="90000"/>
              </a:lnSpc>
              <a:buFont typeface="Wingdings" pitchFamily="2" charset="2"/>
              <a:buNone/>
            </a:pPr>
            <a:r>
              <a:rPr lang="fr-FR" altLang="ko-KR" sz="1400" dirty="0">
                <a:latin typeface="Times New Roman" pitchFamily="18" charset="0"/>
                <a:ea typeface="바탕체" pitchFamily="17" charset="-127"/>
              </a:rPr>
              <a:t>             &lt;Q NO="2"&gt;</a:t>
            </a:r>
          </a:p>
          <a:p>
            <a:pPr algn="just">
              <a:lnSpc>
                <a:spcPct val="90000"/>
              </a:lnSpc>
              <a:buFont typeface="Wingdings" pitchFamily="2" charset="2"/>
              <a:buNone/>
            </a:pPr>
            <a:r>
              <a:rPr lang="fr-FR" altLang="ko-KR" sz="1400" dirty="0">
                <a:latin typeface="Times New Roman" pitchFamily="18" charset="0"/>
                <a:ea typeface="바탕체" pitchFamily="17" charset="-127"/>
              </a:rPr>
              <a:t>                       &lt;QTEXT&gt; Que peut on faire ? &lt;/QTEXT&gt;</a:t>
            </a:r>
          </a:p>
          <a:p>
            <a:pPr algn="just">
              <a:lnSpc>
                <a:spcPct val="90000"/>
              </a:lnSpc>
              <a:buFont typeface="Wingdings" pitchFamily="2" charset="2"/>
              <a:buNone/>
            </a:pPr>
            <a:r>
              <a:rPr lang="fr-FR" altLang="ko-KR" sz="1400" dirty="0">
                <a:latin typeface="Times New Roman" pitchFamily="18" charset="0"/>
                <a:ea typeface="바탕체" pitchFamily="17" charset="-127"/>
              </a:rPr>
              <a:t>                       &lt;A&gt;Tout&lt;/A&gt;</a:t>
            </a:r>
          </a:p>
          <a:p>
            <a:pPr algn="just">
              <a:lnSpc>
                <a:spcPct val="90000"/>
              </a:lnSpc>
              <a:buFont typeface="Wingdings" pitchFamily="2" charset="2"/>
              <a:buNone/>
            </a:pPr>
            <a:r>
              <a:rPr lang="fr-FR" altLang="ko-KR" sz="1400" dirty="0">
                <a:latin typeface="Times New Roman" pitchFamily="18" charset="0"/>
                <a:ea typeface="바탕체" pitchFamily="17" charset="-127"/>
              </a:rPr>
              <a:t>             &lt;/Q&gt;</a:t>
            </a:r>
          </a:p>
          <a:p>
            <a:pPr algn="just">
              <a:lnSpc>
                <a:spcPct val="90000"/>
              </a:lnSpc>
              <a:buFont typeface="Wingdings" pitchFamily="2" charset="2"/>
              <a:buNone/>
            </a:pPr>
            <a:r>
              <a:rPr lang="fr-FR" altLang="ko-KR" sz="1400" dirty="0">
                <a:latin typeface="Times New Roman" pitchFamily="18" charset="0"/>
                <a:ea typeface="바탕체" pitchFamily="17" charset="-127"/>
              </a:rPr>
              <a:t>      &lt;/PART&gt;</a:t>
            </a:r>
          </a:p>
          <a:p>
            <a:pPr>
              <a:lnSpc>
                <a:spcPct val="90000"/>
              </a:lnSpc>
              <a:buFont typeface="Wingdings" pitchFamily="2" charset="2"/>
              <a:buNone/>
            </a:pPr>
            <a:r>
              <a:rPr lang="fr-FR" altLang="ko-KR" sz="1400" dirty="0">
                <a:latin typeface="Times New Roman" pitchFamily="18" charset="0"/>
                <a:ea typeface="바탕체" pitchFamily="17" charset="-127"/>
              </a:rPr>
              <a:t>&lt;/FAQ&gt;	</a:t>
            </a:r>
          </a:p>
          <a:p>
            <a:pPr algn="just">
              <a:lnSpc>
                <a:spcPct val="90000"/>
              </a:lnSpc>
              <a:buFont typeface="Wingdings" pitchFamily="2" charset="2"/>
              <a:buNone/>
            </a:pPr>
            <a:endParaRPr lang="fr-FR" altLang="ko-KR" sz="1400" dirty="0">
              <a:latin typeface="Times New Roman" pitchFamily="18" charset="0"/>
              <a:ea typeface="바탕체" pitchFamily="17" charset="-127"/>
            </a:endParaRPr>
          </a:p>
          <a:p>
            <a:pPr>
              <a:lnSpc>
                <a:spcPct val="90000"/>
              </a:lnSpc>
              <a:buFont typeface="Wingdings" pitchFamily="2" charset="2"/>
              <a:buNone/>
            </a:pPr>
            <a:endParaRPr lang="ko-KR" altLang="fr-FR" sz="1400" dirty="0">
              <a:ea typeface="굴림" pitchFamily="50" charset="-127"/>
            </a:endParaRPr>
          </a:p>
          <a:p>
            <a:pPr>
              <a:lnSpc>
                <a:spcPct val="90000"/>
              </a:lnSpc>
            </a:pPr>
            <a:endParaRPr lang="fr-F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3EC2054B-DFC8-46C4-84EF-125C6812FD1B}" type="slidenum">
              <a:rPr lang="fr-FR"/>
              <a:pPr/>
              <a:t>6</a:t>
            </a:fld>
            <a:endParaRPr lang="fr-FR" dirty="0"/>
          </a:p>
        </p:txBody>
      </p:sp>
      <p:sp>
        <p:nvSpPr>
          <p:cNvPr id="286722" name="Rectangle 2"/>
          <p:cNvSpPr>
            <a:spLocks noGrp="1" noChangeArrowheads="1"/>
          </p:cNvSpPr>
          <p:nvPr>
            <p:ph type="title"/>
          </p:nvPr>
        </p:nvSpPr>
        <p:spPr/>
        <p:txBody>
          <a:bodyPr/>
          <a:lstStyle/>
          <a:p>
            <a:r>
              <a:rPr lang="fr-FR" dirty="0"/>
              <a:t>Structure des documents</a:t>
            </a:r>
          </a:p>
        </p:txBody>
      </p:sp>
      <p:sp>
        <p:nvSpPr>
          <p:cNvPr id="286723" name="Rectangle 3"/>
          <p:cNvSpPr>
            <a:spLocks noGrp="1" noChangeArrowheads="1"/>
          </p:cNvSpPr>
          <p:nvPr>
            <p:ph type="body" idx="1"/>
          </p:nvPr>
        </p:nvSpPr>
        <p:spPr>
          <a:xfrm>
            <a:off x="152400" y="692696"/>
            <a:ext cx="8839200" cy="5867400"/>
          </a:xfrm>
        </p:spPr>
        <p:txBody>
          <a:bodyPr/>
          <a:lstStyle/>
          <a:p>
            <a:r>
              <a:rPr lang="fr-FR" dirty="0"/>
              <a:t>Il faut tenir compte du contexte</a:t>
            </a:r>
          </a:p>
          <a:p>
            <a:endParaRPr lang="fr-FR" dirty="0"/>
          </a:p>
          <a:p>
            <a:pPr lvl="1"/>
            <a:r>
              <a:rPr lang="fr-FR" dirty="0"/>
              <a:t>structure du document</a:t>
            </a:r>
          </a:p>
          <a:p>
            <a:pPr lvl="1"/>
            <a:endParaRPr lang="fr-FR" dirty="0"/>
          </a:p>
          <a:p>
            <a:pPr lvl="1"/>
            <a:r>
              <a:rPr lang="fr-FR" dirty="0"/>
              <a:t>vocabulaire standard</a:t>
            </a:r>
          </a:p>
          <a:p>
            <a:pPr lvl="1"/>
            <a:endParaRPr lang="fr-FR" dirty="0"/>
          </a:p>
          <a:p>
            <a:r>
              <a:rPr lang="fr-FR" dirty="0"/>
              <a:t>Recherche utilisant ces 2 critères</a:t>
            </a:r>
          </a:p>
          <a:p>
            <a:endParaRPr lang="fr-FR" dirty="0"/>
          </a:p>
          <a:p>
            <a:r>
              <a:rPr lang="fr-FR" dirty="0"/>
              <a:t>Stocker les documents en intégrant le contexte</a:t>
            </a:r>
          </a:p>
          <a:p>
            <a:endParaRPr lang="fr-FR" dirty="0"/>
          </a:p>
          <a:p>
            <a:r>
              <a:rPr lang="fr-FR" dirty="0"/>
              <a:t>Solutions : SGML - HTML</a:t>
            </a:r>
          </a:p>
          <a:p>
            <a:endParaRPr lang="fr-FR" dirty="0"/>
          </a:p>
          <a:p>
            <a:r>
              <a:rPr lang="fr-FR" dirty="0"/>
              <a:t>A venir : XML</a:t>
            </a:r>
          </a:p>
          <a:p>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F0B12A9A-4EAD-43D3-925A-45D21D6179D6}" type="slidenum">
              <a:rPr lang="fr-FR"/>
              <a:pPr/>
              <a:t>60</a:t>
            </a:fld>
            <a:endParaRPr lang="fr-FR"/>
          </a:p>
        </p:txBody>
      </p:sp>
      <p:sp>
        <p:nvSpPr>
          <p:cNvPr id="356354" name="Rectangle 2"/>
          <p:cNvSpPr>
            <a:spLocks noGrp="1" noChangeArrowheads="1"/>
          </p:cNvSpPr>
          <p:nvPr>
            <p:ph type="title"/>
          </p:nvPr>
        </p:nvSpPr>
        <p:spPr/>
        <p:txBody>
          <a:bodyPr/>
          <a:lstStyle/>
          <a:p>
            <a:r>
              <a:rPr lang="fr-FR"/>
              <a:t>Limites d’une DTD</a:t>
            </a:r>
          </a:p>
        </p:txBody>
      </p:sp>
      <p:sp>
        <p:nvSpPr>
          <p:cNvPr id="356355" name="Rectangle 3"/>
          <p:cNvSpPr>
            <a:spLocks noGrp="1" noChangeArrowheads="1"/>
          </p:cNvSpPr>
          <p:nvPr>
            <p:ph type="body" idx="1"/>
          </p:nvPr>
        </p:nvSpPr>
        <p:spPr/>
        <p:txBody>
          <a:bodyPr/>
          <a:lstStyle/>
          <a:p>
            <a:endParaRPr lang="fr-FR"/>
          </a:p>
          <a:p>
            <a:endParaRPr lang="fr-FR"/>
          </a:p>
          <a:p>
            <a:r>
              <a:rPr lang="fr-FR"/>
              <a:t>     Un langage différent de celui des instances </a:t>
            </a:r>
          </a:p>
          <a:p>
            <a:endParaRPr lang="fr-FR"/>
          </a:p>
          <a:p>
            <a:r>
              <a:rPr lang="fr-FR"/>
              <a:t>     Limité à la structure d’arbre, différent du modèle R </a:t>
            </a:r>
          </a:p>
          <a:p>
            <a:endParaRPr lang="fr-FR"/>
          </a:p>
          <a:p>
            <a:r>
              <a:rPr lang="fr-FR"/>
              <a:t>     Pas de typage de contenu </a:t>
            </a:r>
          </a:p>
          <a:p>
            <a:endParaRPr lang="fr-FR"/>
          </a:p>
          <a:p>
            <a:r>
              <a:rPr lang="fr-FR"/>
              <a:t>     Pas d’héritage </a:t>
            </a:r>
          </a:p>
          <a:p>
            <a:endParaRPr lang="fr-FR"/>
          </a:p>
          <a:p>
            <a:r>
              <a:rPr lang="fr-FR"/>
              <a:t>     =&gt; possibilité d’utiliser des schémas : XML-Schema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ctrTitle"/>
          </p:nvPr>
        </p:nvSpPr>
        <p:spPr>
          <a:xfrm>
            <a:off x="685800" y="2286000"/>
            <a:ext cx="7772400" cy="1143000"/>
          </a:xfrm>
        </p:spPr>
        <p:txBody>
          <a:bodyPr/>
          <a:lstStyle/>
          <a:p>
            <a:r>
              <a:rPr lang="en-US"/>
              <a:t>XML Schema</a:t>
            </a:r>
            <a:endParaRPr lang="fr-FR"/>
          </a:p>
        </p:txBody>
      </p:sp>
      <p:sp>
        <p:nvSpPr>
          <p:cNvPr id="570371"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2CC398A0-EA2C-441B-8B48-C42FFFBF2869}" type="slidenum">
              <a:rPr lang="fr-FR"/>
              <a:pPr/>
              <a:t>62</a:t>
            </a:fld>
            <a:endParaRPr lang="fr-FR"/>
          </a:p>
        </p:txBody>
      </p:sp>
      <p:sp>
        <p:nvSpPr>
          <p:cNvPr id="515074" name="Rectangle 2"/>
          <p:cNvSpPr>
            <a:spLocks noGrp="1" noChangeArrowheads="1"/>
          </p:cNvSpPr>
          <p:nvPr>
            <p:ph type="title"/>
          </p:nvPr>
        </p:nvSpPr>
        <p:spPr/>
        <p:txBody>
          <a:bodyPr/>
          <a:lstStyle/>
          <a:p>
            <a:r>
              <a:rPr lang="en-US"/>
              <a:t>XML Schema</a:t>
            </a:r>
            <a:endParaRPr lang="fr-FR"/>
          </a:p>
        </p:txBody>
      </p:sp>
      <p:sp>
        <p:nvSpPr>
          <p:cNvPr id="515075" name="Rectangle 3"/>
          <p:cNvSpPr>
            <a:spLocks noGrp="1" noChangeArrowheads="1"/>
          </p:cNvSpPr>
          <p:nvPr>
            <p:ph type="body" idx="1"/>
          </p:nvPr>
        </p:nvSpPr>
        <p:spPr/>
        <p:txBody>
          <a:bodyPr/>
          <a:lstStyle/>
          <a:p>
            <a:endParaRPr lang="fr-FR" dirty="0"/>
          </a:p>
          <a:p>
            <a:r>
              <a:rPr lang="fr-FR" dirty="0"/>
              <a:t>Recommandation candidate du W3C</a:t>
            </a:r>
          </a:p>
          <a:p>
            <a:pPr lvl="1"/>
            <a:r>
              <a:rPr lang="fr-FR" dirty="0">
                <a:solidFill>
                  <a:schemeClr val="accent2"/>
                </a:solidFill>
                <a:hlinkClick r:id="rId2"/>
              </a:rPr>
              <a:t>http://www.w3.org/XML/Schema.html</a:t>
            </a:r>
            <a:endParaRPr lang="fr-FR" dirty="0">
              <a:solidFill>
                <a:schemeClr val="accent2"/>
              </a:solidFill>
            </a:endParaRPr>
          </a:p>
          <a:p>
            <a:r>
              <a:rPr lang="fr-FR" dirty="0"/>
              <a:t>Définit une alternative puissante aux </a:t>
            </a:r>
            <a:r>
              <a:rPr lang="fr-FR" dirty="0" err="1"/>
              <a:t>DTDs</a:t>
            </a:r>
            <a:r>
              <a:rPr lang="fr-FR" dirty="0"/>
              <a:t> en offrant :</a:t>
            </a:r>
          </a:p>
          <a:p>
            <a:pPr lvl="1"/>
            <a:r>
              <a:rPr lang="fr-FR" dirty="0"/>
              <a:t>Les Schémas </a:t>
            </a:r>
          </a:p>
          <a:p>
            <a:pPr lvl="2"/>
            <a:r>
              <a:rPr lang="fr-FR" dirty="0"/>
              <a:t>Ensemble de règles basées sur XML qui définissent la structure d’un document</a:t>
            </a:r>
          </a:p>
          <a:p>
            <a:pPr lvl="1"/>
            <a:r>
              <a:rPr lang="fr-FR" dirty="0"/>
              <a:t>Modèle permettant d’augmentation des schémas</a:t>
            </a:r>
          </a:p>
          <a:p>
            <a:pPr lvl="2"/>
            <a:r>
              <a:rPr lang="fr-FR" dirty="0"/>
              <a:t>Types de données, héritages, </a:t>
            </a:r>
            <a:r>
              <a:rPr lang="fr-FR" dirty="0" err="1"/>
              <a:t>namespaces</a:t>
            </a:r>
            <a:r>
              <a:rPr lang="fr-FR" dirty="0"/>
              <a:t> …</a:t>
            </a:r>
          </a:p>
          <a:p>
            <a:pPr>
              <a:buFont typeface="Wingdings" pitchFamily="2" charset="2"/>
              <a:buNone/>
            </a:pPr>
            <a:r>
              <a:rPr lang="fr-FR" dirty="0"/>
              <a:t>Schémas XML :</a:t>
            </a:r>
          </a:p>
          <a:p>
            <a:pPr lvl="1"/>
            <a:r>
              <a:rPr lang="fr-FR" dirty="0"/>
              <a:t>Contraintes structurales : définitions de types, classes et sous-classes, modèles de contenus, importation, inclusion </a:t>
            </a:r>
          </a:p>
          <a:p>
            <a:pPr lvl="1"/>
            <a:r>
              <a:rPr lang="fr-FR" dirty="0"/>
              <a:t>Typage des données : string, </a:t>
            </a:r>
            <a:r>
              <a:rPr lang="fr-FR" dirty="0" err="1"/>
              <a:t>boolean</a:t>
            </a:r>
            <a:r>
              <a:rPr lang="fr-FR" dirty="0"/>
              <a:t>, </a:t>
            </a:r>
            <a:r>
              <a:rPr lang="fr-FR" dirty="0" err="1"/>
              <a:t>number</a:t>
            </a:r>
            <a:r>
              <a:rPr lang="fr-FR" dirty="0"/>
              <a:t>, </a:t>
            </a:r>
            <a:r>
              <a:rPr lang="fr-FR" dirty="0" err="1"/>
              <a:t>datetime</a:t>
            </a:r>
            <a:r>
              <a:rPr lang="fr-FR" dirty="0"/>
              <a:t>, </a:t>
            </a:r>
            <a:r>
              <a:rPr lang="fr-FR" dirty="0" err="1"/>
              <a:t>binary</a:t>
            </a:r>
            <a:r>
              <a:rPr lang="fr-FR" dirty="0"/>
              <a:t>, </a:t>
            </a:r>
            <a:r>
              <a:rPr lang="fr-FR" dirty="0" err="1"/>
              <a:t>uri</a:t>
            </a:r>
            <a:r>
              <a:rPr lang="fr-FR" dirty="0"/>
              <a:t>, </a:t>
            </a:r>
            <a:r>
              <a:rPr lang="fr-FR" dirty="0" err="1"/>
              <a:t>integer</a:t>
            </a:r>
            <a:r>
              <a:rPr lang="fr-FR" dirty="0"/>
              <a:t>, </a:t>
            </a:r>
            <a:r>
              <a:rPr lang="fr-FR" dirty="0" err="1"/>
              <a:t>decimal</a:t>
            </a:r>
            <a:r>
              <a:rPr lang="fr-FR" dirty="0"/>
              <a:t>, real, date, time, </a:t>
            </a:r>
            <a:r>
              <a:rPr lang="fr-FR" dirty="0" err="1"/>
              <a:t>timePeriod</a:t>
            </a:r>
            <a:r>
              <a:rPr lang="fr-FR" dirty="0"/>
              <a:t> </a:t>
            </a:r>
          </a:p>
          <a:p>
            <a:pPr lvl="1"/>
            <a:r>
              <a:rPr lang="fr-FR" dirty="0"/>
              <a:t>Même syntaxe que les documents (instances) </a:t>
            </a:r>
          </a:p>
          <a:p>
            <a:pPr>
              <a:buFont typeface="Wingdings" pitchFamily="2" charset="2"/>
              <a:buNone/>
            </a:pPr>
            <a:endParaRPr lang="fr-FR" dirty="0"/>
          </a:p>
          <a:p>
            <a:r>
              <a:rPr lang="fr-FR" sz="1800" b="0" dirty="0">
                <a:hlinkClick r:id="rId3"/>
              </a:rPr>
              <a:t>http://www.w3.org/TR/1998/NOTE-XML-data-0105</a:t>
            </a:r>
            <a:r>
              <a:rPr lang="fr-FR" dirty="0">
                <a:hlinkClick r:id="rId3"/>
              </a:rPr>
              <a:t>/</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246EC438-7FCB-4639-AF94-CC7F422A806C}" type="slidenum">
              <a:rPr lang="fr-FR"/>
              <a:pPr/>
              <a:t>63</a:t>
            </a:fld>
            <a:endParaRPr lang="fr-FR"/>
          </a:p>
        </p:txBody>
      </p:sp>
      <p:sp>
        <p:nvSpPr>
          <p:cNvPr id="614402" name="Rectangle 2"/>
          <p:cNvSpPr>
            <a:spLocks noGrp="1" noChangeArrowheads="1"/>
          </p:cNvSpPr>
          <p:nvPr>
            <p:ph type="title"/>
          </p:nvPr>
        </p:nvSpPr>
        <p:spPr/>
        <p:txBody>
          <a:bodyPr/>
          <a:lstStyle/>
          <a:p>
            <a:r>
              <a:rPr lang="fr-FR"/>
              <a:t>Schema : exemple</a:t>
            </a:r>
          </a:p>
        </p:txBody>
      </p:sp>
      <p:sp>
        <p:nvSpPr>
          <p:cNvPr id="614404" name="Rectangle 4"/>
          <p:cNvSpPr>
            <a:spLocks noGrp="1" noChangeArrowheads="1"/>
          </p:cNvSpPr>
          <p:nvPr>
            <p:ph type="body" idx="1"/>
          </p:nvPr>
        </p:nvSpPr>
        <p:spPr bwMode="blackWhite">
          <a:xfrm>
            <a:off x="611188" y="981075"/>
            <a:ext cx="8243887" cy="3568700"/>
          </a:xfrm>
          <a:solidFill>
            <a:srgbClr val="CCCC00"/>
          </a:solidFill>
          <a:ln w="12700" cap="flat" algn="ctr">
            <a:solidFill>
              <a:schemeClr val="tx1"/>
            </a:solidFill>
          </a:ln>
        </p:spPr>
        <p:txBody>
          <a:bodyPr lIns="170385" tIns="85934" rIns="170385" bIns="85934">
            <a:spAutoFit/>
          </a:bodyPr>
          <a:lstStyle/>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&lt;xsd:element name=“paper” type=“papertype”/&gt;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&lt;xsd:complexType name=“papertype”&gt;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&lt;xsd:sequence&gt;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&lt;xsd:element name=“title” type=“xsd:string”/&gt;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&lt;xsd:element name=“author” minOccurs=“0”/&gt;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&lt;xsd:element name=“year”/&gt;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 choice&gt;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 xsd:element name=“journal”/&gt;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&lt;xsd:element name=“conference”/&gt;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&lt;/xsd:choice&gt;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     &lt;/xsd:sequence&gt;</a:t>
            </a:r>
          </a:p>
          <a:p>
            <a:pPr marL="9525" indent="-9525" defTabSz="896938" eaLnBrk="0" hangingPunct="0">
              <a:spcBef>
                <a:spcPct val="0"/>
              </a:spcBef>
              <a:spcAft>
                <a:spcPct val="10000"/>
              </a:spcAft>
              <a:buSzTx/>
              <a:buFontTx/>
              <a:buNone/>
              <a:tabLst>
                <a:tab pos="1066800" algn="l"/>
                <a:tab pos="1387475" algn="l"/>
                <a:tab pos="1706563" algn="l"/>
                <a:tab pos="2079625" algn="l"/>
              </a:tabLst>
            </a:pPr>
            <a:r>
              <a:rPr lang="en-US" sz="1700">
                <a:cs typeface="Arial" pitchFamily="34" charset="0"/>
              </a:rPr>
              <a:t>&lt;/xsd:complexType&gt;</a:t>
            </a:r>
          </a:p>
        </p:txBody>
      </p:sp>
      <p:sp>
        <p:nvSpPr>
          <p:cNvPr id="614405" name="Text Box 5"/>
          <p:cNvSpPr txBox="1">
            <a:spLocks noChangeArrowheads="1"/>
          </p:cNvSpPr>
          <p:nvPr/>
        </p:nvSpPr>
        <p:spPr bwMode="auto">
          <a:xfrm>
            <a:off x="900113" y="4797425"/>
            <a:ext cx="7227887" cy="396875"/>
          </a:xfrm>
          <a:prstGeom prst="rect">
            <a:avLst/>
          </a:prstGeom>
          <a:noFill/>
          <a:ln w="9525">
            <a:noFill/>
            <a:miter lim="800000"/>
            <a:headEnd/>
            <a:tailEnd/>
          </a:ln>
          <a:effectLst/>
        </p:spPr>
        <p:txBody>
          <a:bodyPr wrap="none" anchor="ctr">
            <a:spAutoFit/>
          </a:bodyPr>
          <a:lstStyle/>
          <a:p>
            <a:pPr eaLnBrk="0" latinLnBrk="0" hangingPunct="0"/>
            <a:r>
              <a:rPr kumimoji="0" lang="en-US" sz="2000"/>
              <a:t>DTD:  &lt;!ELEMENT </a:t>
            </a:r>
            <a:r>
              <a:rPr kumimoji="0" lang="en-US" sz="2000">
                <a:solidFill>
                  <a:srgbClr val="006600"/>
                </a:solidFill>
              </a:rPr>
              <a:t>paper</a:t>
            </a:r>
            <a:r>
              <a:rPr kumimoji="0" lang="en-US" sz="2000"/>
              <a:t> (</a:t>
            </a:r>
            <a:r>
              <a:rPr kumimoji="0" lang="en-US" sz="2000">
                <a:solidFill>
                  <a:srgbClr val="006600"/>
                </a:solidFill>
              </a:rPr>
              <a:t>title</a:t>
            </a:r>
            <a:r>
              <a:rPr kumimoji="0" lang="en-US" sz="2000"/>
              <a:t>,</a:t>
            </a:r>
            <a:r>
              <a:rPr kumimoji="0" lang="en-US" sz="2000">
                <a:solidFill>
                  <a:srgbClr val="006600"/>
                </a:solidFill>
              </a:rPr>
              <a:t>author</a:t>
            </a:r>
            <a:r>
              <a:rPr kumimoji="0" lang="en-US" sz="2000"/>
              <a:t>*,</a:t>
            </a:r>
            <a:r>
              <a:rPr kumimoji="0" lang="en-US" sz="2000">
                <a:solidFill>
                  <a:srgbClr val="006600"/>
                </a:solidFill>
              </a:rPr>
              <a:t>year</a:t>
            </a:r>
            <a:r>
              <a:rPr kumimoji="0" lang="en-US" sz="2000"/>
              <a:t>, (</a:t>
            </a:r>
            <a:r>
              <a:rPr kumimoji="0" lang="en-US" sz="2000">
                <a:solidFill>
                  <a:srgbClr val="006600"/>
                </a:solidFill>
              </a:rPr>
              <a:t>journal</a:t>
            </a:r>
            <a:r>
              <a:rPr kumimoji="0" lang="en-US" sz="2000"/>
              <a:t>|</a:t>
            </a:r>
            <a:r>
              <a:rPr kumimoji="0" lang="en-US" sz="2000">
                <a:solidFill>
                  <a:srgbClr val="006600"/>
                </a:solidFill>
              </a:rPr>
              <a:t>conference</a:t>
            </a:r>
            <a:r>
              <a:rPr kumimoji="0" lang="en-US" sz="2000"/>
              <a:t>))&gt;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5"/>
                                        </p:tgtEl>
                                        <p:attrNameLst>
                                          <p:attrName>style.visibility</p:attrName>
                                        </p:attrNameLst>
                                      </p:cBhvr>
                                      <p:to>
                                        <p:strVal val="visible"/>
                                      </p:to>
                                    </p:set>
                                    <p:animEffect transition="in" filter="dissolve">
                                      <p:cBhvr>
                                        <p:cTn id="7" dur="500"/>
                                        <p:tgtEl>
                                          <p:spTgt spid="614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5"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0"/>
          </p:nvPr>
        </p:nvSpPr>
        <p:spPr/>
        <p:txBody>
          <a:bodyPr/>
          <a:lstStyle/>
          <a:p>
            <a:fld id="{F42AAC51-B07C-4628-A17F-0E40B0CCE83D}" type="slidenum">
              <a:rPr lang="fr-FR"/>
              <a:pPr/>
              <a:t>64</a:t>
            </a:fld>
            <a:endParaRPr lang="fr-FR"/>
          </a:p>
        </p:txBody>
      </p:sp>
      <p:sp>
        <p:nvSpPr>
          <p:cNvPr id="706562" name="Rectangle 2"/>
          <p:cNvSpPr>
            <a:spLocks noGrp="1" noChangeArrowheads="1"/>
          </p:cNvSpPr>
          <p:nvPr>
            <p:ph type="title"/>
          </p:nvPr>
        </p:nvSpPr>
        <p:spPr/>
        <p:txBody>
          <a:bodyPr/>
          <a:lstStyle/>
          <a:p>
            <a:r>
              <a:rPr lang="fr-FR"/>
              <a:t>Référence au schéma</a:t>
            </a:r>
          </a:p>
        </p:txBody>
      </p:sp>
      <p:sp>
        <p:nvSpPr>
          <p:cNvPr id="706563" name="Rectangle 3"/>
          <p:cNvSpPr>
            <a:spLocks noGrp="1" noChangeArrowheads="1"/>
          </p:cNvSpPr>
          <p:nvPr>
            <p:ph type="body" idx="1"/>
          </p:nvPr>
        </p:nvSpPr>
        <p:spPr/>
        <p:txBody>
          <a:bodyPr/>
          <a:lstStyle/>
          <a:p>
            <a:r>
              <a:rPr lang="fr-FR" dirty="0"/>
              <a:t>Un document XML peut préciser qu’il respecte un XML-</a:t>
            </a:r>
            <a:r>
              <a:rPr lang="fr-FR" dirty="0" err="1"/>
              <a:t>Schema</a:t>
            </a:r>
            <a:r>
              <a:rPr lang="fr-FR" dirty="0"/>
              <a:t>. Cela se fait dans l’entête de ce document :</a:t>
            </a:r>
          </a:p>
          <a:p>
            <a:endParaRPr lang="fr-FR" dirty="0"/>
          </a:p>
          <a:p>
            <a:pPr>
              <a:buFont typeface="Wingdings" pitchFamily="2" charset="2"/>
              <a:buNone/>
            </a:pPr>
            <a:r>
              <a:rPr lang="fr-FR" sz="1600" dirty="0"/>
              <a:t>&lt;</a:t>
            </a:r>
            <a:r>
              <a:rPr lang="fr-FR" sz="1600" dirty="0" err="1"/>
              <a:t>entree</a:t>
            </a:r>
            <a:r>
              <a:rPr lang="fr-FR" sz="1600" dirty="0"/>
              <a:t> </a:t>
            </a:r>
            <a:r>
              <a:rPr lang="fr-FR" sz="1600" dirty="0" err="1"/>
              <a:t>xmlns</a:t>
            </a:r>
            <a:r>
              <a:rPr lang="fr-FR" sz="1600" dirty="0"/>
              <a:t>="http://www.annuaire.org"</a:t>
            </a:r>
          </a:p>
          <a:p>
            <a:pPr>
              <a:buFont typeface="Wingdings" pitchFamily="2" charset="2"/>
              <a:buNone/>
            </a:pPr>
            <a:r>
              <a:rPr lang="fr-FR" sz="1600" b="0" dirty="0" err="1">
                <a:solidFill>
                  <a:schemeClr val="accent2"/>
                </a:solidFill>
                <a:effectLst>
                  <a:outerShdw blurRad="38100" dist="38100" dir="2700000" algn="tl">
                    <a:srgbClr val="000000"/>
                  </a:outerShdw>
                </a:effectLst>
              </a:rPr>
              <a:t>xmlns:xsi</a:t>
            </a:r>
            <a:r>
              <a:rPr lang="fr-FR" sz="1600" b="0" dirty="0">
                <a:solidFill>
                  <a:schemeClr val="accent2"/>
                </a:solidFill>
                <a:effectLst>
                  <a:outerShdw blurRad="38100" dist="38100" dir="2700000" algn="tl">
                    <a:srgbClr val="000000"/>
                  </a:outerShdw>
                </a:effectLst>
              </a:rPr>
              <a:t>="http://www.w3.org/2000/10/XMLSchema-instance"</a:t>
            </a:r>
          </a:p>
          <a:p>
            <a:pPr>
              <a:buFont typeface="Wingdings" pitchFamily="2" charset="2"/>
              <a:buNone/>
            </a:pPr>
            <a:r>
              <a:rPr lang="fr-FR" sz="1600" b="0" dirty="0" err="1">
                <a:solidFill>
                  <a:schemeClr val="accent2"/>
                </a:solidFill>
                <a:effectLst>
                  <a:outerShdw blurRad="38100" dist="38100" dir="2700000" algn="tl">
                    <a:srgbClr val="000000"/>
                  </a:outerShdw>
                </a:effectLst>
              </a:rPr>
              <a:t>xsi:schemaLocation</a:t>
            </a:r>
            <a:r>
              <a:rPr lang="fr-FR" sz="1600" b="0" dirty="0">
                <a:solidFill>
                  <a:schemeClr val="accent2"/>
                </a:solidFill>
                <a:effectLst>
                  <a:outerShdw blurRad="38100" dist="38100" dir="2700000" algn="tl">
                    <a:srgbClr val="000000"/>
                  </a:outerShdw>
                </a:effectLst>
              </a:rPr>
              <a:t>="http://www.annuaire.org/entree.xsd"</a:t>
            </a:r>
            <a:r>
              <a:rPr lang="fr-FR" sz="1600" dirty="0"/>
              <a:t>&gt;</a:t>
            </a:r>
          </a:p>
          <a:p>
            <a:pPr lvl="1">
              <a:buFont typeface="Wingdings" pitchFamily="2" charset="2"/>
              <a:buNone/>
            </a:pPr>
            <a:r>
              <a:rPr lang="fr-FR" sz="1200" dirty="0"/>
              <a:t>&lt;nom&gt;Harry </a:t>
            </a:r>
            <a:r>
              <a:rPr lang="fr-FR" sz="1200" dirty="0" err="1"/>
              <a:t>Cover</a:t>
            </a:r>
            <a:r>
              <a:rPr lang="fr-FR" sz="1200" dirty="0"/>
              <a:t>&lt;/nom&gt;</a:t>
            </a:r>
          </a:p>
          <a:p>
            <a:pPr lvl="1">
              <a:buFont typeface="Wingdings" pitchFamily="2" charset="2"/>
              <a:buNone/>
            </a:pPr>
            <a:r>
              <a:rPr lang="fr-FR" sz="1200" dirty="0"/>
              <a:t>&lt;</a:t>
            </a:r>
            <a:r>
              <a:rPr lang="fr-FR" sz="1200" dirty="0" err="1"/>
              <a:t>telephone</a:t>
            </a:r>
            <a:r>
              <a:rPr lang="fr-FR" sz="1200" dirty="0"/>
              <a:t>&gt;0102030405&lt;/</a:t>
            </a:r>
            <a:r>
              <a:rPr lang="fr-FR" sz="1200" dirty="0" err="1"/>
              <a:t>telephone</a:t>
            </a:r>
            <a:r>
              <a:rPr lang="fr-FR" sz="1200" dirty="0"/>
              <a:t>&gt;</a:t>
            </a:r>
          </a:p>
          <a:p>
            <a:pPr>
              <a:buFont typeface="Wingdings" pitchFamily="2" charset="2"/>
              <a:buNone/>
            </a:pPr>
            <a:r>
              <a:rPr lang="fr-FR" sz="1600" dirty="0"/>
              <a:t>&lt;/</a:t>
            </a:r>
            <a:r>
              <a:rPr lang="fr-FR" sz="1600" dirty="0" err="1"/>
              <a:t>entree</a:t>
            </a:r>
            <a:r>
              <a:rPr lang="fr-FR" sz="1600" dirty="0"/>
              <a:t>&gt;</a:t>
            </a:r>
          </a:p>
          <a:p>
            <a:endParaRPr lang="fr-FR" dirty="0"/>
          </a:p>
        </p:txBody>
      </p:sp>
      <p:sp>
        <p:nvSpPr>
          <p:cNvPr id="706564" name="Text Box 4"/>
          <p:cNvSpPr txBox="1">
            <a:spLocks noChangeArrowheads="1"/>
          </p:cNvSpPr>
          <p:nvPr/>
        </p:nvSpPr>
        <p:spPr bwMode="auto">
          <a:xfrm>
            <a:off x="34925" y="4292600"/>
            <a:ext cx="8929688" cy="1282700"/>
          </a:xfrm>
          <a:prstGeom prst="rect">
            <a:avLst/>
          </a:prstGeom>
          <a:noFill/>
          <a:ln w="12700">
            <a:noFill/>
            <a:miter lim="800000"/>
            <a:headEnd/>
            <a:tailEnd/>
          </a:ln>
          <a:effectLst/>
        </p:spPr>
        <p:txBody>
          <a:bodyPr lIns="90000" tIns="46800" rIns="90000" bIns="46800">
            <a:spAutoFit/>
          </a:bodyPr>
          <a:lstStyle/>
          <a:p>
            <a:pPr algn="l"/>
            <a:r>
              <a:rPr lang="fr-FR" sz="1600" b="1" dirty="0"/>
              <a:t>MSFT :</a:t>
            </a:r>
            <a:r>
              <a:rPr lang="fr-FR" sz="1600" dirty="0"/>
              <a:t> </a:t>
            </a:r>
          </a:p>
          <a:p>
            <a:pPr algn="l"/>
            <a:r>
              <a:rPr lang="fr-FR" sz="1400" dirty="0"/>
              <a:t>&lt;</a:t>
            </a:r>
            <a:r>
              <a:rPr lang="fr-FR" sz="1400" dirty="0" err="1"/>
              <a:t>Schema</a:t>
            </a:r>
            <a:r>
              <a:rPr lang="fr-FR" sz="1400" dirty="0"/>
              <a:t> </a:t>
            </a:r>
            <a:r>
              <a:rPr lang="fr-FR" sz="1400" dirty="0" err="1"/>
              <a:t>name</a:t>
            </a:r>
            <a:r>
              <a:rPr lang="fr-FR" sz="1400" dirty="0"/>
              <a:t>="</a:t>
            </a:r>
            <a:r>
              <a:rPr lang="fr-FR" sz="1400" dirty="0" err="1"/>
              <a:t>myschema</a:t>
            </a:r>
            <a:r>
              <a:rPr lang="fr-FR" sz="1400" dirty="0"/>
              <a:t>" </a:t>
            </a:r>
            <a:r>
              <a:rPr lang="fr-FR" sz="1400" dirty="0" err="1"/>
              <a:t>xmlns:xsd</a:t>
            </a:r>
            <a:r>
              <a:rPr lang="fr-FR" sz="1400" dirty="0"/>
              <a:t>="</a:t>
            </a:r>
            <a:r>
              <a:rPr lang="fr-FR" sz="1400" dirty="0" err="1"/>
              <a:t>urn:schemas-microsoft-com:xml-data</a:t>
            </a:r>
            <a:r>
              <a:rPr lang="fr-FR" sz="1400" dirty="0"/>
              <a:t>" </a:t>
            </a:r>
            <a:r>
              <a:rPr lang="fr-FR" sz="1400" dirty="0" err="1"/>
              <a:t>xmlns:dt</a:t>
            </a:r>
            <a:r>
              <a:rPr lang="fr-FR" sz="1400" dirty="0"/>
              <a:t>="</a:t>
            </a:r>
            <a:r>
              <a:rPr lang="fr-FR" sz="1400" dirty="0" err="1"/>
              <a:t>urn:schemas-microsoft-com:datatypes</a:t>
            </a:r>
            <a:r>
              <a:rPr lang="fr-FR" sz="1400" dirty="0"/>
              <a:t>"&gt;</a:t>
            </a:r>
            <a:r>
              <a:rPr lang="fr-FR" sz="1600" dirty="0"/>
              <a:t> </a:t>
            </a:r>
          </a:p>
          <a:p>
            <a:pPr algn="l"/>
            <a:r>
              <a:rPr lang="fr-FR" sz="1600" dirty="0"/>
              <a:t>	&lt;!-- ... --&gt; </a:t>
            </a:r>
          </a:p>
          <a:p>
            <a:pPr algn="l"/>
            <a:r>
              <a:rPr lang="fr-FR" sz="1600" dirty="0"/>
              <a:t>&lt;/</a:t>
            </a:r>
            <a:r>
              <a:rPr lang="fr-FR" sz="1600" dirty="0" err="1"/>
              <a:t>Schema</a:t>
            </a:r>
            <a:r>
              <a:rPr lang="fr-FR" sz="1600" dirty="0"/>
              <a:t>&gt;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F56516-C4DA-464E-B64F-BB4DC2B60713}" type="slidenum">
              <a:rPr lang="fr-FR"/>
              <a:pPr/>
              <a:t>65</a:t>
            </a:fld>
            <a:endParaRPr lang="fr-FR"/>
          </a:p>
        </p:txBody>
      </p:sp>
      <p:sp>
        <p:nvSpPr>
          <p:cNvPr id="707586" name="Rectangle 2"/>
          <p:cNvSpPr>
            <a:spLocks noGrp="1" noChangeArrowheads="1"/>
          </p:cNvSpPr>
          <p:nvPr>
            <p:ph type="title"/>
          </p:nvPr>
        </p:nvSpPr>
        <p:spPr/>
        <p:txBody>
          <a:bodyPr/>
          <a:lstStyle/>
          <a:p>
            <a:r>
              <a:rPr lang="fr-FR"/>
              <a:t>Elements et types</a:t>
            </a:r>
          </a:p>
        </p:txBody>
      </p:sp>
      <p:sp>
        <p:nvSpPr>
          <p:cNvPr id="707587" name="Rectangle 3"/>
          <p:cNvSpPr>
            <a:spLocks noGrp="1" noChangeArrowheads="1"/>
          </p:cNvSpPr>
          <p:nvPr>
            <p:ph type="body" idx="1"/>
          </p:nvPr>
        </p:nvSpPr>
        <p:spPr/>
        <p:txBody>
          <a:bodyPr/>
          <a:lstStyle/>
          <a:p>
            <a:pPr>
              <a:lnSpc>
                <a:spcPct val="80000"/>
              </a:lnSpc>
            </a:pPr>
            <a:r>
              <a:rPr lang="fr-FR" sz="2000"/>
              <a:t>Exemple de définition d’élément possédant un attribut identifiant :</a:t>
            </a:r>
          </a:p>
          <a:p>
            <a:pPr lvl="1">
              <a:lnSpc>
                <a:spcPct val="80000"/>
              </a:lnSpc>
              <a:buFont typeface="Wingdings" pitchFamily="2" charset="2"/>
              <a:buNone/>
            </a:pPr>
            <a:r>
              <a:rPr lang="fr-FR" sz="1600"/>
              <a:t>&lt;xsd:element name=”element1”&gt;</a:t>
            </a:r>
          </a:p>
          <a:p>
            <a:pPr lvl="1">
              <a:lnSpc>
                <a:spcPct val="80000"/>
              </a:lnSpc>
              <a:buFont typeface="Wingdings" pitchFamily="2" charset="2"/>
              <a:buNone/>
            </a:pPr>
            <a:r>
              <a:rPr lang="fr-FR" sz="1600"/>
              <a:t>&lt;xsd:complexType&gt;</a:t>
            </a:r>
          </a:p>
          <a:p>
            <a:pPr lvl="1">
              <a:lnSpc>
                <a:spcPct val="80000"/>
              </a:lnSpc>
              <a:buFont typeface="Wingdings" pitchFamily="2" charset="2"/>
              <a:buNone/>
            </a:pPr>
            <a:r>
              <a:rPr lang="fr-FR" sz="1600"/>
              <a:t>&lt;xsd:attribute name=”id” type=”ID” use=”required”/&gt;</a:t>
            </a:r>
          </a:p>
          <a:p>
            <a:pPr lvl="1">
              <a:lnSpc>
                <a:spcPct val="80000"/>
              </a:lnSpc>
              <a:buFont typeface="Wingdings" pitchFamily="2" charset="2"/>
              <a:buNone/>
            </a:pPr>
            <a:r>
              <a:rPr lang="fr-FR" sz="1600"/>
              <a:t>&lt;/xsd:complexType&gt;</a:t>
            </a:r>
          </a:p>
          <a:p>
            <a:pPr lvl="1">
              <a:lnSpc>
                <a:spcPct val="80000"/>
              </a:lnSpc>
              <a:buFont typeface="Wingdings" pitchFamily="2" charset="2"/>
              <a:buNone/>
            </a:pPr>
            <a:r>
              <a:rPr lang="fr-FR" sz="1600"/>
              <a:t>&lt;/xsd:element&gt;</a:t>
            </a:r>
          </a:p>
          <a:p>
            <a:pPr lvl="1">
              <a:lnSpc>
                <a:spcPct val="80000"/>
              </a:lnSpc>
              <a:buFont typeface="Wingdings" pitchFamily="2" charset="2"/>
              <a:buNone/>
            </a:pPr>
            <a:endParaRPr lang="fr-FR" sz="1600"/>
          </a:p>
          <a:p>
            <a:pPr>
              <a:lnSpc>
                <a:spcPct val="80000"/>
              </a:lnSpc>
            </a:pPr>
            <a:r>
              <a:rPr lang="fr-FR" sz="2000"/>
              <a:t>Exemple de définition d’élément référençant un autre élément possédant un identifiant :</a:t>
            </a:r>
          </a:p>
          <a:p>
            <a:pPr lvl="1">
              <a:lnSpc>
                <a:spcPct val="80000"/>
              </a:lnSpc>
              <a:buFont typeface="Wingdings" pitchFamily="2" charset="2"/>
              <a:buNone/>
            </a:pPr>
            <a:r>
              <a:rPr lang="fr-FR" sz="1600"/>
              <a:t>&lt;xsd:element name=”element2”&gt;</a:t>
            </a:r>
          </a:p>
          <a:p>
            <a:pPr lvl="1">
              <a:lnSpc>
                <a:spcPct val="80000"/>
              </a:lnSpc>
              <a:buFont typeface="Wingdings" pitchFamily="2" charset="2"/>
              <a:buNone/>
            </a:pPr>
            <a:r>
              <a:rPr lang="fr-FR" sz="1600"/>
              <a:t>&lt;xsd:complexType&gt;</a:t>
            </a:r>
          </a:p>
          <a:p>
            <a:pPr lvl="1">
              <a:lnSpc>
                <a:spcPct val="80000"/>
              </a:lnSpc>
              <a:buFont typeface="Wingdings" pitchFamily="2" charset="2"/>
              <a:buNone/>
            </a:pPr>
            <a:r>
              <a:rPr lang="fr-FR" sz="1600"/>
              <a:t>&lt;xsd:attribute name=”ref” type=”IDREF” use=”required”/&gt;</a:t>
            </a:r>
          </a:p>
          <a:p>
            <a:pPr lvl="1">
              <a:lnSpc>
                <a:spcPct val="80000"/>
              </a:lnSpc>
              <a:buFont typeface="Wingdings" pitchFamily="2" charset="2"/>
              <a:buNone/>
            </a:pPr>
            <a:r>
              <a:rPr lang="fr-FR" sz="1600"/>
              <a:t>&lt;/xsd:complexType&gt;</a:t>
            </a:r>
          </a:p>
          <a:p>
            <a:pPr lvl="1">
              <a:lnSpc>
                <a:spcPct val="80000"/>
              </a:lnSpc>
              <a:buFont typeface="Wingdings" pitchFamily="2" charset="2"/>
              <a:buNone/>
            </a:pPr>
            <a:r>
              <a:rPr lang="fr-FR" sz="1600"/>
              <a:t>&lt;/xsd:element&gt;</a:t>
            </a:r>
          </a:p>
          <a:p>
            <a:pPr lvl="1">
              <a:lnSpc>
                <a:spcPct val="80000"/>
              </a:lnSpc>
              <a:buFont typeface="Wingdings" pitchFamily="2" charset="2"/>
              <a:buNone/>
            </a:pPr>
            <a:endParaRPr lang="fr-FR" sz="1600"/>
          </a:p>
          <a:p>
            <a:pPr>
              <a:lnSpc>
                <a:spcPct val="80000"/>
              </a:lnSpc>
            </a:pPr>
            <a:r>
              <a:rPr lang="fr-FR" sz="2000"/>
              <a:t>Exemple dans un document XML, où un élément &lt;element2&gt; fait référence à un élément &lt;element1&gt;:</a:t>
            </a:r>
          </a:p>
          <a:p>
            <a:pPr lvl="1">
              <a:lnSpc>
                <a:spcPct val="80000"/>
              </a:lnSpc>
              <a:buFont typeface="Wingdings" pitchFamily="2" charset="2"/>
              <a:buNone/>
            </a:pPr>
            <a:r>
              <a:rPr lang="fr-FR" sz="1600"/>
              <a:t>&lt;element1 id=”A”/&gt;</a:t>
            </a:r>
          </a:p>
          <a:p>
            <a:pPr lvl="1">
              <a:lnSpc>
                <a:spcPct val="80000"/>
              </a:lnSpc>
              <a:buFont typeface="Wingdings" pitchFamily="2" charset="2"/>
              <a:buNone/>
            </a:pPr>
            <a:r>
              <a:rPr lang="fr-FR" sz="1600"/>
              <a:t>&lt;element2 ref=”A”/&gt;</a:t>
            </a:r>
          </a:p>
          <a:p>
            <a:pPr>
              <a:lnSpc>
                <a:spcPct val="80000"/>
              </a:lnSpc>
              <a:buFont typeface="Wingdings" pitchFamily="2" charset="2"/>
              <a:buNone/>
            </a:pPr>
            <a:endParaRPr lang="fr-FR" sz="2000"/>
          </a:p>
          <a:p>
            <a:pPr>
              <a:lnSpc>
                <a:spcPct val="80000"/>
              </a:lnSpc>
            </a:pPr>
            <a:endParaRPr lang="fr-FR" sz="200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0"/>
          </p:nvPr>
        </p:nvSpPr>
        <p:spPr/>
        <p:txBody>
          <a:bodyPr/>
          <a:lstStyle/>
          <a:p>
            <a:fld id="{97B78668-6C76-4C2C-8EF7-5B41C024A404}" type="slidenum">
              <a:rPr lang="fr-FR"/>
              <a:pPr/>
              <a:t>66</a:t>
            </a:fld>
            <a:endParaRPr lang="fr-FR"/>
          </a:p>
        </p:txBody>
      </p:sp>
      <p:sp>
        <p:nvSpPr>
          <p:cNvPr id="615426" name="Rectangle 2"/>
          <p:cNvSpPr>
            <a:spLocks noGrp="1" noChangeArrowheads="1"/>
          </p:cNvSpPr>
          <p:nvPr>
            <p:ph type="title"/>
          </p:nvPr>
        </p:nvSpPr>
        <p:spPr/>
        <p:txBody>
          <a:bodyPr/>
          <a:lstStyle/>
          <a:p>
            <a:r>
              <a:rPr lang="fr-FR"/>
              <a:t>Elements et types</a:t>
            </a:r>
          </a:p>
        </p:txBody>
      </p:sp>
      <p:sp>
        <p:nvSpPr>
          <p:cNvPr id="615428" name="Rectangle 4"/>
          <p:cNvSpPr>
            <a:spLocks noChangeArrowheads="1"/>
          </p:cNvSpPr>
          <p:nvPr/>
        </p:nvSpPr>
        <p:spPr bwMode="auto">
          <a:xfrm>
            <a:off x="731838" y="1412875"/>
            <a:ext cx="3479800" cy="2546350"/>
          </a:xfrm>
          <a:prstGeom prst="rect">
            <a:avLst/>
          </a:prstGeom>
          <a:solidFill>
            <a:schemeClr val="accent4">
              <a:lumMod val="60000"/>
              <a:lumOff val="40000"/>
              <a:alpha val="49001"/>
            </a:schemeClr>
          </a:solidFill>
          <a:ln w="9525">
            <a:solidFill>
              <a:schemeClr val="tx1"/>
            </a:solidFill>
            <a:miter lim="800000"/>
            <a:headEnd/>
            <a:tailEnd/>
          </a:ln>
          <a:effectLst/>
        </p:spPr>
        <p:txBody>
          <a:bodyPr wrap="none">
            <a:spAutoFit/>
          </a:bodyPr>
          <a:lstStyle/>
          <a:p>
            <a:pPr algn="l" eaLnBrk="0" latinLnBrk="0" hangingPunct="0">
              <a:spcBef>
                <a:spcPct val="50000"/>
              </a:spcBef>
            </a:pPr>
            <a:r>
              <a:rPr kumimoji="0" lang="en-US" sz="1600" dirty="0">
                <a:latin typeface="Arial" pitchFamily="34" charset="0"/>
              </a:rPr>
              <a:t>&lt;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=“person”&gt;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xsd:complexType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xsd:sequence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=“name” </a:t>
            </a:r>
            <a:br>
              <a:rPr kumimoji="0" lang="en-US" sz="1600" dirty="0">
                <a:latin typeface="Arial" pitchFamily="34" charset="0"/>
              </a:rPr>
            </a:br>
            <a:r>
              <a:rPr kumimoji="0" lang="en-US" sz="1600" dirty="0">
                <a:latin typeface="Arial" pitchFamily="34" charset="0"/>
              </a:rPr>
              <a:t>                            </a:t>
            </a:r>
            <a:r>
              <a:rPr kumimoji="0" lang="en-US" sz="1600" dirty="0">
                <a:solidFill>
                  <a:srgbClr val="CC3300"/>
                </a:solidFill>
                <a:latin typeface="Arial" pitchFamily="34" charset="0"/>
              </a:rPr>
              <a:t>type</a:t>
            </a:r>
            <a:r>
              <a:rPr kumimoji="0" lang="en-US" sz="1600" dirty="0">
                <a:latin typeface="Arial" pitchFamily="34" charset="0"/>
              </a:rPr>
              <a:t>=“</a:t>
            </a:r>
            <a:r>
              <a:rPr kumimoji="0" lang="en-US" sz="1600" dirty="0" err="1">
                <a:latin typeface="Arial" pitchFamily="34" charset="0"/>
              </a:rPr>
              <a:t>xsd:string</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=“address”</a:t>
            </a:r>
            <a:br>
              <a:rPr kumimoji="0" lang="en-US" sz="1600" dirty="0">
                <a:latin typeface="Arial" pitchFamily="34" charset="0"/>
              </a:rPr>
            </a:br>
            <a:r>
              <a:rPr kumimoji="0" lang="en-US" sz="1600" dirty="0">
                <a:latin typeface="Arial" pitchFamily="34" charset="0"/>
              </a:rPr>
              <a:t>                            </a:t>
            </a:r>
            <a:r>
              <a:rPr kumimoji="0" lang="en-US" sz="1600" dirty="0">
                <a:solidFill>
                  <a:srgbClr val="CC3300"/>
                </a:solidFill>
                <a:latin typeface="Arial" pitchFamily="34" charset="0"/>
              </a:rPr>
              <a:t>type</a:t>
            </a:r>
            <a:r>
              <a:rPr kumimoji="0" lang="en-US" sz="1600" dirty="0">
                <a:latin typeface="Arial" pitchFamily="34" charset="0"/>
              </a:rPr>
              <a:t>=“</a:t>
            </a:r>
            <a:r>
              <a:rPr kumimoji="0" lang="en-US" sz="1600" dirty="0" err="1">
                <a:latin typeface="Arial" pitchFamily="34" charset="0"/>
              </a:rPr>
              <a:t>xsd:string</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xsd:sequence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xsd:complexType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&lt;/</a:t>
            </a:r>
            <a:r>
              <a:rPr kumimoji="0" lang="en-US" sz="1600" dirty="0" err="1">
                <a:solidFill>
                  <a:srgbClr val="006600"/>
                </a:solidFill>
                <a:latin typeface="Arial" pitchFamily="34" charset="0"/>
              </a:rPr>
              <a:t>xsd:element</a:t>
            </a:r>
            <a:r>
              <a:rPr kumimoji="0" lang="en-US" sz="1600" dirty="0">
                <a:latin typeface="Arial" pitchFamily="34" charset="0"/>
              </a:rPr>
              <a:t>&gt;</a:t>
            </a:r>
            <a:endParaRPr kumimoji="0" lang="en-US" sz="2400" dirty="0">
              <a:latin typeface="Arial" pitchFamily="34" charset="0"/>
            </a:endParaRPr>
          </a:p>
        </p:txBody>
      </p:sp>
      <p:sp>
        <p:nvSpPr>
          <p:cNvPr id="615429" name="Rectangle 5"/>
          <p:cNvSpPr>
            <a:spLocks noChangeArrowheads="1"/>
          </p:cNvSpPr>
          <p:nvPr/>
        </p:nvSpPr>
        <p:spPr bwMode="auto">
          <a:xfrm>
            <a:off x="4927600" y="1401763"/>
            <a:ext cx="3605213" cy="2546350"/>
          </a:xfrm>
          <a:prstGeom prst="rect">
            <a:avLst/>
          </a:prstGeom>
          <a:solidFill>
            <a:srgbClr val="CC9900">
              <a:alpha val="49001"/>
            </a:srgbClr>
          </a:solidFill>
          <a:ln w="9525">
            <a:solidFill>
              <a:schemeClr val="tx1"/>
            </a:solidFill>
            <a:miter lim="800000"/>
            <a:headEnd/>
            <a:tailEnd/>
          </a:ln>
          <a:effectLst/>
        </p:spPr>
        <p:txBody>
          <a:bodyPr>
            <a:spAutoFit/>
          </a:bodyPr>
          <a:lstStyle/>
          <a:p>
            <a:pPr algn="l" eaLnBrk="0" latinLnBrk="0" hangingPunct="0">
              <a:spcBef>
                <a:spcPct val="50000"/>
              </a:spcBef>
            </a:pPr>
            <a:r>
              <a:rPr kumimoji="0" lang="en-US" sz="1600">
                <a:latin typeface="Arial" pitchFamily="34" charset="0"/>
              </a:rPr>
              <a:t>&lt;</a:t>
            </a:r>
            <a:r>
              <a:rPr kumimoji="0" lang="en-US" sz="1600">
                <a:solidFill>
                  <a:srgbClr val="006600"/>
                </a:solidFill>
                <a:latin typeface="Arial" pitchFamily="34" charset="0"/>
              </a:rPr>
              <a:t>xsd:element</a:t>
            </a:r>
            <a:r>
              <a:rPr kumimoji="0" lang="en-US" sz="1600">
                <a:latin typeface="Arial" pitchFamily="34" charset="0"/>
              </a:rPr>
              <a:t> </a:t>
            </a:r>
            <a:r>
              <a:rPr kumimoji="0" lang="en-US" sz="1600">
                <a:solidFill>
                  <a:srgbClr val="CC3300"/>
                </a:solidFill>
                <a:latin typeface="Arial" pitchFamily="34" charset="0"/>
              </a:rPr>
              <a:t>name</a:t>
            </a:r>
            <a:r>
              <a:rPr kumimoji="0" lang="en-US" sz="1600">
                <a:latin typeface="Arial" pitchFamily="34" charset="0"/>
              </a:rPr>
              <a:t>=“person”</a:t>
            </a:r>
            <a:br>
              <a:rPr kumimoji="0" lang="en-US" sz="1600">
                <a:latin typeface="Arial" pitchFamily="34" charset="0"/>
              </a:rPr>
            </a:br>
            <a:r>
              <a:rPr kumimoji="0" lang="en-US" sz="1600">
                <a:latin typeface="Arial" pitchFamily="34" charset="0"/>
              </a:rPr>
              <a:t>                      </a:t>
            </a:r>
            <a:r>
              <a:rPr kumimoji="0" lang="en-US" sz="1600">
                <a:solidFill>
                  <a:srgbClr val="CC3300"/>
                </a:solidFill>
                <a:latin typeface="Arial" pitchFamily="34" charset="0"/>
              </a:rPr>
              <a:t>type</a:t>
            </a:r>
            <a:r>
              <a:rPr kumimoji="0" lang="en-US" sz="1600">
                <a:latin typeface="Arial" pitchFamily="34" charset="0"/>
              </a:rPr>
              <a:t>=“ttt”&gt;</a:t>
            </a:r>
            <a:br>
              <a:rPr kumimoji="0" lang="en-US" sz="1600">
                <a:latin typeface="Arial" pitchFamily="34" charset="0"/>
              </a:rPr>
            </a:br>
            <a:r>
              <a:rPr kumimoji="0" lang="en-US" sz="1600">
                <a:latin typeface="Arial" pitchFamily="34" charset="0"/>
              </a:rPr>
              <a:t>&lt;</a:t>
            </a:r>
            <a:r>
              <a:rPr kumimoji="0" lang="en-US" sz="1600">
                <a:solidFill>
                  <a:srgbClr val="006600"/>
                </a:solidFill>
                <a:latin typeface="Arial" pitchFamily="34" charset="0"/>
              </a:rPr>
              <a:t>xsd:complexType </a:t>
            </a:r>
            <a:r>
              <a:rPr kumimoji="0" lang="en-US" sz="1600">
                <a:solidFill>
                  <a:srgbClr val="CC3300"/>
                </a:solidFill>
                <a:latin typeface="Arial" pitchFamily="34" charset="0"/>
              </a:rPr>
              <a:t>name</a:t>
            </a:r>
            <a:r>
              <a:rPr kumimoji="0" lang="en-US" sz="1600">
                <a:latin typeface="Arial" pitchFamily="34" charset="0"/>
              </a:rPr>
              <a:t>=“ttt”&gt;</a:t>
            </a:r>
            <a:br>
              <a:rPr kumimoji="0" lang="en-US" sz="1600">
                <a:latin typeface="Arial" pitchFamily="34" charset="0"/>
              </a:rPr>
            </a:br>
            <a:r>
              <a:rPr kumimoji="0" lang="en-US" sz="1600">
                <a:latin typeface="Arial" pitchFamily="34" charset="0"/>
              </a:rPr>
              <a:t>  &lt;</a:t>
            </a:r>
            <a:r>
              <a:rPr kumimoji="0" lang="en-US" sz="1600">
                <a:solidFill>
                  <a:srgbClr val="006600"/>
                </a:solidFill>
                <a:latin typeface="Arial" pitchFamily="34" charset="0"/>
              </a:rPr>
              <a:t>xsd:sequence</a:t>
            </a:r>
            <a:r>
              <a:rPr kumimoji="0" lang="en-US" sz="1600">
                <a:latin typeface="Arial" pitchFamily="34" charset="0"/>
              </a:rPr>
              <a:t>&gt;</a:t>
            </a:r>
            <a:br>
              <a:rPr kumimoji="0" lang="en-US" sz="1600">
                <a:latin typeface="Arial" pitchFamily="34" charset="0"/>
              </a:rPr>
            </a:br>
            <a:r>
              <a:rPr kumimoji="0" lang="en-US" sz="1600">
                <a:latin typeface="Arial" pitchFamily="34" charset="0"/>
              </a:rPr>
              <a:t>    &lt;</a:t>
            </a:r>
            <a:r>
              <a:rPr kumimoji="0" lang="en-US" sz="1600">
                <a:solidFill>
                  <a:srgbClr val="006600"/>
                </a:solidFill>
                <a:latin typeface="Arial" pitchFamily="34" charset="0"/>
              </a:rPr>
              <a:t>xsd:element</a:t>
            </a:r>
            <a:r>
              <a:rPr kumimoji="0" lang="en-US" sz="1600">
                <a:latin typeface="Arial" pitchFamily="34" charset="0"/>
              </a:rPr>
              <a:t> </a:t>
            </a:r>
            <a:r>
              <a:rPr kumimoji="0" lang="en-US" sz="1600">
                <a:solidFill>
                  <a:srgbClr val="CC3300"/>
                </a:solidFill>
                <a:latin typeface="Arial" pitchFamily="34" charset="0"/>
              </a:rPr>
              <a:t>name</a:t>
            </a:r>
            <a:r>
              <a:rPr kumimoji="0" lang="en-US" sz="1600">
                <a:latin typeface="Arial" pitchFamily="34" charset="0"/>
              </a:rPr>
              <a:t>=“name” </a:t>
            </a:r>
            <a:br>
              <a:rPr kumimoji="0" lang="en-US" sz="1600">
                <a:latin typeface="Arial" pitchFamily="34" charset="0"/>
              </a:rPr>
            </a:br>
            <a:r>
              <a:rPr kumimoji="0" lang="en-US" sz="1600">
                <a:latin typeface="Arial" pitchFamily="34" charset="0"/>
              </a:rPr>
              <a:t>                          </a:t>
            </a:r>
            <a:r>
              <a:rPr kumimoji="0" lang="en-US" sz="1600">
                <a:solidFill>
                  <a:srgbClr val="CC3300"/>
                </a:solidFill>
                <a:latin typeface="Arial" pitchFamily="34" charset="0"/>
              </a:rPr>
              <a:t>type</a:t>
            </a:r>
            <a:r>
              <a:rPr kumimoji="0" lang="en-US" sz="1600">
                <a:latin typeface="Arial" pitchFamily="34" charset="0"/>
              </a:rPr>
              <a:t>=“xsd:string”/&gt;</a:t>
            </a:r>
            <a:br>
              <a:rPr kumimoji="0" lang="en-US" sz="1600">
                <a:latin typeface="Arial" pitchFamily="34" charset="0"/>
              </a:rPr>
            </a:br>
            <a:r>
              <a:rPr kumimoji="0" lang="en-US" sz="1600">
                <a:latin typeface="Arial" pitchFamily="34" charset="0"/>
              </a:rPr>
              <a:t>    &lt;</a:t>
            </a:r>
            <a:r>
              <a:rPr kumimoji="0" lang="en-US" sz="1600">
                <a:solidFill>
                  <a:srgbClr val="006600"/>
                </a:solidFill>
                <a:latin typeface="Arial" pitchFamily="34" charset="0"/>
              </a:rPr>
              <a:t>xsd:element</a:t>
            </a:r>
            <a:r>
              <a:rPr kumimoji="0" lang="en-US" sz="1600">
                <a:latin typeface="Arial" pitchFamily="34" charset="0"/>
              </a:rPr>
              <a:t> </a:t>
            </a:r>
            <a:r>
              <a:rPr kumimoji="0" lang="en-US" sz="1600">
                <a:solidFill>
                  <a:srgbClr val="CC3300"/>
                </a:solidFill>
                <a:latin typeface="Arial" pitchFamily="34" charset="0"/>
              </a:rPr>
              <a:t>name</a:t>
            </a:r>
            <a:r>
              <a:rPr kumimoji="0" lang="en-US" sz="1600">
                <a:latin typeface="Arial" pitchFamily="34" charset="0"/>
              </a:rPr>
              <a:t>=“address”</a:t>
            </a:r>
            <a:br>
              <a:rPr kumimoji="0" lang="en-US" sz="1600">
                <a:latin typeface="Arial" pitchFamily="34" charset="0"/>
              </a:rPr>
            </a:br>
            <a:r>
              <a:rPr kumimoji="0" lang="en-US" sz="1600">
                <a:latin typeface="Arial" pitchFamily="34" charset="0"/>
              </a:rPr>
              <a:t>                          </a:t>
            </a:r>
            <a:r>
              <a:rPr kumimoji="0" lang="en-US" sz="1600">
                <a:solidFill>
                  <a:srgbClr val="CC3300"/>
                </a:solidFill>
                <a:latin typeface="Arial" pitchFamily="34" charset="0"/>
              </a:rPr>
              <a:t>type</a:t>
            </a:r>
            <a:r>
              <a:rPr kumimoji="0" lang="en-US" sz="1600">
                <a:latin typeface="Arial" pitchFamily="34" charset="0"/>
              </a:rPr>
              <a:t>=“xsd:string”/&gt;</a:t>
            </a:r>
            <a:br>
              <a:rPr kumimoji="0" lang="en-US" sz="1600">
                <a:latin typeface="Arial" pitchFamily="34" charset="0"/>
              </a:rPr>
            </a:br>
            <a:r>
              <a:rPr kumimoji="0" lang="en-US" sz="1600">
                <a:latin typeface="Arial" pitchFamily="34" charset="0"/>
              </a:rPr>
              <a:t>  &lt;/</a:t>
            </a:r>
            <a:r>
              <a:rPr kumimoji="0" lang="en-US" sz="1600">
                <a:solidFill>
                  <a:srgbClr val="006600"/>
                </a:solidFill>
                <a:latin typeface="Arial" pitchFamily="34" charset="0"/>
              </a:rPr>
              <a:t>xsd:sequence</a:t>
            </a:r>
            <a:r>
              <a:rPr kumimoji="0" lang="en-US" sz="1600">
                <a:latin typeface="Arial" pitchFamily="34" charset="0"/>
              </a:rPr>
              <a:t>&gt;</a:t>
            </a:r>
            <a:br>
              <a:rPr kumimoji="0" lang="en-US" sz="1600">
                <a:latin typeface="Arial" pitchFamily="34" charset="0"/>
              </a:rPr>
            </a:br>
            <a:r>
              <a:rPr kumimoji="0" lang="en-US" sz="1600">
                <a:latin typeface="Arial" pitchFamily="34" charset="0"/>
              </a:rPr>
              <a:t>&lt;/</a:t>
            </a:r>
            <a:r>
              <a:rPr kumimoji="0" lang="en-US" sz="1600">
                <a:solidFill>
                  <a:srgbClr val="006600"/>
                </a:solidFill>
                <a:latin typeface="Arial" pitchFamily="34" charset="0"/>
              </a:rPr>
              <a:t>xsd:complexType</a:t>
            </a:r>
            <a:r>
              <a:rPr kumimoji="0" lang="en-US" sz="1600">
                <a:latin typeface="Arial" pitchFamily="34" charset="0"/>
              </a:rPr>
              <a:t>&gt;</a:t>
            </a:r>
          </a:p>
        </p:txBody>
      </p:sp>
      <p:sp>
        <p:nvSpPr>
          <p:cNvPr id="615430" name="Text Box 6"/>
          <p:cNvSpPr txBox="1">
            <a:spLocks noChangeArrowheads="1"/>
          </p:cNvSpPr>
          <p:nvPr/>
        </p:nvSpPr>
        <p:spPr bwMode="auto">
          <a:xfrm>
            <a:off x="1547813" y="4797425"/>
            <a:ext cx="6350000" cy="457200"/>
          </a:xfrm>
          <a:prstGeom prst="rect">
            <a:avLst/>
          </a:prstGeom>
          <a:noFill/>
          <a:ln w="9525">
            <a:noFill/>
            <a:miter lim="800000"/>
            <a:headEnd/>
            <a:tailEnd/>
          </a:ln>
          <a:effectLst/>
        </p:spPr>
        <p:txBody>
          <a:bodyPr wrap="none">
            <a:spAutoFit/>
          </a:bodyPr>
          <a:lstStyle/>
          <a:p>
            <a:pPr algn="l" eaLnBrk="0" latinLnBrk="0" hangingPunct="0"/>
            <a:r>
              <a:rPr kumimoji="0" lang="en-US" sz="2400">
                <a:latin typeface="Arial" pitchFamily="34" charset="0"/>
              </a:rPr>
              <a:t>DTD:    &lt;!ELEMENT </a:t>
            </a:r>
            <a:r>
              <a:rPr kumimoji="0" lang="en-US" sz="2400">
                <a:solidFill>
                  <a:srgbClr val="006600"/>
                </a:solidFill>
                <a:latin typeface="Arial" pitchFamily="34" charset="0"/>
              </a:rPr>
              <a:t>person</a:t>
            </a:r>
            <a:r>
              <a:rPr kumimoji="0" lang="en-US" sz="2400">
                <a:latin typeface="Arial" pitchFamily="34" charset="0"/>
              </a:rPr>
              <a:t> (</a:t>
            </a:r>
            <a:r>
              <a:rPr kumimoji="0" lang="en-US" sz="2400">
                <a:solidFill>
                  <a:srgbClr val="006600"/>
                </a:solidFill>
                <a:latin typeface="Arial" pitchFamily="34" charset="0"/>
              </a:rPr>
              <a:t>name</a:t>
            </a:r>
            <a:r>
              <a:rPr kumimoji="0" lang="en-US" sz="2400">
                <a:latin typeface="Arial" pitchFamily="34" charset="0"/>
              </a:rPr>
              <a:t>,</a:t>
            </a:r>
            <a:r>
              <a:rPr kumimoji="0" lang="en-US" sz="2400">
                <a:solidFill>
                  <a:srgbClr val="006600"/>
                </a:solidFill>
                <a:latin typeface="Arial" pitchFamily="34" charset="0"/>
              </a:rPr>
              <a:t>address</a:t>
            </a:r>
            <a:r>
              <a:rPr kumimoji="0" lang="en-US" sz="2400">
                <a:latin typeface="Arial" pitchFamily="34" charset="0"/>
              </a:rPr>
              <a:t>)&gt;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2"/>
          <p:cNvSpPr>
            <a:spLocks noGrp="1"/>
          </p:cNvSpPr>
          <p:nvPr>
            <p:ph type="sldNum" sz="quarter" idx="10"/>
          </p:nvPr>
        </p:nvSpPr>
        <p:spPr/>
        <p:txBody>
          <a:bodyPr/>
          <a:lstStyle/>
          <a:p>
            <a:fld id="{6427AF4E-318B-446B-8DDD-9CACBB9D74FD}" type="slidenum">
              <a:rPr lang="fr-FR"/>
              <a:pPr/>
              <a:t>67</a:t>
            </a:fld>
            <a:endParaRPr lang="fr-FR"/>
          </a:p>
        </p:txBody>
      </p:sp>
      <p:sp>
        <p:nvSpPr>
          <p:cNvPr id="620548" name="Rectangle 4"/>
          <p:cNvSpPr>
            <a:spLocks noGrp="1" noChangeArrowheads="1"/>
          </p:cNvSpPr>
          <p:nvPr>
            <p:ph type="title"/>
          </p:nvPr>
        </p:nvSpPr>
        <p:spPr/>
        <p:txBody>
          <a:bodyPr/>
          <a:lstStyle/>
          <a:p>
            <a:r>
              <a:rPr lang="fr-FR"/>
              <a:t>Les éléments</a:t>
            </a:r>
          </a:p>
        </p:txBody>
      </p:sp>
      <p:sp>
        <p:nvSpPr>
          <p:cNvPr id="620553" name="Text Box 9"/>
          <p:cNvSpPr txBox="1">
            <a:spLocks noChangeArrowheads="1"/>
          </p:cNvSpPr>
          <p:nvPr/>
        </p:nvSpPr>
        <p:spPr bwMode="auto">
          <a:xfrm>
            <a:off x="468313" y="1341438"/>
            <a:ext cx="3429000" cy="346075"/>
          </a:xfrm>
          <a:prstGeom prst="rect">
            <a:avLst/>
          </a:prstGeom>
          <a:solidFill>
            <a:srgbClr val="CCCC00"/>
          </a:solidFill>
          <a:ln w="9525">
            <a:solidFill>
              <a:schemeClr val="tx1"/>
            </a:solidFill>
            <a:miter lim="800000"/>
            <a:headEnd/>
            <a:tailEnd type="none" w="sm" len="med"/>
          </a:ln>
          <a:effectLst/>
        </p:spPr>
        <p:txBody>
          <a:bodyPr>
            <a:spAutoFit/>
          </a:bodyPr>
          <a:lstStyle/>
          <a:p>
            <a:pPr algn="l" eaLnBrk="0" latinLnBrk="0" hangingPunct="0">
              <a:spcBef>
                <a:spcPct val="50000"/>
              </a:spcBef>
            </a:pPr>
            <a:r>
              <a:rPr kumimoji="0" lang="en-US" sz="1600" b="1">
                <a:latin typeface="Arial" pitchFamily="34" charset="0"/>
                <a:cs typeface="Arial" pitchFamily="34" charset="0"/>
              </a:rPr>
              <a:t>&lt;!ELEMENT Title (#PCDATA)&gt;</a:t>
            </a:r>
          </a:p>
        </p:txBody>
      </p:sp>
      <p:sp>
        <p:nvSpPr>
          <p:cNvPr id="620554" name="Text Box 10"/>
          <p:cNvSpPr txBox="1">
            <a:spLocks noChangeArrowheads="1"/>
          </p:cNvSpPr>
          <p:nvPr/>
        </p:nvSpPr>
        <p:spPr bwMode="auto">
          <a:xfrm>
            <a:off x="468313" y="2224088"/>
            <a:ext cx="3429000" cy="835025"/>
          </a:xfrm>
          <a:prstGeom prst="rect">
            <a:avLst/>
          </a:prstGeom>
          <a:solidFill>
            <a:schemeClr val="accent4">
              <a:lumMod val="60000"/>
              <a:lumOff val="40000"/>
            </a:schemeClr>
          </a:solidFill>
          <a:ln w="9525">
            <a:solidFill>
              <a:schemeClr val="tx1"/>
            </a:solidFill>
            <a:miter lim="800000"/>
            <a:headEnd/>
            <a:tailEnd type="none" w="sm" len="med"/>
          </a:ln>
          <a:effectLst/>
        </p:spPr>
        <p:txBody>
          <a:bodyPr>
            <a:spAutoFit/>
          </a:bodyPr>
          <a:lstStyle/>
          <a:p>
            <a:pPr algn="l" eaLnBrk="0" latinLnBrk="0" hangingPunct="0"/>
            <a:r>
              <a:rPr kumimoji="0" lang="en-US" sz="1600" b="1">
                <a:latin typeface="Arial" pitchFamily="34" charset="0"/>
                <a:cs typeface="Arial" pitchFamily="34" charset="0"/>
              </a:rPr>
              <a:t>&lt;elementType name="Title"&gt;</a:t>
            </a:r>
            <a:br>
              <a:rPr kumimoji="0" lang="en-US" sz="1600" b="1">
                <a:latin typeface="Arial" pitchFamily="34" charset="0"/>
                <a:cs typeface="Arial" pitchFamily="34" charset="0"/>
              </a:rPr>
            </a:br>
            <a:r>
              <a:rPr kumimoji="0" lang="en-US" sz="1600" b="1">
                <a:latin typeface="Arial" pitchFamily="34" charset="0"/>
                <a:cs typeface="Arial" pitchFamily="34" charset="0"/>
              </a:rPr>
              <a:t>   &lt;mixed/&gt;</a:t>
            </a:r>
            <a:br>
              <a:rPr kumimoji="0" lang="en-US" sz="1600" b="1">
                <a:latin typeface="Arial" pitchFamily="34" charset="0"/>
                <a:cs typeface="Arial" pitchFamily="34" charset="0"/>
              </a:rPr>
            </a:br>
            <a:r>
              <a:rPr kumimoji="0" lang="en-US" sz="1600" b="1">
                <a:latin typeface="Arial" pitchFamily="34" charset="0"/>
                <a:cs typeface="Arial" pitchFamily="34" charset="0"/>
              </a:rPr>
              <a:t>&lt;/elementType&gt;</a:t>
            </a:r>
          </a:p>
        </p:txBody>
      </p:sp>
      <p:sp>
        <p:nvSpPr>
          <p:cNvPr id="620555" name="Text Box 11"/>
          <p:cNvSpPr txBox="1">
            <a:spLocks noChangeArrowheads="1"/>
          </p:cNvSpPr>
          <p:nvPr/>
        </p:nvSpPr>
        <p:spPr bwMode="auto">
          <a:xfrm>
            <a:off x="468313" y="1036638"/>
            <a:ext cx="588962" cy="336550"/>
          </a:xfrm>
          <a:prstGeom prst="rect">
            <a:avLst/>
          </a:prstGeom>
          <a:noFill/>
          <a:ln w="9525">
            <a:noFill/>
            <a:miter lim="800000"/>
            <a:headEnd/>
            <a:tailEnd type="none" w="sm" len="med"/>
          </a:ln>
          <a:effectLst/>
        </p:spPr>
        <p:txBody>
          <a:bodyPr wrap="none">
            <a:spAutoFit/>
          </a:bodyPr>
          <a:lstStyle/>
          <a:p>
            <a:pPr algn="l" eaLnBrk="0" latinLnBrk="0" hangingPunct="0"/>
            <a:r>
              <a:rPr kumimoji="0" lang="en-US" sz="1600" i="1"/>
              <a:t>DTD</a:t>
            </a:r>
          </a:p>
        </p:txBody>
      </p:sp>
      <p:sp>
        <p:nvSpPr>
          <p:cNvPr id="620556" name="Text Box 12"/>
          <p:cNvSpPr txBox="1">
            <a:spLocks noChangeArrowheads="1"/>
          </p:cNvSpPr>
          <p:nvPr/>
        </p:nvSpPr>
        <p:spPr bwMode="auto">
          <a:xfrm>
            <a:off x="468313" y="1919288"/>
            <a:ext cx="815975" cy="336550"/>
          </a:xfrm>
          <a:prstGeom prst="rect">
            <a:avLst/>
          </a:prstGeom>
          <a:noFill/>
          <a:ln w="9525">
            <a:noFill/>
            <a:miter lim="800000"/>
            <a:headEnd/>
            <a:tailEnd type="none" w="sm" len="med"/>
          </a:ln>
          <a:effectLst/>
        </p:spPr>
        <p:txBody>
          <a:bodyPr wrap="none">
            <a:spAutoFit/>
          </a:bodyPr>
          <a:lstStyle/>
          <a:p>
            <a:pPr algn="l" eaLnBrk="0" latinLnBrk="0" hangingPunct="0"/>
            <a:r>
              <a:rPr kumimoji="0" lang="en-US" sz="1600" i="1"/>
              <a:t>Schema</a:t>
            </a:r>
          </a:p>
        </p:txBody>
      </p:sp>
      <p:sp>
        <p:nvSpPr>
          <p:cNvPr id="620557" name="Text Box 13"/>
          <p:cNvSpPr txBox="1">
            <a:spLocks noChangeArrowheads="1"/>
          </p:cNvSpPr>
          <p:nvPr/>
        </p:nvSpPr>
        <p:spPr bwMode="auto">
          <a:xfrm>
            <a:off x="4211638" y="3141663"/>
            <a:ext cx="4659312" cy="346075"/>
          </a:xfrm>
          <a:prstGeom prst="rect">
            <a:avLst/>
          </a:prstGeom>
          <a:solidFill>
            <a:srgbClr val="CCCC00"/>
          </a:solidFill>
          <a:ln w="9525">
            <a:solidFill>
              <a:schemeClr val="tx1"/>
            </a:solidFill>
            <a:miter lim="800000"/>
            <a:headEnd/>
            <a:tailEnd type="none" w="sm" len="med"/>
          </a:ln>
          <a:effectLst/>
        </p:spPr>
        <p:txBody>
          <a:bodyPr>
            <a:spAutoFit/>
          </a:bodyPr>
          <a:lstStyle/>
          <a:p>
            <a:pPr algn="l" eaLnBrk="0" latinLnBrk="0" hangingPunct="0">
              <a:spcBef>
                <a:spcPct val="50000"/>
              </a:spcBef>
            </a:pPr>
            <a:r>
              <a:rPr kumimoji="0" lang="en-US" sz="1600" b="1">
                <a:latin typeface="Arial" pitchFamily="34" charset="0"/>
                <a:cs typeface="Arial" pitchFamily="34" charset="0"/>
              </a:rPr>
              <a:t>&lt;!ELEMENT Book (Title, Author+)&gt;</a:t>
            </a:r>
          </a:p>
        </p:txBody>
      </p:sp>
      <p:sp>
        <p:nvSpPr>
          <p:cNvPr id="620558" name="Text Box 14"/>
          <p:cNvSpPr txBox="1">
            <a:spLocks noChangeArrowheads="1"/>
          </p:cNvSpPr>
          <p:nvPr/>
        </p:nvSpPr>
        <p:spPr bwMode="auto">
          <a:xfrm>
            <a:off x="4211638" y="4013200"/>
            <a:ext cx="4659312" cy="2301875"/>
          </a:xfrm>
          <a:prstGeom prst="rect">
            <a:avLst/>
          </a:prstGeom>
          <a:solidFill>
            <a:schemeClr val="accent4">
              <a:lumMod val="60000"/>
              <a:lumOff val="40000"/>
            </a:schemeClr>
          </a:solidFill>
          <a:ln w="9525">
            <a:solidFill>
              <a:schemeClr val="tx1"/>
            </a:solidFill>
            <a:miter lim="800000"/>
            <a:headEnd/>
            <a:tailEnd type="none" w="sm" len="med"/>
          </a:ln>
          <a:effectLst/>
        </p:spPr>
        <p:txBody>
          <a:bodyPr>
            <a:spAutoFit/>
          </a:bodyPr>
          <a:lstStyle/>
          <a:p>
            <a:pPr algn="l" eaLnBrk="0" latinLnBrk="0" hangingPunct="0"/>
            <a:r>
              <a:rPr kumimoji="0" lang="en-US" sz="1600" b="1" dirty="0">
                <a:latin typeface="Arial" pitchFamily="34" charset="0"/>
                <a:cs typeface="Arial" pitchFamily="34" charset="0"/>
              </a:rPr>
              <a:t>&lt;</a:t>
            </a:r>
            <a:r>
              <a:rPr kumimoji="0" lang="en-US" sz="1600" b="1" dirty="0" err="1">
                <a:latin typeface="Arial" pitchFamily="34" charset="0"/>
                <a:cs typeface="Arial" pitchFamily="34" charset="0"/>
              </a:rPr>
              <a:t>elementType</a:t>
            </a:r>
            <a:r>
              <a:rPr kumimoji="0" lang="en-US" sz="1600" b="1" dirty="0">
                <a:latin typeface="Arial" pitchFamily="34" charset="0"/>
                <a:cs typeface="Arial" pitchFamily="34" charset="0"/>
              </a:rPr>
              <a:t> name="Book"&gt;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&lt;sequence&gt;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&lt;</a:t>
            </a:r>
            <a:r>
              <a:rPr kumimoji="0" lang="en-US" sz="1600" b="1" dirty="0" err="1" smtClean="0">
                <a:latin typeface="Arial" pitchFamily="34" charset="0"/>
                <a:cs typeface="Arial" pitchFamily="34" charset="0"/>
              </a:rPr>
              <a:t>elementType</a:t>
            </a:r>
            <a:r>
              <a:rPr kumimoji="0" lang="en-US" sz="1600" b="1" dirty="0" smtClean="0">
                <a:latin typeface="Arial" pitchFamily="34" charset="0"/>
                <a:cs typeface="Arial" pitchFamily="34" charset="0"/>
              </a:rPr>
              <a:t> </a:t>
            </a:r>
            <a:r>
              <a:rPr kumimoji="0" lang="en-US" sz="1600" b="1" dirty="0">
                <a:latin typeface="Arial" pitchFamily="34" charset="0"/>
                <a:cs typeface="Arial" pitchFamily="34" charset="0"/>
              </a:rPr>
              <a:t>name="Title"</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a:t>
            </a:r>
            <a:r>
              <a:rPr kumimoji="0" lang="en-US" sz="1600" b="1" dirty="0" err="1">
                <a:latin typeface="Arial" pitchFamily="34" charset="0"/>
                <a:cs typeface="Arial" pitchFamily="34" charset="0"/>
              </a:rPr>
              <a:t>minOccur</a:t>
            </a:r>
            <a:r>
              <a:rPr kumimoji="0" lang="en-US" sz="1600" b="1" dirty="0">
                <a:latin typeface="Arial" pitchFamily="34" charset="0"/>
                <a:cs typeface="Arial" pitchFamily="34" charset="0"/>
              </a:rPr>
              <a:t>="1"</a:t>
            </a:r>
          </a:p>
          <a:p>
            <a:pPr algn="l" eaLnBrk="0" latinLnBrk="0" hangingPunct="0"/>
            <a:r>
              <a:rPr kumimoji="0" lang="en-US" sz="1600" b="1" dirty="0">
                <a:latin typeface="Arial" pitchFamily="34" charset="0"/>
                <a:cs typeface="Arial" pitchFamily="34" charset="0"/>
              </a:rPr>
              <a:t>                      </a:t>
            </a:r>
            <a:r>
              <a:rPr kumimoji="0" lang="en-US" sz="1600" b="1" dirty="0" err="1">
                <a:latin typeface="Arial" pitchFamily="34" charset="0"/>
                <a:cs typeface="Arial" pitchFamily="34" charset="0"/>
              </a:rPr>
              <a:t>maxOccur</a:t>
            </a:r>
            <a:r>
              <a:rPr kumimoji="0" lang="en-US" sz="1600" b="1" dirty="0">
                <a:latin typeface="Arial" pitchFamily="34" charset="0"/>
                <a:cs typeface="Arial" pitchFamily="34" charset="0"/>
              </a:rPr>
              <a:t>="1"/&gt;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&lt;</a:t>
            </a:r>
            <a:r>
              <a:rPr kumimoji="0" lang="en-US" sz="1600" b="1" dirty="0" err="1" smtClean="0">
                <a:latin typeface="Arial" pitchFamily="34" charset="0"/>
                <a:cs typeface="Arial" pitchFamily="34" charset="0"/>
              </a:rPr>
              <a:t>elementType</a:t>
            </a:r>
            <a:r>
              <a:rPr kumimoji="0" lang="en-US" sz="1600" b="1" dirty="0" smtClean="0">
                <a:latin typeface="Arial" pitchFamily="34" charset="0"/>
                <a:cs typeface="Arial" pitchFamily="34" charset="0"/>
              </a:rPr>
              <a:t> </a:t>
            </a:r>
            <a:r>
              <a:rPr kumimoji="0" lang="en-US" sz="1600" b="1" dirty="0">
                <a:latin typeface="Arial" pitchFamily="34" charset="0"/>
                <a:cs typeface="Arial" pitchFamily="34" charset="0"/>
              </a:rPr>
              <a:t>name="Author"</a:t>
            </a:r>
          </a:p>
          <a:p>
            <a:pPr algn="l" eaLnBrk="0" latinLnBrk="0" hangingPunct="0"/>
            <a:r>
              <a:rPr kumimoji="0" lang="en-US" sz="1600" b="1" dirty="0">
                <a:latin typeface="Arial" pitchFamily="34" charset="0"/>
                <a:cs typeface="Arial" pitchFamily="34" charset="0"/>
              </a:rPr>
              <a:t>                      </a:t>
            </a:r>
            <a:r>
              <a:rPr kumimoji="0" lang="en-US" sz="1600" b="1" dirty="0" err="1">
                <a:latin typeface="Arial" pitchFamily="34" charset="0"/>
                <a:cs typeface="Arial" pitchFamily="34" charset="0"/>
              </a:rPr>
              <a:t>minOccur</a:t>
            </a:r>
            <a:r>
              <a:rPr kumimoji="0" lang="en-US" sz="1600" b="1" dirty="0">
                <a:latin typeface="Arial" pitchFamily="34" charset="0"/>
                <a:cs typeface="Arial" pitchFamily="34" charset="0"/>
              </a:rPr>
              <a:t>="1"/&gt;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&lt;/sequence&gt;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&lt;/</a:t>
            </a:r>
            <a:r>
              <a:rPr kumimoji="0" lang="en-US" sz="1600" b="1" dirty="0" err="1">
                <a:latin typeface="Arial" pitchFamily="34" charset="0"/>
                <a:cs typeface="Arial" pitchFamily="34" charset="0"/>
              </a:rPr>
              <a:t>elementType</a:t>
            </a:r>
            <a:r>
              <a:rPr kumimoji="0" lang="en-US" sz="1600" b="1" dirty="0">
                <a:latin typeface="Arial" pitchFamily="34" charset="0"/>
                <a:cs typeface="Arial" pitchFamily="34" charset="0"/>
              </a:rPr>
              <a:t>&gt;</a:t>
            </a:r>
          </a:p>
        </p:txBody>
      </p:sp>
      <p:sp>
        <p:nvSpPr>
          <p:cNvPr id="620559" name="Text Box 15"/>
          <p:cNvSpPr txBox="1">
            <a:spLocks noChangeArrowheads="1"/>
          </p:cNvSpPr>
          <p:nvPr/>
        </p:nvSpPr>
        <p:spPr bwMode="auto">
          <a:xfrm>
            <a:off x="4211638" y="2836863"/>
            <a:ext cx="588962" cy="336550"/>
          </a:xfrm>
          <a:prstGeom prst="rect">
            <a:avLst/>
          </a:prstGeom>
          <a:noFill/>
          <a:ln w="9525">
            <a:noFill/>
            <a:miter lim="800000"/>
            <a:headEnd/>
            <a:tailEnd type="none" w="sm" len="med"/>
          </a:ln>
          <a:effectLst/>
        </p:spPr>
        <p:txBody>
          <a:bodyPr wrap="none">
            <a:spAutoFit/>
          </a:bodyPr>
          <a:lstStyle/>
          <a:p>
            <a:pPr algn="l" eaLnBrk="0" latinLnBrk="0" hangingPunct="0"/>
            <a:r>
              <a:rPr kumimoji="0" lang="en-US" sz="1600" i="1"/>
              <a:t>DTD</a:t>
            </a:r>
          </a:p>
        </p:txBody>
      </p:sp>
      <p:sp>
        <p:nvSpPr>
          <p:cNvPr id="620560" name="Text Box 16"/>
          <p:cNvSpPr txBox="1">
            <a:spLocks noChangeArrowheads="1"/>
          </p:cNvSpPr>
          <p:nvPr/>
        </p:nvSpPr>
        <p:spPr bwMode="auto">
          <a:xfrm>
            <a:off x="4211638" y="3708400"/>
            <a:ext cx="815975" cy="336550"/>
          </a:xfrm>
          <a:prstGeom prst="rect">
            <a:avLst/>
          </a:prstGeom>
          <a:noFill/>
          <a:ln w="9525">
            <a:noFill/>
            <a:miter lim="800000"/>
            <a:headEnd/>
            <a:tailEnd type="none" w="sm" len="med"/>
          </a:ln>
          <a:effectLst/>
        </p:spPr>
        <p:txBody>
          <a:bodyPr wrap="none">
            <a:spAutoFit/>
          </a:bodyPr>
          <a:lstStyle/>
          <a:p>
            <a:pPr algn="l" eaLnBrk="0" latinLnBrk="0" hangingPunct="0"/>
            <a:r>
              <a:rPr kumimoji="0" lang="en-US" sz="1600" i="1"/>
              <a:t>Schema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CEA2123E-B8D0-4993-94DA-16417E2C790D}" type="slidenum">
              <a:rPr lang="fr-FR"/>
              <a:pPr/>
              <a:t>68</a:t>
            </a:fld>
            <a:endParaRPr lang="fr-FR"/>
          </a:p>
        </p:txBody>
      </p:sp>
      <p:sp>
        <p:nvSpPr>
          <p:cNvPr id="617474" name="Rectangle 2"/>
          <p:cNvSpPr>
            <a:spLocks noGrp="1" noChangeArrowheads="1"/>
          </p:cNvSpPr>
          <p:nvPr>
            <p:ph type="title"/>
          </p:nvPr>
        </p:nvSpPr>
        <p:spPr/>
        <p:txBody>
          <a:bodyPr/>
          <a:lstStyle/>
          <a:p>
            <a:r>
              <a:rPr lang="fr-FR"/>
              <a:t>Types locaux ou type globaux</a:t>
            </a:r>
          </a:p>
        </p:txBody>
      </p:sp>
      <p:sp>
        <p:nvSpPr>
          <p:cNvPr id="617475" name="Rectangle 3"/>
          <p:cNvSpPr>
            <a:spLocks noGrp="1" noChangeArrowheads="1"/>
          </p:cNvSpPr>
          <p:nvPr>
            <p:ph type="body" idx="1"/>
          </p:nvPr>
        </p:nvSpPr>
        <p:spPr>
          <a:xfrm>
            <a:off x="485775" y="1046163"/>
            <a:ext cx="7974013" cy="4975225"/>
          </a:xfrm>
        </p:spPr>
        <p:txBody>
          <a:bodyPr/>
          <a:lstStyle/>
          <a:p>
            <a:r>
              <a:rPr lang="en-US"/>
              <a:t>Local type:</a:t>
            </a:r>
          </a:p>
          <a:p>
            <a:pPr>
              <a:buFont typeface="Wingdings" pitchFamily="2" charset="2"/>
              <a:buNone/>
            </a:pPr>
            <a:r>
              <a:rPr lang="en-US"/>
              <a:t>      &lt;</a:t>
            </a:r>
            <a:r>
              <a:rPr lang="en-US">
                <a:solidFill>
                  <a:srgbClr val="006600"/>
                </a:solidFill>
              </a:rPr>
              <a:t>xsd:element</a:t>
            </a:r>
            <a:r>
              <a:rPr lang="en-US"/>
              <a:t> </a:t>
            </a:r>
            <a:r>
              <a:rPr lang="en-US">
                <a:solidFill>
                  <a:srgbClr val="CC3300"/>
                </a:solidFill>
              </a:rPr>
              <a:t>name</a:t>
            </a:r>
            <a:r>
              <a:rPr lang="en-US"/>
              <a:t>=“person”&gt;</a:t>
            </a:r>
            <a:br>
              <a:rPr lang="en-US"/>
            </a:br>
            <a:r>
              <a:rPr lang="en-US"/>
              <a:t>            [define locally the person’s type]</a:t>
            </a:r>
            <a:br>
              <a:rPr lang="en-US"/>
            </a:br>
            <a:r>
              <a:rPr lang="en-US"/>
              <a:t>   &lt;/</a:t>
            </a:r>
            <a:r>
              <a:rPr lang="en-US">
                <a:solidFill>
                  <a:srgbClr val="006600"/>
                </a:solidFill>
              </a:rPr>
              <a:t>xsd:element</a:t>
            </a:r>
            <a:r>
              <a:rPr lang="en-US"/>
              <a:t>&gt;</a:t>
            </a:r>
          </a:p>
          <a:p>
            <a:r>
              <a:rPr lang="en-US"/>
              <a:t>Global type:</a:t>
            </a:r>
            <a:br>
              <a:rPr lang="en-US"/>
            </a:br>
            <a:r>
              <a:rPr lang="en-US"/>
              <a:t>   &lt;</a:t>
            </a:r>
            <a:r>
              <a:rPr lang="en-US">
                <a:solidFill>
                  <a:srgbClr val="006600"/>
                </a:solidFill>
              </a:rPr>
              <a:t>xsd:element</a:t>
            </a:r>
            <a:r>
              <a:rPr lang="en-US"/>
              <a:t> </a:t>
            </a:r>
            <a:r>
              <a:rPr lang="en-US">
                <a:solidFill>
                  <a:srgbClr val="CC3300"/>
                </a:solidFill>
              </a:rPr>
              <a:t>name</a:t>
            </a:r>
            <a:r>
              <a:rPr lang="en-US"/>
              <a:t>=“person” </a:t>
            </a:r>
            <a:r>
              <a:rPr lang="en-US">
                <a:solidFill>
                  <a:srgbClr val="CC3300"/>
                </a:solidFill>
              </a:rPr>
              <a:t>type</a:t>
            </a:r>
            <a:r>
              <a:rPr lang="en-US"/>
              <a:t>=“</a:t>
            </a:r>
            <a:r>
              <a:rPr lang="en-US">
                <a:solidFill>
                  <a:schemeClr val="accent2"/>
                </a:solidFill>
              </a:rPr>
              <a:t>ttt</a:t>
            </a:r>
            <a:r>
              <a:rPr lang="en-US"/>
              <a:t>”/&gt;</a:t>
            </a:r>
            <a:br>
              <a:rPr lang="en-US"/>
            </a:br>
            <a:r>
              <a:rPr lang="en-US"/>
              <a:t/>
            </a:r>
            <a:br>
              <a:rPr lang="en-US"/>
            </a:br>
            <a:r>
              <a:rPr lang="en-US"/>
              <a:t>   &lt;</a:t>
            </a:r>
            <a:r>
              <a:rPr lang="en-US">
                <a:solidFill>
                  <a:srgbClr val="006600"/>
                </a:solidFill>
              </a:rPr>
              <a:t>xsd:complexType </a:t>
            </a:r>
            <a:r>
              <a:rPr lang="en-US">
                <a:solidFill>
                  <a:srgbClr val="CC3300"/>
                </a:solidFill>
              </a:rPr>
              <a:t>name</a:t>
            </a:r>
            <a:r>
              <a:rPr lang="en-US"/>
              <a:t>=“</a:t>
            </a:r>
            <a:r>
              <a:rPr lang="en-US">
                <a:solidFill>
                  <a:schemeClr val="accent2"/>
                </a:solidFill>
              </a:rPr>
              <a:t>ttt</a:t>
            </a:r>
            <a:r>
              <a:rPr lang="en-US"/>
              <a:t>”&gt;</a:t>
            </a:r>
            <a:br>
              <a:rPr lang="en-US"/>
            </a:br>
            <a:r>
              <a:rPr lang="en-US"/>
              <a:t>             [define here the type ttt]</a:t>
            </a:r>
            <a:br>
              <a:rPr lang="en-US"/>
            </a:br>
            <a:r>
              <a:rPr lang="en-US"/>
              <a:t>   &lt;/</a:t>
            </a:r>
            <a:r>
              <a:rPr lang="en-US">
                <a:solidFill>
                  <a:srgbClr val="006600"/>
                </a:solidFill>
              </a:rPr>
              <a:t>xsd:complexType&gt;</a:t>
            </a:r>
          </a:p>
          <a:p>
            <a:endParaRPr lang="fr-FR"/>
          </a:p>
          <a:p>
            <a:pPr>
              <a:buFont typeface="Wingdings" pitchFamily="2" charset="2"/>
              <a:buNone/>
            </a:pPr>
            <a:r>
              <a:rPr lang="fr-FR">
                <a:solidFill>
                  <a:srgbClr val="D71515"/>
                </a:solidFill>
              </a:rPr>
              <a:t>Types globaux = réutilisables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D7A49857-CEAF-4A28-AA25-BC60EC2E878B}" type="slidenum">
              <a:rPr lang="fr-FR"/>
              <a:pPr/>
              <a:t>69</a:t>
            </a:fld>
            <a:endParaRPr lang="fr-FR"/>
          </a:p>
        </p:txBody>
      </p:sp>
      <p:sp>
        <p:nvSpPr>
          <p:cNvPr id="589826" name="Rectangle 1026"/>
          <p:cNvSpPr>
            <a:spLocks noGrp="1" noChangeArrowheads="1"/>
          </p:cNvSpPr>
          <p:nvPr>
            <p:ph type="title"/>
          </p:nvPr>
        </p:nvSpPr>
        <p:spPr/>
        <p:txBody>
          <a:bodyPr/>
          <a:lstStyle/>
          <a:p>
            <a:r>
              <a:rPr lang="fr-FR"/>
              <a:t>Syntaxe</a:t>
            </a:r>
          </a:p>
        </p:txBody>
      </p:sp>
      <p:sp>
        <p:nvSpPr>
          <p:cNvPr id="589827" name="Rectangle 1027"/>
          <p:cNvSpPr>
            <a:spLocks noGrp="1" noChangeArrowheads="1"/>
          </p:cNvSpPr>
          <p:nvPr>
            <p:ph type="body" idx="1"/>
          </p:nvPr>
        </p:nvSpPr>
        <p:spPr/>
        <p:txBody>
          <a:bodyPr/>
          <a:lstStyle/>
          <a:p>
            <a:pPr>
              <a:buFont typeface="Wingdings" pitchFamily="2" charset="2"/>
              <a:buNone/>
            </a:pPr>
            <a:r>
              <a:rPr lang="fr-FR" sz="1600" dirty="0">
                <a:solidFill>
                  <a:srgbClr val="6699FF"/>
                </a:solidFill>
                <a:effectLst>
                  <a:outerShdw blurRad="38100" dist="38100" dir="2700000" algn="tl">
                    <a:srgbClr val="000000"/>
                  </a:outerShdw>
                </a:effectLst>
              </a:rPr>
              <a:t>&lt;</a:t>
            </a:r>
            <a:r>
              <a:rPr lang="fr-FR" sz="1600" dirty="0" err="1">
                <a:solidFill>
                  <a:srgbClr val="6699FF"/>
                </a:solidFill>
                <a:effectLst>
                  <a:outerShdw blurRad="38100" dist="38100" dir="2700000" algn="tl">
                    <a:srgbClr val="000000"/>
                  </a:outerShdw>
                </a:effectLst>
              </a:rPr>
              <a:t>xsd:element</a:t>
            </a:r>
            <a:r>
              <a:rPr lang="fr-FR" sz="1600" dirty="0">
                <a:solidFill>
                  <a:srgbClr val="6699FF"/>
                </a:solidFill>
                <a:effectLst>
                  <a:outerShdw blurRad="38100" dist="38100" dir="2700000" algn="tl">
                    <a:srgbClr val="000000"/>
                  </a:outerShdw>
                </a:effectLst>
              </a:rPr>
              <a:t> </a:t>
            </a:r>
            <a:r>
              <a:rPr lang="fr-FR" sz="1600" dirty="0" err="1">
                <a:solidFill>
                  <a:srgbClr val="6699FF"/>
                </a:solidFill>
                <a:effectLst>
                  <a:outerShdw blurRad="38100" dist="38100" dir="2700000" algn="tl">
                    <a:srgbClr val="000000"/>
                  </a:outerShdw>
                </a:effectLst>
              </a:rPr>
              <a:t>name</a:t>
            </a:r>
            <a:r>
              <a:rPr lang="fr-FR" sz="1600" dirty="0">
                <a:solidFill>
                  <a:srgbClr val="6699FF"/>
                </a:solidFill>
                <a:effectLst>
                  <a:outerShdw blurRad="38100" dist="38100" dir="2700000" algn="tl">
                    <a:srgbClr val="000000"/>
                  </a:outerShdw>
                </a:effectLst>
              </a:rPr>
              <a:t>="</a:t>
            </a:r>
            <a:r>
              <a:rPr lang="fr-FR" sz="1600" dirty="0" err="1">
                <a:solidFill>
                  <a:srgbClr val="6699FF"/>
                </a:solidFill>
                <a:effectLst>
                  <a:outerShdw blurRad="38100" dist="38100" dir="2700000" algn="tl">
                    <a:srgbClr val="000000"/>
                  </a:outerShdw>
                </a:effectLst>
              </a:rPr>
              <a:t>LeNomDeMonElement</a:t>
            </a:r>
            <a:r>
              <a:rPr lang="fr-FR" sz="1600" dirty="0">
                <a:solidFill>
                  <a:srgbClr val="6699FF"/>
                </a:solidFill>
                <a:effectLst>
                  <a:outerShdw blurRad="38100" dist="38100" dir="2700000" algn="tl">
                    <a:srgbClr val="000000"/>
                  </a:outerShdw>
                </a:effectLst>
              </a:rPr>
              <a:t>"  type="</a:t>
            </a:r>
            <a:r>
              <a:rPr lang="fr-FR" sz="1600" dirty="0" err="1">
                <a:solidFill>
                  <a:srgbClr val="6699FF"/>
                </a:solidFill>
                <a:effectLst>
                  <a:outerShdw blurRad="38100" dist="38100" dir="2700000" algn="tl">
                    <a:srgbClr val="000000"/>
                  </a:outerShdw>
                </a:effectLst>
              </a:rPr>
              <a:t>LeTypeDeContenuDeCetElement</a:t>
            </a:r>
            <a:r>
              <a:rPr lang="fr-FR" sz="1600" dirty="0">
                <a:solidFill>
                  <a:srgbClr val="6699FF"/>
                </a:solidFill>
                <a:effectLst>
                  <a:outerShdw blurRad="38100" dist="38100" dir="2700000" algn="tl">
                    <a:srgbClr val="000000"/>
                  </a:outerShdw>
                </a:effectLst>
              </a:rPr>
              <a:t>"&gt;</a:t>
            </a:r>
            <a:endParaRPr lang="fr-FR" dirty="0">
              <a:latin typeface="Arial Unicode MS" pitchFamily="34" charset="-128"/>
            </a:endParaRPr>
          </a:p>
          <a:p>
            <a:endParaRPr lang="fr-FR" dirty="0">
              <a:latin typeface="Arial Unicode MS" pitchFamily="34" charset="-128"/>
            </a:endParaRPr>
          </a:p>
          <a:p>
            <a:endParaRPr lang="fr-FR" dirty="0">
              <a:latin typeface="Arial Unicode MS" pitchFamily="34" charset="-128"/>
            </a:endParaRPr>
          </a:p>
          <a:p>
            <a:pPr>
              <a:buFont typeface="Wingdings" pitchFamily="2" charset="2"/>
              <a:buNone/>
            </a:pPr>
            <a:r>
              <a:rPr lang="fr-FR" sz="1600" dirty="0">
                <a:solidFill>
                  <a:srgbClr val="6699FF"/>
                </a:solidFill>
                <a:effectLst>
                  <a:outerShdw blurRad="38100" dist="38100" dir="2700000" algn="tl">
                    <a:srgbClr val="000000"/>
                  </a:outerShdw>
                </a:effectLst>
              </a:rPr>
              <a:t>&lt;</a:t>
            </a:r>
            <a:r>
              <a:rPr lang="fr-FR" sz="1600" dirty="0" err="1">
                <a:solidFill>
                  <a:srgbClr val="6699FF"/>
                </a:solidFill>
                <a:effectLst>
                  <a:outerShdw blurRad="38100" dist="38100" dir="2700000" algn="tl">
                    <a:srgbClr val="000000"/>
                  </a:outerShdw>
                </a:effectLst>
              </a:rPr>
              <a:t>ElementType</a:t>
            </a:r>
            <a:r>
              <a:rPr lang="fr-FR" sz="1600" dirty="0">
                <a:solidFill>
                  <a:srgbClr val="6699FF"/>
                </a:solidFill>
                <a:effectLst>
                  <a:outerShdw blurRad="38100" dist="38100" dir="2700000" algn="tl">
                    <a:srgbClr val="000000"/>
                  </a:outerShdw>
                </a:effectLst>
              </a:rPr>
              <a:t> </a:t>
            </a:r>
            <a:r>
              <a:rPr lang="fr-FR" sz="1600" dirty="0" err="1">
                <a:solidFill>
                  <a:srgbClr val="6699FF"/>
                </a:solidFill>
                <a:effectLst>
                  <a:outerShdw blurRad="38100" dist="38100" dir="2700000" algn="tl">
                    <a:srgbClr val="000000"/>
                  </a:outerShdw>
                </a:effectLst>
              </a:rPr>
              <a:t>name</a:t>
            </a:r>
            <a:r>
              <a:rPr lang="fr-FR" sz="1600" dirty="0">
                <a:solidFill>
                  <a:srgbClr val="6699FF"/>
                </a:solidFill>
                <a:effectLst>
                  <a:outerShdw blurRad="38100" dist="38100" dir="2700000" algn="tl">
                    <a:srgbClr val="000000"/>
                  </a:outerShdw>
                </a:effectLst>
              </a:rPr>
              <a:t>="</a:t>
            </a:r>
            <a:r>
              <a:rPr lang="fr-FR" sz="1600" dirty="0" err="1">
                <a:solidFill>
                  <a:srgbClr val="6699FF"/>
                </a:solidFill>
                <a:effectLst>
                  <a:outerShdw blurRad="38100" dist="38100" dir="2700000" algn="tl">
                    <a:srgbClr val="000000"/>
                  </a:outerShdw>
                </a:effectLst>
              </a:rPr>
              <a:t>street</a:t>
            </a:r>
            <a:r>
              <a:rPr lang="fr-FR" sz="1600" dirty="0">
                <a:solidFill>
                  <a:srgbClr val="6699FF"/>
                </a:solidFill>
                <a:effectLst>
                  <a:outerShdw blurRad="38100" dist="38100" dir="2700000" algn="tl">
                    <a:srgbClr val="000000"/>
                  </a:outerShdw>
                </a:effectLst>
              </a:rPr>
              <a:t>" content="</a:t>
            </a:r>
            <a:r>
              <a:rPr lang="fr-FR" sz="1600" dirty="0" err="1">
                <a:solidFill>
                  <a:srgbClr val="6699FF"/>
                </a:solidFill>
                <a:effectLst>
                  <a:outerShdw blurRad="38100" dist="38100" dir="2700000" algn="tl">
                    <a:srgbClr val="000000"/>
                  </a:outerShdw>
                </a:effectLst>
              </a:rPr>
              <a:t>textOnly</a:t>
            </a:r>
            <a:r>
              <a:rPr lang="fr-FR" sz="1600" dirty="0">
                <a:solidFill>
                  <a:srgbClr val="6699FF"/>
                </a:solidFill>
                <a:effectLst>
                  <a:outerShdw blurRad="38100" dist="38100" dir="2700000" algn="tl">
                    <a:srgbClr val="000000"/>
                  </a:outerShdw>
                </a:effectLst>
              </a:rPr>
              <a:t>" /&gt;</a:t>
            </a:r>
          </a:p>
          <a:p>
            <a:pPr>
              <a:buFont typeface="Wingdings" pitchFamily="2" charset="2"/>
              <a:buNone/>
            </a:pPr>
            <a:endParaRPr lang="fr-FR" sz="1600" dirty="0">
              <a:solidFill>
                <a:srgbClr val="6699FF"/>
              </a:solidFill>
              <a:effectLst>
                <a:outerShdw blurRad="38100" dist="38100" dir="2700000" algn="tl">
                  <a:srgbClr val="000000"/>
                </a:outerShdw>
              </a:effectLst>
            </a:endParaRPr>
          </a:p>
          <a:p>
            <a:pPr>
              <a:buFont typeface="Wingdings" pitchFamily="2" charset="2"/>
              <a:buNone/>
            </a:pPr>
            <a:endParaRPr lang="fr-FR" sz="1600" dirty="0">
              <a:solidFill>
                <a:srgbClr val="6699FF"/>
              </a:solidFill>
              <a:effectLst>
                <a:outerShdw blurRad="38100" dist="38100" dir="2700000" algn="tl">
                  <a:srgbClr val="000000"/>
                </a:outerShdw>
              </a:effectLst>
            </a:endParaRPr>
          </a:p>
          <a:p>
            <a:pPr>
              <a:buFont typeface="Wingdings" pitchFamily="2" charset="2"/>
              <a:buNone/>
            </a:pPr>
            <a:endParaRPr lang="fr-FR" sz="1600" dirty="0">
              <a:solidFill>
                <a:srgbClr val="6699FF"/>
              </a:solidFill>
              <a:effectLst>
                <a:outerShdw blurRad="38100" dist="38100" dir="2700000" algn="tl">
                  <a:srgbClr val="000000"/>
                </a:outerShdw>
              </a:effectLst>
            </a:endParaRPr>
          </a:p>
          <a:p>
            <a:pPr>
              <a:buFont typeface="Wingdings" pitchFamily="2" charset="2"/>
              <a:buNone/>
            </a:pPr>
            <a:endParaRPr lang="fr-FR" sz="1600" dirty="0">
              <a:solidFill>
                <a:srgbClr val="6699FF"/>
              </a:solidFill>
              <a:effectLst>
                <a:outerShdw blurRad="38100" dist="38100" dir="2700000" algn="tl">
                  <a:srgbClr val="000000"/>
                </a:outerShdw>
              </a:effectLst>
            </a:endParaRPr>
          </a:p>
          <a:p>
            <a:pPr>
              <a:buFont typeface="Wingdings" pitchFamily="2" charset="2"/>
              <a:buNone/>
            </a:pPr>
            <a:endParaRPr lang="fr-FR" sz="1600" dirty="0">
              <a:solidFill>
                <a:srgbClr val="6699FF"/>
              </a:solidFill>
              <a:effectLst>
                <a:outerShdw blurRad="38100" dist="38100" dir="2700000" algn="tl">
                  <a:srgbClr val="000000"/>
                </a:outerShdw>
              </a:effectLst>
            </a:endParaRPr>
          </a:p>
          <a:p>
            <a:pPr>
              <a:buFont typeface="Wingdings" pitchFamily="2" charset="2"/>
              <a:buNone/>
            </a:pPr>
            <a:r>
              <a:rPr lang="fr-FR" sz="1600" dirty="0">
                <a:solidFill>
                  <a:srgbClr val="6699FF"/>
                </a:solidFill>
                <a:effectLst>
                  <a:outerShdw blurRad="38100" dist="38100" dir="2700000" algn="tl">
                    <a:srgbClr val="000000"/>
                  </a:outerShdw>
                </a:effectLst>
              </a:rPr>
              <a:t>&lt;</a:t>
            </a:r>
            <a:r>
              <a:rPr lang="fr-FR" sz="1600" dirty="0" err="1">
                <a:solidFill>
                  <a:srgbClr val="6699FF"/>
                </a:solidFill>
                <a:effectLst>
                  <a:outerShdw blurRad="38100" dist="38100" dir="2700000" algn="tl">
                    <a:srgbClr val="000000"/>
                  </a:outerShdw>
                </a:effectLst>
              </a:rPr>
              <a:t>element</a:t>
            </a:r>
            <a:r>
              <a:rPr lang="fr-FR" sz="1600" dirty="0">
                <a:solidFill>
                  <a:srgbClr val="6699FF"/>
                </a:solidFill>
                <a:effectLst>
                  <a:outerShdw blurRad="38100" dist="38100" dir="2700000" algn="tl">
                    <a:srgbClr val="000000"/>
                  </a:outerShdw>
                </a:effectLst>
              </a:rPr>
              <a:t> type="Item" </a:t>
            </a:r>
            <a:r>
              <a:rPr lang="fr-FR" sz="1600" dirty="0" err="1">
                <a:solidFill>
                  <a:srgbClr val="6699FF"/>
                </a:solidFill>
                <a:effectLst>
                  <a:outerShdw blurRad="38100" dist="38100" dir="2700000" algn="tl">
                    <a:srgbClr val="000000"/>
                  </a:outerShdw>
                </a:effectLst>
              </a:rPr>
              <a:t>maxOccurs</a:t>
            </a:r>
            <a:r>
              <a:rPr lang="fr-FR" sz="1600" dirty="0">
                <a:solidFill>
                  <a:srgbClr val="6699FF"/>
                </a:solidFill>
                <a:effectLst>
                  <a:outerShdw blurRad="38100" dist="38100" dir="2700000" algn="tl">
                    <a:srgbClr val="000000"/>
                  </a:outerShdw>
                </a:effectLst>
              </a:rPr>
              <a:t>="*" /&gt;</a:t>
            </a:r>
          </a:p>
          <a:p>
            <a:pPr>
              <a:buFont typeface="Wingdings" pitchFamily="2" charset="2"/>
              <a:buNone/>
            </a:pPr>
            <a:endParaRPr lang="fr-FR" sz="1600" dirty="0">
              <a:solidFill>
                <a:srgbClr val="6699FF"/>
              </a:solidFill>
              <a:effectLst>
                <a:outerShdw blurRad="38100" dist="38100" dir="2700000" algn="tl">
                  <a:srgbClr val="000000"/>
                </a:outerShdw>
              </a:effectLst>
            </a:endParaRPr>
          </a:p>
          <a:p>
            <a:r>
              <a:rPr lang="fr-FR" sz="1600" dirty="0" err="1">
                <a:solidFill>
                  <a:srgbClr val="6699FF"/>
                </a:solidFill>
                <a:effectLst>
                  <a:outerShdw blurRad="38100" dist="38100" dir="2700000" algn="tl">
                    <a:srgbClr val="000000"/>
                  </a:outerShdw>
                </a:effectLst>
              </a:rPr>
              <a:t>ElementType</a:t>
            </a:r>
            <a:r>
              <a:rPr lang="fr-FR" sz="1600" dirty="0">
                <a:solidFill>
                  <a:srgbClr val="6699FF"/>
                </a:solidFill>
                <a:effectLst>
                  <a:outerShdw blurRad="38100" dist="38100" dir="2700000" algn="tl">
                    <a:srgbClr val="000000"/>
                  </a:outerShdw>
                </a:effectLst>
              </a:rPr>
              <a:t> : </a:t>
            </a:r>
            <a:r>
              <a:rPr lang="fr-FR" sz="1600" b="0" dirty="0"/>
              <a:t>définit les types et condition d’un </a:t>
            </a:r>
            <a:r>
              <a:rPr lang="fr-FR" sz="1600" b="0" dirty="0" err="1"/>
              <a:t>element</a:t>
            </a:r>
            <a:endParaRPr lang="fr-FR" sz="1600" b="0" dirty="0"/>
          </a:p>
          <a:p>
            <a:r>
              <a:rPr lang="fr-FR" sz="1600" dirty="0" err="1">
                <a:solidFill>
                  <a:srgbClr val="6699FF"/>
                </a:solidFill>
                <a:effectLst>
                  <a:outerShdw blurRad="38100" dist="38100" dir="2700000" algn="tl">
                    <a:srgbClr val="000000"/>
                  </a:outerShdw>
                </a:effectLst>
              </a:rPr>
              <a:t>AttributeType</a:t>
            </a:r>
            <a:r>
              <a:rPr lang="fr-FR" sz="1600" dirty="0">
                <a:solidFill>
                  <a:srgbClr val="6699FF"/>
                </a:solidFill>
                <a:effectLst>
                  <a:outerShdw blurRad="38100" dist="38100" dir="2700000" algn="tl">
                    <a:srgbClr val="000000"/>
                  </a:outerShdw>
                </a:effectLst>
              </a:rPr>
              <a:t> : </a:t>
            </a:r>
            <a:r>
              <a:rPr lang="fr-FR" sz="1600" b="0" dirty="0"/>
              <a:t>définit les types et condition d’un attribut</a:t>
            </a:r>
          </a:p>
          <a:p>
            <a:r>
              <a:rPr lang="fr-FR" sz="1600" dirty="0" err="1">
                <a:solidFill>
                  <a:srgbClr val="6699FF"/>
                </a:solidFill>
                <a:effectLst>
                  <a:outerShdw blurRad="38100" dist="38100" dir="2700000" algn="tl">
                    <a:srgbClr val="000000"/>
                  </a:outerShdw>
                </a:effectLst>
              </a:rPr>
              <a:t>Attribute</a:t>
            </a:r>
            <a:r>
              <a:rPr lang="fr-FR" sz="1600" dirty="0">
                <a:solidFill>
                  <a:srgbClr val="6699FF"/>
                </a:solidFill>
                <a:effectLst>
                  <a:outerShdw blurRad="38100" dist="38100" dir="2700000" algn="tl">
                    <a:srgbClr val="000000"/>
                  </a:outerShdw>
                </a:effectLst>
              </a:rPr>
              <a:t> : </a:t>
            </a:r>
            <a:r>
              <a:rPr lang="fr-FR" sz="1600" b="0" dirty="0"/>
              <a:t>Déclare qu’un attribut prédéfini peut apparaître dans un élément « </a:t>
            </a:r>
            <a:r>
              <a:rPr lang="fr-FR" sz="1600" b="0" dirty="0" err="1" smtClean="0"/>
              <a:t>AttributeType</a:t>
            </a:r>
            <a:r>
              <a:rPr lang="fr-FR" sz="1600" b="0" dirty="0"/>
              <a:t> »</a:t>
            </a:r>
          </a:p>
          <a:p>
            <a:r>
              <a:rPr lang="fr-FR" sz="1600" dirty="0" err="1">
                <a:solidFill>
                  <a:srgbClr val="6699FF"/>
                </a:solidFill>
                <a:effectLst>
                  <a:outerShdw blurRad="38100" dist="38100" dir="2700000" algn="tl">
                    <a:srgbClr val="000000"/>
                  </a:outerShdw>
                </a:effectLst>
              </a:rPr>
              <a:t>Element</a:t>
            </a:r>
            <a:r>
              <a:rPr lang="fr-FR" sz="1600" dirty="0">
                <a:solidFill>
                  <a:srgbClr val="6699FF"/>
                </a:solidFill>
                <a:effectLst>
                  <a:outerShdw blurRad="38100" dist="38100" dir="2700000" algn="tl">
                    <a:srgbClr val="000000"/>
                  </a:outerShdw>
                </a:effectLst>
              </a:rPr>
              <a:t> : </a:t>
            </a:r>
            <a:r>
              <a:rPr lang="fr-FR" sz="1600" b="0" dirty="0"/>
              <a:t>Déclare qu’un élément prédéfini peut apparaître dans un élément « </a:t>
            </a:r>
            <a:r>
              <a:rPr lang="fr-FR" sz="1600" b="0" dirty="0" err="1"/>
              <a:t>ElementType</a:t>
            </a:r>
            <a:r>
              <a:rPr lang="fr-FR" sz="1600" b="0" dirty="0"/>
              <a:t> »</a:t>
            </a:r>
          </a:p>
          <a:p>
            <a:pPr>
              <a:buFont typeface="Wingdings" pitchFamily="2" charset="2"/>
              <a:buNone/>
            </a:pPr>
            <a:endParaRPr lang="fr-FR" sz="1600" b="0" dirty="0"/>
          </a:p>
        </p:txBody>
      </p:sp>
      <p:sp>
        <p:nvSpPr>
          <p:cNvPr id="589829" name="Rectangle 1029"/>
          <p:cNvSpPr>
            <a:spLocks noChangeArrowheads="1"/>
          </p:cNvSpPr>
          <p:nvPr/>
        </p:nvSpPr>
        <p:spPr bwMode="auto">
          <a:xfrm>
            <a:off x="6019800" y="914400"/>
            <a:ext cx="2193925" cy="366713"/>
          </a:xfrm>
          <a:prstGeom prst="rect">
            <a:avLst/>
          </a:prstGeom>
          <a:noFill/>
          <a:ln w="12700">
            <a:noFill/>
            <a:miter lim="800000"/>
            <a:headEnd/>
            <a:tailEnd/>
          </a:ln>
          <a:effectLst/>
        </p:spPr>
        <p:txBody>
          <a:bodyPr wrap="none" lIns="90000" tIns="46800" rIns="90000" bIns="46800">
            <a:spAutoFit/>
          </a:bodyPr>
          <a:lstStyle/>
          <a:p>
            <a:r>
              <a:rPr lang="fr-FR"/>
              <a:t>(date, number, etc …)</a:t>
            </a:r>
          </a:p>
        </p:txBody>
      </p:sp>
      <p:sp>
        <p:nvSpPr>
          <p:cNvPr id="589830" name="Rectangle 1030"/>
          <p:cNvSpPr>
            <a:spLocks noChangeArrowheads="1"/>
          </p:cNvSpPr>
          <p:nvPr/>
        </p:nvSpPr>
        <p:spPr bwMode="auto">
          <a:xfrm>
            <a:off x="2498725" y="2819400"/>
            <a:ext cx="4071938" cy="336550"/>
          </a:xfrm>
          <a:prstGeom prst="rect">
            <a:avLst/>
          </a:prstGeom>
          <a:noFill/>
          <a:ln w="12700">
            <a:noFill/>
            <a:miter lim="800000"/>
            <a:headEnd/>
            <a:tailEnd/>
          </a:ln>
          <a:effectLst/>
        </p:spPr>
        <p:txBody>
          <a:bodyPr wrap="none" lIns="90000" tIns="46800" rIns="90000" bIns="46800">
            <a:spAutoFit/>
          </a:bodyPr>
          <a:lstStyle/>
          <a:p>
            <a:r>
              <a:rPr lang="fr-FR" sz="1600"/>
              <a:t>("textOnly", "eltOnly", "empty", and "mixed " )</a:t>
            </a:r>
          </a:p>
        </p:txBody>
      </p:sp>
      <p:sp>
        <p:nvSpPr>
          <p:cNvPr id="589831" name="AutoShape 1031"/>
          <p:cNvSpPr>
            <a:spLocks noChangeArrowheads="1"/>
          </p:cNvSpPr>
          <p:nvPr/>
        </p:nvSpPr>
        <p:spPr bwMode="auto">
          <a:xfrm>
            <a:off x="4267200" y="2209800"/>
            <a:ext cx="457200" cy="609600"/>
          </a:xfrm>
          <a:prstGeom prst="downArrow">
            <a:avLst>
              <a:gd name="adj1" fmla="val 50000"/>
              <a:gd name="adj2" fmla="val 33333"/>
            </a:avLst>
          </a:prstGeom>
          <a:gradFill rotWithShape="0">
            <a:gsLst>
              <a:gs pos="0">
                <a:srgbClr val="CCCC00"/>
              </a:gs>
              <a:gs pos="100000">
                <a:srgbClr val="CCCC00">
                  <a:gamma/>
                  <a:shade val="46275"/>
                  <a:invGamma/>
                </a:srgbClr>
              </a:gs>
            </a:gsLst>
            <a:lin ang="5400000" scaled="1"/>
          </a:gradFill>
          <a:ln w="12700">
            <a:noFill/>
            <a:miter lim="800000"/>
            <a:headEnd/>
            <a:tailEnd/>
          </a:ln>
          <a:effectLst/>
        </p:spPr>
        <p:txBody>
          <a:bodyPr wrap="none" lIns="90000" tIns="46800" rIns="90000" bIns="46800" anchor="ctr"/>
          <a:lstStyle/>
          <a:p>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3EC2054B-DFC8-46C4-84EF-125C6812FD1B}" type="slidenum">
              <a:rPr lang="fr-FR"/>
              <a:pPr/>
              <a:t>7</a:t>
            </a:fld>
            <a:endParaRPr lang="fr-FR" dirty="0"/>
          </a:p>
        </p:txBody>
      </p:sp>
      <p:sp>
        <p:nvSpPr>
          <p:cNvPr id="286722" name="Rectangle 2"/>
          <p:cNvSpPr>
            <a:spLocks noGrp="1" noChangeArrowheads="1"/>
          </p:cNvSpPr>
          <p:nvPr>
            <p:ph type="title"/>
          </p:nvPr>
        </p:nvSpPr>
        <p:spPr/>
        <p:txBody>
          <a:bodyPr/>
          <a:lstStyle/>
          <a:p>
            <a:r>
              <a:rPr lang="fr-FR" dirty="0" smtClean="0"/>
              <a:t>SGML</a:t>
            </a:r>
            <a:endParaRPr lang="fr-FR" dirty="0"/>
          </a:p>
        </p:txBody>
      </p:sp>
      <p:sp>
        <p:nvSpPr>
          <p:cNvPr id="286723" name="Rectangle 3"/>
          <p:cNvSpPr>
            <a:spLocks noGrp="1" noChangeArrowheads="1"/>
          </p:cNvSpPr>
          <p:nvPr>
            <p:ph type="body" idx="1"/>
          </p:nvPr>
        </p:nvSpPr>
        <p:spPr>
          <a:xfrm>
            <a:off x="152400" y="692696"/>
            <a:ext cx="8839200" cy="5867400"/>
          </a:xfrm>
        </p:spPr>
        <p:txBody>
          <a:bodyPr/>
          <a:lstStyle/>
          <a:p>
            <a:r>
              <a:rPr lang="fr-FR" dirty="0"/>
              <a:t>Standard </a:t>
            </a:r>
            <a:r>
              <a:rPr lang="fr-FR" dirty="0" err="1"/>
              <a:t>Generalized</a:t>
            </a:r>
            <a:r>
              <a:rPr lang="fr-FR" dirty="0"/>
              <a:t> </a:t>
            </a:r>
            <a:r>
              <a:rPr lang="fr-FR" dirty="0" err="1"/>
              <a:t>Markup</a:t>
            </a:r>
            <a:r>
              <a:rPr lang="fr-FR" dirty="0"/>
              <a:t> </a:t>
            </a:r>
            <a:r>
              <a:rPr lang="fr-FR" dirty="0" err="1"/>
              <a:t>Language</a:t>
            </a:r>
            <a:endParaRPr lang="fr-FR" dirty="0"/>
          </a:p>
          <a:p>
            <a:pPr lvl="1"/>
            <a:r>
              <a:rPr lang="fr-FR" dirty="0" smtClean="0"/>
              <a:t>Langage </a:t>
            </a:r>
            <a:r>
              <a:rPr lang="fr-FR" dirty="0"/>
              <a:t>de description à </a:t>
            </a:r>
            <a:r>
              <a:rPr lang="fr-FR" dirty="0" smtClean="0"/>
              <a:t>balises</a:t>
            </a:r>
          </a:p>
          <a:p>
            <a:pPr lvl="1"/>
            <a:endParaRPr lang="fr-FR" dirty="0"/>
          </a:p>
          <a:p>
            <a:pPr lvl="1"/>
            <a:endParaRPr lang="fr-FR" dirty="0"/>
          </a:p>
          <a:p>
            <a:r>
              <a:rPr lang="fr-FR" dirty="0" smtClean="0"/>
              <a:t>Normalisation: SGML compos</a:t>
            </a:r>
            <a:r>
              <a:rPr lang="en-US" dirty="0" smtClean="0"/>
              <a:t>é de 3 parties</a:t>
            </a:r>
            <a:endParaRPr lang="fr-FR" dirty="0" smtClean="0"/>
          </a:p>
          <a:p>
            <a:pPr lvl="1"/>
            <a:r>
              <a:rPr lang="fr-FR" dirty="0" smtClean="0"/>
              <a:t>Structure:  traitée </a:t>
            </a:r>
            <a:r>
              <a:rPr lang="fr-FR" dirty="0"/>
              <a:t>par des </a:t>
            </a:r>
            <a:r>
              <a:rPr lang="fr-FR" dirty="0" smtClean="0"/>
              <a:t>DTD</a:t>
            </a:r>
          </a:p>
          <a:p>
            <a:pPr lvl="1"/>
            <a:r>
              <a:rPr lang="fr-FR" dirty="0" smtClean="0"/>
              <a:t>Présentation: </a:t>
            </a:r>
            <a:r>
              <a:rPr lang="fr-FR" dirty="0"/>
              <a:t>feuilles de </a:t>
            </a:r>
            <a:r>
              <a:rPr lang="fr-FR" dirty="0" smtClean="0"/>
              <a:t>style</a:t>
            </a:r>
          </a:p>
          <a:p>
            <a:pPr lvl="1"/>
            <a:r>
              <a:rPr lang="fr-FR" dirty="0" smtClean="0"/>
              <a:t>Données: rédigées </a:t>
            </a:r>
            <a:r>
              <a:rPr lang="fr-FR" dirty="0"/>
              <a:t>dans des instances (document balisés selon une DTD)</a:t>
            </a:r>
          </a:p>
          <a:p>
            <a:endParaRPr lang="fr-FR" dirty="0"/>
          </a:p>
          <a:p>
            <a:endParaRPr lang="fr-FR" dirty="0"/>
          </a:p>
          <a:p>
            <a:r>
              <a:rPr lang="fr-FR" dirty="0" smtClean="0"/>
              <a:t> </a:t>
            </a:r>
            <a:r>
              <a:rPr lang="fr-FR" dirty="0"/>
              <a:t>XML</a:t>
            </a:r>
          </a:p>
          <a:p>
            <a:pPr lvl="1"/>
            <a:r>
              <a:rPr lang="fr-FR" dirty="0" smtClean="0"/>
              <a:t>Créé </a:t>
            </a:r>
            <a:r>
              <a:rPr lang="fr-FR" dirty="0"/>
              <a:t>à partir de </a:t>
            </a:r>
            <a:r>
              <a:rPr lang="fr-FR" dirty="0" smtClean="0"/>
              <a:t>SGML</a:t>
            </a:r>
          </a:p>
          <a:p>
            <a:pPr lvl="1"/>
            <a:r>
              <a:rPr lang="fr-FR" dirty="0"/>
              <a:t>V</a:t>
            </a:r>
            <a:r>
              <a:rPr lang="fr-FR" dirty="0" smtClean="0"/>
              <a:t>ersion </a:t>
            </a:r>
            <a:r>
              <a:rPr lang="fr-FR" dirty="0"/>
              <a:t>simplifiée de </a:t>
            </a:r>
            <a:r>
              <a:rPr lang="fr-FR" dirty="0" smtClean="0"/>
              <a:t>SGML</a:t>
            </a:r>
          </a:p>
          <a:p>
            <a:pPr lvl="1"/>
            <a:r>
              <a:rPr lang="fr-FR" dirty="0"/>
              <a:t>P</a:t>
            </a:r>
            <a:r>
              <a:rPr lang="fr-FR" dirty="0" smtClean="0"/>
              <a:t>lus </a:t>
            </a:r>
            <a:r>
              <a:rPr lang="fr-FR" dirty="0"/>
              <a:t>adaptée au Web (support </a:t>
            </a:r>
            <a:r>
              <a:rPr lang="fr-FR" dirty="0" smtClean="0"/>
              <a:t>des </a:t>
            </a:r>
            <a:r>
              <a:rPr lang="fr-FR" dirty="0"/>
              <a:t>différents codages </a:t>
            </a:r>
            <a:r>
              <a:rPr lang="fr-FR" dirty="0" smtClean="0"/>
              <a:t>internationaux =&gt; UTF-8)</a:t>
            </a:r>
            <a:endParaRPr lang="fr-FR" dirty="0"/>
          </a:p>
        </p:txBody>
      </p:sp>
    </p:spTree>
    <p:extLst>
      <p:ext uri="{BB962C8B-B14F-4D97-AF65-F5344CB8AC3E}">
        <p14:creationId xmlns:p14="http://schemas.microsoft.com/office/powerpoint/2010/main" val="3164520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0197D4F1-493A-489F-AF32-40F5EF787BAF}" type="slidenum">
              <a:rPr lang="fr-FR"/>
              <a:pPr/>
              <a:t>70</a:t>
            </a:fld>
            <a:endParaRPr lang="fr-FR"/>
          </a:p>
        </p:txBody>
      </p:sp>
      <p:sp>
        <p:nvSpPr>
          <p:cNvPr id="629762" name="Rectangle 2"/>
          <p:cNvSpPr>
            <a:spLocks noGrp="1" noChangeArrowheads="1"/>
          </p:cNvSpPr>
          <p:nvPr>
            <p:ph type="title"/>
          </p:nvPr>
        </p:nvSpPr>
        <p:spPr/>
        <p:txBody>
          <a:bodyPr/>
          <a:lstStyle/>
          <a:p>
            <a:r>
              <a:rPr lang="fr-FR"/>
              <a:t>Structures</a:t>
            </a:r>
          </a:p>
        </p:txBody>
      </p:sp>
      <p:sp>
        <p:nvSpPr>
          <p:cNvPr id="629763" name="Rectangle 3"/>
          <p:cNvSpPr>
            <a:spLocks noGrp="1" noChangeArrowheads="1"/>
          </p:cNvSpPr>
          <p:nvPr>
            <p:ph type="body" idx="1"/>
          </p:nvPr>
        </p:nvSpPr>
        <p:spPr>
          <a:xfrm>
            <a:off x="152400" y="730250"/>
            <a:ext cx="8839200" cy="5867400"/>
          </a:xfrm>
        </p:spPr>
        <p:txBody>
          <a:bodyPr/>
          <a:lstStyle/>
          <a:p>
            <a:pPr>
              <a:lnSpc>
                <a:spcPct val="80000"/>
              </a:lnSpc>
            </a:pPr>
            <a:endParaRPr lang="en-US" altLang="en-US" sz="3200" dirty="0"/>
          </a:p>
          <a:p>
            <a:pPr>
              <a:lnSpc>
                <a:spcPct val="80000"/>
              </a:lnSpc>
            </a:pPr>
            <a:r>
              <a:rPr lang="en-US" altLang="en-US" sz="3200" dirty="0"/>
              <a:t>Type Definitions </a:t>
            </a:r>
            <a:r>
              <a:rPr lang="en-US" altLang="en-US" sz="1800" b="0" i="1" dirty="0">
                <a:latin typeface="Courier New" pitchFamily="49" charset="0"/>
              </a:rPr>
              <a:t>&lt;</a:t>
            </a:r>
            <a:r>
              <a:rPr lang="en-US" altLang="en-US" sz="1800" b="0" dirty="0" err="1">
                <a:latin typeface="Courier New" pitchFamily="49" charset="0"/>
              </a:rPr>
              <a:t>simpleType</a:t>
            </a:r>
            <a:r>
              <a:rPr lang="en-US" altLang="en-US" sz="1800" b="0" i="1" dirty="0">
                <a:latin typeface="Courier New" pitchFamily="49" charset="0"/>
              </a:rPr>
              <a:t>&gt;</a:t>
            </a:r>
            <a:r>
              <a:rPr lang="en-US" altLang="en-US" sz="1800" b="0" dirty="0">
                <a:latin typeface="Courier New" pitchFamily="49" charset="0"/>
              </a:rPr>
              <a:t> &lt;</a:t>
            </a:r>
            <a:r>
              <a:rPr lang="en-US" altLang="en-US" sz="1800" b="0" dirty="0" err="1">
                <a:latin typeface="Courier New" pitchFamily="49" charset="0"/>
              </a:rPr>
              <a:t>complexType</a:t>
            </a:r>
            <a:r>
              <a:rPr lang="en-US" altLang="en-US" sz="1800" b="0" dirty="0">
                <a:latin typeface="Courier New" pitchFamily="49" charset="0"/>
              </a:rPr>
              <a:t>&gt;</a:t>
            </a:r>
            <a:r>
              <a:rPr lang="en-US" altLang="en-US" sz="1800" dirty="0">
                <a:latin typeface="Courier New" pitchFamily="49" charset="0"/>
              </a:rPr>
              <a:t/>
            </a:r>
            <a:br>
              <a:rPr lang="en-US" altLang="en-US" sz="1800" dirty="0">
                <a:latin typeface="Courier New" pitchFamily="49" charset="0"/>
              </a:rPr>
            </a:br>
            <a:r>
              <a:rPr lang="en-US" altLang="en-US" sz="1800" b="0" i="1" dirty="0">
                <a:latin typeface="Courier New" pitchFamily="49" charset="0"/>
              </a:rPr>
              <a:t>&lt;element&gt; &lt;group&gt; &lt;all&gt; &lt;choice&gt; &lt;sequence&gt;</a:t>
            </a:r>
            <a:br>
              <a:rPr lang="en-US" altLang="en-US" sz="1800" b="0" i="1" dirty="0">
                <a:latin typeface="Courier New" pitchFamily="49" charset="0"/>
              </a:rPr>
            </a:br>
            <a:r>
              <a:rPr lang="en-US" altLang="en-US" sz="1800" b="0" i="1" dirty="0">
                <a:latin typeface="Courier New" pitchFamily="49" charset="0"/>
              </a:rPr>
              <a:t>&lt;attribute&gt; &lt;</a:t>
            </a:r>
            <a:r>
              <a:rPr lang="en-US" altLang="en-US" sz="1800" b="0" i="1" dirty="0" err="1">
                <a:latin typeface="Courier New" pitchFamily="49" charset="0"/>
              </a:rPr>
              <a:t>attributeGroup</a:t>
            </a:r>
            <a:r>
              <a:rPr lang="en-US" altLang="en-US" sz="1800" b="0" i="1" dirty="0">
                <a:latin typeface="Courier New" pitchFamily="49" charset="0"/>
              </a:rPr>
              <a:t>&gt;</a:t>
            </a:r>
            <a:endParaRPr lang="en-US" altLang="en-US" sz="3200" b="0" i="1" dirty="0"/>
          </a:p>
          <a:p>
            <a:pPr>
              <a:lnSpc>
                <a:spcPct val="80000"/>
              </a:lnSpc>
            </a:pPr>
            <a:r>
              <a:rPr lang="en-US" altLang="en-US" sz="3200" dirty="0"/>
              <a:t>Attribute Declarations</a:t>
            </a:r>
            <a:r>
              <a:rPr lang="en-US" altLang="en-US" sz="1800" dirty="0">
                <a:latin typeface="Courier New" pitchFamily="49" charset="0"/>
              </a:rPr>
              <a:t> </a:t>
            </a:r>
            <a:r>
              <a:rPr lang="en-US" altLang="en-US" sz="1800" b="0" dirty="0">
                <a:latin typeface="Courier New" pitchFamily="49" charset="0"/>
              </a:rPr>
              <a:t>&lt;attribute&gt;</a:t>
            </a:r>
            <a:br>
              <a:rPr lang="en-US" altLang="en-US" sz="1800" b="0" dirty="0">
                <a:latin typeface="Courier New" pitchFamily="49" charset="0"/>
              </a:rPr>
            </a:br>
            <a:r>
              <a:rPr lang="en-US" altLang="en-US" sz="1800" b="0" i="1" dirty="0">
                <a:latin typeface="Courier New" pitchFamily="49" charset="0"/>
              </a:rPr>
              <a:t>&lt;</a:t>
            </a:r>
            <a:r>
              <a:rPr lang="en-US" altLang="en-US" sz="1800" b="0" i="1" dirty="0" err="1">
                <a:latin typeface="Courier New" pitchFamily="49" charset="0"/>
              </a:rPr>
              <a:t>simpleType</a:t>
            </a:r>
            <a:r>
              <a:rPr lang="en-US" altLang="en-US" sz="1800" b="0" i="1" dirty="0">
                <a:latin typeface="Courier New" pitchFamily="49" charset="0"/>
              </a:rPr>
              <a:t>&gt;</a:t>
            </a:r>
            <a:endParaRPr lang="en-US" altLang="en-US" sz="3200" b="0" i="1" dirty="0"/>
          </a:p>
          <a:p>
            <a:pPr>
              <a:lnSpc>
                <a:spcPct val="80000"/>
              </a:lnSpc>
            </a:pPr>
            <a:r>
              <a:rPr lang="en-US" altLang="en-US" sz="3200" dirty="0"/>
              <a:t>Element Declarations </a:t>
            </a:r>
            <a:r>
              <a:rPr lang="en-US" altLang="en-US" sz="1800" b="0" dirty="0">
                <a:latin typeface="Courier New" pitchFamily="49" charset="0"/>
              </a:rPr>
              <a:t>&lt;element&gt;</a:t>
            </a:r>
            <a:r>
              <a:rPr lang="en-US" altLang="en-US" sz="1800" dirty="0">
                <a:latin typeface="Courier New" pitchFamily="49" charset="0"/>
              </a:rPr>
              <a:t/>
            </a:r>
            <a:br>
              <a:rPr lang="en-US" altLang="en-US" sz="1800" dirty="0">
                <a:latin typeface="Courier New" pitchFamily="49" charset="0"/>
              </a:rPr>
            </a:br>
            <a:r>
              <a:rPr lang="en-US" altLang="en-US" sz="1800" b="0" i="1" dirty="0">
                <a:latin typeface="Courier New" pitchFamily="49" charset="0"/>
              </a:rPr>
              <a:t>&lt;</a:t>
            </a:r>
            <a:r>
              <a:rPr lang="en-US" altLang="en-US" sz="1800" b="0" i="1" dirty="0" err="1">
                <a:latin typeface="Courier New" pitchFamily="49" charset="0"/>
              </a:rPr>
              <a:t>simpleType</a:t>
            </a:r>
            <a:r>
              <a:rPr lang="en-US" altLang="en-US" sz="1800" b="0" i="1" dirty="0">
                <a:latin typeface="Courier New" pitchFamily="49" charset="0"/>
              </a:rPr>
              <a:t>&gt; &lt;</a:t>
            </a:r>
            <a:r>
              <a:rPr lang="en-US" altLang="en-US" sz="1800" b="0" i="1" dirty="0" err="1">
                <a:latin typeface="Courier New" pitchFamily="49" charset="0"/>
              </a:rPr>
              <a:t>complexType</a:t>
            </a:r>
            <a:r>
              <a:rPr lang="en-US" altLang="en-US" sz="1800" b="0" i="1" dirty="0">
                <a:latin typeface="Courier New" pitchFamily="49" charset="0"/>
              </a:rPr>
              <a:t>&gt;</a:t>
            </a:r>
            <a:endParaRPr lang="en-US" altLang="en-US" sz="3200" b="0" i="1" dirty="0"/>
          </a:p>
          <a:p>
            <a:pPr>
              <a:lnSpc>
                <a:spcPct val="80000"/>
              </a:lnSpc>
            </a:pPr>
            <a:r>
              <a:rPr lang="en-US" altLang="en-US" sz="3200" dirty="0"/>
              <a:t>Attribute Group Definitions </a:t>
            </a:r>
            <a:r>
              <a:rPr lang="en-US" altLang="en-US" sz="1800" b="0" dirty="0">
                <a:latin typeface="Courier New" pitchFamily="49" charset="0"/>
              </a:rPr>
              <a:t>&lt;</a:t>
            </a:r>
            <a:r>
              <a:rPr lang="en-US" altLang="en-US" sz="1800" b="0" dirty="0" err="1">
                <a:latin typeface="Courier New" pitchFamily="49" charset="0"/>
              </a:rPr>
              <a:t>attributeGroup</a:t>
            </a:r>
            <a:r>
              <a:rPr lang="en-US" altLang="en-US" sz="1800" b="0" dirty="0">
                <a:latin typeface="Courier New" pitchFamily="49" charset="0"/>
              </a:rPr>
              <a:t>&gt;</a:t>
            </a:r>
            <a:r>
              <a:rPr lang="en-US" altLang="en-US" sz="1800" dirty="0">
                <a:latin typeface="Courier New" pitchFamily="49" charset="0"/>
              </a:rPr>
              <a:t/>
            </a:r>
            <a:br>
              <a:rPr lang="en-US" altLang="en-US" sz="1800" dirty="0">
                <a:latin typeface="Courier New" pitchFamily="49" charset="0"/>
              </a:rPr>
            </a:br>
            <a:r>
              <a:rPr lang="en-US" altLang="en-US" sz="1800" b="0" i="1" dirty="0">
                <a:latin typeface="Courier New" pitchFamily="49" charset="0"/>
              </a:rPr>
              <a:t>&lt;attribute&gt; &lt;</a:t>
            </a:r>
            <a:r>
              <a:rPr lang="en-US" altLang="en-US" sz="1800" b="0" i="1" dirty="0" err="1">
                <a:latin typeface="Courier New" pitchFamily="49" charset="0"/>
              </a:rPr>
              <a:t>attributeGroup</a:t>
            </a:r>
            <a:r>
              <a:rPr lang="en-US" altLang="en-US" sz="1800" b="0" i="1" dirty="0">
                <a:latin typeface="Courier New" pitchFamily="49" charset="0"/>
              </a:rPr>
              <a:t>&gt;</a:t>
            </a:r>
            <a:endParaRPr lang="en-US" altLang="en-US" sz="3200" b="0" i="1" dirty="0"/>
          </a:p>
          <a:p>
            <a:pPr>
              <a:lnSpc>
                <a:spcPct val="80000"/>
              </a:lnSpc>
            </a:pPr>
            <a:r>
              <a:rPr lang="en-US" altLang="en-US" sz="3200" dirty="0"/>
              <a:t>Model Group Definitions </a:t>
            </a:r>
            <a:r>
              <a:rPr lang="en-US" altLang="en-US" sz="1800" b="0" dirty="0">
                <a:latin typeface="Courier New" pitchFamily="49" charset="0"/>
              </a:rPr>
              <a:t>&lt;group&gt;</a:t>
            </a:r>
            <a:r>
              <a:rPr lang="en-US" altLang="en-US" sz="1800" dirty="0">
                <a:latin typeface="Courier New" pitchFamily="49" charset="0"/>
              </a:rPr>
              <a:t/>
            </a:r>
            <a:br>
              <a:rPr lang="en-US" altLang="en-US" sz="1800" dirty="0">
                <a:latin typeface="Courier New" pitchFamily="49" charset="0"/>
              </a:rPr>
            </a:br>
            <a:r>
              <a:rPr lang="en-US" altLang="en-US" sz="1800" b="0" i="1" dirty="0">
                <a:latin typeface="Courier New" pitchFamily="49" charset="0"/>
              </a:rPr>
              <a:t>&lt;element&gt; &lt;group&gt; &lt;all&gt; &lt;choice&gt; &lt;sequence&gt;</a:t>
            </a:r>
            <a:endParaRPr lang="en-US" altLang="en-US" sz="3200" b="0" i="1" dirty="0"/>
          </a:p>
          <a:p>
            <a:pPr>
              <a:lnSpc>
                <a:spcPct val="80000"/>
              </a:lnSpc>
            </a:pPr>
            <a:r>
              <a:rPr lang="en-US" altLang="en-US" sz="3200" dirty="0">
                <a:hlinkClick r:id="rId2"/>
              </a:rPr>
              <a:t>Notation Declarations </a:t>
            </a:r>
            <a:r>
              <a:rPr lang="en-US" altLang="en-US" sz="1800" b="0" dirty="0">
                <a:latin typeface="Courier New" pitchFamily="49" charset="0"/>
              </a:rPr>
              <a:t>&lt;notation&gt;</a:t>
            </a:r>
            <a:endParaRPr lang="en-US" altLang="en-US" sz="3200" dirty="0"/>
          </a:p>
          <a:p>
            <a:pPr>
              <a:lnSpc>
                <a:spcPct val="80000"/>
              </a:lnSpc>
            </a:pPr>
            <a:r>
              <a:rPr lang="en-US" altLang="en-US" sz="3200" dirty="0">
                <a:hlinkClick r:id="rId3"/>
              </a:rPr>
              <a:t>Annotations </a:t>
            </a:r>
            <a:r>
              <a:rPr lang="en-US" altLang="en-US" sz="1800" b="0" dirty="0">
                <a:latin typeface="Courier New" pitchFamily="49" charset="0"/>
              </a:rPr>
              <a:t>&lt;annotation&gt;</a:t>
            </a:r>
            <a:r>
              <a:rPr lang="en-US" altLang="en-US" sz="1800" dirty="0">
                <a:latin typeface="Courier New" pitchFamily="49" charset="0"/>
              </a:rPr>
              <a:t/>
            </a:r>
            <a:br>
              <a:rPr lang="en-US" altLang="en-US" sz="1800" dirty="0">
                <a:latin typeface="Courier New" pitchFamily="49" charset="0"/>
              </a:rPr>
            </a:br>
            <a:r>
              <a:rPr lang="en-US" altLang="en-US" sz="1800" b="0" i="1" dirty="0">
                <a:latin typeface="Courier New" pitchFamily="49" charset="0"/>
              </a:rPr>
              <a:t>&lt;</a:t>
            </a:r>
            <a:r>
              <a:rPr lang="en-US" altLang="en-US" sz="1800" b="0" i="1" dirty="0" err="1">
                <a:latin typeface="Courier New" pitchFamily="49" charset="0"/>
              </a:rPr>
              <a:t>appinfo</a:t>
            </a:r>
            <a:r>
              <a:rPr lang="en-US" altLang="en-US" sz="1800" b="0" i="1" dirty="0">
                <a:latin typeface="Courier New" pitchFamily="49" charset="0"/>
              </a:rPr>
              <a:t>&gt; &lt;documentation&gt;</a:t>
            </a:r>
            <a:endParaRPr lang="en-US" altLang="en-US" sz="3200" b="0" i="1" dirty="0"/>
          </a:p>
          <a:p>
            <a:pPr>
              <a:lnSpc>
                <a:spcPct val="80000"/>
              </a:lnSpc>
            </a:pPr>
            <a:endParaRPr lang="fr-FR" sz="20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numéro de diapositive 2"/>
          <p:cNvSpPr>
            <a:spLocks noGrp="1"/>
          </p:cNvSpPr>
          <p:nvPr>
            <p:ph type="sldNum" sz="quarter" idx="10"/>
          </p:nvPr>
        </p:nvSpPr>
        <p:spPr/>
        <p:txBody>
          <a:bodyPr/>
          <a:lstStyle/>
          <a:p>
            <a:fld id="{85BF05AB-AF8D-40ED-8ABE-CCE2946487C2}" type="slidenum">
              <a:rPr lang="fr-FR"/>
              <a:pPr/>
              <a:t>71</a:t>
            </a:fld>
            <a:endParaRPr lang="fr-FR"/>
          </a:p>
        </p:txBody>
      </p:sp>
      <p:sp>
        <p:nvSpPr>
          <p:cNvPr id="551938" name="Rectangle 2"/>
          <p:cNvSpPr>
            <a:spLocks noGrp="1" noChangeArrowheads="1"/>
          </p:cNvSpPr>
          <p:nvPr>
            <p:ph type="title"/>
          </p:nvPr>
        </p:nvSpPr>
        <p:spPr/>
        <p:txBody>
          <a:bodyPr/>
          <a:lstStyle/>
          <a:p>
            <a:r>
              <a:rPr lang="fr-FR"/>
              <a:t>Xml Schema Datatypes</a:t>
            </a:r>
          </a:p>
        </p:txBody>
      </p:sp>
      <p:sp>
        <p:nvSpPr>
          <p:cNvPr id="551940" name="Rectangle 4"/>
          <p:cNvSpPr>
            <a:spLocks noChangeArrowheads="1"/>
          </p:cNvSpPr>
          <p:nvPr/>
        </p:nvSpPr>
        <p:spPr bwMode="auto">
          <a:xfrm>
            <a:off x="4305300" y="5668963"/>
            <a:ext cx="1101725"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boolean</a:t>
            </a:r>
          </a:p>
        </p:txBody>
      </p:sp>
      <p:sp>
        <p:nvSpPr>
          <p:cNvPr id="551941" name="Rectangle 5"/>
          <p:cNvSpPr>
            <a:spLocks noChangeArrowheads="1"/>
          </p:cNvSpPr>
          <p:nvPr/>
        </p:nvSpPr>
        <p:spPr bwMode="auto">
          <a:xfrm>
            <a:off x="946150" y="3205163"/>
            <a:ext cx="1527175"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timeInstant</a:t>
            </a:r>
          </a:p>
        </p:txBody>
      </p:sp>
      <p:sp>
        <p:nvSpPr>
          <p:cNvPr id="551942" name="Rectangle 6"/>
          <p:cNvSpPr>
            <a:spLocks noChangeArrowheads="1"/>
          </p:cNvSpPr>
          <p:nvPr/>
        </p:nvSpPr>
        <p:spPr bwMode="auto">
          <a:xfrm>
            <a:off x="4979988" y="4991100"/>
            <a:ext cx="793750" cy="369888"/>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double</a:t>
            </a:r>
          </a:p>
        </p:txBody>
      </p:sp>
      <p:sp>
        <p:nvSpPr>
          <p:cNvPr id="551943" name="Rectangle 7"/>
          <p:cNvSpPr>
            <a:spLocks noChangeArrowheads="1"/>
          </p:cNvSpPr>
          <p:nvPr/>
        </p:nvSpPr>
        <p:spPr bwMode="auto">
          <a:xfrm>
            <a:off x="2595563" y="3205163"/>
            <a:ext cx="1527175"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timeDuration</a:t>
            </a:r>
          </a:p>
        </p:txBody>
      </p:sp>
      <p:sp>
        <p:nvSpPr>
          <p:cNvPr id="551944" name="Rectangle 8"/>
          <p:cNvSpPr>
            <a:spLocks noChangeArrowheads="1"/>
          </p:cNvSpPr>
          <p:nvPr/>
        </p:nvSpPr>
        <p:spPr bwMode="auto">
          <a:xfrm>
            <a:off x="3082925" y="5668963"/>
            <a:ext cx="857250"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binary</a:t>
            </a:r>
          </a:p>
        </p:txBody>
      </p:sp>
      <p:sp>
        <p:nvSpPr>
          <p:cNvPr id="551945" name="Rectangle 9"/>
          <p:cNvSpPr>
            <a:spLocks noChangeArrowheads="1"/>
          </p:cNvSpPr>
          <p:nvPr/>
        </p:nvSpPr>
        <p:spPr bwMode="auto">
          <a:xfrm>
            <a:off x="3022600" y="1357313"/>
            <a:ext cx="1466850"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uri-reference</a:t>
            </a:r>
          </a:p>
        </p:txBody>
      </p:sp>
      <p:sp>
        <p:nvSpPr>
          <p:cNvPr id="551946" name="Rectangle 10"/>
          <p:cNvSpPr>
            <a:spLocks noChangeArrowheads="1"/>
          </p:cNvSpPr>
          <p:nvPr/>
        </p:nvSpPr>
        <p:spPr bwMode="auto">
          <a:xfrm>
            <a:off x="6262688" y="4991100"/>
            <a:ext cx="793750" cy="369888"/>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float</a:t>
            </a:r>
          </a:p>
        </p:txBody>
      </p:sp>
      <p:sp>
        <p:nvSpPr>
          <p:cNvPr id="551947" name="Rectangle 11"/>
          <p:cNvSpPr>
            <a:spLocks noChangeArrowheads="1"/>
          </p:cNvSpPr>
          <p:nvPr/>
        </p:nvSpPr>
        <p:spPr bwMode="auto">
          <a:xfrm>
            <a:off x="1984375" y="3883025"/>
            <a:ext cx="915988" cy="368300"/>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integer</a:t>
            </a:r>
          </a:p>
        </p:txBody>
      </p:sp>
      <p:sp>
        <p:nvSpPr>
          <p:cNvPr id="551948" name="Rectangle 12"/>
          <p:cNvSpPr>
            <a:spLocks noChangeArrowheads="1"/>
          </p:cNvSpPr>
          <p:nvPr/>
        </p:nvSpPr>
        <p:spPr bwMode="auto">
          <a:xfrm>
            <a:off x="1128713" y="4437063"/>
            <a:ext cx="1222375"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non-positive</a:t>
            </a:r>
            <a:br>
              <a:rPr kumimoji="0" lang="en-US" sz="1100" b="1" i="1">
                <a:latin typeface="Verdana" pitchFamily="34" charset="0"/>
              </a:rPr>
            </a:br>
            <a:r>
              <a:rPr kumimoji="0" lang="en-US" sz="1100" b="1" i="1">
                <a:latin typeface="Verdana" pitchFamily="34" charset="0"/>
              </a:rPr>
              <a:t>-integer</a:t>
            </a:r>
          </a:p>
        </p:txBody>
      </p:sp>
      <p:sp>
        <p:nvSpPr>
          <p:cNvPr id="551949" name="Rectangle 13"/>
          <p:cNvSpPr>
            <a:spLocks noChangeArrowheads="1"/>
          </p:cNvSpPr>
          <p:nvPr/>
        </p:nvSpPr>
        <p:spPr bwMode="auto">
          <a:xfrm>
            <a:off x="2535238" y="4437063"/>
            <a:ext cx="1222375"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non-negative</a:t>
            </a:r>
            <a:br>
              <a:rPr kumimoji="0" lang="en-US" sz="1100" b="1" i="1">
                <a:latin typeface="Verdana" pitchFamily="34" charset="0"/>
              </a:rPr>
            </a:br>
            <a:r>
              <a:rPr kumimoji="0" lang="en-US" sz="1100" b="1" i="1">
                <a:latin typeface="Verdana" pitchFamily="34" charset="0"/>
              </a:rPr>
              <a:t>-integer</a:t>
            </a:r>
          </a:p>
        </p:txBody>
      </p:sp>
      <p:sp>
        <p:nvSpPr>
          <p:cNvPr id="551950" name="Rectangle 14"/>
          <p:cNvSpPr>
            <a:spLocks noChangeArrowheads="1"/>
          </p:cNvSpPr>
          <p:nvPr/>
        </p:nvSpPr>
        <p:spPr bwMode="auto">
          <a:xfrm>
            <a:off x="1128713" y="4991100"/>
            <a:ext cx="1222375" cy="369888"/>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negative</a:t>
            </a:r>
            <a:br>
              <a:rPr kumimoji="0" lang="en-US" sz="1100" b="1" i="1">
                <a:latin typeface="Verdana" pitchFamily="34" charset="0"/>
              </a:rPr>
            </a:br>
            <a:r>
              <a:rPr kumimoji="0" lang="en-US" sz="1100" b="1" i="1">
                <a:latin typeface="Verdana" pitchFamily="34" charset="0"/>
              </a:rPr>
              <a:t>-integer</a:t>
            </a:r>
          </a:p>
        </p:txBody>
      </p:sp>
      <p:sp>
        <p:nvSpPr>
          <p:cNvPr id="551951" name="Rectangle 15"/>
          <p:cNvSpPr>
            <a:spLocks noChangeArrowheads="1"/>
          </p:cNvSpPr>
          <p:nvPr/>
        </p:nvSpPr>
        <p:spPr bwMode="auto">
          <a:xfrm>
            <a:off x="2535238" y="4991100"/>
            <a:ext cx="1222375" cy="369888"/>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positive</a:t>
            </a:r>
          </a:p>
          <a:p>
            <a:pPr defTabSz="854075" eaLnBrk="0" latinLnBrk="0" hangingPunct="0"/>
            <a:r>
              <a:rPr kumimoji="0" lang="en-US" sz="1100" b="1" i="1">
                <a:latin typeface="Verdana" pitchFamily="34" charset="0"/>
              </a:rPr>
              <a:t>-integer</a:t>
            </a:r>
          </a:p>
        </p:txBody>
      </p:sp>
      <p:sp>
        <p:nvSpPr>
          <p:cNvPr id="551952" name="Line 16"/>
          <p:cNvSpPr>
            <a:spLocks noChangeShapeType="1"/>
          </p:cNvSpPr>
          <p:nvPr/>
        </p:nvSpPr>
        <p:spPr bwMode="auto">
          <a:xfrm>
            <a:off x="1677988" y="4067175"/>
            <a:ext cx="306387" cy="0"/>
          </a:xfrm>
          <a:prstGeom prst="line">
            <a:avLst/>
          </a:prstGeom>
          <a:noFill/>
          <a:ln w="9525">
            <a:solidFill>
              <a:schemeClr val="tx1"/>
            </a:solidFill>
            <a:round/>
            <a:headEnd/>
            <a:tailEnd type="triangle" w="med" len="med"/>
          </a:ln>
          <a:effectLst/>
        </p:spPr>
        <p:txBody>
          <a:bodyPr/>
          <a:lstStyle/>
          <a:p>
            <a:endParaRPr lang="fr-FR"/>
          </a:p>
        </p:txBody>
      </p:sp>
      <p:sp>
        <p:nvSpPr>
          <p:cNvPr id="551953" name="Line 17"/>
          <p:cNvSpPr>
            <a:spLocks noChangeShapeType="1"/>
          </p:cNvSpPr>
          <p:nvPr/>
        </p:nvSpPr>
        <p:spPr bwMode="auto">
          <a:xfrm flipH="1">
            <a:off x="2655888" y="4251325"/>
            <a:ext cx="0" cy="185738"/>
          </a:xfrm>
          <a:prstGeom prst="line">
            <a:avLst/>
          </a:prstGeom>
          <a:noFill/>
          <a:ln w="9525">
            <a:solidFill>
              <a:schemeClr val="tx1"/>
            </a:solidFill>
            <a:round/>
            <a:headEnd/>
            <a:tailEnd type="triangle" w="med" len="med"/>
          </a:ln>
          <a:effectLst/>
        </p:spPr>
        <p:txBody>
          <a:bodyPr/>
          <a:lstStyle/>
          <a:p>
            <a:endParaRPr lang="fr-FR"/>
          </a:p>
        </p:txBody>
      </p:sp>
      <p:sp>
        <p:nvSpPr>
          <p:cNvPr id="551954" name="Line 18"/>
          <p:cNvSpPr>
            <a:spLocks noChangeShapeType="1"/>
          </p:cNvSpPr>
          <p:nvPr/>
        </p:nvSpPr>
        <p:spPr bwMode="auto">
          <a:xfrm flipH="1">
            <a:off x="2227263" y="4251325"/>
            <a:ext cx="0" cy="185738"/>
          </a:xfrm>
          <a:prstGeom prst="line">
            <a:avLst/>
          </a:prstGeom>
          <a:noFill/>
          <a:ln w="9525">
            <a:solidFill>
              <a:schemeClr val="tx1"/>
            </a:solidFill>
            <a:round/>
            <a:headEnd/>
            <a:tailEnd type="triangle" w="med" len="med"/>
          </a:ln>
          <a:effectLst/>
        </p:spPr>
        <p:txBody>
          <a:bodyPr/>
          <a:lstStyle/>
          <a:p>
            <a:endParaRPr lang="fr-FR"/>
          </a:p>
        </p:txBody>
      </p:sp>
      <p:sp>
        <p:nvSpPr>
          <p:cNvPr id="551955" name="Line 19"/>
          <p:cNvSpPr>
            <a:spLocks noChangeShapeType="1"/>
          </p:cNvSpPr>
          <p:nvPr/>
        </p:nvSpPr>
        <p:spPr bwMode="auto">
          <a:xfrm flipH="1">
            <a:off x="2655888" y="4806950"/>
            <a:ext cx="0" cy="184150"/>
          </a:xfrm>
          <a:prstGeom prst="line">
            <a:avLst/>
          </a:prstGeom>
          <a:noFill/>
          <a:ln w="9525">
            <a:solidFill>
              <a:schemeClr val="tx1"/>
            </a:solidFill>
            <a:round/>
            <a:headEnd/>
            <a:tailEnd type="triangle" w="med" len="med"/>
          </a:ln>
          <a:effectLst/>
        </p:spPr>
        <p:txBody>
          <a:bodyPr/>
          <a:lstStyle/>
          <a:p>
            <a:endParaRPr lang="fr-FR"/>
          </a:p>
        </p:txBody>
      </p:sp>
      <p:sp>
        <p:nvSpPr>
          <p:cNvPr id="551956" name="Line 20"/>
          <p:cNvSpPr>
            <a:spLocks noChangeShapeType="1"/>
          </p:cNvSpPr>
          <p:nvPr/>
        </p:nvSpPr>
        <p:spPr bwMode="auto">
          <a:xfrm flipH="1">
            <a:off x="2227263" y="4806950"/>
            <a:ext cx="0" cy="184150"/>
          </a:xfrm>
          <a:prstGeom prst="line">
            <a:avLst/>
          </a:prstGeom>
          <a:noFill/>
          <a:ln w="9525">
            <a:solidFill>
              <a:schemeClr val="tx1"/>
            </a:solidFill>
            <a:round/>
            <a:headEnd/>
            <a:tailEnd type="triangle" w="med" len="med"/>
          </a:ln>
          <a:effectLst/>
        </p:spPr>
        <p:txBody>
          <a:bodyPr/>
          <a:lstStyle/>
          <a:p>
            <a:endParaRPr lang="fr-FR"/>
          </a:p>
        </p:txBody>
      </p:sp>
      <p:sp>
        <p:nvSpPr>
          <p:cNvPr id="551957" name="Rectangle 21"/>
          <p:cNvSpPr>
            <a:spLocks noChangeArrowheads="1"/>
          </p:cNvSpPr>
          <p:nvPr/>
        </p:nvSpPr>
        <p:spPr bwMode="auto">
          <a:xfrm>
            <a:off x="822325" y="3883025"/>
            <a:ext cx="977900" cy="368300"/>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decimal</a:t>
            </a:r>
          </a:p>
        </p:txBody>
      </p:sp>
      <p:sp>
        <p:nvSpPr>
          <p:cNvPr id="551958" name="Rectangle 22"/>
          <p:cNvSpPr>
            <a:spLocks noChangeArrowheads="1"/>
          </p:cNvSpPr>
          <p:nvPr/>
        </p:nvSpPr>
        <p:spPr bwMode="auto">
          <a:xfrm>
            <a:off x="2168525" y="1357313"/>
            <a:ext cx="731838"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string</a:t>
            </a:r>
          </a:p>
        </p:txBody>
      </p:sp>
      <p:sp>
        <p:nvSpPr>
          <p:cNvPr id="551959" name="Rectangle 23"/>
          <p:cNvSpPr>
            <a:spLocks noChangeArrowheads="1"/>
          </p:cNvSpPr>
          <p:nvPr/>
        </p:nvSpPr>
        <p:spPr bwMode="auto">
          <a:xfrm>
            <a:off x="4062413" y="2465388"/>
            <a:ext cx="977900"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QName</a:t>
            </a:r>
          </a:p>
        </p:txBody>
      </p:sp>
      <p:sp>
        <p:nvSpPr>
          <p:cNvPr id="551960" name="Rectangle 24"/>
          <p:cNvSpPr>
            <a:spLocks noChangeArrowheads="1"/>
          </p:cNvSpPr>
          <p:nvPr/>
        </p:nvSpPr>
        <p:spPr bwMode="auto">
          <a:xfrm>
            <a:off x="2655888" y="2465388"/>
            <a:ext cx="1162050"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Name</a:t>
            </a:r>
          </a:p>
        </p:txBody>
      </p:sp>
      <p:sp>
        <p:nvSpPr>
          <p:cNvPr id="551961" name="Line 25"/>
          <p:cNvSpPr>
            <a:spLocks noChangeShapeType="1"/>
          </p:cNvSpPr>
          <p:nvPr/>
        </p:nvSpPr>
        <p:spPr bwMode="auto">
          <a:xfrm flipH="1">
            <a:off x="3267075" y="2281238"/>
            <a:ext cx="0" cy="184150"/>
          </a:xfrm>
          <a:prstGeom prst="line">
            <a:avLst/>
          </a:prstGeom>
          <a:noFill/>
          <a:ln w="9525">
            <a:solidFill>
              <a:schemeClr val="tx1"/>
            </a:solidFill>
            <a:round/>
            <a:headEnd/>
            <a:tailEnd type="triangle" w="med" len="med"/>
          </a:ln>
          <a:effectLst/>
        </p:spPr>
        <p:txBody>
          <a:bodyPr/>
          <a:lstStyle/>
          <a:p>
            <a:endParaRPr lang="fr-FR"/>
          </a:p>
        </p:txBody>
      </p:sp>
      <p:sp>
        <p:nvSpPr>
          <p:cNvPr id="551962" name="Line 26"/>
          <p:cNvSpPr>
            <a:spLocks noChangeShapeType="1"/>
          </p:cNvSpPr>
          <p:nvPr/>
        </p:nvSpPr>
        <p:spPr bwMode="auto">
          <a:xfrm flipH="1">
            <a:off x="2716213" y="1727200"/>
            <a:ext cx="0" cy="184150"/>
          </a:xfrm>
          <a:prstGeom prst="line">
            <a:avLst/>
          </a:prstGeom>
          <a:noFill/>
          <a:ln w="9525">
            <a:solidFill>
              <a:schemeClr val="tx1"/>
            </a:solidFill>
            <a:round/>
            <a:headEnd/>
            <a:tailEnd type="triangle" w="med" len="med"/>
          </a:ln>
          <a:effectLst/>
        </p:spPr>
        <p:txBody>
          <a:bodyPr/>
          <a:lstStyle/>
          <a:p>
            <a:endParaRPr lang="fr-FR"/>
          </a:p>
        </p:txBody>
      </p:sp>
      <p:sp>
        <p:nvSpPr>
          <p:cNvPr id="551963" name="Rectangle 27"/>
          <p:cNvSpPr>
            <a:spLocks noChangeArrowheads="1"/>
          </p:cNvSpPr>
          <p:nvPr/>
        </p:nvSpPr>
        <p:spPr bwMode="auto">
          <a:xfrm>
            <a:off x="1250950" y="1911350"/>
            <a:ext cx="1222375" cy="369888"/>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language</a:t>
            </a:r>
          </a:p>
        </p:txBody>
      </p:sp>
      <p:sp>
        <p:nvSpPr>
          <p:cNvPr id="551964" name="Line 28"/>
          <p:cNvSpPr>
            <a:spLocks noChangeShapeType="1"/>
          </p:cNvSpPr>
          <p:nvPr/>
        </p:nvSpPr>
        <p:spPr bwMode="auto">
          <a:xfrm flipH="1">
            <a:off x="2289175" y="1727200"/>
            <a:ext cx="0" cy="184150"/>
          </a:xfrm>
          <a:prstGeom prst="line">
            <a:avLst/>
          </a:prstGeom>
          <a:noFill/>
          <a:ln w="9525">
            <a:solidFill>
              <a:schemeClr val="tx1"/>
            </a:solidFill>
            <a:round/>
            <a:headEnd/>
            <a:tailEnd type="triangle" w="med" len="med"/>
          </a:ln>
          <a:effectLst/>
        </p:spPr>
        <p:txBody>
          <a:bodyPr/>
          <a:lstStyle/>
          <a:p>
            <a:endParaRPr lang="fr-FR"/>
          </a:p>
        </p:txBody>
      </p:sp>
      <p:sp>
        <p:nvSpPr>
          <p:cNvPr id="551965" name="Text Box 29"/>
          <p:cNvSpPr txBox="1">
            <a:spLocks noChangeArrowheads="1"/>
          </p:cNvSpPr>
          <p:nvPr/>
        </p:nvSpPr>
        <p:spPr bwMode="auto">
          <a:xfrm>
            <a:off x="3940175" y="1874838"/>
            <a:ext cx="352425" cy="390525"/>
          </a:xfrm>
          <a:prstGeom prst="rect">
            <a:avLst/>
          </a:prstGeom>
          <a:noFill/>
          <a:ln w="9525">
            <a:noFill/>
            <a:miter lim="800000"/>
            <a:headEnd/>
            <a:tailEnd/>
          </a:ln>
          <a:effectLst/>
        </p:spPr>
        <p:txBody>
          <a:bodyPr wrap="none" lIns="85341" tIns="42670" rIns="85341" bIns="42670">
            <a:spAutoFit/>
          </a:bodyPr>
          <a:lstStyle/>
          <a:p>
            <a:pPr algn="l" defTabSz="854075" eaLnBrk="0" latinLnBrk="0" hangingPunct="0"/>
            <a:r>
              <a:rPr kumimoji="0" lang="en-US" sz="2000" b="1">
                <a:latin typeface="Verdana" pitchFamily="34" charset="0"/>
              </a:rPr>
              <a:t>*</a:t>
            </a:r>
          </a:p>
        </p:txBody>
      </p:sp>
      <p:sp>
        <p:nvSpPr>
          <p:cNvPr id="551966" name="Line 30"/>
          <p:cNvSpPr>
            <a:spLocks noChangeShapeType="1"/>
          </p:cNvSpPr>
          <p:nvPr/>
        </p:nvSpPr>
        <p:spPr bwMode="auto">
          <a:xfrm flipV="1">
            <a:off x="4000500" y="2095500"/>
            <a:ext cx="244475" cy="0"/>
          </a:xfrm>
          <a:prstGeom prst="line">
            <a:avLst/>
          </a:prstGeom>
          <a:noFill/>
          <a:ln w="9525">
            <a:solidFill>
              <a:schemeClr val="tx1"/>
            </a:solidFill>
            <a:round/>
            <a:headEnd/>
            <a:tailEnd type="triangle" w="med" len="med"/>
          </a:ln>
          <a:effectLst/>
        </p:spPr>
        <p:txBody>
          <a:bodyPr/>
          <a:lstStyle/>
          <a:p>
            <a:endParaRPr lang="fr-FR"/>
          </a:p>
        </p:txBody>
      </p:sp>
      <p:sp>
        <p:nvSpPr>
          <p:cNvPr id="551967" name="Rectangle 31"/>
          <p:cNvSpPr>
            <a:spLocks noChangeArrowheads="1"/>
          </p:cNvSpPr>
          <p:nvPr/>
        </p:nvSpPr>
        <p:spPr bwMode="auto">
          <a:xfrm>
            <a:off x="4244975" y="1911350"/>
            <a:ext cx="1466850" cy="369888"/>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NMTOKENS</a:t>
            </a:r>
          </a:p>
        </p:txBody>
      </p:sp>
      <p:sp>
        <p:nvSpPr>
          <p:cNvPr id="551968" name="Rectangle 32"/>
          <p:cNvSpPr>
            <a:spLocks noChangeArrowheads="1"/>
          </p:cNvSpPr>
          <p:nvPr/>
        </p:nvSpPr>
        <p:spPr bwMode="auto">
          <a:xfrm>
            <a:off x="1250950" y="2465388"/>
            <a:ext cx="1160463"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NCName</a:t>
            </a:r>
          </a:p>
        </p:txBody>
      </p:sp>
      <p:sp>
        <p:nvSpPr>
          <p:cNvPr id="551969" name="Line 33"/>
          <p:cNvSpPr>
            <a:spLocks noChangeShapeType="1"/>
          </p:cNvSpPr>
          <p:nvPr/>
        </p:nvSpPr>
        <p:spPr bwMode="auto">
          <a:xfrm flipH="1">
            <a:off x="2411413" y="2651125"/>
            <a:ext cx="244475" cy="0"/>
          </a:xfrm>
          <a:prstGeom prst="line">
            <a:avLst/>
          </a:prstGeom>
          <a:noFill/>
          <a:ln w="9525">
            <a:solidFill>
              <a:schemeClr val="tx1"/>
            </a:solidFill>
            <a:round/>
            <a:headEnd/>
            <a:tailEnd type="triangle" w="med" len="med"/>
          </a:ln>
          <a:effectLst/>
        </p:spPr>
        <p:txBody>
          <a:bodyPr/>
          <a:lstStyle/>
          <a:p>
            <a:endParaRPr lang="fr-FR"/>
          </a:p>
        </p:txBody>
      </p:sp>
      <p:sp>
        <p:nvSpPr>
          <p:cNvPr id="551970" name="Line 34"/>
          <p:cNvSpPr>
            <a:spLocks noChangeShapeType="1"/>
          </p:cNvSpPr>
          <p:nvPr/>
        </p:nvSpPr>
        <p:spPr bwMode="auto">
          <a:xfrm flipH="1">
            <a:off x="7056438" y="2095500"/>
            <a:ext cx="244475" cy="0"/>
          </a:xfrm>
          <a:prstGeom prst="line">
            <a:avLst/>
          </a:prstGeom>
          <a:noFill/>
          <a:ln w="9525">
            <a:solidFill>
              <a:schemeClr val="tx1"/>
            </a:solidFill>
            <a:round/>
            <a:headEnd type="triangle" w="med" len="med"/>
            <a:tailEnd/>
          </a:ln>
          <a:effectLst/>
        </p:spPr>
        <p:txBody>
          <a:bodyPr/>
          <a:lstStyle/>
          <a:p>
            <a:endParaRPr lang="fr-FR"/>
          </a:p>
        </p:txBody>
      </p:sp>
      <p:sp>
        <p:nvSpPr>
          <p:cNvPr id="551971" name="Text Box 35"/>
          <p:cNvSpPr txBox="1">
            <a:spLocks noChangeArrowheads="1"/>
          </p:cNvSpPr>
          <p:nvPr/>
        </p:nvSpPr>
        <p:spPr bwMode="auto">
          <a:xfrm>
            <a:off x="7056438" y="1874838"/>
            <a:ext cx="354012" cy="390525"/>
          </a:xfrm>
          <a:prstGeom prst="rect">
            <a:avLst/>
          </a:prstGeom>
          <a:noFill/>
          <a:ln w="9525">
            <a:noFill/>
            <a:miter lim="800000"/>
            <a:headEnd/>
            <a:tailEnd/>
          </a:ln>
          <a:effectLst/>
        </p:spPr>
        <p:txBody>
          <a:bodyPr wrap="none" lIns="85341" tIns="42670" rIns="85341" bIns="42670">
            <a:spAutoFit/>
          </a:bodyPr>
          <a:lstStyle/>
          <a:p>
            <a:pPr algn="l" defTabSz="854075" eaLnBrk="0" latinLnBrk="0" hangingPunct="0"/>
            <a:r>
              <a:rPr kumimoji="0" lang="en-US" sz="2000" b="1">
                <a:latin typeface="Verdana" pitchFamily="34" charset="0"/>
              </a:rPr>
              <a:t>*</a:t>
            </a:r>
          </a:p>
        </p:txBody>
      </p:sp>
      <p:sp>
        <p:nvSpPr>
          <p:cNvPr id="551972" name="Rectangle 36"/>
          <p:cNvSpPr>
            <a:spLocks noChangeArrowheads="1"/>
          </p:cNvSpPr>
          <p:nvPr/>
        </p:nvSpPr>
        <p:spPr bwMode="auto">
          <a:xfrm>
            <a:off x="7300913" y="1911350"/>
            <a:ext cx="1100137" cy="369888"/>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ENTITIES</a:t>
            </a:r>
          </a:p>
        </p:txBody>
      </p:sp>
      <p:sp>
        <p:nvSpPr>
          <p:cNvPr id="551973" name="Line 37"/>
          <p:cNvSpPr>
            <a:spLocks noChangeShapeType="1"/>
          </p:cNvSpPr>
          <p:nvPr/>
        </p:nvSpPr>
        <p:spPr bwMode="auto">
          <a:xfrm flipH="1">
            <a:off x="7056438" y="1541463"/>
            <a:ext cx="306387" cy="0"/>
          </a:xfrm>
          <a:prstGeom prst="line">
            <a:avLst/>
          </a:prstGeom>
          <a:noFill/>
          <a:ln w="9525">
            <a:solidFill>
              <a:schemeClr val="tx1"/>
            </a:solidFill>
            <a:round/>
            <a:headEnd type="triangle" w="med" len="med"/>
            <a:tailEnd/>
          </a:ln>
          <a:effectLst/>
        </p:spPr>
        <p:txBody>
          <a:bodyPr/>
          <a:lstStyle/>
          <a:p>
            <a:endParaRPr lang="fr-FR"/>
          </a:p>
        </p:txBody>
      </p:sp>
      <p:sp>
        <p:nvSpPr>
          <p:cNvPr id="551974" name="Text Box 38"/>
          <p:cNvSpPr txBox="1">
            <a:spLocks noChangeArrowheads="1"/>
          </p:cNvSpPr>
          <p:nvPr/>
        </p:nvSpPr>
        <p:spPr bwMode="auto">
          <a:xfrm>
            <a:off x="7056438" y="1320800"/>
            <a:ext cx="354012" cy="390525"/>
          </a:xfrm>
          <a:prstGeom prst="rect">
            <a:avLst/>
          </a:prstGeom>
          <a:noFill/>
          <a:ln w="9525">
            <a:noFill/>
            <a:miter lim="800000"/>
            <a:headEnd/>
            <a:tailEnd/>
          </a:ln>
          <a:effectLst/>
        </p:spPr>
        <p:txBody>
          <a:bodyPr wrap="none" lIns="85341" tIns="42670" rIns="85341" bIns="42670">
            <a:spAutoFit/>
          </a:bodyPr>
          <a:lstStyle/>
          <a:p>
            <a:pPr algn="l" defTabSz="854075" eaLnBrk="0" latinLnBrk="0" hangingPunct="0"/>
            <a:r>
              <a:rPr kumimoji="0" lang="en-US" sz="2000" b="1">
                <a:latin typeface="Verdana" pitchFamily="34" charset="0"/>
              </a:rPr>
              <a:t>*</a:t>
            </a:r>
          </a:p>
        </p:txBody>
      </p:sp>
      <p:sp>
        <p:nvSpPr>
          <p:cNvPr id="551975" name="Rectangle 39"/>
          <p:cNvSpPr>
            <a:spLocks noChangeArrowheads="1"/>
          </p:cNvSpPr>
          <p:nvPr/>
        </p:nvSpPr>
        <p:spPr bwMode="auto">
          <a:xfrm>
            <a:off x="7362825" y="1357313"/>
            <a:ext cx="976313"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IDREFS</a:t>
            </a:r>
          </a:p>
        </p:txBody>
      </p:sp>
      <p:sp>
        <p:nvSpPr>
          <p:cNvPr id="551976" name="Rectangle 40"/>
          <p:cNvSpPr>
            <a:spLocks noChangeArrowheads="1"/>
          </p:cNvSpPr>
          <p:nvPr/>
        </p:nvSpPr>
        <p:spPr bwMode="auto">
          <a:xfrm>
            <a:off x="4672013" y="1357313"/>
            <a:ext cx="612775"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ID</a:t>
            </a:r>
          </a:p>
        </p:txBody>
      </p:sp>
      <p:sp>
        <p:nvSpPr>
          <p:cNvPr id="551977" name="Rectangle 41"/>
          <p:cNvSpPr>
            <a:spLocks noChangeArrowheads="1"/>
          </p:cNvSpPr>
          <p:nvPr/>
        </p:nvSpPr>
        <p:spPr bwMode="auto">
          <a:xfrm>
            <a:off x="5956300" y="1357313"/>
            <a:ext cx="1100138"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IDREF</a:t>
            </a:r>
          </a:p>
        </p:txBody>
      </p:sp>
      <p:sp>
        <p:nvSpPr>
          <p:cNvPr id="551978" name="Rectangle 42"/>
          <p:cNvSpPr>
            <a:spLocks noChangeArrowheads="1"/>
          </p:cNvSpPr>
          <p:nvPr/>
        </p:nvSpPr>
        <p:spPr bwMode="auto">
          <a:xfrm>
            <a:off x="5956300" y="1911350"/>
            <a:ext cx="1100138" cy="369888"/>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ENTITY</a:t>
            </a:r>
          </a:p>
        </p:txBody>
      </p:sp>
      <p:sp>
        <p:nvSpPr>
          <p:cNvPr id="551979" name="Line 43"/>
          <p:cNvSpPr>
            <a:spLocks noChangeShapeType="1"/>
          </p:cNvSpPr>
          <p:nvPr/>
        </p:nvSpPr>
        <p:spPr bwMode="auto">
          <a:xfrm flipH="1">
            <a:off x="2900363" y="4067175"/>
            <a:ext cx="306387" cy="0"/>
          </a:xfrm>
          <a:prstGeom prst="line">
            <a:avLst/>
          </a:prstGeom>
          <a:noFill/>
          <a:ln w="9525">
            <a:solidFill>
              <a:schemeClr val="tx1"/>
            </a:solidFill>
            <a:round/>
            <a:headEnd type="triangle" w="med" len="med"/>
            <a:tailEnd/>
          </a:ln>
          <a:effectLst/>
        </p:spPr>
        <p:txBody>
          <a:bodyPr/>
          <a:lstStyle/>
          <a:p>
            <a:endParaRPr lang="fr-FR"/>
          </a:p>
        </p:txBody>
      </p:sp>
      <p:sp>
        <p:nvSpPr>
          <p:cNvPr id="551980" name="Text Box 44"/>
          <p:cNvSpPr txBox="1">
            <a:spLocks noChangeArrowheads="1"/>
          </p:cNvSpPr>
          <p:nvPr/>
        </p:nvSpPr>
        <p:spPr bwMode="auto">
          <a:xfrm>
            <a:off x="2887663" y="3846513"/>
            <a:ext cx="171450" cy="390525"/>
          </a:xfrm>
          <a:prstGeom prst="rect">
            <a:avLst/>
          </a:prstGeom>
          <a:noFill/>
          <a:ln w="9525">
            <a:noFill/>
            <a:miter lim="800000"/>
            <a:headEnd/>
            <a:tailEnd/>
          </a:ln>
          <a:effectLst/>
        </p:spPr>
        <p:txBody>
          <a:bodyPr wrap="none" lIns="85341" tIns="42670" rIns="85341" bIns="42670">
            <a:spAutoFit/>
          </a:bodyPr>
          <a:lstStyle/>
          <a:p>
            <a:pPr algn="l" defTabSz="854075" eaLnBrk="0" latinLnBrk="0" hangingPunct="0"/>
            <a:endParaRPr kumimoji="0" lang="fr-FR" sz="2000" b="1">
              <a:latin typeface="Verdana" pitchFamily="34" charset="0"/>
            </a:endParaRPr>
          </a:p>
        </p:txBody>
      </p:sp>
      <p:sp>
        <p:nvSpPr>
          <p:cNvPr id="551981" name="Rectangle 45"/>
          <p:cNvSpPr>
            <a:spLocks noChangeArrowheads="1"/>
          </p:cNvSpPr>
          <p:nvPr/>
        </p:nvSpPr>
        <p:spPr bwMode="auto">
          <a:xfrm>
            <a:off x="3206750" y="3883025"/>
            <a:ext cx="733425" cy="368300"/>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long</a:t>
            </a:r>
          </a:p>
        </p:txBody>
      </p:sp>
      <p:sp>
        <p:nvSpPr>
          <p:cNvPr id="551982" name="Line 46"/>
          <p:cNvSpPr>
            <a:spLocks noChangeShapeType="1"/>
          </p:cNvSpPr>
          <p:nvPr/>
        </p:nvSpPr>
        <p:spPr bwMode="auto">
          <a:xfrm flipH="1">
            <a:off x="3940175" y="4067175"/>
            <a:ext cx="304800" cy="0"/>
          </a:xfrm>
          <a:prstGeom prst="line">
            <a:avLst/>
          </a:prstGeom>
          <a:noFill/>
          <a:ln w="9525">
            <a:solidFill>
              <a:schemeClr val="tx1"/>
            </a:solidFill>
            <a:round/>
            <a:headEnd type="triangle" w="med" len="med"/>
            <a:tailEnd/>
          </a:ln>
          <a:effectLst/>
        </p:spPr>
        <p:txBody>
          <a:bodyPr/>
          <a:lstStyle/>
          <a:p>
            <a:endParaRPr lang="fr-FR"/>
          </a:p>
        </p:txBody>
      </p:sp>
      <p:sp>
        <p:nvSpPr>
          <p:cNvPr id="551983" name="Rectangle 47"/>
          <p:cNvSpPr>
            <a:spLocks noChangeArrowheads="1"/>
          </p:cNvSpPr>
          <p:nvPr/>
        </p:nvSpPr>
        <p:spPr bwMode="auto">
          <a:xfrm>
            <a:off x="4244975" y="3883025"/>
            <a:ext cx="550863" cy="368300"/>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int</a:t>
            </a:r>
          </a:p>
        </p:txBody>
      </p:sp>
      <p:sp>
        <p:nvSpPr>
          <p:cNvPr id="551984" name="Line 48"/>
          <p:cNvSpPr>
            <a:spLocks noChangeShapeType="1"/>
          </p:cNvSpPr>
          <p:nvPr/>
        </p:nvSpPr>
        <p:spPr bwMode="auto">
          <a:xfrm flipH="1">
            <a:off x="4795838" y="4067175"/>
            <a:ext cx="304800" cy="0"/>
          </a:xfrm>
          <a:prstGeom prst="line">
            <a:avLst/>
          </a:prstGeom>
          <a:noFill/>
          <a:ln w="9525">
            <a:solidFill>
              <a:schemeClr val="tx1"/>
            </a:solidFill>
            <a:round/>
            <a:headEnd type="triangle" w="med" len="med"/>
            <a:tailEnd/>
          </a:ln>
          <a:effectLst/>
        </p:spPr>
        <p:txBody>
          <a:bodyPr/>
          <a:lstStyle/>
          <a:p>
            <a:endParaRPr lang="fr-FR"/>
          </a:p>
        </p:txBody>
      </p:sp>
      <p:sp>
        <p:nvSpPr>
          <p:cNvPr id="551985" name="Rectangle 49"/>
          <p:cNvSpPr>
            <a:spLocks noChangeArrowheads="1"/>
          </p:cNvSpPr>
          <p:nvPr/>
        </p:nvSpPr>
        <p:spPr bwMode="auto">
          <a:xfrm>
            <a:off x="5100638" y="3883025"/>
            <a:ext cx="917575" cy="368300"/>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short</a:t>
            </a:r>
          </a:p>
        </p:txBody>
      </p:sp>
      <p:sp>
        <p:nvSpPr>
          <p:cNvPr id="551986" name="Line 50"/>
          <p:cNvSpPr>
            <a:spLocks noChangeShapeType="1"/>
          </p:cNvSpPr>
          <p:nvPr/>
        </p:nvSpPr>
        <p:spPr bwMode="auto">
          <a:xfrm flipH="1">
            <a:off x="6018213" y="4067175"/>
            <a:ext cx="244475" cy="0"/>
          </a:xfrm>
          <a:prstGeom prst="line">
            <a:avLst/>
          </a:prstGeom>
          <a:noFill/>
          <a:ln w="9525">
            <a:solidFill>
              <a:schemeClr val="tx1"/>
            </a:solidFill>
            <a:round/>
            <a:headEnd type="triangle" w="med" len="med"/>
            <a:tailEnd/>
          </a:ln>
          <a:effectLst/>
        </p:spPr>
        <p:txBody>
          <a:bodyPr/>
          <a:lstStyle/>
          <a:p>
            <a:endParaRPr lang="fr-FR"/>
          </a:p>
        </p:txBody>
      </p:sp>
      <p:sp>
        <p:nvSpPr>
          <p:cNvPr id="551987" name="Rectangle 51"/>
          <p:cNvSpPr>
            <a:spLocks noChangeArrowheads="1"/>
          </p:cNvSpPr>
          <p:nvPr/>
        </p:nvSpPr>
        <p:spPr bwMode="auto">
          <a:xfrm>
            <a:off x="6262688" y="3883025"/>
            <a:ext cx="733425" cy="368300"/>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byte</a:t>
            </a:r>
          </a:p>
        </p:txBody>
      </p:sp>
      <p:sp>
        <p:nvSpPr>
          <p:cNvPr id="551988" name="Line 52"/>
          <p:cNvSpPr>
            <a:spLocks noChangeShapeType="1"/>
          </p:cNvSpPr>
          <p:nvPr/>
        </p:nvSpPr>
        <p:spPr bwMode="auto">
          <a:xfrm flipH="1">
            <a:off x="3757613" y="4621213"/>
            <a:ext cx="242887" cy="0"/>
          </a:xfrm>
          <a:prstGeom prst="line">
            <a:avLst/>
          </a:prstGeom>
          <a:noFill/>
          <a:ln w="9525">
            <a:solidFill>
              <a:schemeClr val="tx1"/>
            </a:solidFill>
            <a:round/>
            <a:headEnd type="triangle" w="med" len="med"/>
            <a:tailEnd/>
          </a:ln>
          <a:effectLst/>
        </p:spPr>
        <p:txBody>
          <a:bodyPr/>
          <a:lstStyle/>
          <a:p>
            <a:endParaRPr lang="fr-FR"/>
          </a:p>
        </p:txBody>
      </p:sp>
      <p:sp>
        <p:nvSpPr>
          <p:cNvPr id="551989" name="Rectangle 53"/>
          <p:cNvSpPr>
            <a:spLocks noChangeArrowheads="1"/>
          </p:cNvSpPr>
          <p:nvPr/>
        </p:nvSpPr>
        <p:spPr bwMode="auto">
          <a:xfrm>
            <a:off x="4000500" y="4437063"/>
            <a:ext cx="855663"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unsigned</a:t>
            </a:r>
            <a:br>
              <a:rPr kumimoji="0" lang="en-US" sz="1100" b="1" i="1">
                <a:latin typeface="Verdana" pitchFamily="34" charset="0"/>
              </a:rPr>
            </a:br>
            <a:r>
              <a:rPr kumimoji="0" lang="en-US" sz="1100" b="1" i="1">
                <a:latin typeface="Verdana" pitchFamily="34" charset="0"/>
              </a:rPr>
              <a:t>-long</a:t>
            </a:r>
          </a:p>
        </p:txBody>
      </p:sp>
      <p:sp>
        <p:nvSpPr>
          <p:cNvPr id="551990" name="Line 54"/>
          <p:cNvSpPr>
            <a:spLocks noChangeShapeType="1"/>
          </p:cNvSpPr>
          <p:nvPr/>
        </p:nvSpPr>
        <p:spPr bwMode="auto">
          <a:xfrm flipH="1">
            <a:off x="4856163" y="4621213"/>
            <a:ext cx="244475" cy="0"/>
          </a:xfrm>
          <a:prstGeom prst="line">
            <a:avLst/>
          </a:prstGeom>
          <a:noFill/>
          <a:ln w="9525">
            <a:solidFill>
              <a:schemeClr val="tx1"/>
            </a:solidFill>
            <a:round/>
            <a:headEnd type="triangle" w="med" len="med"/>
            <a:tailEnd/>
          </a:ln>
          <a:effectLst/>
        </p:spPr>
        <p:txBody>
          <a:bodyPr/>
          <a:lstStyle/>
          <a:p>
            <a:endParaRPr lang="fr-FR"/>
          </a:p>
        </p:txBody>
      </p:sp>
      <p:sp>
        <p:nvSpPr>
          <p:cNvPr id="551991" name="Rectangle 55"/>
          <p:cNvSpPr>
            <a:spLocks noChangeArrowheads="1"/>
          </p:cNvSpPr>
          <p:nvPr/>
        </p:nvSpPr>
        <p:spPr bwMode="auto">
          <a:xfrm>
            <a:off x="5100638" y="4437063"/>
            <a:ext cx="855662"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unsigned</a:t>
            </a:r>
            <a:br>
              <a:rPr kumimoji="0" lang="en-US" sz="1100" b="1" i="1">
                <a:latin typeface="Verdana" pitchFamily="34" charset="0"/>
              </a:rPr>
            </a:br>
            <a:r>
              <a:rPr kumimoji="0" lang="en-US" sz="1100" b="1" i="1">
                <a:latin typeface="Verdana" pitchFamily="34" charset="0"/>
              </a:rPr>
              <a:t>-int</a:t>
            </a:r>
          </a:p>
        </p:txBody>
      </p:sp>
      <p:sp>
        <p:nvSpPr>
          <p:cNvPr id="551992" name="Line 56"/>
          <p:cNvSpPr>
            <a:spLocks noChangeShapeType="1"/>
          </p:cNvSpPr>
          <p:nvPr/>
        </p:nvSpPr>
        <p:spPr bwMode="auto">
          <a:xfrm flipH="1">
            <a:off x="5956300" y="4621213"/>
            <a:ext cx="246063" cy="0"/>
          </a:xfrm>
          <a:prstGeom prst="line">
            <a:avLst/>
          </a:prstGeom>
          <a:noFill/>
          <a:ln w="9525">
            <a:solidFill>
              <a:schemeClr val="tx1"/>
            </a:solidFill>
            <a:round/>
            <a:headEnd type="triangle" w="med" len="med"/>
            <a:tailEnd/>
          </a:ln>
          <a:effectLst/>
        </p:spPr>
        <p:txBody>
          <a:bodyPr/>
          <a:lstStyle/>
          <a:p>
            <a:endParaRPr lang="fr-FR"/>
          </a:p>
        </p:txBody>
      </p:sp>
      <p:sp>
        <p:nvSpPr>
          <p:cNvPr id="551993" name="Rectangle 57"/>
          <p:cNvSpPr>
            <a:spLocks noChangeArrowheads="1"/>
          </p:cNvSpPr>
          <p:nvPr/>
        </p:nvSpPr>
        <p:spPr bwMode="auto">
          <a:xfrm>
            <a:off x="6202363" y="4437063"/>
            <a:ext cx="854075"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unsigned</a:t>
            </a:r>
            <a:br>
              <a:rPr kumimoji="0" lang="en-US" sz="1100" b="1" i="1">
                <a:latin typeface="Verdana" pitchFamily="34" charset="0"/>
              </a:rPr>
            </a:br>
            <a:r>
              <a:rPr kumimoji="0" lang="en-US" sz="1100" b="1" i="1">
                <a:latin typeface="Verdana" pitchFamily="34" charset="0"/>
              </a:rPr>
              <a:t>-short</a:t>
            </a:r>
          </a:p>
        </p:txBody>
      </p:sp>
      <p:sp>
        <p:nvSpPr>
          <p:cNvPr id="551994" name="Line 58"/>
          <p:cNvSpPr>
            <a:spLocks noChangeShapeType="1"/>
          </p:cNvSpPr>
          <p:nvPr/>
        </p:nvSpPr>
        <p:spPr bwMode="auto">
          <a:xfrm flipH="1">
            <a:off x="7056438" y="4621213"/>
            <a:ext cx="244475" cy="0"/>
          </a:xfrm>
          <a:prstGeom prst="line">
            <a:avLst/>
          </a:prstGeom>
          <a:noFill/>
          <a:ln w="9525">
            <a:solidFill>
              <a:schemeClr val="tx1"/>
            </a:solidFill>
            <a:round/>
            <a:headEnd type="triangle" w="med" len="med"/>
            <a:tailEnd/>
          </a:ln>
          <a:effectLst/>
        </p:spPr>
        <p:txBody>
          <a:bodyPr/>
          <a:lstStyle/>
          <a:p>
            <a:endParaRPr lang="fr-FR"/>
          </a:p>
        </p:txBody>
      </p:sp>
      <p:sp>
        <p:nvSpPr>
          <p:cNvPr id="551995" name="Rectangle 59"/>
          <p:cNvSpPr>
            <a:spLocks noChangeArrowheads="1"/>
          </p:cNvSpPr>
          <p:nvPr/>
        </p:nvSpPr>
        <p:spPr bwMode="auto">
          <a:xfrm>
            <a:off x="7300913" y="4437063"/>
            <a:ext cx="855662"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100" b="1" i="1">
                <a:latin typeface="Verdana" pitchFamily="34" charset="0"/>
              </a:rPr>
              <a:t>unsigned</a:t>
            </a:r>
            <a:br>
              <a:rPr kumimoji="0" lang="en-US" sz="1100" b="1" i="1">
                <a:latin typeface="Verdana" pitchFamily="34" charset="0"/>
              </a:rPr>
            </a:br>
            <a:r>
              <a:rPr kumimoji="0" lang="en-US" sz="1100" b="1" i="1">
                <a:latin typeface="Verdana" pitchFamily="34" charset="0"/>
              </a:rPr>
              <a:t>-byte</a:t>
            </a:r>
          </a:p>
        </p:txBody>
      </p:sp>
      <p:sp>
        <p:nvSpPr>
          <p:cNvPr id="551996" name="Rectangle 60"/>
          <p:cNvSpPr>
            <a:spLocks noChangeArrowheads="1"/>
          </p:cNvSpPr>
          <p:nvPr/>
        </p:nvSpPr>
        <p:spPr bwMode="auto">
          <a:xfrm>
            <a:off x="762000" y="3081338"/>
            <a:ext cx="7700963" cy="615950"/>
          </a:xfrm>
          <a:prstGeom prst="rect">
            <a:avLst/>
          </a:prstGeom>
          <a:noFill/>
          <a:ln w="9525" cap="rnd">
            <a:solidFill>
              <a:schemeClr val="tx1"/>
            </a:solidFill>
            <a:prstDash val="sysDot"/>
            <a:miter lim="800000"/>
            <a:headEnd/>
            <a:tailEnd/>
          </a:ln>
          <a:effectLst/>
        </p:spPr>
        <p:txBody>
          <a:bodyPr wrap="none" anchor="ctr"/>
          <a:lstStyle/>
          <a:p>
            <a:endParaRPr lang="fr-FR"/>
          </a:p>
        </p:txBody>
      </p:sp>
      <p:sp>
        <p:nvSpPr>
          <p:cNvPr id="551997" name="Rectangle 61"/>
          <p:cNvSpPr>
            <a:spLocks noChangeArrowheads="1"/>
          </p:cNvSpPr>
          <p:nvPr/>
        </p:nvSpPr>
        <p:spPr bwMode="auto">
          <a:xfrm>
            <a:off x="822325" y="1357313"/>
            <a:ext cx="1222375"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NOTATION</a:t>
            </a:r>
          </a:p>
        </p:txBody>
      </p:sp>
      <p:sp>
        <p:nvSpPr>
          <p:cNvPr id="551998" name="Rectangle 62"/>
          <p:cNvSpPr>
            <a:spLocks noChangeArrowheads="1"/>
          </p:cNvSpPr>
          <p:nvPr/>
        </p:nvSpPr>
        <p:spPr bwMode="auto">
          <a:xfrm>
            <a:off x="762000" y="1295400"/>
            <a:ext cx="7700963" cy="1724025"/>
          </a:xfrm>
          <a:prstGeom prst="rect">
            <a:avLst/>
          </a:prstGeom>
          <a:noFill/>
          <a:ln w="9525" cap="rnd">
            <a:solidFill>
              <a:schemeClr val="tx1"/>
            </a:solidFill>
            <a:prstDash val="sysDot"/>
            <a:miter lim="800000"/>
            <a:headEnd/>
            <a:tailEnd/>
          </a:ln>
          <a:effectLst/>
        </p:spPr>
        <p:txBody>
          <a:bodyPr wrap="none" anchor="ctr"/>
          <a:lstStyle/>
          <a:p>
            <a:endParaRPr lang="fr-FR"/>
          </a:p>
        </p:txBody>
      </p:sp>
      <p:sp>
        <p:nvSpPr>
          <p:cNvPr id="551999" name="Rectangle 63"/>
          <p:cNvSpPr>
            <a:spLocks noChangeArrowheads="1"/>
          </p:cNvSpPr>
          <p:nvPr/>
        </p:nvSpPr>
        <p:spPr bwMode="auto">
          <a:xfrm>
            <a:off x="5222875" y="3205163"/>
            <a:ext cx="2201863" cy="369887"/>
          </a:xfrm>
          <a:prstGeom prst="rect">
            <a:avLst/>
          </a:prstGeom>
          <a:solidFill>
            <a:schemeClr val="accent4">
              <a:lumMod val="60000"/>
              <a:lumOff val="40000"/>
            </a:schemeClr>
          </a:solidFill>
          <a:ln w="38100">
            <a:solidFill>
              <a:schemeClr val="tx1"/>
            </a:solidFill>
            <a:miter lim="800000"/>
            <a:headEnd/>
            <a:tailEnd/>
          </a:ln>
          <a:effectLst/>
        </p:spPr>
        <p:txBody>
          <a:bodyPr wrap="none" lIns="85341" tIns="42670" rIns="85341" bIns="42670" anchor="ctr"/>
          <a:lstStyle/>
          <a:p>
            <a:pPr defTabSz="854075" eaLnBrk="0" latinLnBrk="0" hangingPunct="0"/>
            <a:r>
              <a:rPr kumimoji="0" lang="en-US" sz="1500" b="1">
                <a:latin typeface="Verdana" pitchFamily="34" charset="0"/>
              </a:rPr>
              <a:t>recurringInstant</a:t>
            </a:r>
          </a:p>
        </p:txBody>
      </p:sp>
      <p:sp>
        <p:nvSpPr>
          <p:cNvPr id="552000" name="Line 64"/>
          <p:cNvSpPr>
            <a:spLocks noChangeShapeType="1"/>
          </p:cNvSpPr>
          <p:nvPr/>
        </p:nvSpPr>
        <p:spPr bwMode="auto">
          <a:xfrm flipH="1">
            <a:off x="7424738" y="3389313"/>
            <a:ext cx="242887" cy="0"/>
          </a:xfrm>
          <a:prstGeom prst="line">
            <a:avLst/>
          </a:prstGeom>
          <a:noFill/>
          <a:ln w="9525">
            <a:solidFill>
              <a:schemeClr val="tx1"/>
            </a:solidFill>
            <a:round/>
            <a:headEnd type="triangle" w="med" len="med"/>
            <a:tailEnd/>
          </a:ln>
          <a:effectLst/>
        </p:spPr>
        <p:txBody>
          <a:bodyPr/>
          <a:lstStyle/>
          <a:p>
            <a:endParaRPr lang="fr-FR"/>
          </a:p>
        </p:txBody>
      </p:sp>
      <p:sp>
        <p:nvSpPr>
          <p:cNvPr id="552001" name="Rectangle 65"/>
          <p:cNvSpPr>
            <a:spLocks noChangeArrowheads="1"/>
          </p:cNvSpPr>
          <p:nvPr/>
        </p:nvSpPr>
        <p:spPr bwMode="auto">
          <a:xfrm>
            <a:off x="7667625" y="3205163"/>
            <a:ext cx="671513"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date</a:t>
            </a:r>
          </a:p>
        </p:txBody>
      </p:sp>
      <p:sp>
        <p:nvSpPr>
          <p:cNvPr id="552002" name="Line 66"/>
          <p:cNvSpPr>
            <a:spLocks noChangeShapeType="1"/>
          </p:cNvSpPr>
          <p:nvPr/>
        </p:nvSpPr>
        <p:spPr bwMode="auto">
          <a:xfrm flipH="1">
            <a:off x="5040313" y="3389313"/>
            <a:ext cx="182562" cy="0"/>
          </a:xfrm>
          <a:prstGeom prst="line">
            <a:avLst/>
          </a:prstGeom>
          <a:noFill/>
          <a:ln w="9525">
            <a:solidFill>
              <a:schemeClr val="tx1"/>
            </a:solidFill>
            <a:round/>
            <a:headEnd/>
            <a:tailEnd type="triangle" w="med" len="med"/>
          </a:ln>
          <a:effectLst/>
        </p:spPr>
        <p:txBody>
          <a:bodyPr/>
          <a:lstStyle/>
          <a:p>
            <a:endParaRPr lang="fr-FR"/>
          </a:p>
        </p:txBody>
      </p:sp>
      <p:sp>
        <p:nvSpPr>
          <p:cNvPr id="552003" name="Text Box 67"/>
          <p:cNvSpPr txBox="1">
            <a:spLocks noChangeArrowheads="1"/>
          </p:cNvSpPr>
          <p:nvPr/>
        </p:nvSpPr>
        <p:spPr bwMode="auto">
          <a:xfrm>
            <a:off x="5027613" y="3167063"/>
            <a:ext cx="171450" cy="392112"/>
          </a:xfrm>
          <a:prstGeom prst="rect">
            <a:avLst/>
          </a:prstGeom>
          <a:noFill/>
          <a:ln w="9525">
            <a:noFill/>
            <a:miter lim="800000"/>
            <a:headEnd/>
            <a:tailEnd/>
          </a:ln>
          <a:effectLst/>
        </p:spPr>
        <p:txBody>
          <a:bodyPr wrap="none" lIns="85341" tIns="42670" rIns="85341" bIns="42670">
            <a:spAutoFit/>
          </a:bodyPr>
          <a:lstStyle/>
          <a:p>
            <a:pPr algn="l" defTabSz="854075" eaLnBrk="0" latinLnBrk="0" hangingPunct="0"/>
            <a:endParaRPr kumimoji="0" lang="fr-FR" sz="2000" b="1">
              <a:latin typeface="Verdana" pitchFamily="34" charset="0"/>
            </a:endParaRPr>
          </a:p>
        </p:txBody>
      </p:sp>
      <p:sp>
        <p:nvSpPr>
          <p:cNvPr id="552004" name="Rectangle 68"/>
          <p:cNvSpPr>
            <a:spLocks noChangeArrowheads="1"/>
          </p:cNvSpPr>
          <p:nvPr/>
        </p:nvSpPr>
        <p:spPr bwMode="auto">
          <a:xfrm>
            <a:off x="4367213" y="3205163"/>
            <a:ext cx="673100" cy="369887"/>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time</a:t>
            </a:r>
          </a:p>
        </p:txBody>
      </p:sp>
      <p:sp>
        <p:nvSpPr>
          <p:cNvPr id="552005" name="Rectangle 69"/>
          <p:cNvSpPr>
            <a:spLocks noChangeArrowheads="1"/>
          </p:cNvSpPr>
          <p:nvPr/>
        </p:nvSpPr>
        <p:spPr bwMode="auto">
          <a:xfrm>
            <a:off x="762000" y="3759200"/>
            <a:ext cx="7700963" cy="1785938"/>
          </a:xfrm>
          <a:prstGeom prst="rect">
            <a:avLst/>
          </a:prstGeom>
          <a:noFill/>
          <a:ln w="9525" cap="rnd">
            <a:solidFill>
              <a:schemeClr val="tx1"/>
            </a:solidFill>
            <a:prstDash val="sysDot"/>
            <a:miter lim="800000"/>
            <a:headEnd/>
            <a:tailEnd/>
          </a:ln>
          <a:effectLst/>
        </p:spPr>
        <p:txBody>
          <a:bodyPr wrap="none" anchor="ctr"/>
          <a:lstStyle/>
          <a:p>
            <a:endParaRPr lang="fr-FR"/>
          </a:p>
        </p:txBody>
      </p:sp>
      <p:sp>
        <p:nvSpPr>
          <p:cNvPr id="552006" name="Line 70"/>
          <p:cNvSpPr>
            <a:spLocks noChangeShapeType="1"/>
          </p:cNvSpPr>
          <p:nvPr/>
        </p:nvSpPr>
        <p:spPr bwMode="auto">
          <a:xfrm flipH="1">
            <a:off x="3817938" y="2651125"/>
            <a:ext cx="244475" cy="0"/>
          </a:xfrm>
          <a:prstGeom prst="line">
            <a:avLst/>
          </a:prstGeom>
          <a:noFill/>
          <a:ln w="9525">
            <a:solidFill>
              <a:schemeClr val="tx1"/>
            </a:solidFill>
            <a:round/>
            <a:headEnd type="triangle" w="med" len="med"/>
            <a:tailEnd/>
          </a:ln>
          <a:effectLst/>
        </p:spPr>
        <p:txBody>
          <a:bodyPr/>
          <a:lstStyle/>
          <a:p>
            <a:endParaRPr lang="fr-FR"/>
          </a:p>
        </p:txBody>
      </p:sp>
      <p:sp>
        <p:nvSpPr>
          <p:cNvPr id="552007" name="Rectangle 71"/>
          <p:cNvSpPr>
            <a:spLocks noChangeArrowheads="1"/>
          </p:cNvSpPr>
          <p:nvPr/>
        </p:nvSpPr>
        <p:spPr bwMode="auto">
          <a:xfrm>
            <a:off x="2535238" y="1911350"/>
            <a:ext cx="1465262" cy="369888"/>
          </a:xfrm>
          <a:prstGeom prst="rect">
            <a:avLst/>
          </a:prstGeom>
          <a:solidFill>
            <a:srgbClr val="CCCC00"/>
          </a:solidFill>
          <a:ln w="9525">
            <a:solidFill>
              <a:schemeClr val="tx1"/>
            </a:solidFill>
            <a:miter lim="800000"/>
            <a:headEnd/>
            <a:tailEnd/>
          </a:ln>
          <a:effectLst/>
        </p:spPr>
        <p:txBody>
          <a:bodyPr wrap="none" lIns="85341" tIns="42670" rIns="85341" bIns="42670" anchor="ctr"/>
          <a:lstStyle/>
          <a:p>
            <a:pPr defTabSz="854075" eaLnBrk="0" latinLnBrk="0" hangingPunct="0"/>
            <a:r>
              <a:rPr kumimoji="0" lang="en-US" sz="1500" b="1" i="1">
                <a:latin typeface="Verdana" pitchFamily="34" charset="0"/>
              </a:rPr>
              <a:t>NMTOKEN</a:t>
            </a:r>
          </a:p>
        </p:txBody>
      </p:sp>
      <p:sp>
        <p:nvSpPr>
          <p:cNvPr id="552008" name="Rectangle 72"/>
          <p:cNvSpPr>
            <a:spLocks noChangeArrowheads="1"/>
          </p:cNvSpPr>
          <p:nvPr/>
        </p:nvSpPr>
        <p:spPr bwMode="auto">
          <a:xfrm>
            <a:off x="762000" y="5607050"/>
            <a:ext cx="7700963" cy="554038"/>
          </a:xfrm>
          <a:prstGeom prst="rect">
            <a:avLst/>
          </a:prstGeom>
          <a:noFill/>
          <a:ln w="9525" cap="rnd">
            <a:solidFill>
              <a:schemeClr val="tx1"/>
            </a:solidFill>
            <a:prstDash val="sysDot"/>
            <a:miter lim="800000"/>
            <a:headEnd/>
            <a:tailEnd/>
          </a:ln>
          <a:effectLst/>
        </p:spPr>
        <p:txBody>
          <a:bodyPr wrap="none" anchor="ctr"/>
          <a:lstStyle/>
          <a:p>
            <a:endParaRPr lang="fr-FR"/>
          </a:p>
        </p:txBody>
      </p:sp>
      <p:sp>
        <p:nvSpPr>
          <p:cNvPr id="552009" name="Text Box 73"/>
          <p:cNvSpPr txBox="1">
            <a:spLocks noChangeArrowheads="1"/>
          </p:cNvSpPr>
          <p:nvPr/>
        </p:nvSpPr>
        <p:spPr bwMode="auto">
          <a:xfrm>
            <a:off x="1131888" y="6186488"/>
            <a:ext cx="7081837" cy="284162"/>
          </a:xfrm>
          <a:prstGeom prst="rect">
            <a:avLst/>
          </a:prstGeom>
          <a:noFill/>
          <a:ln w="9525">
            <a:noFill/>
            <a:miter lim="800000"/>
            <a:headEnd/>
            <a:tailEnd/>
          </a:ln>
          <a:effectLst/>
        </p:spPr>
        <p:txBody>
          <a:bodyPr wrap="none" lIns="85341" tIns="42670" rIns="85341" bIns="42670">
            <a:spAutoFit/>
          </a:bodyPr>
          <a:lstStyle/>
          <a:p>
            <a:pPr algn="l" defTabSz="854075" eaLnBrk="0" latinLnBrk="0" hangingPunct="0"/>
            <a:r>
              <a:rPr kumimoji="0" lang="en-US" sz="1300" b="1" i="1">
                <a:latin typeface="Verdana" pitchFamily="34" charset="0"/>
              </a:rPr>
              <a:t>All types in http://www.w3.org/1999/XMLSchema/datatypes namespace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3DA6759-B41C-43C2-9684-E3F9A9439C56}" type="slidenum">
              <a:rPr lang="fr-FR"/>
              <a:pPr/>
              <a:t>72</a:t>
            </a:fld>
            <a:endParaRPr lang="fr-FR"/>
          </a:p>
        </p:txBody>
      </p:sp>
      <p:sp>
        <p:nvSpPr>
          <p:cNvPr id="548866" name="Rectangle 2"/>
          <p:cNvSpPr>
            <a:spLocks noGrp="1" noChangeArrowheads="1"/>
          </p:cNvSpPr>
          <p:nvPr>
            <p:ph type="title"/>
          </p:nvPr>
        </p:nvSpPr>
        <p:spPr/>
        <p:txBody>
          <a:bodyPr/>
          <a:lstStyle/>
          <a:p>
            <a:r>
              <a:rPr lang="fr-FR"/>
              <a:t>Types complexes</a:t>
            </a:r>
          </a:p>
        </p:txBody>
      </p:sp>
      <p:sp>
        <p:nvSpPr>
          <p:cNvPr id="548867" name="Rectangle 3"/>
          <p:cNvSpPr>
            <a:spLocks noGrp="1" noChangeArrowheads="1"/>
          </p:cNvSpPr>
          <p:nvPr>
            <p:ph type="body" idx="1"/>
          </p:nvPr>
        </p:nvSpPr>
        <p:spPr>
          <a:xfrm>
            <a:off x="152400" y="1090613"/>
            <a:ext cx="8839200" cy="5075237"/>
          </a:xfrm>
        </p:spPr>
        <p:txBody>
          <a:bodyPr/>
          <a:lstStyle/>
          <a:p>
            <a:r>
              <a:rPr lang="fr-FR"/>
              <a:t>Référencent </a:t>
            </a:r>
            <a:r>
              <a:rPr lang="fr-FR">
                <a:solidFill>
                  <a:srgbClr val="000000"/>
                </a:solidFill>
                <a:cs typeface="Times New Roman" pitchFamily="18" charset="0"/>
              </a:rPr>
              <a:t>une séquence d'éléments, une série d'attributs, etc.</a:t>
            </a:r>
          </a:p>
          <a:p>
            <a:pPr>
              <a:buFont typeface="Wingdings" pitchFamily="2" charset="2"/>
              <a:buNone/>
            </a:pPr>
            <a:r>
              <a:rPr lang="fr-FR">
                <a:solidFill>
                  <a:srgbClr val="000000"/>
                </a:solidFill>
                <a:cs typeface="Times New Roman" pitchFamily="18" charset="0"/>
              </a:rPr>
              <a:t> </a:t>
            </a:r>
            <a:endParaRPr lang="fr-FR"/>
          </a:p>
          <a:p>
            <a:r>
              <a:rPr lang="fr-FR"/>
              <a:t>Un “modèle contenu” est constitué de particules</a:t>
            </a:r>
          </a:p>
          <a:p>
            <a:pPr lvl="1"/>
            <a:r>
              <a:rPr lang="fr-FR"/>
              <a:t>&lt;element&gt;  : élément spécifique</a:t>
            </a:r>
          </a:p>
          <a:p>
            <a:pPr lvl="1"/>
            <a:r>
              <a:rPr lang="fr-FR"/>
              <a:t>&lt;any&gt; : remplacement par un élément</a:t>
            </a:r>
          </a:p>
          <a:p>
            <a:pPr lvl="1"/>
            <a:r>
              <a:rPr lang="fr-FR"/>
              <a:t>&lt;sequence&gt; : déclare une séquence de sous-particules</a:t>
            </a:r>
          </a:p>
          <a:p>
            <a:pPr lvl="1"/>
            <a:r>
              <a:rPr lang="fr-FR"/>
              <a:t>&lt;choice&gt; : déclare une disjonction de sous particules</a:t>
            </a:r>
          </a:p>
          <a:p>
            <a:pPr lvl="1"/>
            <a:r>
              <a:rPr lang="fr-FR"/>
              <a:t>&lt;all&gt; : déclare une conjonction de sous particules</a:t>
            </a:r>
          </a:p>
          <a:p>
            <a:pPr lvl="1"/>
            <a:r>
              <a:rPr lang="fr-FR"/>
              <a:t>&lt;group&gt; : référence des “macro” particules</a:t>
            </a:r>
          </a:p>
          <a:p>
            <a:pPr lvl="1"/>
            <a:endParaRPr lang="fr-FR"/>
          </a:p>
          <a:p>
            <a:r>
              <a:rPr lang="fr-FR"/>
              <a:t>Toutes les particules ont un  minOccurs/maxOccurs pour contrôler leur nombre d’occurrence dans l’instance</a:t>
            </a:r>
          </a:p>
          <a:p>
            <a:endParaRPr lang="fr-F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0"/>
          </p:nvPr>
        </p:nvSpPr>
        <p:spPr/>
        <p:txBody>
          <a:bodyPr/>
          <a:lstStyle/>
          <a:p>
            <a:fld id="{2562B434-4D39-4586-B1BF-7EDB1929E86F}" type="slidenum">
              <a:rPr lang="fr-FR"/>
              <a:pPr/>
              <a:t>73</a:t>
            </a:fld>
            <a:endParaRPr lang="fr-FR"/>
          </a:p>
        </p:txBody>
      </p:sp>
      <p:sp>
        <p:nvSpPr>
          <p:cNvPr id="572418" name="Rectangle 2"/>
          <p:cNvSpPr>
            <a:spLocks noGrp="1" noChangeArrowheads="1"/>
          </p:cNvSpPr>
          <p:nvPr>
            <p:ph type="title"/>
          </p:nvPr>
        </p:nvSpPr>
        <p:spPr/>
        <p:txBody>
          <a:bodyPr/>
          <a:lstStyle/>
          <a:p>
            <a:r>
              <a:rPr lang="fr-FR"/>
              <a:t>Création de types à partir de types de base</a:t>
            </a:r>
          </a:p>
        </p:txBody>
      </p:sp>
      <p:sp>
        <p:nvSpPr>
          <p:cNvPr id="572419" name="Rectangle 3"/>
          <p:cNvSpPr>
            <a:spLocks noGrp="1" noChangeArrowheads="1"/>
          </p:cNvSpPr>
          <p:nvPr>
            <p:ph type="body" idx="1"/>
          </p:nvPr>
        </p:nvSpPr>
        <p:spPr/>
        <p:txBody>
          <a:bodyPr/>
          <a:lstStyle/>
          <a:p>
            <a:r>
              <a:rPr lang="fr-FR">
                <a:solidFill>
                  <a:srgbClr val="000000"/>
                </a:solidFill>
                <a:cs typeface="Times New Roman" pitchFamily="18" charset="0"/>
              </a:rPr>
              <a:t>Catégories de dérivation</a:t>
            </a:r>
          </a:p>
          <a:p>
            <a:pPr lvl="1"/>
            <a:r>
              <a:rPr lang="fr-FR">
                <a:solidFill>
                  <a:srgbClr val="000000"/>
                </a:solidFill>
                <a:cs typeface="Times New Roman" pitchFamily="18" charset="0"/>
              </a:rPr>
              <a:t>la </a:t>
            </a:r>
            <a:r>
              <a:rPr lang="fr-FR" b="1">
                <a:solidFill>
                  <a:srgbClr val="CCCC00"/>
                </a:solidFill>
                <a:effectLst>
                  <a:outerShdw blurRad="38100" dist="38100" dir="2700000" algn="tl">
                    <a:srgbClr val="000000"/>
                  </a:outerShdw>
                </a:effectLst>
                <a:cs typeface="Times New Roman" pitchFamily="18" charset="0"/>
              </a:rPr>
              <a:t>restriction</a:t>
            </a:r>
            <a:r>
              <a:rPr lang="fr-FR">
                <a:solidFill>
                  <a:srgbClr val="000000"/>
                </a:solidFill>
                <a:cs typeface="Times New Roman" pitchFamily="18" charset="0"/>
              </a:rPr>
              <a:t> </a:t>
            </a:r>
            <a:r>
              <a:rPr lang="fr-FR" i="1">
                <a:solidFill>
                  <a:srgbClr val="000000"/>
                </a:solidFill>
                <a:cs typeface="Times New Roman" pitchFamily="18" charset="0"/>
              </a:rPr>
              <a:t>: limiter les valeurs possibles d’un type</a:t>
            </a:r>
          </a:p>
          <a:p>
            <a:pPr lvl="1"/>
            <a:r>
              <a:rPr lang="fr-FR">
                <a:solidFill>
                  <a:srgbClr val="000000"/>
                </a:solidFill>
                <a:cs typeface="Times New Roman" pitchFamily="18" charset="0"/>
              </a:rPr>
              <a:t>l'</a:t>
            </a:r>
            <a:r>
              <a:rPr lang="fr-FR" b="1">
                <a:solidFill>
                  <a:schemeClr val="hlink"/>
                </a:solidFill>
                <a:effectLst>
                  <a:outerShdw blurRad="38100" dist="38100" dir="2700000" algn="tl">
                    <a:srgbClr val="000000"/>
                  </a:outerShdw>
                </a:effectLst>
                <a:cs typeface="Times New Roman" pitchFamily="18" charset="0"/>
              </a:rPr>
              <a:t>union </a:t>
            </a:r>
            <a:r>
              <a:rPr lang="fr-FR" i="1">
                <a:solidFill>
                  <a:srgbClr val="000000"/>
                </a:solidFill>
                <a:cs typeface="Times New Roman" pitchFamily="18" charset="0"/>
              </a:rPr>
              <a:t>: inclusion de valeurs</a:t>
            </a:r>
            <a:endParaRPr lang="fr-FR" b="1">
              <a:solidFill>
                <a:schemeClr val="hlink"/>
              </a:solidFill>
              <a:effectLst>
                <a:outerShdw blurRad="38100" dist="38100" dir="2700000" algn="tl">
                  <a:srgbClr val="000000"/>
                </a:outerShdw>
              </a:effectLst>
              <a:cs typeface="Times New Roman" pitchFamily="18" charset="0"/>
            </a:endParaRPr>
          </a:p>
          <a:p>
            <a:pPr lvl="1"/>
            <a:r>
              <a:rPr lang="fr-FR">
                <a:solidFill>
                  <a:srgbClr val="000000"/>
                </a:solidFill>
                <a:cs typeface="Times New Roman" pitchFamily="18" charset="0"/>
              </a:rPr>
              <a:t>les </a:t>
            </a:r>
            <a:r>
              <a:rPr lang="fr-FR" b="1">
                <a:solidFill>
                  <a:srgbClr val="E91D1D"/>
                </a:solidFill>
                <a:effectLst>
                  <a:outerShdw blurRad="38100" dist="38100" dir="2700000" algn="tl">
                    <a:srgbClr val="000000"/>
                  </a:outerShdw>
                </a:effectLst>
                <a:cs typeface="Times New Roman" pitchFamily="18" charset="0"/>
              </a:rPr>
              <a:t>listes</a:t>
            </a:r>
            <a:r>
              <a:rPr lang="fr-FR">
                <a:solidFill>
                  <a:srgbClr val="000000"/>
                </a:solidFill>
                <a:cs typeface="Times New Roman" pitchFamily="18" charset="0"/>
              </a:rPr>
              <a:t> </a:t>
            </a:r>
            <a:r>
              <a:rPr lang="fr-FR" i="1">
                <a:solidFill>
                  <a:srgbClr val="000000"/>
                </a:solidFill>
                <a:cs typeface="Times New Roman" pitchFamily="18" charset="0"/>
              </a:rPr>
              <a:t>: plusieurs valeurs du type de base séparées par un espace</a:t>
            </a:r>
            <a:endParaRPr lang="fr-FR">
              <a:solidFill>
                <a:srgbClr val="000000"/>
              </a:solidFill>
              <a:cs typeface="Times New Roman" pitchFamily="18" charset="0"/>
            </a:endParaRPr>
          </a:p>
          <a:p>
            <a:pPr lvl="1"/>
            <a:r>
              <a:rPr lang="fr-FR">
                <a:solidFill>
                  <a:srgbClr val="000000"/>
                </a:solidFill>
                <a:cs typeface="Times New Roman" pitchFamily="18" charset="0"/>
              </a:rPr>
              <a:t> l'</a:t>
            </a:r>
            <a:r>
              <a:rPr lang="fr-FR" b="1">
                <a:solidFill>
                  <a:schemeClr val="accent1"/>
                </a:solidFill>
                <a:effectLst>
                  <a:outerShdw blurRad="38100" dist="38100" dir="2700000" algn="tl">
                    <a:srgbClr val="000000"/>
                  </a:outerShdw>
                </a:effectLst>
                <a:cs typeface="Times New Roman" pitchFamily="18" charset="0"/>
              </a:rPr>
              <a:t>extension</a:t>
            </a:r>
            <a:r>
              <a:rPr lang="fr-FR">
                <a:solidFill>
                  <a:srgbClr val="000000"/>
                </a:solidFill>
                <a:cs typeface="Times New Roman" pitchFamily="18" charset="0"/>
              </a:rPr>
              <a:t> : nouveau type par ajout sous-éléments et/ou des attributs = type complexe</a:t>
            </a:r>
          </a:p>
          <a:p>
            <a:pPr lvl="1" algn="ctr">
              <a:buFont typeface="Wingdings" pitchFamily="2" charset="2"/>
              <a:buNone/>
            </a:pPr>
            <a:r>
              <a:rPr lang="fr-FR" sz="2400" b="1">
                <a:solidFill>
                  <a:srgbClr val="000000"/>
                </a:solidFill>
                <a:effectLst>
                  <a:outerShdw blurRad="38100" dist="38100" dir="2700000" algn="tl">
                    <a:srgbClr val="FFFFFF"/>
                  </a:outerShdw>
                </a:effectLst>
                <a:cs typeface="Times New Roman" pitchFamily="18" charset="0"/>
              </a:rPr>
              <a:t>Types simples</a:t>
            </a:r>
          </a:p>
        </p:txBody>
      </p:sp>
      <p:sp>
        <p:nvSpPr>
          <p:cNvPr id="572420" name="Rectangle 4"/>
          <p:cNvSpPr>
            <a:spLocks noChangeArrowheads="1"/>
          </p:cNvSpPr>
          <p:nvPr/>
        </p:nvSpPr>
        <p:spPr bwMode="blackWhite">
          <a:xfrm>
            <a:off x="228600" y="4859338"/>
            <a:ext cx="4191000" cy="1374775"/>
          </a:xfrm>
          <a:prstGeom prst="rect">
            <a:avLst/>
          </a:prstGeom>
          <a:solidFill>
            <a:srgbClr val="CCCC00">
              <a:alpha val="50000"/>
            </a:srgbClr>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a:solidFill>
                  <a:srgbClr val="000000"/>
                </a:solidFill>
                <a:latin typeface="Arial" pitchFamily="34" charset="0"/>
                <a:cs typeface="Times New Roman" pitchFamily="18" charset="0"/>
              </a:rPr>
              <a:t>&lt;xsd:simpleType name="ex1"&gt;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&lt;xsd:restriction base="xsd:string"&gt;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value="a"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value="b"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&lt;/xsd:restriction&gt;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&lt;/xsd:simpleType&gt;</a:t>
            </a:r>
            <a:r>
              <a:rPr kumimoji="0" lang="fr-FR" sz="1300" b="1">
                <a:latin typeface="Arial" pitchFamily="34" charset="0"/>
              </a:rPr>
              <a:t> </a:t>
            </a:r>
            <a:endParaRPr kumimoji="0" lang="en-US" sz="1300" b="1">
              <a:latin typeface="Arial" pitchFamily="34" charset="0"/>
            </a:endParaRPr>
          </a:p>
        </p:txBody>
      </p:sp>
      <p:sp>
        <p:nvSpPr>
          <p:cNvPr id="572421" name="Rectangle 5"/>
          <p:cNvSpPr>
            <a:spLocks noChangeArrowheads="1"/>
          </p:cNvSpPr>
          <p:nvPr/>
        </p:nvSpPr>
        <p:spPr bwMode="blackWhite">
          <a:xfrm>
            <a:off x="4572000" y="3714752"/>
            <a:ext cx="3929090" cy="912210"/>
          </a:xfrm>
          <a:prstGeom prst="rect">
            <a:avLst/>
          </a:prstGeom>
          <a:solidFill>
            <a:schemeClr val="hlink">
              <a:alpha val="50000"/>
            </a:schemeClr>
          </a:solidFill>
          <a:ln w="12700">
            <a:solidFill>
              <a:schemeClr val="tx1"/>
            </a:solidFill>
            <a:miter lim="800000"/>
            <a:headEnd/>
            <a:tailEnd/>
          </a:ln>
          <a:effectLst/>
        </p:spPr>
        <p:txBody>
          <a:bodyPr wrap="square"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600" b="1" dirty="0">
                <a:solidFill>
                  <a:srgbClr val="000000"/>
                </a:solidFill>
                <a:latin typeface="Arial" pitchFamily="34" charset="0"/>
                <a:cs typeface="Times New Roman" pitchFamily="18" charset="0"/>
              </a:rPr>
              <a:t>	&lt;</a:t>
            </a:r>
            <a:r>
              <a:rPr kumimoji="0" lang="fr-FR" sz="1600" b="1" dirty="0" err="1">
                <a:solidFill>
                  <a:srgbClr val="000000"/>
                </a:solidFill>
                <a:latin typeface="Arial" pitchFamily="34" charset="0"/>
                <a:cs typeface="Times New Roman" pitchFamily="18" charset="0"/>
              </a:rPr>
              <a:t>xsd:simpleType</a:t>
            </a:r>
            <a:r>
              <a:rPr kumimoji="0" lang="fr-FR" sz="1600" b="1" dirty="0">
                <a:solidFill>
                  <a:srgbClr val="000000"/>
                </a:solidFill>
                <a:latin typeface="Arial" pitchFamily="34" charset="0"/>
                <a:cs typeface="Times New Roman" pitchFamily="18" charset="0"/>
              </a:rPr>
              <a:t> </a:t>
            </a:r>
            <a:r>
              <a:rPr kumimoji="0" lang="fr-FR" sz="1600" b="1" dirty="0" err="1">
                <a:solidFill>
                  <a:srgbClr val="000000"/>
                </a:solidFill>
                <a:latin typeface="Arial" pitchFamily="34" charset="0"/>
                <a:cs typeface="Times New Roman" pitchFamily="18" charset="0"/>
              </a:rPr>
              <a:t>name</a:t>
            </a:r>
            <a:r>
              <a:rPr kumimoji="0" lang="fr-FR" sz="1600" b="1" dirty="0">
                <a:solidFill>
                  <a:srgbClr val="000000"/>
                </a:solidFill>
                <a:latin typeface="Arial" pitchFamily="34" charset="0"/>
                <a:cs typeface="Times New Roman" pitchFamily="18" charset="0"/>
              </a:rPr>
              <a:t>="ex3"&gt;</a:t>
            </a:r>
            <a:br>
              <a:rPr kumimoji="0" lang="fr-FR" sz="1600" b="1" dirty="0">
                <a:solidFill>
                  <a:srgbClr val="000000"/>
                </a:solidFill>
                <a:latin typeface="Arial" pitchFamily="34" charset="0"/>
                <a:cs typeface="Times New Roman" pitchFamily="18" charset="0"/>
              </a:rPr>
            </a:br>
            <a:r>
              <a:rPr kumimoji="0" lang="fr-FR" sz="1600" b="1" dirty="0">
                <a:solidFill>
                  <a:srgbClr val="000000"/>
                </a:solidFill>
                <a:latin typeface="Arial" pitchFamily="34" charset="0"/>
                <a:cs typeface="Times New Roman" pitchFamily="18" charset="0"/>
              </a:rPr>
              <a:t>  </a:t>
            </a:r>
            <a:r>
              <a:rPr kumimoji="0" lang="fr-FR" sz="1200" b="1" dirty="0">
                <a:solidFill>
                  <a:schemeClr val="tx2">
                    <a:lumMod val="50000"/>
                  </a:schemeClr>
                </a:solidFill>
                <a:latin typeface="Arial" pitchFamily="34" charset="0"/>
                <a:cs typeface="Times New Roman" pitchFamily="18" charset="0"/>
              </a:rPr>
              <a:t>&lt;</a:t>
            </a:r>
            <a:r>
              <a:rPr kumimoji="0" lang="fr-FR" sz="1200" b="1" dirty="0" err="1">
                <a:solidFill>
                  <a:schemeClr val="tx2">
                    <a:lumMod val="50000"/>
                  </a:schemeClr>
                </a:solidFill>
                <a:latin typeface="Arial" pitchFamily="34" charset="0"/>
                <a:cs typeface="Times New Roman" pitchFamily="18" charset="0"/>
              </a:rPr>
              <a:t>xsd:union</a:t>
            </a:r>
            <a:r>
              <a:rPr kumimoji="0" lang="fr-FR" sz="1200" b="1" dirty="0">
                <a:solidFill>
                  <a:schemeClr val="tx2">
                    <a:lumMod val="50000"/>
                  </a:schemeClr>
                </a:solidFill>
                <a:latin typeface="Arial" pitchFamily="34" charset="0"/>
                <a:cs typeface="Times New Roman" pitchFamily="18" charset="0"/>
              </a:rPr>
              <a:t> </a:t>
            </a:r>
            <a:r>
              <a:rPr kumimoji="0" lang="fr-FR" sz="1200" b="1" dirty="0" err="1">
                <a:solidFill>
                  <a:schemeClr val="tx2">
                    <a:lumMod val="50000"/>
                  </a:schemeClr>
                </a:solidFill>
                <a:latin typeface="Arial" pitchFamily="34" charset="0"/>
                <a:cs typeface="Times New Roman" pitchFamily="18" charset="0"/>
              </a:rPr>
              <a:t>memberTypes</a:t>
            </a:r>
            <a:r>
              <a:rPr kumimoji="0" lang="fr-FR" sz="1200" b="1" dirty="0">
                <a:solidFill>
                  <a:schemeClr val="tx2">
                    <a:lumMod val="50000"/>
                  </a:schemeClr>
                </a:solidFill>
                <a:latin typeface="Arial" pitchFamily="34" charset="0"/>
                <a:cs typeface="Times New Roman" pitchFamily="18" charset="0"/>
              </a:rPr>
              <a:t>="ex1 ex2" /&gt;</a:t>
            </a:r>
            <a:r>
              <a:rPr kumimoji="0" lang="fr-FR" sz="1600" b="1" dirty="0">
                <a:solidFill>
                  <a:schemeClr val="accent2"/>
                </a:solidFill>
                <a:latin typeface="Arial" pitchFamily="34" charset="0"/>
                <a:cs typeface="Times New Roman" pitchFamily="18" charset="0"/>
              </a:rPr>
              <a:t/>
            </a:r>
            <a:br>
              <a:rPr kumimoji="0" lang="fr-FR" sz="1600" b="1" dirty="0">
                <a:solidFill>
                  <a:schemeClr val="accent2"/>
                </a:solidFill>
                <a:latin typeface="Arial" pitchFamily="34" charset="0"/>
                <a:cs typeface="Times New Roman" pitchFamily="18" charset="0"/>
              </a:rPr>
            </a:br>
            <a:r>
              <a:rPr kumimoji="0" lang="fr-FR" sz="1600" b="1" dirty="0">
                <a:solidFill>
                  <a:srgbClr val="000000"/>
                </a:solidFill>
                <a:latin typeface="Arial" pitchFamily="34" charset="0"/>
                <a:cs typeface="Times New Roman" pitchFamily="18" charset="0"/>
              </a:rPr>
              <a:t>&lt;/</a:t>
            </a:r>
            <a:r>
              <a:rPr kumimoji="0" lang="fr-FR" sz="1600" b="1" dirty="0" err="1">
                <a:solidFill>
                  <a:srgbClr val="000000"/>
                </a:solidFill>
                <a:latin typeface="Arial" pitchFamily="34" charset="0"/>
                <a:cs typeface="Times New Roman" pitchFamily="18" charset="0"/>
              </a:rPr>
              <a:t>xsd:simpleType</a:t>
            </a:r>
            <a:r>
              <a:rPr kumimoji="0" lang="fr-FR" sz="1600" b="1" dirty="0">
                <a:solidFill>
                  <a:srgbClr val="000000"/>
                </a:solidFill>
                <a:latin typeface="Arial" pitchFamily="34" charset="0"/>
                <a:cs typeface="Times New Roman" pitchFamily="18" charset="0"/>
              </a:rPr>
              <a:t>&gt; </a:t>
            </a:r>
            <a:endParaRPr kumimoji="0" lang="en-US" sz="1600" b="1" dirty="0">
              <a:solidFill>
                <a:srgbClr val="000000"/>
              </a:solidFill>
              <a:latin typeface="Arial" pitchFamily="34" charset="0"/>
              <a:cs typeface="Times New Roman" pitchFamily="18" charset="0"/>
            </a:endParaRPr>
          </a:p>
        </p:txBody>
      </p:sp>
      <p:sp>
        <p:nvSpPr>
          <p:cNvPr id="572422" name="Rectangle 6"/>
          <p:cNvSpPr>
            <a:spLocks noChangeArrowheads="1"/>
          </p:cNvSpPr>
          <p:nvPr/>
        </p:nvSpPr>
        <p:spPr bwMode="blackWhite">
          <a:xfrm>
            <a:off x="228600" y="3411538"/>
            <a:ext cx="4191000" cy="1374775"/>
          </a:xfrm>
          <a:prstGeom prst="rect">
            <a:avLst/>
          </a:prstGeom>
          <a:solidFill>
            <a:srgbClr val="CCCC00">
              <a:alpha val="50000"/>
            </a:srgbClr>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a:solidFill>
                  <a:srgbClr val="000000"/>
                </a:solidFill>
                <a:latin typeface="Arial" pitchFamily="34" charset="0"/>
                <a:cs typeface="Times New Roman" pitchFamily="18" charset="0"/>
              </a:rPr>
              <a:t>&lt;xsd:simpleType name="ex2"&gt;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&lt;xsd:restriction base="xsd:string"&gt;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value="c"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value="d"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&lt;/xsd:restriction&gt;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&lt;/xsd:simpleType&gt;</a:t>
            </a:r>
            <a:r>
              <a:rPr kumimoji="0" lang="fr-FR" sz="1300" b="1">
                <a:latin typeface="Arial" pitchFamily="34" charset="0"/>
              </a:rPr>
              <a:t> </a:t>
            </a:r>
            <a:endParaRPr kumimoji="0" lang="en-US" sz="1300" b="1">
              <a:latin typeface="Arial" pitchFamily="34" charset="0"/>
            </a:endParaRPr>
          </a:p>
        </p:txBody>
      </p:sp>
      <p:sp>
        <p:nvSpPr>
          <p:cNvPr id="572423" name="Rectangle 7"/>
          <p:cNvSpPr>
            <a:spLocks noChangeArrowheads="1"/>
          </p:cNvSpPr>
          <p:nvPr/>
        </p:nvSpPr>
        <p:spPr bwMode="blackWhite">
          <a:xfrm>
            <a:off x="4714876" y="5214950"/>
            <a:ext cx="4143404" cy="1004543"/>
          </a:xfrm>
          <a:prstGeom prst="rect">
            <a:avLst/>
          </a:prstGeom>
          <a:solidFill>
            <a:srgbClr val="E91D1D">
              <a:alpha val="50000"/>
            </a:srgbClr>
          </a:solidFill>
          <a:ln w="12700">
            <a:solidFill>
              <a:schemeClr val="tx1"/>
            </a:solidFill>
            <a:miter lim="800000"/>
            <a:headEnd/>
            <a:tailEnd/>
          </a:ln>
          <a:effectLst/>
        </p:spPr>
        <p:txBody>
          <a:bodyPr wrap="square"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b="1">
                <a:solidFill>
                  <a:srgbClr val="000000"/>
                </a:solidFill>
                <a:latin typeface="Arial" pitchFamily="34" charset="0"/>
                <a:cs typeface="Times New Roman" pitchFamily="18" charset="0"/>
              </a:rPr>
              <a:t>	&lt;xsd:simpleType name="ListVal"&gt;</a:t>
            </a:r>
            <a:br>
              <a:rPr kumimoji="0" lang="fr-FR" b="1">
                <a:solidFill>
                  <a:srgbClr val="000000"/>
                </a:solidFill>
                <a:latin typeface="Arial" pitchFamily="34" charset="0"/>
                <a:cs typeface="Times New Roman" pitchFamily="18" charset="0"/>
              </a:rPr>
            </a:br>
            <a:r>
              <a:rPr kumimoji="0" lang="fr-FR" b="1">
                <a:solidFill>
                  <a:srgbClr val="000000"/>
                </a:solidFill>
                <a:latin typeface="Arial" pitchFamily="34" charset="0"/>
                <a:cs typeface="Times New Roman" pitchFamily="18" charset="0"/>
              </a:rPr>
              <a:t>  &lt;xsd:list itemType="ex3" /&gt;</a:t>
            </a:r>
            <a:br>
              <a:rPr kumimoji="0" lang="fr-FR" b="1">
                <a:solidFill>
                  <a:srgbClr val="000000"/>
                </a:solidFill>
                <a:latin typeface="Arial" pitchFamily="34" charset="0"/>
                <a:cs typeface="Times New Roman" pitchFamily="18" charset="0"/>
              </a:rPr>
            </a:br>
            <a:r>
              <a:rPr kumimoji="0" lang="fr-FR" b="1">
                <a:solidFill>
                  <a:srgbClr val="000000"/>
                </a:solidFill>
                <a:latin typeface="Arial" pitchFamily="34" charset="0"/>
                <a:cs typeface="Times New Roman" pitchFamily="18" charset="0"/>
              </a:rPr>
              <a:t>&lt;/xsd:simpleType&gt; </a:t>
            </a:r>
            <a:endParaRPr kumimoji="0" lang="en-US" b="1">
              <a:solidFill>
                <a:srgbClr val="000000"/>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a:spLocks noGrp="1"/>
          </p:cNvSpPr>
          <p:nvPr>
            <p:ph type="sldNum" sz="quarter" idx="10"/>
          </p:nvPr>
        </p:nvSpPr>
        <p:spPr/>
        <p:txBody>
          <a:bodyPr/>
          <a:lstStyle/>
          <a:p>
            <a:fld id="{4B84A95C-E88C-498B-A611-78B5C2B4B524}" type="slidenum">
              <a:rPr lang="fr-FR"/>
              <a:pPr/>
              <a:t>74</a:t>
            </a:fld>
            <a:endParaRPr lang="fr-FR"/>
          </a:p>
        </p:txBody>
      </p:sp>
      <p:sp>
        <p:nvSpPr>
          <p:cNvPr id="573442" name="Rectangle 2"/>
          <p:cNvSpPr>
            <a:spLocks noGrp="1" noChangeArrowheads="1"/>
          </p:cNvSpPr>
          <p:nvPr>
            <p:ph type="title"/>
          </p:nvPr>
        </p:nvSpPr>
        <p:spPr/>
        <p:txBody>
          <a:bodyPr/>
          <a:lstStyle/>
          <a:p>
            <a:r>
              <a:rPr lang="fr-FR" dirty="0"/>
              <a:t>Déclaration d’éléments</a:t>
            </a:r>
          </a:p>
        </p:txBody>
      </p:sp>
      <p:sp>
        <p:nvSpPr>
          <p:cNvPr id="573443" name="Rectangle 3"/>
          <p:cNvSpPr>
            <a:spLocks noGrp="1" noChangeArrowheads="1"/>
          </p:cNvSpPr>
          <p:nvPr>
            <p:ph type="body" idx="1"/>
          </p:nvPr>
        </p:nvSpPr>
        <p:spPr>
          <a:xfrm>
            <a:off x="228600" y="4419600"/>
            <a:ext cx="8686800" cy="1600200"/>
          </a:xfrm>
        </p:spPr>
        <p:txBody>
          <a:bodyPr/>
          <a:lstStyle/>
          <a:p>
            <a:pPr algn="ctr">
              <a:buFont typeface="Wingdings" pitchFamily="2" charset="2"/>
              <a:buNone/>
            </a:pPr>
            <a:r>
              <a:rPr lang="fr-FR" sz="2000">
                <a:solidFill>
                  <a:srgbClr val="000000"/>
                </a:solidFill>
                <a:cs typeface="Times New Roman" pitchFamily="18" charset="0"/>
              </a:rPr>
              <a:t>&lt;xsd:element name="OuvertureMagasin" type="JoursDOuverture" /&gt; </a:t>
            </a:r>
          </a:p>
          <a:p>
            <a:pPr algn="ctr">
              <a:buFont typeface="Wingdings" pitchFamily="2" charset="2"/>
              <a:buNone/>
            </a:pPr>
            <a:endParaRPr lang="fr-FR" sz="2000">
              <a:solidFill>
                <a:srgbClr val="000000"/>
              </a:solidFill>
              <a:cs typeface="Times New Roman" pitchFamily="18" charset="0"/>
            </a:endParaRPr>
          </a:p>
          <a:p>
            <a:pPr algn="ctr">
              <a:buFont typeface="Wingdings" pitchFamily="2" charset="2"/>
              <a:buNone/>
            </a:pPr>
            <a:endParaRPr lang="fr-FR" sz="2000">
              <a:solidFill>
                <a:srgbClr val="000000"/>
              </a:solidFill>
              <a:cs typeface="Times New Roman" pitchFamily="18" charset="0"/>
            </a:endParaRPr>
          </a:p>
          <a:p>
            <a:pPr algn="ctr">
              <a:buFont typeface="Wingdings" pitchFamily="2" charset="2"/>
              <a:buNone/>
            </a:pPr>
            <a:r>
              <a:rPr lang="fr-FR" sz="2000">
                <a:solidFill>
                  <a:srgbClr val="000000"/>
                </a:solidFill>
                <a:cs typeface="Times New Roman" pitchFamily="18" charset="0"/>
              </a:rPr>
              <a:t>&lt;OuvertureMagasin&gt;ma me je vendredi&lt;/OuvertureMagasin&gt; </a:t>
            </a:r>
          </a:p>
          <a:p>
            <a:pPr algn="ctr">
              <a:buFont typeface="Wingdings" pitchFamily="2" charset="2"/>
              <a:buNone/>
            </a:pPr>
            <a:endParaRPr lang="fr-FR" sz="2000">
              <a:solidFill>
                <a:srgbClr val="000000"/>
              </a:solidFill>
              <a:cs typeface="Times New Roman" pitchFamily="18" charset="0"/>
            </a:endParaRPr>
          </a:p>
        </p:txBody>
      </p:sp>
      <p:sp>
        <p:nvSpPr>
          <p:cNvPr id="573444" name="Rectangle 4"/>
          <p:cNvSpPr>
            <a:spLocks noChangeArrowheads="1"/>
          </p:cNvSpPr>
          <p:nvPr/>
        </p:nvSpPr>
        <p:spPr bwMode="blackWhite">
          <a:xfrm>
            <a:off x="152400" y="685800"/>
            <a:ext cx="4495800" cy="2366963"/>
          </a:xfrm>
          <a:prstGeom prst="rect">
            <a:avLst/>
          </a:prstGeom>
          <a:solidFill>
            <a:srgbClr val="CCCC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a:solidFill>
                  <a:srgbClr val="000000"/>
                </a:solidFill>
                <a:latin typeface="Arial" pitchFamily="34" charset="0"/>
                <a:cs typeface="Times New Roman" pitchFamily="18" charset="0"/>
              </a:rPr>
              <a:t>&lt;xsd:simpleType name="JourDeSemaine"&gt;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&lt;xsd:restriction base="xsd:string"&gt;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value="lundi"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value="mardi"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value="mercredi"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value="jeudi"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value="vendredi"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value="samedi"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&lt;xsd:enumeration value="dimanche"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&lt;/xsd:restriction&gt;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&lt;/xsd:simpleType&gt;</a:t>
            </a:r>
            <a:r>
              <a:rPr kumimoji="0" lang="fr-FR" sz="1300" b="1">
                <a:latin typeface="Arial" pitchFamily="34" charset="0"/>
              </a:rPr>
              <a:t> </a:t>
            </a:r>
            <a:endParaRPr kumimoji="0" lang="en-US" sz="1300" b="1">
              <a:latin typeface="Arial" pitchFamily="34" charset="0"/>
            </a:endParaRPr>
          </a:p>
        </p:txBody>
      </p:sp>
      <p:sp>
        <p:nvSpPr>
          <p:cNvPr id="573445" name="Rectangle 5"/>
          <p:cNvSpPr>
            <a:spLocks noChangeArrowheads="1"/>
          </p:cNvSpPr>
          <p:nvPr/>
        </p:nvSpPr>
        <p:spPr bwMode="blackWhite">
          <a:xfrm>
            <a:off x="4419600" y="757238"/>
            <a:ext cx="3657600" cy="203517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100" b="1">
                <a:solidFill>
                  <a:srgbClr val="000000"/>
                </a:solidFill>
                <a:latin typeface="Arial" pitchFamily="34" charset="0"/>
                <a:cs typeface="Times New Roman" pitchFamily="18" charset="0"/>
              </a:rPr>
              <a:t>  &lt;xsd:simpleType name="AbregeSemaine"&gt;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&lt;xsd:restriction base="xsd:string"&gt;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value="lu"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value="ma"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value="me"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value="je"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value="ve"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value="sa"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&lt;xsd:enumeration value="di"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&lt;/xsd:restriction&gt;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&lt;/xsd:simpleType&gt; </a:t>
            </a:r>
            <a:endParaRPr kumimoji="0" lang="en-US" sz="1100" b="1">
              <a:solidFill>
                <a:srgbClr val="000000"/>
              </a:solidFill>
              <a:latin typeface="Arial" pitchFamily="34" charset="0"/>
              <a:cs typeface="Times New Roman" pitchFamily="18" charset="0"/>
            </a:endParaRPr>
          </a:p>
        </p:txBody>
      </p:sp>
      <p:sp>
        <p:nvSpPr>
          <p:cNvPr id="573447" name="Rectangle 7"/>
          <p:cNvSpPr>
            <a:spLocks noChangeArrowheads="1"/>
          </p:cNvSpPr>
          <p:nvPr/>
        </p:nvSpPr>
        <p:spPr bwMode="blackWhite">
          <a:xfrm>
            <a:off x="395288" y="3078163"/>
            <a:ext cx="4267200" cy="998537"/>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a:solidFill>
                  <a:srgbClr val="000000"/>
                </a:solidFill>
                <a:latin typeface="Arial" pitchFamily="34" charset="0"/>
                <a:cs typeface="Times New Roman" pitchFamily="18" charset="0"/>
              </a:rPr>
              <a:t>&lt;xsd:simpleType name="JoursDOuverture"&gt;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  &lt;xsd:list itemType="JrSemaine" /&gt;</a:t>
            </a:r>
            <a:br>
              <a:rPr kumimoji="0" lang="fr-FR" sz="1300" b="1">
                <a:solidFill>
                  <a:srgbClr val="000000"/>
                </a:solidFill>
                <a:latin typeface="Arial" pitchFamily="34" charset="0"/>
                <a:cs typeface="Times New Roman" pitchFamily="18" charset="0"/>
              </a:rPr>
            </a:br>
            <a:r>
              <a:rPr kumimoji="0" lang="fr-FR" sz="1300" b="1">
                <a:solidFill>
                  <a:srgbClr val="000000"/>
                </a:solidFill>
                <a:latin typeface="Arial" pitchFamily="34" charset="0"/>
                <a:cs typeface="Times New Roman" pitchFamily="18" charset="0"/>
              </a:rPr>
              <a:t>&lt;/xsd:simpleType&gt; </a:t>
            </a:r>
          </a:p>
          <a:p>
            <a:pPr marL="9525" indent="-9525" algn="l" defTabSz="896938" eaLnBrk="0" latinLnBrk="0" hangingPunct="0">
              <a:spcAft>
                <a:spcPct val="10000"/>
              </a:spcAft>
              <a:tabLst>
                <a:tab pos="1066800" algn="l"/>
                <a:tab pos="1387475" algn="l"/>
                <a:tab pos="1706563" algn="l"/>
                <a:tab pos="2079625" algn="l"/>
              </a:tabLst>
            </a:pPr>
            <a:endParaRPr kumimoji="0" lang="en-US" sz="1300" b="1">
              <a:latin typeface="Arial" pitchFamily="34" charset="0"/>
            </a:endParaRPr>
          </a:p>
        </p:txBody>
      </p:sp>
      <p:sp>
        <p:nvSpPr>
          <p:cNvPr id="573448" name="AutoShape 8"/>
          <p:cNvSpPr>
            <a:spLocks noChangeArrowheads="1"/>
          </p:cNvSpPr>
          <p:nvPr/>
        </p:nvSpPr>
        <p:spPr bwMode="auto">
          <a:xfrm>
            <a:off x="4038600" y="4876800"/>
            <a:ext cx="838200" cy="609600"/>
          </a:xfrm>
          <a:prstGeom prst="downArrow">
            <a:avLst>
              <a:gd name="adj1" fmla="val 50000"/>
              <a:gd name="adj2" fmla="val 25000"/>
            </a:avLst>
          </a:prstGeom>
          <a:gradFill rotWithShape="0">
            <a:gsLst>
              <a:gs pos="0">
                <a:srgbClr val="CC9900"/>
              </a:gs>
              <a:gs pos="100000">
                <a:srgbClr val="CC9900">
                  <a:gamma/>
                  <a:shade val="10980"/>
                  <a:invGamma/>
                </a:srgbClr>
              </a:gs>
            </a:gsLst>
            <a:lin ang="5400000" scaled="1"/>
          </a:gradFill>
          <a:ln w="12700">
            <a:noFill/>
            <a:miter lim="800000"/>
            <a:headEnd/>
            <a:tailEnd/>
          </a:ln>
          <a:effectLst/>
        </p:spPr>
        <p:txBody>
          <a:bodyPr wrap="none" lIns="90000" tIns="46800" rIns="90000" bIns="46800" anchor="ctr"/>
          <a:lstStyle/>
          <a:p>
            <a:endParaRPr lang="fr-FR"/>
          </a:p>
        </p:txBody>
      </p:sp>
      <p:sp>
        <p:nvSpPr>
          <p:cNvPr id="573449" name="Rectangle 9"/>
          <p:cNvSpPr>
            <a:spLocks noChangeArrowheads="1"/>
          </p:cNvSpPr>
          <p:nvPr/>
        </p:nvSpPr>
        <p:spPr bwMode="blackWhite">
          <a:xfrm>
            <a:off x="3962400" y="3411538"/>
            <a:ext cx="5105400" cy="703262"/>
          </a:xfrm>
          <a:prstGeom prst="rect">
            <a:avLst/>
          </a:prstGeom>
          <a:solidFill>
            <a:srgbClr val="00CCFF"/>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100" b="1">
                <a:solidFill>
                  <a:srgbClr val="000000"/>
                </a:solidFill>
                <a:latin typeface="Arial" pitchFamily="34" charset="0"/>
                <a:cs typeface="Times New Roman" pitchFamily="18" charset="0"/>
              </a:rPr>
              <a:t>	&lt;xsd:simpleType name=" </a:t>
            </a:r>
            <a:r>
              <a:rPr kumimoji="0" lang="fr-FR" sz="1200" b="1">
                <a:solidFill>
                  <a:srgbClr val="000000"/>
                </a:solidFill>
                <a:latin typeface="Arial" pitchFamily="34" charset="0"/>
              </a:rPr>
              <a:t>JrSemaine</a:t>
            </a:r>
            <a:r>
              <a:rPr kumimoji="0" lang="fr-FR" sz="1100" b="1">
                <a:solidFill>
                  <a:srgbClr val="000000"/>
                </a:solidFill>
                <a:latin typeface="Arial" pitchFamily="34" charset="0"/>
                <a:cs typeface="Times New Roman" pitchFamily="18" charset="0"/>
              </a:rPr>
              <a:t>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a:t>
            </a:r>
            <a:r>
              <a:rPr kumimoji="0" lang="fr-FR" sz="1100" b="1">
                <a:solidFill>
                  <a:schemeClr val="accent2"/>
                </a:solidFill>
                <a:latin typeface="Arial" pitchFamily="34" charset="0"/>
                <a:cs typeface="Times New Roman" pitchFamily="18" charset="0"/>
              </a:rPr>
              <a:t>&lt;xsd:union memberTypes=" JourDeSemaine AbregeSemaine " /&gt;</a:t>
            </a:r>
            <a:r>
              <a:rPr kumimoji="0" lang="fr-FR" sz="1300" b="1">
                <a:solidFill>
                  <a:schemeClr val="accent2"/>
                </a:solidFill>
                <a:latin typeface="Arial" pitchFamily="34" charset="0"/>
                <a:cs typeface="Times New Roman" pitchFamily="18" charset="0"/>
              </a:rPr>
              <a:t/>
            </a:r>
            <a:br>
              <a:rPr kumimoji="0" lang="fr-FR" sz="1300" b="1">
                <a:solidFill>
                  <a:schemeClr val="accent2"/>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&lt;/xsd:simpleType&gt; </a:t>
            </a:r>
            <a:endParaRPr kumimoji="0" lang="en-US" sz="1100" b="1">
              <a:solidFill>
                <a:srgbClr val="000000"/>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5FD813B6-2C75-4C81-A3CD-982071A8FB2F}" type="slidenum">
              <a:rPr lang="fr-FR"/>
              <a:pPr/>
              <a:t>75</a:t>
            </a:fld>
            <a:endParaRPr lang="fr-FR"/>
          </a:p>
        </p:txBody>
      </p:sp>
      <p:sp>
        <p:nvSpPr>
          <p:cNvPr id="574466" name="Rectangle 2"/>
          <p:cNvSpPr>
            <a:spLocks noGrp="1" noChangeArrowheads="1"/>
          </p:cNvSpPr>
          <p:nvPr>
            <p:ph type="title"/>
          </p:nvPr>
        </p:nvSpPr>
        <p:spPr/>
        <p:txBody>
          <a:bodyPr/>
          <a:lstStyle/>
          <a:p>
            <a:r>
              <a:rPr lang="fr-FR" dirty="0">
                <a:effectLst>
                  <a:outerShdw blurRad="38100" dist="38100" dir="2700000" algn="tl">
                    <a:srgbClr val="000000">
                      <a:alpha val="43137"/>
                    </a:srgbClr>
                  </a:outerShdw>
                </a:effectLst>
              </a:rPr>
              <a:t>Réutilisation des éléments</a:t>
            </a:r>
          </a:p>
        </p:txBody>
      </p:sp>
      <p:sp>
        <p:nvSpPr>
          <p:cNvPr id="574467" name="Rectangle 3"/>
          <p:cNvSpPr>
            <a:spLocks noGrp="1" noChangeArrowheads="1"/>
          </p:cNvSpPr>
          <p:nvPr>
            <p:ph type="body" idx="4294967295"/>
          </p:nvPr>
        </p:nvSpPr>
        <p:spPr>
          <a:xfrm>
            <a:off x="0" y="685800"/>
            <a:ext cx="8839200" cy="5867400"/>
          </a:xfrm>
        </p:spPr>
        <p:txBody>
          <a:bodyPr/>
          <a:lstStyle/>
          <a:p>
            <a:pPr>
              <a:buFont typeface="Wingdings" pitchFamily="2" charset="2"/>
              <a:buNone/>
            </a:pPr>
            <a:endParaRPr lang="fr-FR" sz="2000" dirty="0">
              <a:solidFill>
                <a:srgbClr val="000000"/>
              </a:solidFill>
              <a:cs typeface="Times New Roman" pitchFamily="18" charset="0"/>
            </a:endParaRPr>
          </a:p>
          <a:p>
            <a:pPr>
              <a:buFont typeface="Wingdings" pitchFamily="2" charset="2"/>
              <a:buNone/>
            </a:pPr>
            <a:endParaRPr lang="fr-FR" sz="2000" dirty="0">
              <a:solidFill>
                <a:srgbClr val="000000"/>
              </a:solidFill>
              <a:cs typeface="Times New Roman" pitchFamily="18" charset="0"/>
            </a:endParaRPr>
          </a:p>
          <a:p>
            <a:pPr>
              <a:buFont typeface="Wingdings" pitchFamily="2" charset="2"/>
              <a:buNone/>
            </a:pPr>
            <a:endParaRPr lang="fr-FR" sz="2000" dirty="0">
              <a:solidFill>
                <a:srgbClr val="000000"/>
              </a:solidFill>
              <a:cs typeface="Times New Roman" pitchFamily="18" charset="0"/>
            </a:endParaRPr>
          </a:p>
          <a:p>
            <a:pPr>
              <a:buFont typeface="Wingdings" pitchFamily="2" charset="2"/>
              <a:buNone/>
            </a:pPr>
            <a:endParaRPr lang="fr-FR" sz="2000" dirty="0">
              <a:solidFill>
                <a:srgbClr val="000000"/>
              </a:solidFill>
              <a:cs typeface="Times New Roman" pitchFamily="18" charset="0"/>
            </a:endParaRPr>
          </a:p>
          <a:p>
            <a:pPr>
              <a:buFont typeface="Wingdings" pitchFamily="2" charset="2"/>
              <a:buNone/>
            </a:pPr>
            <a:r>
              <a:rPr lang="fr-FR" sz="2000" dirty="0">
                <a:solidFill>
                  <a:srgbClr val="000000"/>
                </a:solidFill>
                <a:cs typeface="Times New Roman" pitchFamily="18" charset="0"/>
              </a:rPr>
              <a:t>&lt;</a:t>
            </a:r>
            <a:r>
              <a:rPr lang="fr-FR" sz="2000" dirty="0" err="1">
                <a:solidFill>
                  <a:srgbClr val="000000"/>
                </a:solidFill>
                <a:cs typeface="Times New Roman" pitchFamily="18" charset="0"/>
              </a:rPr>
              <a:t>xsd:complextype</a:t>
            </a:r>
            <a:r>
              <a:rPr lang="fr-FR" sz="2000" dirty="0">
                <a:solidFill>
                  <a:srgbClr val="000000"/>
                </a:solidFill>
                <a:cs typeface="Times New Roman" pitchFamily="18" charset="0"/>
              </a:rPr>
              <a:t> </a:t>
            </a:r>
            <a:r>
              <a:rPr lang="fr-FR" sz="2000" dirty="0" err="1">
                <a:solidFill>
                  <a:srgbClr val="000000"/>
                </a:solidFill>
                <a:cs typeface="Times New Roman" pitchFamily="18" charset="0"/>
              </a:rPr>
              <a:t>name</a:t>
            </a:r>
            <a:r>
              <a:rPr lang="fr-FR" sz="2000" dirty="0">
                <a:solidFill>
                  <a:srgbClr val="000000"/>
                </a:solidFill>
                <a:cs typeface="Times New Roman" pitchFamily="18" charset="0"/>
              </a:rPr>
              <a:t>="</a:t>
            </a:r>
            <a:r>
              <a:rPr lang="fr-FR" sz="2000" dirty="0" err="1">
                <a:solidFill>
                  <a:srgbClr val="000000"/>
                </a:solidFill>
                <a:cs typeface="Times New Roman" pitchFamily="18" charset="0"/>
              </a:rPr>
              <a:t>AdressePostale</a:t>
            </a:r>
            <a:r>
              <a:rPr lang="fr-FR" sz="2000" dirty="0">
                <a:solidFill>
                  <a:srgbClr val="000000"/>
                </a:solidFill>
                <a:cs typeface="Times New Roman" pitchFamily="18" charset="0"/>
              </a:rPr>
              <a:t>"&gt;</a:t>
            </a:r>
            <a:br>
              <a:rPr lang="fr-FR" sz="2000" dirty="0">
                <a:solidFill>
                  <a:srgbClr val="000000"/>
                </a:solidFill>
                <a:cs typeface="Times New Roman" pitchFamily="18" charset="0"/>
              </a:rPr>
            </a:br>
            <a:r>
              <a:rPr lang="fr-FR" sz="2000" dirty="0">
                <a:solidFill>
                  <a:srgbClr val="000000"/>
                </a:solidFill>
                <a:cs typeface="Times New Roman" pitchFamily="18" charset="0"/>
              </a:rPr>
              <a:t>  ...</a:t>
            </a:r>
          </a:p>
          <a:p>
            <a:pPr>
              <a:buFont typeface="Wingdings" pitchFamily="2" charset="2"/>
              <a:buNone/>
            </a:pPr>
            <a:r>
              <a:rPr lang="fr-FR" sz="2000" dirty="0">
                <a:solidFill>
                  <a:srgbClr val="000000"/>
                </a:solidFill>
                <a:cs typeface="Times New Roman" pitchFamily="18" charset="0"/>
              </a:rPr>
              <a:t>&lt;/</a:t>
            </a:r>
            <a:r>
              <a:rPr lang="fr-FR" sz="2000" dirty="0" err="1">
                <a:solidFill>
                  <a:srgbClr val="000000"/>
                </a:solidFill>
                <a:cs typeface="Times New Roman" pitchFamily="18" charset="0"/>
              </a:rPr>
              <a:t>xsd:complextype</a:t>
            </a:r>
            <a:r>
              <a:rPr lang="fr-FR" sz="2000" dirty="0">
                <a:solidFill>
                  <a:srgbClr val="000000"/>
                </a:solidFill>
                <a:cs typeface="Times New Roman" pitchFamily="18" charset="0"/>
              </a:rPr>
              <a:t>&gt;</a:t>
            </a:r>
            <a:br>
              <a:rPr lang="fr-FR" sz="2000" dirty="0">
                <a:solidFill>
                  <a:srgbClr val="000000"/>
                </a:solidFill>
                <a:cs typeface="Times New Roman" pitchFamily="18" charset="0"/>
              </a:rPr>
            </a:br>
            <a:endParaRPr lang="fr-FR" sz="2000" dirty="0">
              <a:solidFill>
                <a:srgbClr val="000000"/>
              </a:solidFill>
              <a:cs typeface="Times New Roman" pitchFamily="18" charset="0"/>
            </a:endParaRPr>
          </a:p>
          <a:p>
            <a:pPr>
              <a:buFont typeface="Wingdings" pitchFamily="2" charset="2"/>
              <a:buNone/>
            </a:pPr>
            <a:endParaRPr lang="fr-FR" sz="2000" dirty="0">
              <a:solidFill>
                <a:srgbClr val="000000"/>
              </a:solidFill>
              <a:cs typeface="Times New Roman" pitchFamily="18" charset="0"/>
            </a:endParaRPr>
          </a:p>
          <a:p>
            <a:pPr>
              <a:buFont typeface="Wingdings" pitchFamily="2" charset="2"/>
              <a:buNone/>
            </a:pPr>
            <a:r>
              <a:rPr lang="fr-FR" sz="2000" dirty="0">
                <a:solidFill>
                  <a:srgbClr val="000000"/>
                </a:solidFill>
                <a:cs typeface="Times New Roman" pitchFamily="18" charset="0"/>
              </a:rPr>
              <a:t>&lt;</a:t>
            </a:r>
            <a:r>
              <a:rPr lang="fr-FR" sz="2000" dirty="0" err="1">
                <a:solidFill>
                  <a:srgbClr val="000000"/>
                </a:solidFill>
                <a:cs typeface="Times New Roman" pitchFamily="18" charset="0"/>
              </a:rPr>
              <a:t>xsd:element</a:t>
            </a:r>
            <a:r>
              <a:rPr lang="fr-FR" sz="2000" dirty="0">
                <a:solidFill>
                  <a:srgbClr val="000000"/>
                </a:solidFill>
                <a:cs typeface="Times New Roman" pitchFamily="18" charset="0"/>
              </a:rPr>
              <a:t> </a:t>
            </a:r>
            <a:r>
              <a:rPr lang="fr-FR" sz="2000" dirty="0" err="1">
                <a:solidFill>
                  <a:srgbClr val="000000"/>
                </a:solidFill>
                <a:cs typeface="Times New Roman" pitchFamily="18" charset="0"/>
              </a:rPr>
              <a:t>name</a:t>
            </a:r>
            <a:r>
              <a:rPr lang="fr-FR" sz="2000" dirty="0">
                <a:solidFill>
                  <a:srgbClr val="000000"/>
                </a:solidFill>
                <a:cs typeface="Times New Roman" pitchFamily="18" charset="0"/>
              </a:rPr>
              <a:t>="Domicile" type="</a:t>
            </a:r>
            <a:r>
              <a:rPr lang="fr-FR" sz="2000" dirty="0" err="1">
                <a:solidFill>
                  <a:srgbClr val="000000"/>
                </a:solidFill>
                <a:cs typeface="Times New Roman" pitchFamily="18" charset="0"/>
              </a:rPr>
              <a:t>AdressePostale</a:t>
            </a:r>
            <a:r>
              <a:rPr lang="fr-FR" sz="2000" dirty="0">
                <a:solidFill>
                  <a:srgbClr val="000000"/>
                </a:solidFill>
                <a:cs typeface="Times New Roman" pitchFamily="18" charset="0"/>
              </a:rPr>
              <a:t>" /&gt;</a:t>
            </a:r>
            <a:br>
              <a:rPr lang="fr-FR" sz="2000" dirty="0">
                <a:solidFill>
                  <a:srgbClr val="000000"/>
                </a:solidFill>
                <a:cs typeface="Times New Roman" pitchFamily="18" charset="0"/>
              </a:rPr>
            </a:br>
            <a:endParaRPr lang="fr-FR" sz="2000" dirty="0">
              <a:solidFill>
                <a:srgbClr val="000000"/>
              </a:solidFill>
              <a:cs typeface="Times New Roman" pitchFamily="18" charset="0"/>
            </a:endParaRPr>
          </a:p>
          <a:p>
            <a:pPr>
              <a:buFont typeface="Wingdings" pitchFamily="2" charset="2"/>
              <a:buNone/>
            </a:pPr>
            <a:r>
              <a:rPr lang="fr-FR" sz="2000" dirty="0">
                <a:solidFill>
                  <a:srgbClr val="000000"/>
                </a:solidFill>
                <a:cs typeface="Times New Roman" pitchFamily="18" charset="0"/>
              </a:rPr>
              <a:t>&lt;</a:t>
            </a:r>
            <a:r>
              <a:rPr lang="fr-FR" sz="2000" dirty="0" err="1">
                <a:solidFill>
                  <a:srgbClr val="000000"/>
                </a:solidFill>
                <a:cs typeface="Times New Roman" pitchFamily="18" charset="0"/>
              </a:rPr>
              <a:t>xsd:element</a:t>
            </a:r>
            <a:r>
              <a:rPr lang="fr-FR" sz="2000" dirty="0">
                <a:solidFill>
                  <a:srgbClr val="000000"/>
                </a:solidFill>
                <a:cs typeface="Times New Roman" pitchFamily="18" charset="0"/>
              </a:rPr>
              <a:t> </a:t>
            </a:r>
            <a:r>
              <a:rPr lang="fr-FR" sz="2000" dirty="0" err="1">
                <a:solidFill>
                  <a:srgbClr val="000000"/>
                </a:solidFill>
                <a:cs typeface="Times New Roman" pitchFamily="18" charset="0"/>
              </a:rPr>
              <a:t>name</a:t>
            </a:r>
            <a:r>
              <a:rPr lang="fr-FR" sz="2000" dirty="0">
                <a:solidFill>
                  <a:srgbClr val="000000"/>
                </a:solidFill>
                <a:cs typeface="Times New Roman" pitchFamily="18" charset="0"/>
              </a:rPr>
              <a:t>="</a:t>
            </a:r>
            <a:r>
              <a:rPr lang="fr-FR" sz="2000" dirty="0" err="1">
                <a:solidFill>
                  <a:srgbClr val="000000"/>
                </a:solidFill>
                <a:cs typeface="Times New Roman" pitchFamily="18" charset="0"/>
              </a:rPr>
              <a:t>AdresseProfessionnelle</a:t>
            </a:r>
            <a:r>
              <a:rPr lang="fr-FR" sz="2000" dirty="0">
                <a:solidFill>
                  <a:srgbClr val="000000"/>
                </a:solidFill>
                <a:cs typeface="Times New Roman" pitchFamily="18" charset="0"/>
              </a:rPr>
              <a:t>" type="</a:t>
            </a:r>
            <a:r>
              <a:rPr lang="fr-FR" sz="2000" dirty="0" err="1">
                <a:solidFill>
                  <a:srgbClr val="000000"/>
                </a:solidFill>
                <a:cs typeface="Times New Roman" pitchFamily="18" charset="0"/>
              </a:rPr>
              <a:t>AdressePostale</a:t>
            </a:r>
            <a:r>
              <a:rPr lang="fr-FR" sz="2000" dirty="0">
                <a:solidFill>
                  <a:srgbClr val="000000"/>
                </a:solidFill>
                <a:cs typeface="Times New Roman" pitchFamily="18" charset="0"/>
              </a:rPr>
              <a:t>" /&gt; </a:t>
            </a:r>
            <a:endParaRPr lang="fr-FR" sz="2000" dirty="0">
              <a:cs typeface="Times New Roman" pitchFamily="18" charset="0"/>
            </a:endParaRPr>
          </a:p>
          <a:p>
            <a:pPr>
              <a:buFont typeface="Wingdings" pitchFamily="2" charset="2"/>
              <a:buNone/>
            </a:pPr>
            <a:endParaRPr lang="fr-FR" sz="1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0"/>
          </p:nvPr>
        </p:nvSpPr>
        <p:spPr/>
        <p:txBody>
          <a:bodyPr/>
          <a:lstStyle/>
          <a:p>
            <a:fld id="{197B94B2-C15E-47FA-B594-0596CEAABAA3}" type="slidenum">
              <a:rPr lang="fr-FR"/>
              <a:pPr/>
              <a:t>76</a:t>
            </a:fld>
            <a:endParaRPr lang="fr-FR"/>
          </a:p>
        </p:txBody>
      </p:sp>
      <p:sp>
        <p:nvSpPr>
          <p:cNvPr id="549890" name="Rectangle 2"/>
          <p:cNvSpPr>
            <a:spLocks noGrp="1" noChangeArrowheads="1"/>
          </p:cNvSpPr>
          <p:nvPr>
            <p:ph type="title"/>
          </p:nvPr>
        </p:nvSpPr>
        <p:spPr/>
        <p:txBody>
          <a:bodyPr/>
          <a:lstStyle/>
          <a:p>
            <a:r>
              <a:rPr lang="fr-FR"/>
              <a:t>Exemple</a:t>
            </a:r>
          </a:p>
        </p:txBody>
      </p:sp>
      <p:sp>
        <p:nvSpPr>
          <p:cNvPr id="549891" name="Rectangle 3"/>
          <p:cNvSpPr>
            <a:spLocks noChangeArrowheads="1"/>
          </p:cNvSpPr>
          <p:nvPr/>
        </p:nvSpPr>
        <p:spPr bwMode="blackWhite">
          <a:xfrm>
            <a:off x="304800" y="1905000"/>
            <a:ext cx="8382000" cy="4600575"/>
          </a:xfrm>
          <a:prstGeom prst="rect">
            <a:avLst/>
          </a:prstGeom>
          <a:solidFill>
            <a:srgbClr val="CCCC00"/>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&lt;schema xmlns=‘http://www.w3.org/1999/XMLSchema’&gt;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&lt;complexType&gt;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&lt;group name=‘mycontent’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&lt;sequence minOccurs=‘0’ maxOccurs=‘unbounded’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&lt;element name=‘count’ type=‘double’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&lt;element name=‘bobbyOK’ type=‘boolean’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&lt;choice minOccurs=‘0’ maxOccurs=‘1’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&lt;element name=‘goulet’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&lt;element name=‘barker’ /&gt;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&lt;/choice&gt;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&lt;/sequence&gt;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	  &lt;/group&gt;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&lt;/complexType&gt;</a:t>
            </a:r>
          </a:p>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&lt;/schema&gt;</a:t>
            </a:r>
          </a:p>
        </p:txBody>
      </p:sp>
      <p:sp>
        <p:nvSpPr>
          <p:cNvPr id="549892" name="Rectangle 4"/>
          <p:cNvSpPr>
            <a:spLocks noChangeArrowheads="1"/>
          </p:cNvSpPr>
          <p:nvPr/>
        </p:nvSpPr>
        <p:spPr bwMode="blackWhite">
          <a:xfrm>
            <a:off x="762000" y="1295400"/>
            <a:ext cx="7315200" cy="473075"/>
          </a:xfrm>
          <a:prstGeom prst="rect">
            <a:avLst/>
          </a:prstGeom>
          <a:solidFill>
            <a:srgbClr val="CC9900"/>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900" b="1">
                <a:latin typeface="Courier New" pitchFamily="49" charset="0"/>
              </a:rPr>
              <a:t>(count, bobbyOK, (goulet|barker)?)*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0"/>
          </p:nvPr>
        </p:nvSpPr>
        <p:spPr/>
        <p:txBody>
          <a:bodyPr/>
          <a:lstStyle/>
          <a:p>
            <a:fld id="{9D77D2DD-F03D-41A8-BFF5-E6A74B109D31}" type="slidenum">
              <a:rPr lang="fr-FR"/>
              <a:pPr/>
              <a:t>77</a:t>
            </a:fld>
            <a:endParaRPr lang="fr-FR"/>
          </a:p>
        </p:txBody>
      </p:sp>
      <p:sp>
        <p:nvSpPr>
          <p:cNvPr id="575490" name="Rectangle 2"/>
          <p:cNvSpPr>
            <a:spLocks noGrp="1" noChangeArrowheads="1"/>
          </p:cNvSpPr>
          <p:nvPr>
            <p:ph type="title"/>
          </p:nvPr>
        </p:nvSpPr>
        <p:spPr/>
        <p:txBody>
          <a:bodyPr/>
          <a:lstStyle/>
          <a:p>
            <a:r>
              <a:rPr lang="fr-FR"/>
              <a:t>Exemple</a:t>
            </a:r>
          </a:p>
        </p:txBody>
      </p:sp>
      <p:sp>
        <p:nvSpPr>
          <p:cNvPr id="575492" name="Rectangle 4"/>
          <p:cNvSpPr>
            <a:spLocks noChangeArrowheads="1"/>
          </p:cNvSpPr>
          <p:nvPr/>
        </p:nvSpPr>
        <p:spPr bwMode="blackWhite">
          <a:xfrm>
            <a:off x="0" y="1143000"/>
            <a:ext cx="5181600" cy="2012950"/>
          </a:xfrm>
          <a:prstGeom prst="rect">
            <a:avLst/>
          </a:prstGeom>
          <a:solidFill>
            <a:srgbClr val="CCCC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500" b="1">
                <a:solidFill>
                  <a:srgbClr val="000000"/>
                </a:solidFill>
                <a:latin typeface="Arial" pitchFamily="34" charset="0"/>
                <a:cs typeface="Times New Roman" pitchFamily="18" charset="0"/>
              </a:rPr>
              <a:t>&lt;xsd:complexType name="EnteteType"&gt;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&lt;xsd:sequence&gt;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&lt;xsd:element name="titre" type="xsd:string" /&gt;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&lt;xsd:element name="auteur" type="xsd:string" /&gt;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&lt;xsd:element name="date" type="xsd:string" /&gt;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&lt;xsd:element name="lieu" type="xsd:string" /&gt;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&lt;/xsd:sequence&gt;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&lt;/xsd:complexType&gt; </a:t>
            </a:r>
          </a:p>
        </p:txBody>
      </p:sp>
      <p:sp>
        <p:nvSpPr>
          <p:cNvPr id="575493" name="Rectangle 5"/>
          <p:cNvSpPr>
            <a:spLocks noChangeArrowheads="1"/>
          </p:cNvSpPr>
          <p:nvPr/>
        </p:nvSpPr>
        <p:spPr bwMode="blackWhite">
          <a:xfrm>
            <a:off x="381000" y="3124200"/>
            <a:ext cx="5029200" cy="382588"/>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dirty="0">
                <a:solidFill>
                  <a:srgbClr val="000000"/>
                </a:solidFill>
                <a:latin typeface="Arial" pitchFamily="34" charset="0"/>
                <a:cs typeface="Times New Roman" pitchFamily="18" charset="0"/>
              </a:rPr>
              <a:t>·  </a:t>
            </a:r>
            <a:r>
              <a:rPr kumimoji="0" lang="de-DE" sz="1300" b="1" dirty="0">
                <a:solidFill>
                  <a:srgbClr val="000000"/>
                </a:solidFill>
                <a:latin typeface="Arial" pitchFamily="34" charset="0"/>
                <a:cs typeface="Times New Roman" pitchFamily="18" charset="0"/>
              </a:rPr>
              <a:t>&lt;</a:t>
            </a:r>
            <a:r>
              <a:rPr kumimoji="0" lang="de-DE" sz="1300" b="1" dirty="0" err="1">
                <a:solidFill>
                  <a:srgbClr val="000000"/>
                </a:solidFill>
                <a:latin typeface="Arial" pitchFamily="34" charset="0"/>
                <a:cs typeface="Times New Roman" pitchFamily="18" charset="0"/>
              </a:rPr>
              <a:t>xsd:element</a:t>
            </a:r>
            <a:r>
              <a:rPr kumimoji="0" lang="de-DE" sz="1300" b="1" dirty="0">
                <a:solidFill>
                  <a:srgbClr val="000000"/>
                </a:solidFill>
                <a:latin typeface="Arial" pitchFamily="34" charset="0"/>
                <a:cs typeface="Times New Roman" pitchFamily="18" charset="0"/>
              </a:rPr>
              <a:t> </a:t>
            </a:r>
            <a:r>
              <a:rPr kumimoji="0" lang="de-DE" sz="1300" b="1" dirty="0" err="1">
                <a:solidFill>
                  <a:srgbClr val="000000"/>
                </a:solidFill>
                <a:latin typeface="Arial" pitchFamily="34" charset="0"/>
                <a:cs typeface="Times New Roman" pitchFamily="18" charset="0"/>
              </a:rPr>
              <a:t>name</a:t>
            </a:r>
            <a:r>
              <a:rPr kumimoji="0" lang="de-DE" sz="1300" b="1" dirty="0">
                <a:solidFill>
                  <a:srgbClr val="000000"/>
                </a:solidFill>
                <a:latin typeface="Arial" pitchFamily="34" charset="0"/>
                <a:cs typeface="Times New Roman" pitchFamily="18" charset="0"/>
              </a:rPr>
              <a:t>="entete" type="</a:t>
            </a:r>
            <a:r>
              <a:rPr kumimoji="0" lang="de-DE" sz="1300" b="1" dirty="0" err="1">
                <a:solidFill>
                  <a:srgbClr val="000000"/>
                </a:solidFill>
                <a:latin typeface="Arial" pitchFamily="34" charset="0"/>
                <a:cs typeface="Times New Roman" pitchFamily="18" charset="0"/>
              </a:rPr>
              <a:t>EnteteType</a:t>
            </a:r>
            <a:r>
              <a:rPr kumimoji="0" lang="de-DE" sz="1300" b="1" dirty="0">
                <a:solidFill>
                  <a:srgbClr val="000000"/>
                </a:solidFill>
                <a:latin typeface="Arial" pitchFamily="34" charset="0"/>
                <a:cs typeface="Times New Roman" pitchFamily="18" charset="0"/>
              </a:rPr>
              <a:t>" /&gt; </a:t>
            </a:r>
            <a:endParaRPr kumimoji="0" lang="en-US" sz="1300" b="1" dirty="0">
              <a:solidFill>
                <a:srgbClr val="000000"/>
              </a:solidFill>
              <a:latin typeface="Arial" pitchFamily="34" charset="0"/>
              <a:cs typeface="Times New Roman" pitchFamily="18" charset="0"/>
            </a:endParaRPr>
          </a:p>
        </p:txBody>
      </p:sp>
      <p:sp>
        <p:nvSpPr>
          <p:cNvPr id="575494" name="Rectangle 6"/>
          <p:cNvSpPr>
            <a:spLocks noChangeArrowheads="1"/>
          </p:cNvSpPr>
          <p:nvPr/>
        </p:nvSpPr>
        <p:spPr bwMode="blackWhite">
          <a:xfrm>
            <a:off x="152400" y="3581400"/>
            <a:ext cx="2514600" cy="132715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500" b="1">
                <a:solidFill>
                  <a:srgbClr val="000000"/>
                </a:solidFill>
                <a:latin typeface="Arial" pitchFamily="34" charset="0"/>
                <a:cs typeface="Times New Roman" pitchFamily="18" charset="0"/>
              </a:rPr>
              <a:t>&lt;entete&gt;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&lt;titre&gt;...&lt;/titre&gt;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&lt;auteur&gt;...&lt;/auteur&gt;</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  ...</a:t>
            </a:r>
            <a:br>
              <a:rPr kumimoji="0" lang="fr-FR" sz="1500" b="1">
                <a:solidFill>
                  <a:srgbClr val="000000"/>
                </a:solidFill>
                <a:latin typeface="Arial" pitchFamily="34" charset="0"/>
                <a:cs typeface="Times New Roman" pitchFamily="18" charset="0"/>
              </a:rPr>
            </a:br>
            <a:r>
              <a:rPr kumimoji="0" lang="fr-FR" sz="1500" b="1">
                <a:solidFill>
                  <a:srgbClr val="000000"/>
                </a:solidFill>
                <a:latin typeface="Arial" pitchFamily="34" charset="0"/>
                <a:cs typeface="Times New Roman" pitchFamily="18" charset="0"/>
              </a:rPr>
              <a:t>&lt;/entete&gt; </a:t>
            </a:r>
            <a:endParaRPr kumimoji="0" lang="en-US" sz="1500" b="1">
              <a:latin typeface="Arial" pitchFamily="34" charset="0"/>
            </a:endParaRPr>
          </a:p>
        </p:txBody>
      </p:sp>
      <p:sp>
        <p:nvSpPr>
          <p:cNvPr id="575495" name="Rectangle 7"/>
          <p:cNvSpPr>
            <a:spLocks noChangeArrowheads="1"/>
          </p:cNvSpPr>
          <p:nvPr/>
        </p:nvSpPr>
        <p:spPr bwMode="auto">
          <a:xfrm>
            <a:off x="-762000" y="304800"/>
            <a:ext cx="4572000" cy="1069975"/>
          </a:xfrm>
          <a:prstGeom prst="rect">
            <a:avLst/>
          </a:prstGeom>
          <a:noFill/>
          <a:ln w="12700">
            <a:noFill/>
            <a:miter lim="800000"/>
            <a:headEnd/>
            <a:tailEnd/>
          </a:ln>
          <a:effectLst/>
        </p:spPr>
        <p:txBody>
          <a:bodyPr lIns="90000" tIns="46800" rIns="90000" bIns="46800">
            <a:spAutoFit/>
          </a:bodyPr>
          <a:lstStyle/>
          <a:p>
            <a:pPr algn="l" latinLnBrk="0"/>
            <a:endParaRPr kumimoji="0" lang="fr-FR" sz="1600">
              <a:latin typeface="Arial" pitchFamily="34" charset="0"/>
            </a:endParaRPr>
          </a:p>
          <a:p>
            <a:pPr lvl="2" algn="l" eaLnBrk="0" latinLnBrk="0" hangingPunct="0"/>
            <a:r>
              <a:rPr kumimoji="0" lang="fr-FR" sz="1600">
                <a:solidFill>
                  <a:srgbClr val="000000"/>
                </a:solidFill>
                <a:latin typeface="Arial" pitchFamily="34" charset="0"/>
              </a:rPr>
              <a:t>contenu composé uniquement de sous-éléments: </a:t>
            </a:r>
          </a:p>
          <a:p>
            <a:pPr algn="l" eaLnBrk="0" latinLnBrk="0" hangingPunct="0"/>
            <a:endParaRPr kumimoji="0" lang="fr-FR" sz="1600">
              <a:latin typeface="Arial" pitchFamily="34" charset="0"/>
            </a:endParaRPr>
          </a:p>
        </p:txBody>
      </p:sp>
      <p:sp>
        <p:nvSpPr>
          <p:cNvPr id="575496" name="Rectangle 8"/>
          <p:cNvSpPr>
            <a:spLocks noChangeArrowheads="1"/>
          </p:cNvSpPr>
          <p:nvPr/>
        </p:nvSpPr>
        <p:spPr bwMode="blackWhite">
          <a:xfrm>
            <a:off x="3886200" y="4648200"/>
            <a:ext cx="4648200" cy="779463"/>
          </a:xfrm>
          <a:prstGeom prst="rect">
            <a:avLst/>
          </a:prstGeom>
          <a:solidFill>
            <a:srgbClr val="CCCC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300" b="1">
                <a:solidFill>
                  <a:srgbClr val="000000"/>
                </a:solidFill>
                <a:latin typeface="Arial" pitchFamily="34" charset="0"/>
                <a:cs typeface="Times New Roman" pitchFamily="18" charset="0"/>
              </a:rPr>
              <a:t>&lt;xsd:complexType name="ImageType"&gt;</a:t>
            </a:r>
            <a:br>
              <a:rPr kumimoji="0" lang="en-US" sz="1300" b="1">
                <a:solidFill>
                  <a:srgbClr val="000000"/>
                </a:solidFill>
                <a:latin typeface="Arial" pitchFamily="34" charset="0"/>
                <a:cs typeface="Times New Roman" pitchFamily="18" charset="0"/>
              </a:rPr>
            </a:br>
            <a:r>
              <a:rPr kumimoji="0" lang="en-US" sz="1300" b="1">
                <a:solidFill>
                  <a:srgbClr val="000000"/>
                </a:solidFill>
                <a:latin typeface="Arial" pitchFamily="34" charset="0"/>
                <a:cs typeface="Times New Roman" pitchFamily="18" charset="0"/>
              </a:rPr>
              <a:t>  &lt;xsd:attribute name="src" type="xsd:anyURI" /&gt;</a:t>
            </a:r>
            <a:br>
              <a:rPr kumimoji="0" lang="en-US" sz="1300" b="1">
                <a:solidFill>
                  <a:srgbClr val="000000"/>
                </a:solidFill>
                <a:latin typeface="Arial" pitchFamily="34" charset="0"/>
                <a:cs typeface="Times New Roman" pitchFamily="18" charset="0"/>
              </a:rPr>
            </a:br>
            <a:r>
              <a:rPr kumimoji="0" lang="en-US" sz="1300" b="1">
                <a:solidFill>
                  <a:srgbClr val="000000"/>
                </a:solidFill>
                <a:latin typeface="Arial" pitchFamily="34" charset="0"/>
                <a:cs typeface="Times New Roman" pitchFamily="18" charset="0"/>
              </a:rPr>
              <a:t>&lt;/xsd:complexType&gt; </a:t>
            </a:r>
            <a:endParaRPr kumimoji="0" lang="fr-FR" sz="1300" b="1">
              <a:solidFill>
                <a:srgbClr val="000000"/>
              </a:solidFill>
              <a:latin typeface="Arial" pitchFamily="34" charset="0"/>
              <a:cs typeface="Times New Roman" pitchFamily="18" charset="0"/>
            </a:endParaRPr>
          </a:p>
        </p:txBody>
      </p:sp>
      <p:sp>
        <p:nvSpPr>
          <p:cNvPr id="575497" name="Rectangle 9"/>
          <p:cNvSpPr>
            <a:spLocks noChangeArrowheads="1"/>
          </p:cNvSpPr>
          <p:nvPr/>
        </p:nvSpPr>
        <p:spPr bwMode="blackWhite">
          <a:xfrm>
            <a:off x="3505200" y="5562600"/>
            <a:ext cx="5029200" cy="382588"/>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a:solidFill>
                  <a:srgbClr val="000000"/>
                </a:solidFill>
                <a:latin typeface="Arial" pitchFamily="34" charset="0"/>
                <a:cs typeface="Times New Roman" pitchFamily="18" charset="0"/>
              </a:rPr>
              <a:t>·  &lt;xsd:element name="image" type="ImageType" /&gt; </a:t>
            </a:r>
          </a:p>
        </p:txBody>
      </p:sp>
      <p:sp>
        <p:nvSpPr>
          <p:cNvPr id="575498" name="Rectangle 10"/>
          <p:cNvSpPr>
            <a:spLocks noChangeArrowheads="1"/>
          </p:cNvSpPr>
          <p:nvPr/>
        </p:nvSpPr>
        <p:spPr bwMode="blackWhite">
          <a:xfrm>
            <a:off x="4495800" y="6019800"/>
            <a:ext cx="3352800" cy="41275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500" b="1">
                <a:solidFill>
                  <a:srgbClr val="000000"/>
                </a:solidFill>
                <a:latin typeface="Arial" pitchFamily="34" charset="0"/>
                <a:cs typeface="Times New Roman" pitchFamily="18" charset="0"/>
              </a:rPr>
              <a:t>&lt;image src="... UneURL ..." /&gt; </a:t>
            </a:r>
            <a:endParaRPr kumimoji="0" lang="en-US" sz="1500" b="1">
              <a:solidFill>
                <a:srgbClr val="000000"/>
              </a:solidFill>
              <a:latin typeface="Arial" pitchFamily="34" charset="0"/>
              <a:cs typeface="Times New Roman" pitchFamily="18" charset="0"/>
            </a:endParaRPr>
          </a:p>
        </p:txBody>
      </p:sp>
      <p:sp>
        <p:nvSpPr>
          <p:cNvPr id="575499" name="Rectangle 11"/>
          <p:cNvSpPr>
            <a:spLocks noChangeArrowheads="1"/>
          </p:cNvSpPr>
          <p:nvPr/>
        </p:nvSpPr>
        <p:spPr bwMode="auto">
          <a:xfrm>
            <a:off x="4859338" y="4005263"/>
            <a:ext cx="3200400" cy="525401"/>
          </a:xfrm>
          <a:prstGeom prst="rect">
            <a:avLst/>
          </a:prstGeom>
          <a:noFill/>
          <a:ln w="12700">
            <a:noFill/>
            <a:miter lim="800000"/>
            <a:headEnd/>
            <a:tailEnd/>
          </a:ln>
          <a:effectLst/>
        </p:spPr>
        <p:txBody>
          <a:bodyPr lIns="90000" tIns="46800" rIns="90000" bIns="46800">
            <a:spAutoFit/>
          </a:bodyPr>
          <a:lstStyle/>
          <a:p>
            <a:pPr algn="l" latinLnBrk="0"/>
            <a:r>
              <a:rPr kumimoji="0" lang="fr-FR" sz="1400" dirty="0">
                <a:solidFill>
                  <a:srgbClr val="000000"/>
                </a:solidFill>
                <a:latin typeface="Arial" pitchFamily="34" charset="0"/>
                <a:cs typeface="Times New Roman" pitchFamily="18" charset="0"/>
              </a:rPr>
              <a:t>contenu composé uniquement </a:t>
            </a:r>
            <a:r>
              <a:rPr kumimoji="0" lang="fr-FR" sz="1400" dirty="0" smtClean="0">
                <a:solidFill>
                  <a:srgbClr val="000000"/>
                </a:solidFill>
                <a:latin typeface="Arial" pitchFamily="34" charset="0"/>
                <a:cs typeface="Times New Roman" pitchFamily="18" charset="0"/>
              </a:rPr>
              <a:t>d'attribut</a:t>
            </a:r>
            <a:r>
              <a:rPr kumimoji="0" lang="fr-FR" sz="1000" dirty="0" smtClean="0">
                <a:latin typeface="Arial" pitchFamily="34" charset="0"/>
              </a:rPr>
              <a:t> </a:t>
            </a:r>
            <a:r>
              <a:rPr kumimoji="0" lang="fr-FR" sz="1000" dirty="0">
                <a:latin typeface="Arial" pitchFamily="34" charset="0"/>
              </a:rPr>
              <a:t>:</a:t>
            </a:r>
            <a:endParaRPr kumimoji="0" lang="fr-FR" sz="2800" dirty="0">
              <a:latin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0"/>
          </p:nvPr>
        </p:nvSpPr>
        <p:spPr/>
        <p:txBody>
          <a:bodyPr/>
          <a:lstStyle/>
          <a:p>
            <a:fld id="{2282FF56-2317-492F-AEF4-FF2C7E104ABE}" type="slidenum">
              <a:rPr lang="fr-FR"/>
              <a:pPr/>
              <a:t>78</a:t>
            </a:fld>
            <a:endParaRPr lang="fr-FR"/>
          </a:p>
        </p:txBody>
      </p:sp>
      <p:sp>
        <p:nvSpPr>
          <p:cNvPr id="576514" name="Rectangle 2"/>
          <p:cNvSpPr>
            <a:spLocks noGrp="1" noChangeArrowheads="1"/>
          </p:cNvSpPr>
          <p:nvPr>
            <p:ph type="title"/>
          </p:nvPr>
        </p:nvSpPr>
        <p:spPr/>
        <p:txBody>
          <a:bodyPr/>
          <a:lstStyle/>
          <a:p>
            <a:r>
              <a:rPr lang="fr-FR"/>
              <a:t>contenu composé d'un contenu simple </a:t>
            </a:r>
          </a:p>
        </p:txBody>
      </p:sp>
      <p:sp>
        <p:nvSpPr>
          <p:cNvPr id="576515" name="Rectangle 3"/>
          <p:cNvSpPr>
            <a:spLocks noChangeArrowheads="1"/>
          </p:cNvSpPr>
          <p:nvPr/>
        </p:nvSpPr>
        <p:spPr bwMode="blackWhite">
          <a:xfrm>
            <a:off x="152400" y="914400"/>
            <a:ext cx="5181600" cy="2784475"/>
          </a:xfrm>
          <a:prstGeom prst="rect">
            <a:avLst/>
          </a:prstGeom>
          <a:solidFill>
            <a:srgbClr val="CCCC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300" b="1" dirty="0">
                <a:solidFill>
                  <a:srgbClr val="000000"/>
                </a:solidFill>
                <a:latin typeface="Arial" pitchFamily="34" charset="0"/>
                <a:cs typeface="Times New Roman" pitchFamily="18" charset="0"/>
              </a:rPr>
              <a:t>&lt;</a:t>
            </a:r>
            <a:r>
              <a:rPr kumimoji="0" lang="fr-FR" sz="1300" b="1" dirty="0" err="1">
                <a:solidFill>
                  <a:srgbClr val="000000"/>
                </a:solidFill>
                <a:latin typeface="Arial" pitchFamily="34" charset="0"/>
                <a:cs typeface="Times New Roman" pitchFamily="18" charset="0"/>
              </a:rPr>
              <a:t>xsd:simpleType</a:t>
            </a:r>
            <a:r>
              <a:rPr kumimoji="0" lang="fr-FR" sz="1300" b="1" dirty="0">
                <a:solidFill>
                  <a:srgbClr val="000000"/>
                </a:solidFill>
                <a:latin typeface="Arial" pitchFamily="34" charset="0"/>
                <a:cs typeface="Times New Roman" pitchFamily="18" charset="0"/>
              </a:rPr>
              <a:t> </a:t>
            </a:r>
            <a:r>
              <a:rPr kumimoji="0" lang="fr-FR" sz="1300" b="1" dirty="0" err="1">
                <a:solidFill>
                  <a:srgbClr val="000000"/>
                </a:solidFill>
                <a:latin typeface="Arial" pitchFamily="34" charset="0"/>
                <a:cs typeface="Times New Roman" pitchFamily="18" charset="0"/>
              </a:rPr>
              <a:t>name</a:t>
            </a:r>
            <a:r>
              <a:rPr kumimoji="0" lang="fr-FR" sz="1300" b="1" dirty="0">
                <a:solidFill>
                  <a:srgbClr val="000000"/>
                </a:solidFill>
                <a:latin typeface="Arial" pitchFamily="34" charset="0"/>
                <a:cs typeface="Times New Roman" pitchFamily="18" charset="0"/>
              </a:rPr>
              <a:t>="</a:t>
            </a:r>
            <a:r>
              <a:rPr kumimoji="0" lang="fr-FR" sz="1300" b="1" dirty="0" err="1">
                <a:solidFill>
                  <a:srgbClr val="000000"/>
                </a:solidFill>
                <a:latin typeface="Arial" pitchFamily="34" charset="0"/>
                <a:cs typeface="Times New Roman" pitchFamily="18" charset="0"/>
              </a:rPr>
              <a:t>NombreDeuxDecimales</a:t>
            </a:r>
            <a:r>
              <a:rPr kumimoji="0" lang="fr-FR" sz="1300" b="1" dirty="0">
                <a:solidFill>
                  <a:srgbClr val="000000"/>
                </a:solidFill>
                <a:latin typeface="Arial" pitchFamily="34" charset="0"/>
                <a:cs typeface="Times New Roman" pitchFamily="18" charset="0"/>
              </a:rPr>
              <a:t>"&gt;</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xsd:restriction</a:t>
            </a:r>
            <a:r>
              <a:rPr kumimoji="0" lang="fr-FR" sz="1300" b="1" dirty="0">
                <a:solidFill>
                  <a:srgbClr val="000000"/>
                </a:solidFill>
                <a:latin typeface="Arial" pitchFamily="34" charset="0"/>
                <a:cs typeface="Times New Roman" pitchFamily="18" charset="0"/>
              </a:rPr>
              <a:t> base="</a:t>
            </a:r>
            <a:r>
              <a:rPr kumimoji="0" lang="fr-FR" sz="1300" b="1" dirty="0" err="1">
                <a:solidFill>
                  <a:srgbClr val="000000"/>
                </a:solidFill>
                <a:latin typeface="Arial" pitchFamily="34" charset="0"/>
                <a:cs typeface="Times New Roman" pitchFamily="18" charset="0"/>
              </a:rPr>
              <a:t>xsd:decimal</a:t>
            </a:r>
            <a:r>
              <a:rPr kumimoji="0" lang="fr-FR" sz="1300" b="1" dirty="0">
                <a:solidFill>
                  <a:srgbClr val="000000"/>
                </a:solidFill>
                <a:latin typeface="Arial" pitchFamily="34" charset="0"/>
                <a:cs typeface="Times New Roman" pitchFamily="18" charset="0"/>
              </a:rPr>
              <a:t>"&gt;</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xsd:fractionDigits</a:t>
            </a:r>
            <a:r>
              <a:rPr kumimoji="0" lang="fr-FR" sz="1300" b="1" dirty="0">
                <a:solidFill>
                  <a:srgbClr val="000000"/>
                </a:solidFill>
                <a:latin typeface="Arial" pitchFamily="34" charset="0"/>
                <a:cs typeface="Times New Roman" pitchFamily="18" charset="0"/>
              </a:rPr>
              <a:t> value="2" /&gt;</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xsd:restriction</a:t>
            </a:r>
            <a:r>
              <a:rPr kumimoji="0" lang="fr-FR" sz="1300" b="1" dirty="0">
                <a:solidFill>
                  <a:srgbClr val="000000"/>
                </a:solidFill>
                <a:latin typeface="Arial" pitchFamily="34" charset="0"/>
                <a:cs typeface="Times New Roman" pitchFamily="18" charset="0"/>
              </a:rPr>
              <a:t>&gt;</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&lt;/</a:t>
            </a:r>
            <a:r>
              <a:rPr kumimoji="0" lang="fr-FR" sz="1300" b="1" dirty="0" err="1">
                <a:solidFill>
                  <a:srgbClr val="000000"/>
                </a:solidFill>
                <a:latin typeface="Arial" pitchFamily="34" charset="0"/>
                <a:cs typeface="Times New Roman" pitchFamily="18" charset="0"/>
              </a:rPr>
              <a:t>xsd:simpleType</a:t>
            </a:r>
            <a:r>
              <a:rPr kumimoji="0" lang="fr-FR" sz="1300" b="1" dirty="0">
                <a:solidFill>
                  <a:srgbClr val="000000"/>
                </a:solidFill>
                <a:latin typeface="Arial" pitchFamily="34" charset="0"/>
                <a:cs typeface="Times New Roman" pitchFamily="18" charset="0"/>
              </a:rPr>
              <a:t>&gt; </a:t>
            </a:r>
            <a:br>
              <a:rPr kumimoji="0" lang="fr-FR" sz="1300" b="1" dirty="0">
                <a:solidFill>
                  <a:srgbClr val="000000"/>
                </a:solidFill>
                <a:latin typeface="Arial" pitchFamily="34" charset="0"/>
                <a:cs typeface="Times New Roman" pitchFamily="18" charset="0"/>
              </a:rPr>
            </a:br>
            <a:endParaRPr kumimoji="0" lang="fr-FR" sz="1300" b="1" dirty="0">
              <a:solidFill>
                <a:srgbClr val="000000"/>
              </a:solidFill>
              <a:latin typeface="Arial" pitchFamily="34" charset="0"/>
              <a:cs typeface="Times New Roman" pitchFamily="18" charset="0"/>
            </a:endParaRPr>
          </a:p>
          <a:p>
            <a:pPr marL="9525" indent="-9525" algn="l" defTabSz="896938" eaLnBrk="0" latinLnBrk="0" hangingPunct="0">
              <a:spcAft>
                <a:spcPct val="10000"/>
              </a:spcAft>
              <a:tabLst>
                <a:tab pos="1066800" algn="l"/>
                <a:tab pos="1387475" algn="l"/>
                <a:tab pos="1706563" algn="l"/>
                <a:tab pos="2079625" algn="l"/>
              </a:tabLst>
            </a:pPr>
            <a:r>
              <a:rPr kumimoji="0" lang="fr-FR" sz="1300" b="1" dirty="0">
                <a:solidFill>
                  <a:srgbClr val="000000"/>
                </a:solidFill>
                <a:latin typeface="Arial" pitchFamily="34" charset="0"/>
                <a:cs typeface="Times New Roman" pitchFamily="18" charset="0"/>
              </a:rPr>
              <a:t>&lt;</a:t>
            </a:r>
            <a:r>
              <a:rPr kumimoji="0" lang="fr-FR" sz="1300" b="1" dirty="0" err="1">
                <a:solidFill>
                  <a:srgbClr val="000000"/>
                </a:solidFill>
                <a:latin typeface="Arial" pitchFamily="34" charset="0"/>
                <a:cs typeface="Times New Roman" pitchFamily="18" charset="0"/>
              </a:rPr>
              <a:t>xsd:complexType</a:t>
            </a:r>
            <a:r>
              <a:rPr kumimoji="0" lang="fr-FR" sz="1300" b="1" dirty="0">
                <a:solidFill>
                  <a:srgbClr val="000000"/>
                </a:solidFill>
                <a:latin typeface="Arial" pitchFamily="34" charset="0"/>
                <a:cs typeface="Times New Roman" pitchFamily="18" charset="0"/>
              </a:rPr>
              <a:t> </a:t>
            </a:r>
            <a:r>
              <a:rPr kumimoji="0" lang="fr-FR" sz="1300" b="1" dirty="0" err="1">
                <a:solidFill>
                  <a:srgbClr val="000000"/>
                </a:solidFill>
                <a:latin typeface="Arial" pitchFamily="34" charset="0"/>
                <a:cs typeface="Times New Roman" pitchFamily="18" charset="0"/>
              </a:rPr>
              <a:t>name</a:t>
            </a:r>
            <a:r>
              <a:rPr kumimoji="0" lang="fr-FR" sz="1300" b="1" dirty="0">
                <a:solidFill>
                  <a:srgbClr val="000000"/>
                </a:solidFill>
                <a:latin typeface="Arial" pitchFamily="34" charset="0"/>
                <a:cs typeface="Times New Roman" pitchFamily="18" charset="0"/>
              </a:rPr>
              <a:t>="</a:t>
            </a:r>
            <a:r>
              <a:rPr kumimoji="0" lang="fr-FR" sz="1300" b="1" dirty="0" err="1">
                <a:solidFill>
                  <a:srgbClr val="000000"/>
                </a:solidFill>
                <a:latin typeface="Arial" pitchFamily="34" charset="0"/>
                <a:cs typeface="Times New Roman" pitchFamily="18" charset="0"/>
              </a:rPr>
              <a:t>PrixType</a:t>
            </a:r>
            <a:r>
              <a:rPr kumimoji="0" lang="fr-FR" sz="1300" b="1" dirty="0">
                <a:solidFill>
                  <a:srgbClr val="000000"/>
                </a:solidFill>
                <a:latin typeface="Arial" pitchFamily="34" charset="0"/>
                <a:cs typeface="Times New Roman" pitchFamily="18" charset="0"/>
              </a:rPr>
              <a:t>"&gt; </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xsd:simpleContent</a:t>
            </a:r>
            <a:r>
              <a:rPr kumimoji="0" lang="fr-FR" sz="1300" b="1" dirty="0">
                <a:solidFill>
                  <a:srgbClr val="000000"/>
                </a:solidFill>
                <a:latin typeface="Arial" pitchFamily="34" charset="0"/>
                <a:cs typeface="Times New Roman" pitchFamily="18" charset="0"/>
              </a:rPr>
              <a:t>&gt; </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xsd:extension</a:t>
            </a:r>
            <a:r>
              <a:rPr kumimoji="0" lang="fr-FR" sz="1300" b="1" dirty="0">
                <a:solidFill>
                  <a:srgbClr val="000000"/>
                </a:solidFill>
                <a:latin typeface="Arial" pitchFamily="34" charset="0"/>
                <a:cs typeface="Times New Roman" pitchFamily="18" charset="0"/>
              </a:rPr>
              <a:t> base="</a:t>
            </a:r>
            <a:r>
              <a:rPr kumimoji="0" lang="fr-FR" sz="1300" b="1" dirty="0" err="1">
                <a:solidFill>
                  <a:srgbClr val="000000"/>
                </a:solidFill>
                <a:latin typeface="Arial" pitchFamily="34" charset="0"/>
                <a:cs typeface="Times New Roman" pitchFamily="18" charset="0"/>
              </a:rPr>
              <a:t>NombreDeuxDecimales</a:t>
            </a:r>
            <a:r>
              <a:rPr kumimoji="0" lang="fr-FR" sz="1300" b="1" dirty="0">
                <a:solidFill>
                  <a:srgbClr val="000000"/>
                </a:solidFill>
                <a:latin typeface="Arial" pitchFamily="34" charset="0"/>
                <a:cs typeface="Times New Roman" pitchFamily="18" charset="0"/>
              </a:rPr>
              <a:t>"&gt; </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xsd:attribute</a:t>
            </a:r>
            <a:r>
              <a:rPr kumimoji="0" lang="fr-FR" sz="1300" b="1" dirty="0">
                <a:solidFill>
                  <a:srgbClr val="000000"/>
                </a:solidFill>
                <a:latin typeface="Arial" pitchFamily="34" charset="0"/>
                <a:cs typeface="Times New Roman" pitchFamily="18" charset="0"/>
              </a:rPr>
              <a:t> </a:t>
            </a:r>
            <a:r>
              <a:rPr kumimoji="0" lang="fr-FR" sz="1300" b="1" dirty="0" err="1">
                <a:solidFill>
                  <a:srgbClr val="000000"/>
                </a:solidFill>
                <a:latin typeface="Arial" pitchFamily="34" charset="0"/>
                <a:cs typeface="Times New Roman" pitchFamily="18" charset="0"/>
              </a:rPr>
              <a:t>name</a:t>
            </a:r>
            <a:r>
              <a:rPr kumimoji="0" lang="fr-FR" sz="1300" b="1" dirty="0">
                <a:solidFill>
                  <a:srgbClr val="000000"/>
                </a:solidFill>
                <a:latin typeface="Arial" pitchFamily="34" charset="0"/>
                <a:cs typeface="Times New Roman" pitchFamily="18" charset="0"/>
              </a:rPr>
              <a:t>="</a:t>
            </a:r>
            <a:r>
              <a:rPr kumimoji="0" lang="fr-FR" sz="1300" b="1" dirty="0" smtClean="0">
                <a:solidFill>
                  <a:srgbClr val="000000"/>
                </a:solidFill>
                <a:latin typeface="Arial" pitchFamily="34" charset="0"/>
                <a:cs typeface="Times New Roman" pitchFamily="18" charset="0"/>
              </a:rPr>
              <a:t>monnaie</a:t>
            </a:r>
            <a:r>
              <a:rPr kumimoji="0" lang="fr-FR" sz="1300" b="1" dirty="0">
                <a:solidFill>
                  <a:srgbClr val="000000"/>
                </a:solidFill>
                <a:latin typeface="Arial" pitchFamily="34" charset="0"/>
                <a:cs typeface="Times New Roman" pitchFamily="18" charset="0"/>
              </a:rPr>
              <a:t>" type="</a:t>
            </a:r>
            <a:r>
              <a:rPr kumimoji="0" lang="fr-FR" sz="1300" b="1" dirty="0" err="1">
                <a:solidFill>
                  <a:srgbClr val="000000"/>
                </a:solidFill>
                <a:latin typeface="Arial" pitchFamily="34" charset="0"/>
                <a:cs typeface="Times New Roman" pitchFamily="18" charset="0"/>
              </a:rPr>
              <a:t>xsd:string</a:t>
            </a:r>
            <a:r>
              <a:rPr kumimoji="0" lang="fr-FR" sz="1300" b="1" dirty="0">
                <a:solidFill>
                  <a:srgbClr val="000000"/>
                </a:solidFill>
                <a:latin typeface="Arial" pitchFamily="34" charset="0"/>
                <a:cs typeface="Times New Roman" pitchFamily="18" charset="0"/>
              </a:rPr>
              <a:t>" /&gt; </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xsd:extension</a:t>
            </a:r>
            <a:r>
              <a:rPr kumimoji="0" lang="fr-FR" sz="1300" b="1" dirty="0">
                <a:solidFill>
                  <a:srgbClr val="000000"/>
                </a:solidFill>
                <a:latin typeface="Arial" pitchFamily="34" charset="0"/>
                <a:cs typeface="Times New Roman" pitchFamily="18" charset="0"/>
              </a:rPr>
              <a:t>&gt; </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  &lt;/</a:t>
            </a:r>
            <a:r>
              <a:rPr kumimoji="0" lang="fr-FR" sz="1300" b="1" dirty="0" err="1">
                <a:solidFill>
                  <a:srgbClr val="000000"/>
                </a:solidFill>
                <a:latin typeface="Arial" pitchFamily="34" charset="0"/>
                <a:cs typeface="Times New Roman" pitchFamily="18" charset="0"/>
              </a:rPr>
              <a:t>xsd:simpleContent</a:t>
            </a:r>
            <a:r>
              <a:rPr kumimoji="0" lang="fr-FR" sz="1300" b="1" dirty="0">
                <a:solidFill>
                  <a:srgbClr val="000000"/>
                </a:solidFill>
                <a:latin typeface="Arial" pitchFamily="34" charset="0"/>
                <a:cs typeface="Times New Roman" pitchFamily="18" charset="0"/>
              </a:rPr>
              <a:t>&gt; </a:t>
            </a:r>
            <a:br>
              <a:rPr kumimoji="0" lang="fr-FR" sz="1300" b="1" dirty="0">
                <a:solidFill>
                  <a:srgbClr val="000000"/>
                </a:solidFill>
                <a:latin typeface="Arial" pitchFamily="34" charset="0"/>
                <a:cs typeface="Times New Roman" pitchFamily="18" charset="0"/>
              </a:rPr>
            </a:br>
            <a:r>
              <a:rPr kumimoji="0" lang="fr-FR" sz="1300" b="1" dirty="0">
                <a:solidFill>
                  <a:srgbClr val="000000"/>
                </a:solidFill>
                <a:latin typeface="Arial" pitchFamily="34" charset="0"/>
                <a:cs typeface="Times New Roman" pitchFamily="18" charset="0"/>
              </a:rPr>
              <a:t>&lt;/</a:t>
            </a:r>
            <a:r>
              <a:rPr kumimoji="0" lang="fr-FR" sz="1300" b="1" dirty="0" err="1">
                <a:solidFill>
                  <a:srgbClr val="000000"/>
                </a:solidFill>
                <a:latin typeface="Arial" pitchFamily="34" charset="0"/>
                <a:cs typeface="Times New Roman" pitchFamily="18" charset="0"/>
              </a:rPr>
              <a:t>xsd:complexType</a:t>
            </a:r>
            <a:r>
              <a:rPr kumimoji="0" lang="fr-FR" sz="1300" b="1" dirty="0">
                <a:solidFill>
                  <a:srgbClr val="000000"/>
                </a:solidFill>
                <a:latin typeface="Arial" pitchFamily="34" charset="0"/>
                <a:cs typeface="Times New Roman" pitchFamily="18" charset="0"/>
              </a:rPr>
              <a:t>&gt; </a:t>
            </a:r>
          </a:p>
        </p:txBody>
      </p:sp>
      <p:sp>
        <p:nvSpPr>
          <p:cNvPr id="576516" name="Rectangle 4"/>
          <p:cNvSpPr>
            <a:spLocks noChangeArrowheads="1"/>
          </p:cNvSpPr>
          <p:nvPr/>
        </p:nvSpPr>
        <p:spPr bwMode="blackWhite">
          <a:xfrm>
            <a:off x="2743200" y="4267200"/>
            <a:ext cx="5029200" cy="41275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500" b="1" dirty="0">
                <a:solidFill>
                  <a:srgbClr val="000000"/>
                </a:solidFill>
                <a:latin typeface="Arial" pitchFamily="34" charset="0"/>
                <a:cs typeface="Times New Roman" pitchFamily="18" charset="0"/>
              </a:rPr>
              <a:t>·  &lt;</a:t>
            </a:r>
            <a:r>
              <a:rPr kumimoji="0" lang="fr-FR" sz="1500" b="1" dirty="0" err="1">
                <a:solidFill>
                  <a:srgbClr val="000000"/>
                </a:solidFill>
                <a:latin typeface="Arial" pitchFamily="34" charset="0"/>
                <a:cs typeface="Times New Roman" pitchFamily="18" charset="0"/>
              </a:rPr>
              <a:t>xsd:element</a:t>
            </a:r>
            <a:r>
              <a:rPr kumimoji="0" lang="fr-FR" sz="1500" b="1" dirty="0">
                <a:solidFill>
                  <a:srgbClr val="000000"/>
                </a:solidFill>
                <a:latin typeface="Arial" pitchFamily="34" charset="0"/>
                <a:cs typeface="Times New Roman" pitchFamily="18" charset="0"/>
              </a:rPr>
              <a:t> </a:t>
            </a:r>
            <a:r>
              <a:rPr kumimoji="0" lang="fr-FR" sz="1500" b="1" dirty="0" err="1">
                <a:solidFill>
                  <a:srgbClr val="000000"/>
                </a:solidFill>
                <a:latin typeface="Arial" pitchFamily="34" charset="0"/>
                <a:cs typeface="Times New Roman" pitchFamily="18" charset="0"/>
              </a:rPr>
              <a:t>name</a:t>
            </a:r>
            <a:r>
              <a:rPr kumimoji="0" lang="fr-FR" sz="1500" b="1" dirty="0">
                <a:solidFill>
                  <a:srgbClr val="000000"/>
                </a:solidFill>
                <a:latin typeface="Arial" pitchFamily="34" charset="0"/>
                <a:cs typeface="Times New Roman" pitchFamily="18" charset="0"/>
              </a:rPr>
              <a:t>="prix" type="</a:t>
            </a:r>
            <a:r>
              <a:rPr kumimoji="0" lang="fr-FR" sz="1500" b="1" dirty="0" err="1">
                <a:solidFill>
                  <a:srgbClr val="000000"/>
                </a:solidFill>
                <a:latin typeface="Arial" pitchFamily="34" charset="0"/>
                <a:cs typeface="Times New Roman" pitchFamily="18" charset="0"/>
              </a:rPr>
              <a:t>PrixType</a:t>
            </a:r>
            <a:r>
              <a:rPr kumimoji="0" lang="fr-FR" sz="1500" b="1" dirty="0">
                <a:solidFill>
                  <a:srgbClr val="000000"/>
                </a:solidFill>
                <a:latin typeface="Arial" pitchFamily="34" charset="0"/>
                <a:cs typeface="Times New Roman" pitchFamily="18" charset="0"/>
              </a:rPr>
              <a:t>" /&gt; </a:t>
            </a:r>
          </a:p>
        </p:txBody>
      </p:sp>
      <p:sp>
        <p:nvSpPr>
          <p:cNvPr id="576517" name="Rectangle 5"/>
          <p:cNvSpPr>
            <a:spLocks noChangeArrowheads="1"/>
          </p:cNvSpPr>
          <p:nvPr/>
        </p:nvSpPr>
        <p:spPr bwMode="blackWhite">
          <a:xfrm>
            <a:off x="3048000" y="5257800"/>
            <a:ext cx="3756025" cy="41275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500" b="1" dirty="0">
                <a:solidFill>
                  <a:srgbClr val="000000"/>
                </a:solidFill>
                <a:latin typeface="Arial" pitchFamily="34" charset="0"/>
                <a:cs typeface="Times New Roman" pitchFamily="18" charset="0"/>
              </a:rPr>
              <a:t>&lt;prix </a:t>
            </a:r>
            <a:r>
              <a:rPr kumimoji="0" lang="fr-FR" sz="1500" b="1" dirty="0" smtClean="0">
                <a:solidFill>
                  <a:srgbClr val="000000"/>
                </a:solidFill>
                <a:latin typeface="Arial" pitchFamily="34" charset="0"/>
                <a:cs typeface="Times New Roman" pitchFamily="18" charset="0"/>
              </a:rPr>
              <a:t>monnaie</a:t>
            </a:r>
            <a:r>
              <a:rPr kumimoji="0" lang="fr-FR" sz="1500" b="1" dirty="0">
                <a:solidFill>
                  <a:srgbClr val="000000"/>
                </a:solidFill>
                <a:latin typeface="Arial" pitchFamily="34" charset="0"/>
                <a:cs typeface="Times New Roman" pitchFamily="18" charset="0"/>
              </a:rPr>
              <a:t>="CHF"&gt;3.50&lt;/prix&gt;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a:spLocks noGrp="1"/>
          </p:cNvSpPr>
          <p:nvPr>
            <p:ph type="sldNum" sz="quarter" idx="10"/>
          </p:nvPr>
        </p:nvSpPr>
        <p:spPr/>
        <p:txBody>
          <a:bodyPr/>
          <a:lstStyle/>
          <a:p>
            <a:fld id="{BD0133EC-85F9-43A4-A4E1-95B338088119}" type="slidenum">
              <a:rPr lang="fr-FR"/>
              <a:pPr/>
              <a:t>79</a:t>
            </a:fld>
            <a:endParaRPr lang="fr-FR"/>
          </a:p>
        </p:txBody>
      </p:sp>
      <p:sp>
        <p:nvSpPr>
          <p:cNvPr id="577538" name="Rectangle 2"/>
          <p:cNvSpPr>
            <a:spLocks noGrp="1" noChangeArrowheads="1"/>
          </p:cNvSpPr>
          <p:nvPr>
            <p:ph type="title"/>
          </p:nvPr>
        </p:nvSpPr>
        <p:spPr/>
        <p:txBody>
          <a:bodyPr/>
          <a:lstStyle/>
          <a:p>
            <a:r>
              <a:rPr lang="fr-FR"/>
              <a:t>contenu composé de caractères et de sous-éléments</a:t>
            </a:r>
            <a:r>
              <a:rPr lang="fr-FR" sz="1800">
                <a:solidFill>
                  <a:srgbClr val="000000"/>
                </a:solidFill>
                <a:effectLst/>
                <a:cs typeface="Times New Roman" pitchFamily="18" charset="0"/>
              </a:rPr>
              <a:t> </a:t>
            </a:r>
            <a:endParaRPr lang="fr-FR"/>
          </a:p>
        </p:txBody>
      </p:sp>
      <p:sp>
        <p:nvSpPr>
          <p:cNvPr id="577539" name="Rectangle 3"/>
          <p:cNvSpPr>
            <a:spLocks noChangeArrowheads="1"/>
          </p:cNvSpPr>
          <p:nvPr/>
        </p:nvSpPr>
        <p:spPr bwMode="blackWhite">
          <a:xfrm>
            <a:off x="533400" y="990600"/>
            <a:ext cx="8382000" cy="1176338"/>
          </a:xfrm>
          <a:prstGeom prst="rect">
            <a:avLst/>
          </a:prstGeom>
          <a:solidFill>
            <a:srgbClr val="CCCC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300" b="1">
                <a:solidFill>
                  <a:srgbClr val="000000"/>
                </a:solidFill>
                <a:latin typeface="Arial" pitchFamily="34" charset="0"/>
                <a:cs typeface="Times New Roman" pitchFamily="18" charset="0"/>
              </a:rPr>
              <a:t>&lt;xsd:complexType name="TexteType" mixed="true"&gt;</a:t>
            </a:r>
            <a:br>
              <a:rPr kumimoji="0" lang="en-US" sz="1300" b="1">
                <a:solidFill>
                  <a:srgbClr val="000000"/>
                </a:solidFill>
                <a:latin typeface="Arial" pitchFamily="34" charset="0"/>
                <a:cs typeface="Times New Roman" pitchFamily="18" charset="0"/>
              </a:rPr>
            </a:br>
            <a:r>
              <a:rPr kumimoji="0" lang="en-US" sz="1300" b="1">
                <a:solidFill>
                  <a:srgbClr val="000000"/>
                </a:solidFill>
                <a:latin typeface="Arial" pitchFamily="34" charset="0"/>
                <a:cs typeface="Times New Roman" pitchFamily="18" charset="0"/>
              </a:rPr>
              <a:t>  &lt;xsd:sequence&gt;</a:t>
            </a:r>
            <a:br>
              <a:rPr kumimoji="0" lang="en-US" sz="1300" b="1">
                <a:solidFill>
                  <a:srgbClr val="000000"/>
                </a:solidFill>
                <a:latin typeface="Arial" pitchFamily="34" charset="0"/>
                <a:cs typeface="Times New Roman" pitchFamily="18" charset="0"/>
              </a:rPr>
            </a:br>
            <a:r>
              <a:rPr kumimoji="0" lang="en-US" sz="1300" b="1">
                <a:solidFill>
                  <a:srgbClr val="000000"/>
                </a:solidFill>
                <a:latin typeface="Arial" pitchFamily="34" charset="0"/>
                <a:cs typeface="Times New Roman" pitchFamily="18" charset="0"/>
              </a:rPr>
              <a:t>    &lt;xsd:element name="grand" type="xsd:string" minOccurs="0" maxOccurs="unbounded" /&gt;</a:t>
            </a:r>
            <a:br>
              <a:rPr kumimoji="0" lang="en-US" sz="1300" b="1">
                <a:solidFill>
                  <a:srgbClr val="000000"/>
                </a:solidFill>
                <a:latin typeface="Arial" pitchFamily="34" charset="0"/>
                <a:cs typeface="Times New Roman" pitchFamily="18" charset="0"/>
              </a:rPr>
            </a:br>
            <a:r>
              <a:rPr kumimoji="0" lang="en-US" sz="1300" b="1">
                <a:solidFill>
                  <a:srgbClr val="000000"/>
                </a:solidFill>
                <a:latin typeface="Arial" pitchFamily="34" charset="0"/>
                <a:cs typeface="Times New Roman" pitchFamily="18" charset="0"/>
              </a:rPr>
              <a:t>  &lt;/xsd:sequence&gt;</a:t>
            </a:r>
            <a:br>
              <a:rPr kumimoji="0" lang="en-US" sz="1300" b="1">
                <a:solidFill>
                  <a:srgbClr val="000000"/>
                </a:solidFill>
                <a:latin typeface="Arial" pitchFamily="34" charset="0"/>
                <a:cs typeface="Times New Roman" pitchFamily="18" charset="0"/>
              </a:rPr>
            </a:br>
            <a:r>
              <a:rPr kumimoji="0" lang="en-US" sz="1300" b="1">
                <a:solidFill>
                  <a:srgbClr val="000000"/>
                </a:solidFill>
                <a:latin typeface="Arial" pitchFamily="34" charset="0"/>
                <a:cs typeface="Times New Roman" pitchFamily="18" charset="0"/>
              </a:rPr>
              <a:t>&lt;/xsd:complexType&gt; </a:t>
            </a:r>
            <a:endParaRPr kumimoji="0" lang="fr-FR" sz="1300" b="1">
              <a:solidFill>
                <a:srgbClr val="000000"/>
              </a:solidFill>
              <a:latin typeface="Arial" pitchFamily="34" charset="0"/>
              <a:cs typeface="Times New Roman" pitchFamily="18" charset="0"/>
            </a:endParaRPr>
          </a:p>
        </p:txBody>
      </p:sp>
      <p:sp>
        <p:nvSpPr>
          <p:cNvPr id="577540" name="Rectangle 4"/>
          <p:cNvSpPr>
            <a:spLocks noChangeArrowheads="1"/>
          </p:cNvSpPr>
          <p:nvPr/>
        </p:nvSpPr>
        <p:spPr bwMode="blackWhite">
          <a:xfrm>
            <a:off x="1981200" y="3581400"/>
            <a:ext cx="5029200" cy="41275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500" b="1">
                <a:solidFill>
                  <a:srgbClr val="000000"/>
                </a:solidFill>
                <a:latin typeface="Arial" pitchFamily="34" charset="0"/>
                <a:cs typeface="Times New Roman" pitchFamily="18" charset="0"/>
              </a:rPr>
              <a:t>·  &lt;xsd:element name="texte" type="TexteType" /&gt; </a:t>
            </a:r>
          </a:p>
        </p:txBody>
      </p:sp>
      <p:sp>
        <p:nvSpPr>
          <p:cNvPr id="577541" name="Rectangle 5"/>
          <p:cNvSpPr>
            <a:spLocks noChangeArrowheads="1"/>
          </p:cNvSpPr>
          <p:nvPr/>
        </p:nvSpPr>
        <p:spPr bwMode="blackWhite">
          <a:xfrm>
            <a:off x="2590800" y="4572000"/>
            <a:ext cx="5562600" cy="124460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700" b="1">
                <a:solidFill>
                  <a:srgbClr val="000000"/>
                </a:solidFill>
                <a:latin typeface="Arial" pitchFamily="34" charset="0"/>
                <a:cs typeface="Times New Roman" pitchFamily="18" charset="0"/>
              </a:rPr>
              <a:t>&lt;texte&gt;</a:t>
            </a:r>
            <a:br>
              <a:rPr kumimoji="0" lang="fr-FR" sz="1700" b="1">
                <a:solidFill>
                  <a:srgbClr val="000000"/>
                </a:solidFill>
                <a:latin typeface="Arial" pitchFamily="34" charset="0"/>
                <a:cs typeface="Times New Roman" pitchFamily="18" charset="0"/>
              </a:rPr>
            </a:br>
            <a:r>
              <a:rPr kumimoji="0" lang="fr-FR" sz="1700" b="1">
                <a:solidFill>
                  <a:srgbClr val="000000"/>
                </a:solidFill>
                <a:latin typeface="Arial" pitchFamily="34" charset="0"/>
                <a:cs typeface="Times New Roman" pitchFamily="18" charset="0"/>
              </a:rPr>
              <a:t>  &lt;grand&gt;Salut !&lt;/grand&gt; </a:t>
            </a:r>
            <a:br>
              <a:rPr kumimoji="0" lang="fr-FR" sz="1700" b="1">
                <a:solidFill>
                  <a:srgbClr val="000000"/>
                </a:solidFill>
                <a:latin typeface="Arial" pitchFamily="34" charset="0"/>
                <a:cs typeface="Times New Roman" pitchFamily="18" charset="0"/>
              </a:rPr>
            </a:br>
            <a:r>
              <a:rPr kumimoji="0" lang="fr-FR" sz="1700" b="1">
                <a:solidFill>
                  <a:srgbClr val="000000"/>
                </a:solidFill>
                <a:latin typeface="Arial" pitchFamily="34" charset="0"/>
                <a:cs typeface="Times New Roman" pitchFamily="18" charset="0"/>
              </a:rPr>
              <a:t>tout est ok ?  </a:t>
            </a:r>
          </a:p>
          <a:p>
            <a:pPr marL="9525" indent="-9525" algn="l" defTabSz="896938" eaLnBrk="0" latinLnBrk="0" hangingPunct="0">
              <a:spcAft>
                <a:spcPct val="10000"/>
              </a:spcAft>
              <a:tabLst>
                <a:tab pos="1066800" algn="l"/>
                <a:tab pos="1387475" algn="l"/>
                <a:tab pos="1706563" algn="l"/>
                <a:tab pos="2079625" algn="l"/>
              </a:tabLst>
            </a:pPr>
            <a:r>
              <a:rPr kumimoji="0" lang="fr-FR" sz="1700" b="1">
                <a:solidFill>
                  <a:srgbClr val="000000"/>
                </a:solidFill>
                <a:latin typeface="Arial" pitchFamily="34" charset="0"/>
                <a:cs typeface="Times New Roman" pitchFamily="18" charset="0"/>
              </a:rPr>
              <a:t>&lt;/texte&gt;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B5AE1A7A-E965-430C-AA0D-C64B1D7BD1E5}" type="slidenum">
              <a:rPr lang="fr-FR"/>
              <a:pPr/>
              <a:t>8</a:t>
            </a:fld>
            <a:endParaRPr lang="fr-FR" dirty="0"/>
          </a:p>
        </p:txBody>
      </p:sp>
      <p:sp>
        <p:nvSpPr>
          <p:cNvPr id="311298" name="Rectangle 2"/>
          <p:cNvSpPr>
            <a:spLocks noGrp="1" noChangeArrowheads="1"/>
          </p:cNvSpPr>
          <p:nvPr>
            <p:ph type="title"/>
          </p:nvPr>
        </p:nvSpPr>
        <p:spPr/>
        <p:txBody>
          <a:bodyPr/>
          <a:lstStyle/>
          <a:p>
            <a:r>
              <a:rPr lang="fr-FR" dirty="0"/>
              <a:t>Pourquoi XML</a:t>
            </a:r>
          </a:p>
        </p:txBody>
      </p:sp>
      <p:sp>
        <p:nvSpPr>
          <p:cNvPr id="311299" name="Rectangle 3"/>
          <p:cNvSpPr>
            <a:spLocks noGrp="1" noChangeArrowheads="1"/>
          </p:cNvSpPr>
          <p:nvPr>
            <p:ph type="body" idx="1"/>
          </p:nvPr>
        </p:nvSpPr>
        <p:spPr/>
        <p:txBody>
          <a:bodyPr/>
          <a:lstStyle/>
          <a:p>
            <a:r>
              <a:rPr lang="fr-FR" altLang="ko-KR" dirty="0">
                <a:ea typeface="굴림" pitchFamily="50" charset="-127"/>
              </a:rPr>
              <a:t>L’existant :</a:t>
            </a:r>
          </a:p>
          <a:p>
            <a:pPr lvl="1"/>
            <a:r>
              <a:rPr lang="fr-FR" altLang="ko-KR" dirty="0">
                <a:ea typeface="굴림" pitchFamily="50" charset="-127"/>
              </a:rPr>
              <a:t>HTML</a:t>
            </a:r>
          </a:p>
          <a:p>
            <a:pPr lvl="2">
              <a:lnSpc>
                <a:spcPct val="90000"/>
              </a:lnSpc>
            </a:pPr>
            <a:r>
              <a:rPr lang="fr-FR" altLang="ko-KR" dirty="0">
                <a:ea typeface="굴림" pitchFamily="50" charset="-127"/>
              </a:rPr>
              <a:t>Un ensemble de tags pour toutes les applications</a:t>
            </a:r>
          </a:p>
          <a:p>
            <a:pPr lvl="2">
              <a:lnSpc>
                <a:spcPct val="90000"/>
              </a:lnSpc>
            </a:pPr>
            <a:r>
              <a:rPr lang="fr-FR" altLang="ko-KR" dirty="0">
                <a:ea typeface="굴림" pitchFamily="50" charset="-127"/>
              </a:rPr>
              <a:t>Une sémantique prédéfinie pour chaque tag</a:t>
            </a:r>
          </a:p>
          <a:p>
            <a:pPr lvl="2">
              <a:lnSpc>
                <a:spcPct val="90000"/>
              </a:lnSpc>
            </a:pPr>
            <a:r>
              <a:rPr lang="fr-FR" altLang="ko-KR" dirty="0">
                <a:ea typeface="굴림" pitchFamily="50" charset="-127"/>
              </a:rPr>
              <a:t>Pas de validation formelle</a:t>
            </a:r>
          </a:p>
          <a:p>
            <a:pPr lvl="2">
              <a:lnSpc>
                <a:spcPct val="90000"/>
              </a:lnSpc>
            </a:pPr>
            <a:r>
              <a:rPr lang="fr-FR" altLang="ko-KR" dirty="0">
                <a:ea typeface="굴림" pitchFamily="50" charset="-127"/>
              </a:rPr>
              <a:t>Bon pour les applications simples</a:t>
            </a:r>
          </a:p>
          <a:p>
            <a:pPr lvl="2">
              <a:lnSpc>
                <a:spcPct val="90000"/>
              </a:lnSpc>
            </a:pPr>
            <a:r>
              <a:rPr lang="fr-FR" altLang="ko-KR" dirty="0">
                <a:ea typeface="굴림" pitchFamily="50" charset="-127"/>
              </a:rPr>
              <a:t>Non adapté aux </a:t>
            </a:r>
            <a:r>
              <a:rPr lang="fr-FR" altLang="ko-KR" dirty="0" smtClean="0">
                <a:ea typeface="굴림" pitchFamily="50" charset="-127"/>
              </a:rPr>
              <a:t>applications </a:t>
            </a:r>
            <a:r>
              <a:rPr lang="fr-FR" altLang="ko-KR" dirty="0">
                <a:ea typeface="굴림" pitchFamily="50" charset="-127"/>
              </a:rPr>
              <a:t>plus complexes</a:t>
            </a:r>
          </a:p>
          <a:p>
            <a:pPr lvl="1">
              <a:lnSpc>
                <a:spcPct val="30000"/>
              </a:lnSpc>
              <a:buFont typeface="Wingdings" pitchFamily="2" charset="2"/>
              <a:buNone/>
            </a:pPr>
            <a:endParaRPr lang="fr-FR" altLang="ko-KR" sz="1600" dirty="0">
              <a:ea typeface="굴림" pitchFamily="50" charset="-127"/>
            </a:endParaRPr>
          </a:p>
          <a:p>
            <a:pPr lvl="1">
              <a:lnSpc>
                <a:spcPct val="90000"/>
              </a:lnSpc>
            </a:pPr>
            <a:r>
              <a:rPr lang="fr-FR" altLang="ko-KR" dirty="0">
                <a:ea typeface="굴림" pitchFamily="50" charset="-127"/>
              </a:rPr>
              <a:t>SGML</a:t>
            </a:r>
          </a:p>
          <a:p>
            <a:pPr lvl="2"/>
            <a:r>
              <a:rPr lang="fr-FR" altLang="ko-KR" dirty="0">
                <a:ea typeface="굴림" pitchFamily="50" charset="-127"/>
              </a:rPr>
              <a:t> Extensible</a:t>
            </a:r>
          </a:p>
          <a:p>
            <a:pPr lvl="2"/>
            <a:r>
              <a:rPr lang="fr-FR" altLang="ko-KR" dirty="0">
                <a:ea typeface="굴림" pitchFamily="50" charset="-127"/>
              </a:rPr>
              <a:t> Possède une structure</a:t>
            </a:r>
          </a:p>
          <a:p>
            <a:pPr lvl="2"/>
            <a:r>
              <a:rPr lang="fr-FR" altLang="ko-KR" dirty="0" smtClean="0">
                <a:ea typeface="굴림" pitchFamily="50" charset="-127"/>
              </a:rPr>
              <a:t> Possède </a:t>
            </a:r>
            <a:r>
              <a:rPr lang="fr-FR" altLang="ko-KR" dirty="0">
                <a:ea typeface="굴림" pitchFamily="50" charset="-127"/>
              </a:rPr>
              <a:t>un procédé de Validation</a:t>
            </a:r>
          </a:p>
          <a:p>
            <a:pPr lvl="2"/>
            <a:r>
              <a:rPr lang="fr-FR" altLang="ko-KR" dirty="0">
                <a:ea typeface="굴림" pitchFamily="50" charset="-127"/>
              </a:rPr>
              <a:t> Possibilité de présentation</a:t>
            </a:r>
            <a:endParaRPr lang="fr-FR" dirty="0"/>
          </a:p>
        </p:txBody>
      </p:sp>
      <p:sp>
        <p:nvSpPr>
          <p:cNvPr id="311300" name="AutoShape 4"/>
          <p:cNvSpPr>
            <a:spLocks noChangeArrowheads="1"/>
          </p:cNvSpPr>
          <p:nvPr/>
        </p:nvSpPr>
        <p:spPr bwMode="auto">
          <a:xfrm>
            <a:off x="990600" y="5105400"/>
            <a:ext cx="635000" cy="533400"/>
          </a:xfrm>
          <a:prstGeom prst="rightArrow">
            <a:avLst>
              <a:gd name="adj1" fmla="val 50000"/>
              <a:gd name="adj2" fmla="val 29762"/>
            </a:avLst>
          </a:prstGeom>
          <a:solidFill>
            <a:srgbClr val="CC9900">
              <a:alpha val="50000"/>
            </a:srgbClr>
          </a:solidFill>
          <a:ln w="12700">
            <a:noFill/>
            <a:miter lim="800000"/>
            <a:headEnd type="none" w="sm" len="sm"/>
            <a:tailEnd type="none" w="sm" len="sm"/>
          </a:ln>
          <a:effectLst/>
        </p:spPr>
        <p:txBody>
          <a:bodyPr wrap="none" anchor="ctr"/>
          <a:lstStyle/>
          <a:p>
            <a:endParaRPr lang="fr-FR" dirty="0"/>
          </a:p>
        </p:txBody>
      </p:sp>
      <p:sp>
        <p:nvSpPr>
          <p:cNvPr id="311301" name="Text Box 5"/>
          <p:cNvSpPr txBox="1">
            <a:spLocks noChangeArrowheads="1"/>
          </p:cNvSpPr>
          <p:nvPr/>
        </p:nvSpPr>
        <p:spPr bwMode="auto">
          <a:xfrm>
            <a:off x="1828800" y="5029200"/>
            <a:ext cx="6589713" cy="714375"/>
          </a:xfrm>
          <a:prstGeom prst="rect">
            <a:avLst/>
          </a:prstGeom>
          <a:noFill/>
          <a:ln w="12700">
            <a:solidFill>
              <a:srgbClr val="CC9900"/>
            </a:solidFill>
            <a:miter lim="800000"/>
            <a:headEnd type="none" w="sm" len="sm"/>
            <a:tailEnd type="none" w="sm" len="sm"/>
          </a:ln>
          <a:effectLst/>
        </p:spPr>
        <p:txBody>
          <a:bodyPr>
            <a:spAutoFit/>
          </a:bodyPr>
          <a:lstStyle/>
          <a:p>
            <a:pPr algn="l">
              <a:spcBef>
                <a:spcPct val="50000"/>
              </a:spcBef>
            </a:pPr>
            <a:r>
              <a:rPr lang="ko-KR" altLang="fr-FR" sz="2000" dirty="0">
                <a:latin typeface="Arial Black" pitchFamily="34" charset="0"/>
              </a:rPr>
              <a:t>… </a:t>
            </a:r>
            <a:r>
              <a:rPr lang="fr-FR" altLang="ko-KR" sz="2000" dirty="0">
                <a:latin typeface="Arial Black" pitchFamily="34" charset="0"/>
              </a:rPr>
              <a:t>Mais  SGML est trop complexe pour la </a:t>
            </a:r>
            <a:r>
              <a:rPr lang="fr-FR" altLang="ko-KR" sz="2000" dirty="0" smtClean="0">
                <a:latin typeface="Arial Black" pitchFamily="34" charset="0"/>
              </a:rPr>
              <a:t>plupart </a:t>
            </a:r>
            <a:r>
              <a:rPr lang="fr-FR" altLang="ko-KR" sz="2000" dirty="0">
                <a:latin typeface="Arial Black" pitchFamily="34" charset="0"/>
              </a:rPr>
              <a:t>des développeurs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3"/>
          <p:cNvSpPr>
            <a:spLocks noGrp="1"/>
          </p:cNvSpPr>
          <p:nvPr>
            <p:ph type="sldNum" sz="quarter" idx="10"/>
          </p:nvPr>
        </p:nvSpPr>
        <p:spPr/>
        <p:txBody>
          <a:bodyPr/>
          <a:lstStyle/>
          <a:p>
            <a:fld id="{8C070278-22E6-4E24-8743-2936E9AB14B9}" type="slidenum">
              <a:rPr lang="fr-FR"/>
              <a:pPr/>
              <a:t>80</a:t>
            </a:fld>
            <a:endParaRPr lang="fr-FR"/>
          </a:p>
        </p:txBody>
      </p:sp>
      <p:sp>
        <p:nvSpPr>
          <p:cNvPr id="578562" name="Rectangle 2"/>
          <p:cNvSpPr>
            <a:spLocks noGrp="1" noChangeArrowheads="1"/>
          </p:cNvSpPr>
          <p:nvPr>
            <p:ph type="title"/>
          </p:nvPr>
        </p:nvSpPr>
        <p:spPr/>
        <p:txBody>
          <a:bodyPr/>
          <a:lstStyle/>
          <a:p>
            <a:r>
              <a:rPr lang="fr-FR"/>
              <a:t>Définition des sous-éléments</a:t>
            </a:r>
          </a:p>
        </p:txBody>
      </p:sp>
      <p:sp>
        <p:nvSpPr>
          <p:cNvPr id="578563" name="Rectangle 3"/>
          <p:cNvSpPr>
            <a:spLocks noGrp="1" noChangeArrowheads="1"/>
          </p:cNvSpPr>
          <p:nvPr>
            <p:ph type="body" idx="1"/>
          </p:nvPr>
        </p:nvSpPr>
        <p:spPr/>
        <p:txBody>
          <a:bodyPr/>
          <a:lstStyle/>
          <a:p>
            <a:r>
              <a:rPr lang="fr-FR"/>
              <a:t>3 constructeurs complexes </a:t>
            </a:r>
          </a:p>
        </p:txBody>
      </p:sp>
      <p:sp>
        <p:nvSpPr>
          <p:cNvPr id="578565" name="Rectangle 5"/>
          <p:cNvSpPr>
            <a:spLocks noChangeArrowheads="1"/>
          </p:cNvSpPr>
          <p:nvPr/>
        </p:nvSpPr>
        <p:spPr bwMode="auto">
          <a:xfrm>
            <a:off x="5943600" y="762000"/>
            <a:ext cx="1504950" cy="457200"/>
          </a:xfrm>
          <a:prstGeom prst="rect">
            <a:avLst/>
          </a:prstGeom>
          <a:noFill/>
          <a:ln w="12700">
            <a:noFill/>
            <a:miter lim="800000"/>
            <a:headEnd/>
            <a:tailEnd/>
          </a:ln>
          <a:effectLst/>
        </p:spPr>
        <p:txBody>
          <a:bodyPr wrap="none" lIns="90000" tIns="46800" rIns="90000" bIns="46800">
            <a:spAutoFit/>
          </a:bodyPr>
          <a:lstStyle/>
          <a:p>
            <a:r>
              <a:rPr kumimoji="0" lang="fr-FR" sz="2400">
                <a:solidFill>
                  <a:srgbClr val="000000"/>
                </a:solidFill>
                <a:latin typeface="Arial" pitchFamily="34" charset="0"/>
                <a:cs typeface="Times New Roman" pitchFamily="18" charset="0"/>
              </a:rPr>
              <a:t>sequence</a:t>
            </a:r>
          </a:p>
        </p:txBody>
      </p:sp>
      <p:sp>
        <p:nvSpPr>
          <p:cNvPr id="578566" name="Rectangle 6"/>
          <p:cNvSpPr>
            <a:spLocks noChangeArrowheads="1"/>
          </p:cNvSpPr>
          <p:nvPr/>
        </p:nvSpPr>
        <p:spPr bwMode="auto">
          <a:xfrm>
            <a:off x="228600" y="2057400"/>
            <a:ext cx="1131888" cy="457200"/>
          </a:xfrm>
          <a:prstGeom prst="rect">
            <a:avLst/>
          </a:prstGeom>
          <a:noFill/>
          <a:ln w="12700">
            <a:noFill/>
            <a:miter lim="800000"/>
            <a:headEnd/>
            <a:tailEnd/>
          </a:ln>
          <a:effectLst/>
        </p:spPr>
        <p:txBody>
          <a:bodyPr wrap="none" lIns="90000" tIns="46800" rIns="90000" bIns="46800">
            <a:spAutoFit/>
          </a:bodyPr>
          <a:lstStyle/>
          <a:p>
            <a:r>
              <a:rPr kumimoji="0" lang="fr-FR" sz="2400">
                <a:solidFill>
                  <a:srgbClr val="000000"/>
                </a:solidFill>
                <a:latin typeface="Arial" pitchFamily="34" charset="0"/>
                <a:cs typeface="Times New Roman" pitchFamily="18" charset="0"/>
              </a:rPr>
              <a:t>Choice</a:t>
            </a:r>
          </a:p>
        </p:txBody>
      </p:sp>
      <p:sp>
        <p:nvSpPr>
          <p:cNvPr id="578567" name="Rectangle 7"/>
          <p:cNvSpPr>
            <a:spLocks noChangeArrowheads="1"/>
          </p:cNvSpPr>
          <p:nvPr/>
        </p:nvSpPr>
        <p:spPr bwMode="blackWhite">
          <a:xfrm>
            <a:off x="228600" y="2503488"/>
            <a:ext cx="6400800" cy="240665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100" b="1" dirty="0">
                <a:solidFill>
                  <a:srgbClr val="000000"/>
                </a:solidFill>
                <a:latin typeface="Arial" pitchFamily="34" charset="0"/>
                <a:cs typeface="Times New Roman" pitchFamily="18" charset="0"/>
              </a:rPr>
              <a:t>&lt;</a:t>
            </a:r>
            <a:r>
              <a:rPr kumimoji="0" lang="fr-FR" sz="1100" b="1" dirty="0" err="1">
                <a:solidFill>
                  <a:srgbClr val="000000"/>
                </a:solidFill>
                <a:latin typeface="Arial" pitchFamily="34" charset="0"/>
                <a:cs typeface="Times New Roman" pitchFamily="18" charset="0"/>
              </a:rPr>
              <a:t>xsd:complexType</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name</a:t>
            </a:r>
            <a:r>
              <a:rPr kumimoji="0" lang="fr-FR" sz="1100" b="1" dirty="0">
                <a:solidFill>
                  <a:srgbClr val="000000"/>
                </a:solidFill>
                <a:latin typeface="Arial" pitchFamily="34" charset="0"/>
                <a:cs typeface="Times New Roman" pitchFamily="18" charset="0"/>
              </a:rPr>
              <a:t>="</a:t>
            </a:r>
            <a:r>
              <a:rPr kumimoji="0" lang="fr-FR" sz="1100" b="1" dirty="0" err="1">
                <a:solidFill>
                  <a:srgbClr val="000000"/>
                </a:solidFill>
                <a:latin typeface="Arial" pitchFamily="34" charset="0"/>
                <a:cs typeface="Times New Roman" pitchFamily="18" charset="0"/>
              </a:rPr>
              <a:t>EnfantsType</a:t>
            </a:r>
            <a:r>
              <a:rPr kumimoji="0" lang="fr-FR" sz="1100" b="1" dirty="0">
                <a:solidFill>
                  <a:srgbClr val="000000"/>
                </a:solidFill>
                <a:latin typeface="Arial" pitchFamily="34" charset="0"/>
                <a:cs typeface="Times New Roman" pitchFamily="18" charset="0"/>
              </a:rPr>
              <a:t>"&gt;</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&lt;</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xsd:choice</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 </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minOccurs</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="0" </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maxOccurs</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unbounded</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 &gt;</a:t>
            </a:r>
            <a:r>
              <a:rPr kumimoji="0" lang="fr-FR" sz="1100" b="1" dirty="0">
                <a:solidFill>
                  <a:srgbClr val="000000"/>
                </a:solidFill>
                <a:latin typeface="Arial" pitchFamily="34" charset="0"/>
                <a:cs typeface="Times New Roman" pitchFamily="18" charset="0"/>
              </a:rPr>
              <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&lt;</a:t>
            </a:r>
            <a:r>
              <a:rPr kumimoji="0" lang="fr-FR" sz="1100" b="1" dirty="0" err="1">
                <a:solidFill>
                  <a:srgbClr val="000000"/>
                </a:solidFill>
                <a:latin typeface="Arial" pitchFamily="34" charset="0"/>
                <a:cs typeface="Times New Roman" pitchFamily="18" charset="0"/>
              </a:rPr>
              <a:t>xsd:element</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name</a:t>
            </a:r>
            <a:r>
              <a:rPr kumimoji="0" lang="fr-FR" sz="1100" b="1" dirty="0">
                <a:solidFill>
                  <a:srgbClr val="000000"/>
                </a:solidFill>
                <a:latin typeface="Arial" pitchFamily="34" charset="0"/>
                <a:cs typeface="Times New Roman" pitchFamily="18" charset="0"/>
              </a:rPr>
              <a:t>="fils" type="</a:t>
            </a:r>
            <a:r>
              <a:rPr kumimoji="0" lang="fr-FR" sz="1100" b="1" dirty="0" err="1">
                <a:solidFill>
                  <a:srgbClr val="000000"/>
                </a:solidFill>
                <a:latin typeface="Arial" pitchFamily="34" charset="0"/>
                <a:cs typeface="Times New Roman" pitchFamily="18" charset="0"/>
              </a:rPr>
              <a:t>PersonneType</a:t>
            </a:r>
            <a:r>
              <a:rPr kumimoji="0" lang="fr-FR" sz="1100" b="1" dirty="0">
                <a:solidFill>
                  <a:srgbClr val="000000"/>
                </a:solidFill>
                <a:latin typeface="Arial" pitchFamily="34" charset="0"/>
                <a:cs typeface="Times New Roman" pitchFamily="18" charset="0"/>
              </a:rPr>
              <a:t>" /&gt;</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&lt;</a:t>
            </a:r>
            <a:r>
              <a:rPr kumimoji="0" lang="fr-FR" sz="1100" b="1" dirty="0" err="1">
                <a:solidFill>
                  <a:srgbClr val="000000"/>
                </a:solidFill>
                <a:latin typeface="Arial" pitchFamily="34" charset="0"/>
                <a:cs typeface="Times New Roman" pitchFamily="18" charset="0"/>
              </a:rPr>
              <a:t>xsd:element</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name</a:t>
            </a:r>
            <a:r>
              <a:rPr kumimoji="0" lang="fr-FR" sz="1100" b="1" dirty="0">
                <a:solidFill>
                  <a:srgbClr val="000000"/>
                </a:solidFill>
                <a:latin typeface="Arial" pitchFamily="34" charset="0"/>
                <a:cs typeface="Times New Roman" pitchFamily="18" charset="0"/>
              </a:rPr>
              <a:t>="fille" type="</a:t>
            </a:r>
            <a:r>
              <a:rPr kumimoji="0" lang="fr-FR" sz="1100" b="1" dirty="0" err="1">
                <a:solidFill>
                  <a:srgbClr val="000000"/>
                </a:solidFill>
                <a:latin typeface="Arial" pitchFamily="34" charset="0"/>
                <a:cs typeface="Times New Roman" pitchFamily="18" charset="0"/>
              </a:rPr>
              <a:t>PersonneType</a:t>
            </a:r>
            <a:r>
              <a:rPr kumimoji="0" lang="fr-FR" sz="1100" b="1" dirty="0">
                <a:solidFill>
                  <a:srgbClr val="000000"/>
                </a:solidFill>
                <a:latin typeface="Arial" pitchFamily="34" charset="0"/>
                <a:cs typeface="Times New Roman" pitchFamily="18" charset="0"/>
              </a:rPr>
              <a:t>" /&gt;</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 &lt;/</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xsd:choice</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&gt;</a:t>
            </a:r>
            <a:r>
              <a:rPr kumimoji="0" lang="fr-FR" sz="1100" b="1" dirty="0">
                <a:solidFill>
                  <a:srgbClr val="000000"/>
                </a:solidFill>
                <a:latin typeface="Arial" pitchFamily="34" charset="0"/>
                <a:cs typeface="Times New Roman" pitchFamily="18" charset="0"/>
              </a:rPr>
              <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&lt;/</a:t>
            </a:r>
            <a:r>
              <a:rPr kumimoji="0" lang="fr-FR" sz="1100" b="1" dirty="0" err="1">
                <a:solidFill>
                  <a:srgbClr val="000000"/>
                </a:solidFill>
                <a:latin typeface="Arial" pitchFamily="34" charset="0"/>
                <a:cs typeface="Times New Roman" pitchFamily="18" charset="0"/>
              </a:rPr>
              <a:t>xsd:complexType</a:t>
            </a:r>
            <a:r>
              <a:rPr kumimoji="0" lang="fr-FR" sz="1100" b="1" dirty="0">
                <a:solidFill>
                  <a:srgbClr val="000000"/>
                </a:solidFill>
                <a:latin typeface="Arial" pitchFamily="34" charset="0"/>
                <a:cs typeface="Times New Roman" pitchFamily="18" charset="0"/>
              </a:rPr>
              <a:t>&gt; </a:t>
            </a:r>
          </a:p>
          <a:p>
            <a:pPr marL="9525" indent="-9525" algn="l" defTabSz="896938" eaLnBrk="0" latinLnBrk="0" hangingPunct="0">
              <a:spcAft>
                <a:spcPct val="10000"/>
              </a:spcAft>
              <a:tabLst>
                <a:tab pos="1066800" algn="l"/>
                <a:tab pos="1387475" algn="l"/>
                <a:tab pos="1706563" algn="l"/>
                <a:tab pos="2079625" algn="l"/>
              </a:tabLst>
            </a:pPr>
            <a:endParaRPr kumimoji="0" lang="fr-FR" sz="1100" b="1" dirty="0">
              <a:solidFill>
                <a:srgbClr val="000000"/>
              </a:solidFill>
              <a:latin typeface="Arial" pitchFamily="34" charset="0"/>
              <a:cs typeface="Times New Roman" pitchFamily="18" charset="0"/>
            </a:endParaRPr>
          </a:p>
          <a:p>
            <a:pPr marL="9525" indent="-9525" algn="l" defTabSz="896938" eaLnBrk="0" latinLnBrk="0" hangingPunct="0">
              <a:spcAft>
                <a:spcPct val="10000"/>
              </a:spcAft>
              <a:tabLst>
                <a:tab pos="1066800" algn="l"/>
                <a:tab pos="1387475" algn="l"/>
                <a:tab pos="1706563" algn="l"/>
                <a:tab pos="2079625" algn="l"/>
              </a:tabLst>
            </a:pPr>
            <a:r>
              <a:rPr kumimoji="0" lang="fr-FR" sz="1100" b="1" dirty="0">
                <a:solidFill>
                  <a:srgbClr val="000000"/>
                </a:solidFill>
                <a:latin typeface="Arial" pitchFamily="34" charset="0"/>
                <a:cs typeface="Times New Roman" pitchFamily="18" charset="0"/>
              </a:rPr>
              <a:t>&lt;</a:t>
            </a:r>
            <a:r>
              <a:rPr kumimoji="0" lang="fr-FR" sz="1100" b="1" dirty="0" err="1">
                <a:solidFill>
                  <a:srgbClr val="000000"/>
                </a:solidFill>
                <a:latin typeface="Arial" pitchFamily="34" charset="0"/>
                <a:cs typeface="Times New Roman" pitchFamily="18" charset="0"/>
              </a:rPr>
              <a:t>xsd:complexType</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name</a:t>
            </a:r>
            <a:r>
              <a:rPr kumimoji="0" lang="fr-FR" sz="1100" b="1" dirty="0">
                <a:solidFill>
                  <a:srgbClr val="000000"/>
                </a:solidFill>
                <a:latin typeface="Arial" pitchFamily="34" charset="0"/>
                <a:cs typeface="Times New Roman" pitchFamily="18" charset="0"/>
              </a:rPr>
              <a:t>="</a:t>
            </a:r>
            <a:r>
              <a:rPr kumimoji="0" lang="fr-FR" sz="1100" b="1" dirty="0" err="1">
                <a:solidFill>
                  <a:srgbClr val="000000"/>
                </a:solidFill>
                <a:latin typeface="Arial" pitchFamily="34" charset="0"/>
                <a:cs typeface="Times New Roman" pitchFamily="18" charset="0"/>
              </a:rPr>
              <a:t>MesureType</a:t>
            </a:r>
            <a:r>
              <a:rPr kumimoji="0" lang="fr-FR" sz="1100" b="1" dirty="0">
                <a:solidFill>
                  <a:srgbClr val="000000"/>
                </a:solidFill>
                <a:latin typeface="Arial" pitchFamily="34" charset="0"/>
                <a:cs typeface="Times New Roman" pitchFamily="18" charset="0"/>
              </a:rPr>
              <a:t>"&gt;</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
            </a:r>
            <a:b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b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  &lt;</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xsd:choice</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 &gt;</a:t>
            </a:r>
            <a:b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&lt;</a:t>
            </a:r>
            <a:r>
              <a:rPr kumimoji="0" lang="fr-FR" sz="1100" b="1" dirty="0" err="1">
                <a:solidFill>
                  <a:srgbClr val="000000"/>
                </a:solidFill>
                <a:latin typeface="Arial" pitchFamily="34" charset="0"/>
                <a:cs typeface="Times New Roman" pitchFamily="18" charset="0"/>
              </a:rPr>
              <a:t>xsd:element</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name</a:t>
            </a:r>
            <a:r>
              <a:rPr kumimoji="0" lang="fr-FR" sz="1100" b="1" dirty="0">
                <a:solidFill>
                  <a:srgbClr val="000000"/>
                </a:solidFill>
                <a:latin typeface="Arial" pitchFamily="34" charset="0"/>
                <a:cs typeface="Times New Roman" pitchFamily="18" charset="0"/>
              </a:rPr>
              <a:t>="blanche" type="</a:t>
            </a:r>
            <a:r>
              <a:rPr kumimoji="0" lang="fr-FR" sz="1100" b="1" dirty="0" err="1">
                <a:solidFill>
                  <a:srgbClr val="000000"/>
                </a:solidFill>
                <a:latin typeface="Arial" pitchFamily="34" charset="0"/>
                <a:cs typeface="Times New Roman" pitchFamily="18" charset="0"/>
              </a:rPr>
              <a:t>NoteType</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minOccurs</a:t>
            </a:r>
            <a:r>
              <a:rPr kumimoji="0" lang="fr-FR" sz="1100" b="1" dirty="0">
                <a:solidFill>
                  <a:srgbClr val="000000"/>
                </a:solidFill>
                <a:latin typeface="Arial" pitchFamily="34" charset="0"/>
                <a:cs typeface="Times New Roman" pitchFamily="18" charset="0"/>
              </a:rPr>
              <a:t>="1" </a:t>
            </a:r>
            <a:r>
              <a:rPr kumimoji="0" lang="fr-FR" sz="1100" b="1" dirty="0" err="1">
                <a:solidFill>
                  <a:srgbClr val="000000"/>
                </a:solidFill>
                <a:latin typeface="Arial" pitchFamily="34" charset="0"/>
                <a:cs typeface="Times New Roman" pitchFamily="18" charset="0"/>
              </a:rPr>
              <a:t>maxOccurs</a:t>
            </a:r>
            <a:r>
              <a:rPr kumimoji="0" lang="fr-FR" sz="1100" b="1" dirty="0">
                <a:solidFill>
                  <a:srgbClr val="000000"/>
                </a:solidFill>
                <a:latin typeface="Arial" pitchFamily="34" charset="0"/>
                <a:cs typeface="Times New Roman" pitchFamily="18" charset="0"/>
              </a:rPr>
              <a:t>="1" /&gt;</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&lt;</a:t>
            </a:r>
            <a:r>
              <a:rPr kumimoji="0" lang="fr-FR" sz="1100" b="1" dirty="0" err="1">
                <a:solidFill>
                  <a:srgbClr val="000000"/>
                </a:solidFill>
                <a:latin typeface="Arial" pitchFamily="34" charset="0"/>
                <a:cs typeface="Times New Roman" pitchFamily="18" charset="0"/>
              </a:rPr>
              <a:t>xsd:element</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name</a:t>
            </a:r>
            <a:r>
              <a:rPr kumimoji="0" lang="fr-FR" sz="1100" b="1" dirty="0" smtClean="0">
                <a:solidFill>
                  <a:srgbClr val="000000"/>
                </a:solidFill>
                <a:latin typeface="Arial" pitchFamily="34" charset="0"/>
                <a:cs typeface="Times New Roman" pitchFamily="18" charset="0"/>
              </a:rPr>
              <a:t>="noire</a:t>
            </a:r>
            <a:r>
              <a:rPr kumimoji="0" lang="fr-FR" sz="1100" b="1" dirty="0">
                <a:solidFill>
                  <a:srgbClr val="000000"/>
                </a:solidFill>
                <a:latin typeface="Arial" pitchFamily="34" charset="0"/>
                <a:cs typeface="Times New Roman" pitchFamily="18" charset="0"/>
              </a:rPr>
              <a:t>" type="</a:t>
            </a:r>
            <a:r>
              <a:rPr kumimoji="0" lang="fr-FR" sz="1100" b="1" dirty="0" err="1">
                <a:solidFill>
                  <a:srgbClr val="000000"/>
                </a:solidFill>
                <a:latin typeface="Arial" pitchFamily="34" charset="0"/>
                <a:cs typeface="Times New Roman" pitchFamily="18" charset="0"/>
              </a:rPr>
              <a:t>NoteType</a:t>
            </a:r>
            <a:r>
              <a:rPr kumimoji="0" lang="fr-FR" sz="1100" b="1" dirty="0">
                <a:solidFill>
                  <a:srgbClr val="000000"/>
                </a:solidFill>
                <a:latin typeface="Arial" pitchFamily="34" charset="0"/>
                <a:cs typeface="Times New Roman" pitchFamily="18" charset="0"/>
              </a:rPr>
              <a:t>" </a:t>
            </a:r>
            <a:r>
              <a:rPr kumimoji="0" lang="fr-FR" sz="1100" b="1" dirty="0" err="1">
                <a:solidFill>
                  <a:srgbClr val="000000"/>
                </a:solidFill>
                <a:latin typeface="Arial" pitchFamily="34" charset="0"/>
                <a:cs typeface="Times New Roman" pitchFamily="18" charset="0"/>
              </a:rPr>
              <a:t>minOccurs</a:t>
            </a:r>
            <a:r>
              <a:rPr kumimoji="0" lang="fr-FR" sz="1100" b="1" dirty="0">
                <a:solidFill>
                  <a:srgbClr val="000000"/>
                </a:solidFill>
                <a:latin typeface="Arial" pitchFamily="34" charset="0"/>
                <a:cs typeface="Times New Roman" pitchFamily="18" charset="0"/>
              </a:rPr>
              <a:t>="2" </a:t>
            </a:r>
            <a:r>
              <a:rPr kumimoji="0" lang="fr-FR" sz="1100" b="1" dirty="0" err="1">
                <a:solidFill>
                  <a:srgbClr val="000000"/>
                </a:solidFill>
                <a:latin typeface="Arial" pitchFamily="34" charset="0"/>
                <a:cs typeface="Times New Roman" pitchFamily="18" charset="0"/>
              </a:rPr>
              <a:t>maxOccurs</a:t>
            </a:r>
            <a:r>
              <a:rPr kumimoji="0" lang="fr-FR" sz="1100" b="1" dirty="0">
                <a:solidFill>
                  <a:srgbClr val="000000"/>
                </a:solidFill>
                <a:latin typeface="Arial" pitchFamily="34" charset="0"/>
                <a:cs typeface="Times New Roman" pitchFamily="18" charset="0"/>
              </a:rPr>
              <a:t>="2" /&gt;</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  </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&lt;/</a:t>
            </a:r>
            <a:r>
              <a:rPr kumimoji="0" lang="fr-FR" sz="1100" b="1" dirty="0" err="1">
                <a:solidFill>
                  <a:schemeClr val="accent2"/>
                </a:solidFill>
                <a:effectLst>
                  <a:outerShdw blurRad="38100" dist="38100" dir="2700000" algn="tl">
                    <a:srgbClr val="000000"/>
                  </a:outerShdw>
                </a:effectLst>
                <a:latin typeface="Arial" pitchFamily="34" charset="0"/>
                <a:cs typeface="Times New Roman" pitchFamily="18" charset="0"/>
              </a:rPr>
              <a:t>xsd:choice</a:t>
            </a:r>
            <a:r>
              <a:rPr kumimoji="0" lang="fr-FR" sz="1100" b="1" dirty="0">
                <a:solidFill>
                  <a:schemeClr val="accent2"/>
                </a:solidFill>
                <a:effectLst>
                  <a:outerShdw blurRad="38100" dist="38100" dir="2700000" algn="tl">
                    <a:srgbClr val="000000"/>
                  </a:outerShdw>
                </a:effectLst>
                <a:latin typeface="Arial" pitchFamily="34" charset="0"/>
                <a:cs typeface="Times New Roman" pitchFamily="18" charset="0"/>
              </a:rPr>
              <a:t>&gt;</a:t>
            </a:r>
            <a:r>
              <a:rPr kumimoji="0" lang="fr-FR" sz="1100" b="1" dirty="0">
                <a:solidFill>
                  <a:srgbClr val="000000"/>
                </a:solidFill>
                <a:latin typeface="Arial" pitchFamily="34" charset="0"/>
                <a:cs typeface="Times New Roman" pitchFamily="18" charset="0"/>
              </a:rPr>
              <a:t/>
            </a:r>
            <a:br>
              <a:rPr kumimoji="0" lang="fr-FR" sz="1100" b="1" dirty="0">
                <a:solidFill>
                  <a:srgbClr val="000000"/>
                </a:solidFill>
                <a:latin typeface="Arial" pitchFamily="34" charset="0"/>
                <a:cs typeface="Times New Roman" pitchFamily="18" charset="0"/>
              </a:rPr>
            </a:br>
            <a:r>
              <a:rPr kumimoji="0" lang="fr-FR" sz="1100" b="1" dirty="0">
                <a:solidFill>
                  <a:srgbClr val="000000"/>
                </a:solidFill>
                <a:latin typeface="Arial" pitchFamily="34" charset="0"/>
                <a:cs typeface="Times New Roman" pitchFamily="18" charset="0"/>
              </a:rPr>
              <a:t>&lt;/</a:t>
            </a:r>
            <a:r>
              <a:rPr kumimoji="0" lang="fr-FR" sz="1100" b="1" dirty="0" err="1">
                <a:solidFill>
                  <a:srgbClr val="000000"/>
                </a:solidFill>
                <a:latin typeface="Arial" pitchFamily="34" charset="0"/>
                <a:cs typeface="Times New Roman" pitchFamily="18" charset="0"/>
              </a:rPr>
              <a:t>xsd:complexType</a:t>
            </a:r>
            <a:r>
              <a:rPr kumimoji="0" lang="fr-FR" sz="1100" b="1" dirty="0">
                <a:solidFill>
                  <a:srgbClr val="000000"/>
                </a:solidFill>
                <a:latin typeface="Arial" pitchFamily="34" charset="0"/>
                <a:cs typeface="Times New Roman" pitchFamily="18" charset="0"/>
              </a:rPr>
              <a:t>&gt; </a:t>
            </a:r>
          </a:p>
        </p:txBody>
      </p:sp>
      <p:sp>
        <p:nvSpPr>
          <p:cNvPr id="578564" name="Rectangle 4"/>
          <p:cNvSpPr>
            <a:spLocks noChangeArrowheads="1"/>
          </p:cNvSpPr>
          <p:nvPr/>
        </p:nvSpPr>
        <p:spPr bwMode="blackWhite">
          <a:xfrm>
            <a:off x="4343400" y="1219200"/>
            <a:ext cx="4724400" cy="2197100"/>
          </a:xfrm>
          <a:prstGeom prst="rect">
            <a:avLst/>
          </a:prstGeom>
          <a:solidFill>
            <a:srgbClr val="CCCC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000" b="1">
                <a:solidFill>
                  <a:srgbClr val="000000"/>
                </a:solidFill>
                <a:latin typeface="Arial" pitchFamily="34" charset="0"/>
                <a:cs typeface="Times New Roman" pitchFamily="18" charset="0"/>
              </a:rPr>
              <a:t>&lt;xsd:complexType name="IllustrationType"&gt;</a:t>
            </a:r>
            <a:br>
              <a:rPr kumimoji="0" lang="fr-FR" sz="1000" b="1">
                <a:solidFill>
                  <a:srgbClr val="000000"/>
                </a:solidFill>
                <a:latin typeface="Arial" pitchFamily="34" charset="0"/>
                <a:cs typeface="Times New Roman" pitchFamily="18" charset="0"/>
              </a:rPr>
            </a:br>
            <a:r>
              <a:rPr kumimoji="0" lang="fr-FR" sz="1000" b="1">
                <a:solidFill>
                  <a:schemeClr val="accent2"/>
                </a:solidFill>
                <a:effectLst>
                  <a:outerShdw blurRad="38100" dist="38100" dir="2700000" algn="tl">
                    <a:srgbClr val="000000"/>
                  </a:outerShdw>
                </a:effectLst>
                <a:latin typeface="Arial" pitchFamily="34" charset="0"/>
                <a:cs typeface="Times New Roman" pitchFamily="18" charset="0"/>
              </a:rPr>
              <a:t>  &lt;xsd:sequence&gt;</a:t>
            </a:r>
            <a:r>
              <a:rPr kumimoji="0" lang="fr-FR" sz="1000" b="1">
                <a:solidFill>
                  <a:srgbClr val="000000"/>
                </a:solidFill>
                <a:latin typeface="Arial" pitchFamily="34" charset="0"/>
                <a:cs typeface="Times New Roman" pitchFamily="18" charset="0"/>
              </a:rPr>
              <a:t> </a:t>
            </a:r>
            <a:br>
              <a:rPr kumimoji="0" lang="fr-FR" sz="1000" b="1">
                <a:solidFill>
                  <a:srgbClr val="000000"/>
                </a:solidFill>
                <a:latin typeface="Arial" pitchFamily="34" charset="0"/>
                <a:cs typeface="Times New Roman" pitchFamily="18" charset="0"/>
              </a:rPr>
            </a:br>
            <a:r>
              <a:rPr kumimoji="0" lang="fr-FR" sz="1000" b="1">
                <a:solidFill>
                  <a:srgbClr val="000000"/>
                </a:solidFill>
                <a:latin typeface="Arial" pitchFamily="34" charset="0"/>
                <a:cs typeface="Times New Roman" pitchFamily="18" charset="0"/>
              </a:rPr>
              <a:t>    &lt;xsd:any /&gt; </a:t>
            </a:r>
            <a:br>
              <a:rPr kumimoji="0" lang="fr-FR" sz="1000" b="1">
                <a:solidFill>
                  <a:srgbClr val="000000"/>
                </a:solidFill>
                <a:latin typeface="Arial" pitchFamily="34" charset="0"/>
                <a:cs typeface="Times New Roman" pitchFamily="18" charset="0"/>
              </a:rPr>
            </a:br>
            <a:r>
              <a:rPr kumimoji="0" lang="fr-FR" sz="1000" b="1">
                <a:solidFill>
                  <a:srgbClr val="000000"/>
                </a:solidFill>
                <a:latin typeface="Arial" pitchFamily="34" charset="0"/>
                <a:cs typeface="Times New Roman" pitchFamily="18" charset="0"/>
              </a:rPr>
              <a:t>    &lt;xsd:element name="legende" type="TexteType" minOccurs="0" /&gt; </a:t>
            </a:r>
            <a:br>
              <a:rPr kumimoji="0" lang="fr-FR" sz="1000" b="1">
                <a:solidFill>
                  <a:srgbClr val="000000"/>
                </a:solidFill>
                <a:latin typeface="Arial" pitchFamily="34" charset="0"/>
                <a:cs typeface="Times New Roman" pitchFamily="18" charset="0"/>
              </a:rPr>
            </a:br>
            <a:r>
              <a:rPr kumimoji="0" lang="fr-FR" sz="1000" b="1">
                <a:solidFill>
                  <a:srgbClr val="000000"/>
                </a:solidFill>
                <a:latin typeface="Arial" pitchFamily="34" charset="0"/>
                <a:cs typeface="Times New Roman" pitchFamily="18" charset="0"/>
              </a:rPr>
              <a:t>  </a:t>
            </a:r>
            <a:r>
              <a:rPr kumimoji="0" lang="fr-FR" sz="1000" b="1">
                <a:solidFill>
                  <a:schemeClr val="accent2"/>
                </a:solidFill>
                <a:effectLst>
                  <a:outerShdw blurRad="38100" dist="38100" dir="2700000" algn="tl">
                    <a:srgbClr val="000000"/>
                  </a:outerShdw>
                </a:effectLst>
                <a:latin typeface="Arial" pitchFamily="34" charset="0"/>
                <a:cs typeface="Times New Roman" pitchFamily="18" charset="0"/>
              </a:rPr>
              <a:t>&lt;/xsd:sequence&gt;</a:t>
            </a:r>
            <a:r>
              <a:rPr kumimoji="0" lang="fr-FR" sz="1000" b="1">
                <a:solidFill>
                  <a:srgbClr val="000000"/>
                </a:solidFill>
                <a:latin typeface="Arial" pitchFamily="34" charset="0"/>
                <a:cs typeface="Times New Roman" pitchFamily="18" charset="0"/>
              </a:rPr>
              <a:t> </a:t>
            </a:r>
            <a:br>
              <a:rPr kumimoji="0" lang="fr-FR" sz="1000" b="1">
                <a:solidFill>
                  <a:srgbClr val="000000"/>
                </a:solidFill>
                <a:latin typeface="Arial" pitchFamily="34" charset="0"/>
                <a:cs typeface="Times New Roman" pitchFamily="18" charset="0"/>
              </a:rPr>
            </a:br>
            <a:r>
              <a:rPr kumimoji="0" lang="fr-FR" sz="1000" b="1">
                <a:solidFill>
                  <a:srgbClr val="000000"/>
                </a:solidFill>
                <a:latin typeface="Arial" pitchFamily="34" charset="0"/>
                <a:cs typeface="Times New Roman" pitchFamily="18" charset="0"/>
              </a:rPr>
              <a:t>&lt;/xsd:complexType&gt;</a:t>
            </a:r>
          </a:p>
          <a:p>
            <a:pPr marL="9525" indent="-9525" algn="l" defTabSz="896938" eaLnBrk="0" latinLnBrk="0" hangingPunct="0">
              <a:spcAft>
                <a:spcPct val="10000"/>
              </a:spcAft>
              <a:tabLst>
                <a:tab pos="1066800" algn="l"/>
                <a:tab pos="1387475" algn="l"/>
                <a:tab pos="1706563" algn="l"/>
                <a:tab pos="2079625" algn="l"/>
              </a:tabLst>
            </a:pPr>
            <a:r>
              <a:rPr kumimoji="0" lang="fr-FR" sz="1000" b="1">
                <a:solidFill>
                  <a:srgbClr val="000000"/>
                </a:solidFill>
                <a:latin typeface="Arial" pitchFamily="34" charset="0"/>
                <a:cs typeface="Times New Roman" pitchFamily="18" charset="0"/>
              </a:rPr>
              <a:t> </a:t>
            </a:r>
          </a:p>
          <a:p>
            <a:pPr marL="9525" indent="-9525" algn="l" defTabSz="896938" eaLnBrk="0" latinLnBrk="0" hangingPunct="0">
              <a:spcAft>
                <a:spcPct val="10000"/>
              </a:spcAft>
              <a:tabLst>
                <a:tab pos="1066800" algn="l"/>
                <a:tab pos="1387475" algn="l"/>
                <a:tab pos="1706563" algn="l"/>
                <a:tab pos="2079625" algn="l"/>
              </a:tabLst>
            </a:pPr>
            <a:r>
              <a:rPr kumimoji="0" lang="en-US" sz="1000" b="1">
                <a:solidFill>
                  <a:srgbClr val="000000"/>
                </a:solidFill>
                <a:latin typeface="Arial" pitchFamily="34" charset="0"/>
                <a:cs typeface="Times New Roman" pitchFamily="18" charset="0"/>
              </a:rPr>
              <a:t>&lt;xsd:complexType name="NomType"&gt;</a:t>
            </a:r>
            <a:br>
              <a:rPr kumimoji="0" lang="en-US" sz="1000" b="1">
                <a:solidFill>
                  <a:srgbClr val="000000"/>
                </a:solidFill>
                <a:latin typeface="Arial" pitchFamily="34" charset="0"/>
                <a:cs typeface="Times New Roman" pitchFamily="18" charset="0"/>
              </a:rPr>
            </a:br>
            <a:r>
              <a:rPr kumimoji="0" lang="en-US" sz="1000" b="1">
                <a:solidFill>
                  <a:srgbClr val="000000"/>
                </a:solidFill>
                <a:latin typeface="Arial" pitchFamily="34" charset="0"/>
                <a:cs typeface="Times New Roman" pitchFamily="18" charset="0"/>
              </a:rPr>
              <a:t>  </a:t>
            </a:r>
            <a:r>
              <a:rPr kumimoji="0" lang="en-US" sz="1000" b="1">
                <a:solidFill>
                  <a:schemeClr val="accent2"/>
                </a:solidFill>
                <a:effectLst>
                  <a:outerShdw blurRad="38100" dist="38100" dir="2700000" algn="tl">
                    <a:srgbClr val="000000"/>
                  </a:outerShdw>
                </a:effectLst>
                <a:latin typeface="Arial" pitchFamily="34" charset="0"/>
                <a:cs typeface="Times New Roman" pitchFamily="18" charset="0"/>
              </a:rPr>
              <a:t>&lt;xsd:sequence&gt;</a:t>
            </a:r>
            <a:r>
              <a:rPr kumimoji="0" lang="en-US" sz="1000" b="1">
                <a:solidFill>
                  <a:srgbClr val="000000"/>
                </a:solidFill>
                <a:latin typeface="Arial" pitchFamily="34" charset="0"/>
                <a:cs typeface="Times New Roman" pitchFamily="18" charset="0"/>
              </a:rPr>
              <a:t/>
            </a:r>
            <a:br>
              <a:rPr kumimoji="0" lang="en-US" sz="1000" b="1">
                <a:solidFill>
                  <a:srgbClr val="000000"/>
                </a:solidFill>
                <a:latin typeface="Arial" pitchFamily="34" charset="0"/>
                <a:cs typeface="Times New Roman" pitchFamily="18" charset="0"/>
              </a:rPr>
            </a:br>
            <a:r>
              <a:rPr kumimoji="0" lang="en-US" sz="1000" b="1">
                <a:solidFill>
                  <a:srgbClr val="000000"/>
                </a:solidFill>
                <a:latin typeface="Arial" pitchFamily="34" charset="0"/>
                <a:cs typeface="Times New Roman" pitchFamily="18" charset="0"/>
              </a:rPr>
              <a:t>    &lt;xsd:element name="Prenom" type="xsd:string" /&gt;</a:t>
            </a:r>
            <a:br>
              <a:rPr kumimoji="0" lang="en-US" sz="1000" b="1">
                <a:solidFill>
                  <a:srgbClr val="000000"/>
                </a:solidFill>
                <a:latin typeface="Arial" pitchFamily="34" charset="0"/>
                <a:cs typeface="Times New Roman" pitchFamily="18" charset="0"/>
              </a:rPr>
            </a:br>
            <a:r>
              <a:rPr kumimoji="0" lang="en-US" sz="1000" b="1">
                <a:solidFill>
                  <a:srgbClr val="000000"/>
                </a:solidFill>
                <a:latin typeface="Arial" pitchFamily="34" charset="0"/>
                <a:cs typeface="Times New Roman" pitchFamily="18" charset="0"/>
              </a:rPr>
              <a:t>    &lt;xsd:element name="Nom" type="xsd:string" /&gt;</a:t>
            </a:r>
            <a:br>
              <a:rPr kumimoji="0" lang="en-US" sz="1000" b="1">
                <a:solidFill>
                  <a:srgbClr val="000000"/>
                </a:solidFill>
                <a:latin typeface="Arial" pitchFamily="34" charset="0"/>
                <a:cs typeface="Times New Roman" pitchFamily="18" charset="0"/>
              </a:rPr>
            </a:br>
            <a:r>
              <a:rPr kumimoji="0" lang="en-US" sz="1000" b="1">
                <a:solidFill>
                  <a:schemeClr val="accent2"/>
                </a:solidFill>
                <a:effectLst>
                  <a:outerShdw blurRad="38100" dist="38100" dir="2700000" algn="tl">
                    <a:srgbClr val="000000"/>
                  </a:outerShdw>
                </a:effectLst>
                <a:latin typeface="Arial" pitchFamily="34" charset="0"/>
                <a:cs typeface="Times New Roman" pitchFamily="18" charset="0"/>
              </a:rPr>
              <a:t>  &lt;/xsd:sequence&gt;</a:t>
            </a:r>
            <a:br>
              <a:rPr kumimoji="0" lang="en-US" sz="1000" b="1">
                <a:solidFill>
                  <a:schemeClr val="accent2"/>
                </a:solidFill>
                <a:effectLst>
                  <a:outerShdw blurRad="38100" dist="38100" dir="2700000" algn="tl">
                    <a:srgbClr val="000000"/>
                  </a:outerShdw>
                </a:effectLst>
                <a:latin typeface="Arial" pitchFamily="34" charset="0"/>
                <a:cs typeface="Times New Roman" pitchFamily="18" charset="0"/>
              </a:rPr>
            </a:br>
            <a:r>
              <a:rPr kumimoji="0" lang="en-US" sz="1000" b="1">
                <a:solidFill>
                  <a:srgbClr val="000000"/>
                </a:solidFill>
                <a:latin typeface="Arial" pitchFamily="34" charset="0"/>
                <a:cs typeface="Times New Roman" pitchFamily="18" charset="0"/>
              </a:rPr>
              <a:t>&lt;/xsd:complexType&gt; </a:t>
            </a:r>
            <a:endParaRPr kumimoji="0" lang="fr-FR" sz="1000" b="1">
              <a:solidFill>
                <a:srgbClr val="000000"/>
              </a:solidFill>
              <a:latin typeface="Arial" pitchFamily="34" charset="0"/>
              <a:cs typeface="Times New Roman" pitchFamily="18" charset="0"/>
            </a:endParaRPr>
          </a:p>
        </p:txBody>
      </p:sp>
      <p:sp>
        <p:nvSpPr>
          <p:cNvPr id="578568" name="Rectangle 8"/>
          <p:cNvSpPr>
            <a:spLocks noChangeArrowheads="1"/>
          </p:cNvSpPr>
          <p:nvPr/>
        </p:nvSpPr>
        <p:spPr bwMode="blackWhite">
          <a:xfrm>
            <a:off x="1752600" y="5105400"/>
            <a:ext cx="6400800" cy="119380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100" b="1" dirty="0">
                <a:solidFill>
                  <a:srgbClr val="000000"/>
                </a:solidFill>
                <a:latin typeface="Arial" pitchFamily="34" charset="0"/>
                <a:cs typeface="Times New Roman" pitchFamily="18" charset="0"/>
              </a:rPr>
              <a:t>&lt;</a:t>
            </a:r>
            <a:r>
              <a:rPr kumimoji="0" lang="en-US" sz="1100" b="1" dirty="0" err="1">
                <a:solidFill>
                  <a:srgbClr val="000000"/>
                </a:solidFill>
                <a:latin typeface="Arial" pitchFamily="34" charset="0"/>
                <a:cs typeface="Times New Roman" pitchFamily="18" charset="0"/>
              </a:rPr>
              <a:t>xsd:complexType</a:t>
            </a:r>
            <a:r>
              <a:rPr kumimoji="0" lang="en-US" sz="1100" b="1" dirty="0">
                <a:solidFill>
                  <a:srgbClr val="000000"/>
                </a:solidFill>
                <a:latin typeface="Arial" pitchFamily="34" charset="0"/>
                <a:cs typeface="Times New Roman" pitchFamily="18" charset="0"/>
              </a:rPr>
              <a:t> name="</a:t>
            </a:r>
            <a:r>
              <a:rPr kumimoji="0" lang="en-US" sz="1100" b="1" dirty="0" err="1">
                <a:solidFill>
                  <a:srgbClr val="000000"/>
                </a:solidFill>
                <a:latin typeface="Arial" pitchFamily="34" charset="0"/>
                <a:cs typeface="Times New Roman" pitchFamily="18" charset="0"/>
              </a:rPr>
              <a:t>NomType</a:t>
            </a:r>
            <a:r>
              <a:rPr kumimoji="0" lang="en-US" sz="1100" b="1" dirty="0">
                <a:solidFill>
                  <a:srgbClr val="000000"/>
                </a:solidFill>
                <a:latin typeface="Arial" pitchFamily="34" charset="0"/>
                <a:cs typeface="Times New Roman" pitchFamily="18" charset="0"/>
              </a:rPr>
              <a:t>"&gt;</a:t>
            </a:r>
            <a:br>
              <a:rPr kumimoji="0" lang="en-US" sz="1100" b="1" dirty="0">
                <a:solidFill>
                  <a:srgbClr val="000000"/>
                </a:solidFill>
                <a:latin typeface="Arial" pitchFamily="34" charset="0"/>
                <a:cs typeface="Times New Roman" pitchFamily="18" charset="0"/>
              </a:rPr>
            </a:br>
            <a:r>
              <a:rPr kumimoji="0" lang="en-US" sz="1100" b="1" dirty="0">
                <a:solidFill>
                  <a:schemeClr val="accent2"/>
                </a:solidFill>
                <a:effectLst>
                  <a:outerShdw blurRad="38100" dist="38100" dir="2700000" algn="tl">
                    <a:srgbClr val="000000"/>
                  </a:outerShdw>
                </a:effectLst>
                <a:latin typeface="Arial" pitchFamily="34" charset="0"/>
                <a:cs typeface="Times New Roman" pitchFamily="18" charset="0"/>
              </a:rPr>
              <a:t>  &lt;</a:t>
            </a:r>
            <a:r>
              <a:rPr kumimoji="0" lang="en-US" sz="1100" b="1" dirty="0" err="1">
                <a:solidFill>
                  <a:schemeClr val="accent2"/>
                </a:solidFill>
                <a:effectLst>
                  <a:outerShdw blurRad="38100" dist="38100" dir="2700000" algn="tl">
                    <a:srgbClr val="000000"/>
                  </a:outerShdw>
                </a:effectLst>
                <a:latin typeface="Arial" pitchFamily="34" charset="0"/>
                <a:cs typeface="Times New Roman" pitchFamily="18" charset="0"/>
              </a:rPr>
              <a:t>xsd:all</a:t>
            </a:r>
            <a:r>
              <a:rPr kumimoji="0" lang="en-US" sz="1100" b="1" dirty="0">
                <a:solidFill>
                  <a:schemeClr val="accent2"/>
                </a:solidFill>
                <a:effectLst>
                  <a:outerShdw blurRad="38100" dist="38100" dir="2700000" algn="tl">
                    <a:srgbClr val="000000"/>
                  </a:outerShdw>
                </a:effectLst>
                <a:latin typeface="Arial" pitchFamily="34" charset="0"/>
                <a:cs typeface="Times New Roman" pitchFamily="18" charset="0"/>
              </a:rPr>
              <a:t>&gt;</a:t>
            </a:r>
            <a:r>
              <a:rPr kumimoji="0" lang="en-US" sz="1100" b="1" dirty="0">
                <a:solidFill>
                  <a:srgbClr val="000000"/>
                </a:solidFill>
                <a:latin typeface="Arial" pitchFamily="34" charset="0"/>
                <a:cs typeface="Times New Roman" pitchFamily="18" charset="0"/>
              </a:rPr>
              <a:t/>
            </a:r>
            <a:br>
              <a:rPr kumimoji="0" lang="en-US" sz="1100" b="1" dirty="0">
                <a:solidFill>
                  <a:srgbClr val="000000"/>
                </a:solidFill>
                <a:latin typeface="Arial" pitchFamily="34" charset="0"/>
                <a:cs typeface="Times New Roman" pitchFamily="18" charset="0"/>
              </a:rPr>
            </a:br>
            <a:r>
              <a:rPr kumimoji="0" lang="en-US" sz="1100" b="1" dirty="0">
                <a:solidFill>
                  <a:srgbClr val="000000"/>
                </a:solidFill>
                <a:latin typeface="Arial" pitchFamily="34" charset="0"/>
                <a:cs typeface="Times New Roman" pitchFamily="18" charset="0"/>
              </a:rPr>
              <a:t>    &lt;</a:t>
            </a:r>
            <a:r>
              <a:rPr kumimoji="0" lang="en-US" sz="1100" b="1" dirty="0" err="1">
                <a:solidFill>
                  <a:srgbClr val="000000"/>
                </a:solidFill>
                <a:latin typeface="Arial" pitchFamily="34" charset="0"/>
                <a:cs typeface="Times New Roman" pitchFamily="18" charset="0"/>
              </a:rPr>
              <a:t>xsd:element</a:t>
            </a:r>
            <a:r>
              <a:rPr kumimoji="0" lang="en-US" sz="1100" b="1" dirty="0">
                <a:solidFill>
                  <a:srgbClr val="000000"/>
                </a:solidFill>
                <a:latin typeface="Arial" pitchFamily="34" charset="0"/>
                <a:cs typeface="Times New Roman" pitchFamily="18" charset="0"/>
              </a:rPr>
              <a:t> name="</a:t>
            </a:r>
            <a:r>
              <a:rPr kumimoji="0" lang="en-US" sz="1100" b="1" dirty="0" err="1">
                <a:solidFill>
                  <a:srgbClr val="000000"/>
                </a:solidFill>
                <a:latin typeface="Arial" pitchFamily="34" charset="0"/>
                <a:cs typeface="Times New Roman" pitchFamily="18" charset="0"/>
              </a:rPr>
              <a:t>Prenom</a:t>
            </a:r>
            <a:r>
              <a:rPr kumimoji="0" lang="en-US" sz="1100" b="1" dirty="0">
                <a:solidFill>
                  <a:srgbClr val="000000"/>
                </a:solidFill>
                <a:latin typeface="Arial" pitchFamily="34" charset="0"/>
                <a:cs typeface="Times New Roman" pitchFamily="18" charset="0"/>
              </a:rPr>
              <a:t>" type="</a:t>
            </a:r>
            <a:r>
              <a:rPr kumimoji="0" lang="en-US" sz="1100" b="1" dirty="0" err="1">
                <a:solidFill>
                  <a:srgbClr val="000000"/>
                </a:solidFill>
                <a:latin typeface="Arial" pitchFamily="34" charset="0"/>
                <a:cs typeface="Times New Roman" pitchFamily="18" charset="0"/>
              </a:rPr>
              <a:t>xsd:string</a:t>
            </a:r>
            <a:r>
              <a:rPr kumimoji="0" lang="en-US" sz="1100" b="1" dirty="0">
                <a:solidFill>
                  <a:srgbClr val="000000"/>
                </a:solidFill>
                <a:latin typeface="Arial" pitchFamily="34" charset="0"/>
                <a:cs typeface="Times New Roman" pitchFamily="18" charset="0"/>
              </a:rPr>
              <a:t>" /&gt;</a:t>
            </a:r>
            <a:br>
              <a:rPr kumimoji="0" lang="en-US" sz="1100" b="1" dirty="0">
                <a:solidFill>
                  <a:srgbClr val="000000"/>
                </a:solidFill>
                <a:latin typeface="Arial" pitchFamily="34" charset="0"/>
                <a:cs typeface="Times New Roman" pitchFamily="18" charset="0"/>
              </a:rPr>
            </a:br>
            <a:r>
              <a:rPr kumimoji="0" lang="en-US" sz="1100" b="1" dirty="0">
                <a:solidFill>
                  <a:srgbClr val="000000"/>
                </a:solidFill>
                <a:latin typeface="Arial" pitchFamily="34" charset="0"/>
                <a:cs typeface="Times New Roman" pitchFamily="18" charset="0"/>
              </a:rPr>
              <a:t>    &lt;</a:t>
            </a:r>
            <a:r>
              <a:rPr kumimoji="0" lang="en-US" sz="1100" b="1" dirty="0" err="1">
                <a:solidFill>
                  <a:srgbClr val="000000"/>
                </a:solidFill>
                <a:latin typeface="Arial" pitchFamily="34" charset="0"/>
                <a:cs typeface="Times New Roman" pitchFamily="18" charset="0"/>
              </a:rPr>
              <a:t>xsd:element</a:t>
            </a:r>
            <a:r>
              <a:rPr kumimoji="0" lang="en-US" sz="1100" b="1" dirty="0">
                <a:solidFill>
                  <a:srgbClr val="000000"/>
                </a:solidFill>
                <a:latin typeface="Arial" pitchFamily="34" charset="0"/>
                <a:cs typeface="Times New Roman" pitchFamily="18" charset="0"/>
              </a:rPr>
              <a:t> name="Nom" type="</a:t>
            </a:r>
            <a:r>
              <a:rPr kumimoji="0" lang="en-US" sz="1100" b="1" dirty="0" err="1">
                <a:solidFill>
                  <a:srgbClr val="000000"/>
                </a:solidFill>
                <a:latin typeface="Arial" pitchFamily="34" charset="0"/>
                <a:cs typeface="Times New Roman" pitchFamily="18" charset="0"/>
              </a:rPr>
              <a:t>xsd:string</a:t>
            </a:r>
            <a:r>
              <a:rPr kumimoji="0" lang="en-US" sz="1100" b="1" dirty="0">
                <a:solidFill>
                  <a:srgbClr val="000000"/>
                </a:solidFill>
                <a:latin typeface="Arial" pitchFamily="34" charset="0"/>
                <a:cs typeface="Times New Roman" pitchFamily="18" charset="0"/>
              </a:rPr>
              <a:t>" /&gt;</a:t>
            </a:r>
            <a:br>
              <a:rPr kumimoji="0" lang="en-US" sz="1100" b="1" dirty="0">
                <a:solidFill>
                  <a:srgbClr val="000000"/>
                </a:solidFill>
                <a:latin typeface="Arial" pitchFamily="34" charset="0"/>
                <a:cs typeface="Times New Roman" pitchFamily="18" charset="0"/>
              </a:rPr>
            </a:br>
            <a:r>
              <a:rPr kumimoji="0" lang="en-US" sz="1100" b="1" dirty="0">
                <a:solidFill>
                  <a:srgbClr val="000000"/>
                </a:solidFill>
                <a:latin typeface="Arial" pitchFamily="34" charset="0"/>
                <a:cs typeface="Times New Roman" pitchFamily="18" charset="0"/>
              </a:rPr>
              <a:t>  </a:t>
            </a:r>
            <a:r>
              <a:rPr kumimoji="0" lang="en-US" sz="1100" b="1" dirty="0">
                <a:solidFill>
                  <a:schemeClr val="accent2"/>
                </a:solidFill>
                <a:effectLst>
                  <a:outerShdw blurRad="38100" dist="38100" dir="2700000" algn="tl">
                    <a:srgbClr val="000000"/>
                  </a:outerShdw>
                </a:effectLst>
                <a:latin typeface="Arial" pitchFamily="34" charset="0"/>
                <a:cs typeface="Times New Roman" pitchFamily="18" charset="0"/>
              </a:rPr>
              <a:t>&lt;/</a:t>
            </a:r>
            <a:r>
              <a:rPr kumimoji="0" lang="en-US" sz="1100" b="1" dirty="0" err="1">
                <a:solidFill>
                  <a:schemeClr val="accent2"/>
                </a:solidFill>
                <a:effectLst>
                  <a:outerShdw blurRad="38100" dist="38100" dir="2700000" algn="tl">
                    <a:srgbClr val="000000"/>
                  </a:outerShdw>
                </a:effectLst>
                <a:latin typeface="Arial" pitchFamily="34" charset="0"/>
                <a:cs typeface="Times New Roman" pitchFamily="18" charset="0"/>
              </a:rPr>
              <a:t>xsd:all</a:t>
            </a:r>
            <a:r>
              <a:rPr kumimoji="0" lang="en-US" sz="1100" b="1" dirty="0">
                <a:solidFill>
                  <a:schemeClr val="accent2"/>
                </a:solidFill>
                <a:effectLst>
                  <a:outerShdw blurRad="38100" dist="38100" dir="2700000" algn="tl">
                    <a:srgbClr val="000000"/>
                  </a:outerShdw>
                </a:effectLst>
                <a:latin typeface="Arial" pitchFamily="34" charset="0"/>
                <a:cs typeface="Times New Roman" pitchFamily="18" charset="0"/>
              </a:rPr>
              <a:t>&gt;</a:t>
            </a:r>
            <a:br>
              <a:rPr kumimoji="0" lang="en-US" sz="1100" b="1" dirty="0">
                <a:solidFill>
                  <a:schemeClr val="accent2"/>
                </a:solidFill>
                <a:effectLst>
                  <a:outerShdw blurRad="38100" dist="38100" dir="2700000" algn="tl">
                    <a:srgbClr val="000000"/>
                  </a:outerShdw>
                </a:effectLst>
                <a:latin typeface="Arial" pitchFamily="34" charset="0"/>
                <a:cs typeface="Times New Roman" pitchFamily="18" charset="0"/>
              </a:rPr>
            </a:br>
            <a:r>
              <a:rPr kumimoji="0" lang="en-US" sz="1100" b="1" dirty="0">
                <a:solidFill>
                  <a:srgbClr val="000000"/>
                </a:solidFill>
                <a:latin typeface="Arial" pitchFamily="34" charset="0"/>
                <a:cs typeface="Times New Roman" pitchFamily="18" charset="0"/>
              </a:rPr>
              <a:t>&lt;/</a:t>
            </a:r>
            <a:r>
              <a:rPr kumimoji="0" lang="en-US" sz="1100" b="1" dirty="0" err="1">
                <a:solidFill>
                  <a:srgbClr val="000000"/>
                </a:solidFill>
                <a:latin typeface="Arial" pitchFamily="34" charset="0"/>
                <a:cs typeface="Times New Roman" pitchFamily="18" charset="0"/>
              </a:rPr>
              <a:t>xsd:complexType</a:t>
            </a:r>
            <a:r>
              <a:rPr kumimoji="0" lang="en-US" sz="1100" b="1" dirty="0">
                <a:solidFill>
                  <a:srgbClr val="000000"/>
                </a:solidFill>
                <a:latin typeface="Arial" pitchFamily="34" charset="0"/>
                <a:cs typeface="Times New Roman" pitchFamily="18" charset="0"/>
              </a:rPr>
              <a:t>&gt; </a:t>
            </a:r>
            <a:endParaRPr kumimoji="0" lang="fr-FR" sz="1100" b="1" dirty="0">
              <a:solidFill>
                <a:srgbClr val="000000"/>
              </a:solidFill>
              <a:latin typeface="Arial" pitchFamily="34" charset="0"/>
              <a:cs typeface="Times New Roman" pitchFamily="18" charset="0"/>
            </a:endParaRPr>
          </a:p>
        </p:txBody>
      </p:sp>
      <p:sp>
        <p:nvSpPr>
          <p:cNvPr id="578569" name="Rectangle 9"/>
          <p:cNvSpPr>
            <a:spLocks noChangeArrowheads="1"/>
          </p:cNvSpPr>
          <p:nvPr/>
        </p:nvSpPr>
        <p:spPr bwMode="auto">
          <a:xfrm>
            <a:off x="1066800" y="5638800"/>
            <a:ext cx="520700" cy="457200"/>
          </a:xfrm>
          <a:prstGeom prst="rect">
            <a:avLst/>
          </a:prstGeom>
          <a:noFill/>
          <a:ln w="12700">
            <a:noFill/>
            <a:miter lim="800000"/>
            <a:headEnd/>
            <a:tailEnd/>
          </a:ln>
          <a:effectLst/>
        </p:spPr>
        <p:txBody>
          <a:bodyPr wrap="none" lIns="90000" tIns="46800" rIns="90000" bIns="46800">
            <a:spAutoFit/>
          </a:bodyPr>
          <a:lstStyle/>
          <a:p>
            <a:r>
              <a:rPr kumimoji="0" lang="fr-FR" sz="2400">
                <a:solidFill>
                  <a:srgbClr val="000000"/>
                </a:solidFill>
                <a:latin typeface="Arial" pitchFamily="34" charset="0"/>
                <a:cs typeface="Times New Roman" pitchFamily="18" charset="0"/>
              </a:rPr>
              <a:t>All</a:t>
            </a:r>
          </a:p>
        </p:txBody>
      </p:sp>
      <p:sp>
        <p:nvSpPr>
          <p:cNvPr id="578570" name="Rectangle 10"/>
          <p:cNvSpPr>
            <a:spLocks noChangeArrowheads="1"/>
          </p:cNvSpPr>
          <p:nvPr/>
        </p:nvSpPr>
        <p:spPr bwMode="auto">
          <a:xfrm>
            <a:off x="7848600" y="2684463"/>
            <a:ext cx="1206500" cy="396875"/>
          </a:xfrm>
          <a:prstGeom prst="rect">
            <a:avLst/>
          </a:prstGeom>
          <a:noFill/>
          <a:ln w="12700">
            <a:noFill/>
            <a:miter lim="800000"/>
            <a:headEnd/>
            <a:tailEnd/>
          </a:ln>
          <a:effectLst/>
        </p:spPr>
        <p:txBody>
          <a:bodyPr wrap="none" lIns="90000" tIns="46800" rIns="90000" bIns="46800">
            <a:spAutoFit/>
          </a:bodyPr>
          <a:lstStyle/>
          <a:p>
            <a:r>
              <a:rPr kumimoji="0" lang="fr-FR" sz="1000" i="1">
                <a:solidFill>
                  <a:srgbClr val="000000"/>
                </a:solidFill>
                <a:latin typeface="Arial" pitchFamily="34" charset="0"/>
                <a:cs typeface="Times New Roman" pitchFamily="18" charset="0"/>
              </a:rPr>
              <a:t>Tous les éléments</a:t>
            </a:r>
          </a:p>
          <a:p>
            <a:r>
              <a:rPr kumimoji="0" lang="fr-FR" sz="1000" i="1">
                <a:solidFill>
                  <a:srgbClr val="000000"/>
                </a:solidFill>
                <a:latin typeface="Arial" pitchFamily="34" charset="0"/>
                <a:cs typeface="Times New Roman" pitchFamily="18" charset="0"/>
              </a:rPr>
              <a:t>En séquence</a:t>
            </a:r>
          </a:p>
        </p:txBody>
      </p:sp>
      <p:sp>
        <p:nvSpPr>
          <p:cNvPr id="578571" name="Line 11"/>
          <p:cNvSpPr>
            <a:spLocks noChangeShapeType="1"/>
          </p:cNvSpPr>
          <p:nvPr/>
        </p:nvSpPr>
        <p:spPr bwMode="auto">
          <a:xfrm>
            <a:off x="7848600" y="2684463"/>
            <a:ext cx="0" cy="457200"/>
          </a:xfrm>
          <a:prstGeom prst="line">
            <a:avLst/>
          </a:prstGeom>
          <a:noFill/>
          <a:ln w="12700">
            <a:solidFill>
              <a:schemeClr val="tx1"/>
            </a:solidFill>
            <a:prstDash val="dash"/>
            <a:round/>
            <a:headEnd/>
            <a:tailEnd type="triangle" w="med" len="med"/>
          </a:ln>
          <a:effectLst/>
        </p:spPr>
        <p:txBody>
          <a:bodyPr wrap="none" lIns="90000" tIns="46800" rIns="90000" bIns="46800" anchor="ctr"/>
          <a:lstStyle/>
          <a:p>
            <a:endParaRPr lang="fr-FR"/>
          </a:p>
        </p:txBody>
      </p:sp>
      <p:sp>
        <p:nvSpPr>
          <p:cNvPr id="578572" name="Rectangle 12"/>
          <p:cNvSpPr>
            <a:spLocks noChangeArrowheads="1"/>
          </p:cNvSpPr>
          <p:nvPr/>
        </p:nvSpPr>
        <p:spPr bwMode="auto">
          <a:xfrm>
            <a:off x="3040063" y="1557338"/>
            <a:ext cx="1303337" cy="244475"/>
          </a:xfrm>
          <a:prstGeom prst="rect">
            <a:avLst/>
          </a:prstGeom>
          <a:noFill/>
          <a:ln w="12700">
            <a:noFill/>
            <a:miter lim="800000"/>
            <a:headEnd/>
            <a:tailEnd/>
          </a:ln>
          <a:effectLst/>
        </p:spPr>
        <p:txBody>
          <a:bodyPr wrap="none" lIns="90000" tIns="46800" rIns="90000" bIns="46800">
            <a:spAutoFit/>
          </a:bodyPr>
          <a:lstStyle/>
          <a:p>
            <a:r>
              <a:rPr kumimoji="0" lang="fr-FR" sz="1000" i="1">
                <a:solidFill>
                  <a:srgbClr val="000000"/>
                </a:solidFill>
                <a:latin typeface="Arial" pitchFamily="34" charset="0"/>
                <a:cs typeface="Times New Roman" pitchFamily="18" charset="0"/>
              </a:rPr>
              <a:t>1 seul des éléments</a:t>
            </a:r>
          </a:p>
        </p:txBody>
      </p:sp>
      <p:sp>
        <p:nvSpPr>
          <p:cNvPr id="578573" name="Line 13"/>
          <p:cNvSpPr>
            <a:spLocks noChangeShapeType="1"/>
          </p:cNvSpPr>
          <p:nvPr/>
        </p:nvSpPr>
        <p:spPr bwMode="auto">
          <a:xfrm>
            <a:off x="3657600" y="1785938"/>
            <a:ext cx="0" cy="990600"/>
          </a:xfrm>
          <a:prstGeom prst="line">
            <a:avLst/>
          </a:prstGeom>
          <a:noFill/>
          <a:ln w="12700">
            <a:solidFill>
              <a:schemeClr val="tx1"/>
            </a:solidFill>
            <a:prstDash val="dash"/>
            <a:round/>
            <a:headEnd/>
            <a:tailEnd type="triangle" w="med" len="med"/>
          </a:ln>
          <a:effectLst/>
        </p:spPr>
        <p:txBody>
          <a:bodyPr wrap="none" lIns="90000" tIns="46800" rIns="90000" bIns="46800" anchor="ctr"/>
          <a:lstStyle/>
          <a:p>
            <a:endParaRPr lang="fr-FR"/>
          </a:p>
        </p:txBody>
      </p:sp>
      <p:sp>
        <p:nvSpPr>
          <p:cNvPr id="578574" name="Rectangle 14"/>
          <p:cNvSpPr>
            <a:spLocks noChangeArrowheads="1"/>
          </p:cNvSpPr>
          <p:nvPr/>
        </p:nvSpPr>
        <p:spPr bwMode="auto">
          <a:xfrm>
            <a:off x="6815138" y="4419600"/>
            <a:ext cx="2328862" cy="549275"/>
          </a:xfrm>
          <a:prstGeom prst="rect">
            <a:avLst/>
          </a:prstGeom>
          <a:noFill/>
          <a:ln w="12700">
            <a:noFill/>
            <a:miter lim="800000"/>
            <a:headEnd/>
            <a:tailEnd/>
          </a:ln>
          <a:effectLst/>
        </p:spPr>
        <p:txBody>
          <a:bodyPr wrap="none" lIns="90000" tIns="46800" rIns="90000" bIns="46800">
            <a:spAutoFit/>
          </a:bodyPr>
          <a:lstStyle/>
          <a:p>
            <a:r>
              <a:rPr kumimoji="0" lang="fr-FR" sz="1000" i="1">
                <a:solidFill>
                  <a:srgbClr val="000000"/>
                </a:solidFill>
                <a:latin typeface="Arial" pitchFamily="34" charset="0"/>
                <a:cs typeface="Times New Roman" pitchFamily="18" charset="0"/>
              </a:rPr>
              <a:t>sous-éléments énumérés doivent être </a:t>
            </a:r>
          </a:p>
          <a:p>
            <a:r>
              <a:rPr kumimoji="0" lang="fr-FR" sz="1000" i="1">
                <a:solidFill>
                  <a:srgbClr val="000000"/>
                </a:solidFill>
                <a:latin typeface="Arial" pitchFamily="34" charset="0"/>
                <a:cs typeface="Times New Roman" pitchFamily="18" charset="0"/>
              </a:rPr>
              <a:t>tous présents au plus </a:t>
            </a:r>
          </a:p>
          <a:p>
            <a:r>
              <a:rPr kumimoji="0" lang="fr-FR" sz="1000" i="1">
                <a:solidFill>
                  <a:srgbClr val="000000"/>
                </a:solidFill>
                <a:latin typeface="Arial" pitchFamily="34" charset="0"/>
                <a:cs typeface="Times New Roman" pitchFamily="18" charset="0"/>
              </a:rPr>
              <a:t>une fois, dans n'importe quel ordre </a:t>
            </a:r>
          </a:p>
        </p:txBody>
      </p:sp>
      <p:sp>
        <p:nvSpPr>
          <p:cNvPr id="578575" name="Line 15"/>
          <p:cNvSpPr>
            <a:spLocks noChangeShapeType="1"/>
          </p:cNvSpPr>
          <p:nvPr/>
        </p:nvSpPr>
        <p:spPr bwMode="auto">
          <a:xfrm flipH="1">
            <a:off x="5364163" y="4953000"/>
            <a:ext cx="2408237" cy="852488"/>
          </a:xfrm>
          <a:prstGeom prst="line">
            <a:avLst/>
          </a:prstGeom>
          <a:noFill/>
          <a:ln w="12700">
            <a:solidFill>
              <a:schemeClr val="tx1"/>
            </a:solidFill>
            <a:prstDash val="dash"/>
            <a:round/>
            <a:headEnd/>
            <a:tailEnd type="triangle" w="med" len="med"/>
          </a:ln>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DC56C649-D09F-4469-86DC-8619F15FDB45}" type="slidenum">
              <a:rPr lang="fr-FR"/>
              <a:pPr/>
              <a:t>81</a:t>
            </a:fld>
            <a:endParaRPr lang="fr-FR"/>
          </a:p>
        </p:txBody>
      </p:sp>
      <p:sp>
        <p:nvSpPr>
          <p:cNvPr id="618498" name="Rectangle 2"/>
          <p:cNvSpPr>
            <a:spLocks noGrp="1" noChangeArrowheads="1"/>
          </p:cNvSpPr>
          <p:nvPr>
            <p:ph type="title"/>
          </p:nvPr>
        </p:nvSpPr>
        <p:spPr/>
        <p:txBody>
          <a:bodyPr/>
          <a:lstStyle/>
          <a:p>
            <a:r>
              <a:rPr lang="fr-FR" dirty="0" smtClean="0"/>
              <a:t>Résumé </a:t>
            </a:r>
            <a:r>
              <a:rPr lang="fr-FR" dirty="0"/>
              <a:t>des expressions </a:t>
            </a:r>
            <a:r>
              <a:rPr lang="fr-FR" dirty="0" smtClean="0"/>
              <a:t>régulières</a:t>
            </a:r>
            <a:endParaRPr lang="fr-FR" dirty="0"/>
          </a:p>
        </p:txBody>
      </p:sp>
      <p:sp>
        <p:nvSpPr>
          <p:cNvPr id="618499" name="Rectangle 3"/>
          <p:cNvSpPr>
            <a:spLocks noGrp="1" noChangeArrowheads="1"/>
          </p:cNvSpPr>
          <p:nvPr>
            <p:ph type="body" idx="1"/>
          </p:nvPr>
        </p:nvSpPr>
        <p:spPr/>
        <p:txBody>
          <a:bodyPr/>
          <a:lstStyle/>
          <a:p>
            <a:pPr>
              <a:lnSpc>
                <a:spcPct val="90000"/>
              </a:lnSpc>
              <a:buFont typeface="Wingdings" pitchFamily="2" charset="2"/>
              <a:buNone/>
            </a:pPr>
            <a:endParaRPr lang="en-US" sz="2000" dirty="0"/>
          </a:p>
          <a:p>
            <a:pPr>
              <a:lnSpc>
                <a:spcPct val="90000"/>
              </a:lnSpc>
              <a:buFont typeface="Wingdings" pitchFamily="2" charset="2"/>
              <a:buNone/>
            </a:pPr>
            <a:endParaRPr lang="en-US" sz="2000" dirty="0"/>
          </a:p>
          <a:p>
            <a:pPr>
              <a:lnSpc>
                <a:spcPct val="90000"/>
              </a:lnSpc>
              <a:buFont typeface="Wingdings" pitchFamily="2" charset="2"/>
              <a:buNone/>
            </a:pPr>
            <a:r>
              <a:rPr lang="en-US" sz="2000" dirty="0"/>
              <a:t>		&lt;</a:t>
            </a:r>
            <a:r>
              <a:rPr lang="en-US" sz="2000" dirty="0" err="1">
                <a:solidFill>
                  <a:srgbClr val="006600"/>
                </a:solidFill>
              </a:rPr>
              <a:t>xsd:complexType</a:t>
            </a:r>
            <a:r>
              <a:rPr lang="en-US" sz="2000" dirty="0">
                <a:solidFill>
                  <a:srgbClr val="006600"/>
                </a:solidFill>
              </a:rPr>
              <a:t> </a:t>
            </a:r>
            <a:r>
              <a:rPr lang="en-US" sz="2000" dirty="0">
                <a:solidFill>
                  <a:srgbClr val="CC3300"/>
                </a:solidFill>
              </a:rPr>
              <a:t>name</a:t>
            </a:r>
            <a:r>
              <a:rPr lang="en-US" sz="2000" dirty="0"/>
              <a:t>=“....”&gt;</a:t>
            </a:r>
            <a:br>
              <a:rPr lang="en-US" sz="2000" dirty="0"/>
            </a:br>
            <a:r>
              <a:rPr lang="en-US" sz="2000" dirty="0"/>
              <a:t>                        [regular expression on elements]</a:t>
            </a:r>
            <a:br>
              <a:rPr lang="en-US" sz="2000" dirty="0"/>
            </a:br>
            <a:r>
              <a:rPr lang="en-US" sz="2000" dirty="0"/>
              <a:t>        &lt;/</a:t>
            </a:r>
            <a:r>
              <a:rPr lang="en-US" sz="2000" dirty="0" err="1">
                <a:solidFill>
                  <a:srgbClr val="006600"/>
                </a:solidFill>
              </a:rPr>
              <a:t>xsd:complexType</a:t>
            </a:r>
            <a:r>
              <a:rPr lang="en-US" sz="2000" dirty="0">
                <a:solidFill>
                  <a:srgbClr val="006600"/>
                </a:solidFill>
              </a:rPr>
              <a:t>&gt;</a:t>
            </a:r>
          </a:p>
          <a:p>
            <a:pPr>
              <a:lnSpc>
                <a:spcPct val="90000"/>
              </a:lnSpc>
              <a:buFont typeface="Wingdings" pitchFamily="2" charset="2"/>
              <a:buNone/>
            </a:pPr>
            <a:endParaRPr lang="en-US" sz="2000" dirty="0">
              <a:solidFill>
                <a:srgbClr val="006600"/>
              </a:solidFill>
            </a:endParaRPr>
          </a:p>
          <a:p>
            <a:pPr>
              <a:lnSpc>
                <a:spcPct val="90000"/>
              </a:lnSpc>
              <a:buFont typeface="Wingdings" pitchFamily="2" charset="2"/>
              <a:buNone/>
            </a:pPr>
            <a:r>
              <a:rPr lang="en-US" sz="2800" dirty="0"/>
              <a:t>Expressions </a:t>
            </a:r>
            <a:r>
              <a:rPr lang="en-US" sz="2800" dirty="0" err="1"/>
              <a:t>régulières</a:t>
            </a:r>
            <a:r>
              <a:rPr lang="en-US" sz="2800" dirty="0"/>
              <a:t> :</a:t>
            </a:r>
          </a:p>
          <a:p>
            <a:pPr>
              <a:lnSpc>
                <a:spcPct val="90000"/>
              </a:lnSpc>
              <a:buFont typeface="Wingdings" pitchFamily="2" charset="2"/>
              <a:buNone/>
            </a:pPr>
            <a:endParaRPr lang="en-US" sz="2800" dirty="0"/>
          </a:p>
          <a:p>
            <a:pPr>
              <a:lnSpc>
                <a:spcPct val="90000"/>
              </a:lnSpc>
            </a:pPr>
            <a:r>
              <a:rPr lang="en-US" sz="2000" dirty="0"/>
              <a:t>&lt;</a:t>
            </a:r>
            <a:r>
              <a:rPr lang="en-US" sz="2000" dirty="0" err="1">
                <a:solidFill>
                  <a:srgbClr val="006600"/>
                </a:solidFill>
              </a:rPr>
              <a:t>xsd:sequence</a:t>
            </a:r>
            <a:r>
              <a:rPr lang="en-US" sz="2000" dirty="0"/>
              <a:t>&gt; A B C &lt;/...&gt;                                       = A B C</a:t>
            </a:r>
          </a:p>
          <a:p>
            <a:pPr>
              <a:lnSpc>
                <a:spcPct val="90000"/>
              </a:lnSpc>
            </a:pPr>
            <a:r>
              <a:rPr lang="en-US" sz="2000" dirty="0"/>
              <a:t>&lt;</a:t>
            </a:r>
            <a:r>
              <a:rPr lang="en-US" sz="2000" dirty="0" err="1">
                <a:solidFill>
                  <a:srgbClr val="006600"/>
                </a:solidFill>
              </a:rPr>
              <a:t>xsd:choice</a:t>
            </a:r>
            <a:r>
              <a:rPr lang="en-US" sz="2000" dirty="0"/>
              <a:t>&gt; A B C &lt;/...&gt;                                            = A | B | C</a:t>
            </a:r>
          </a:p>
          <a:p>
            <a:pPr>
              <a:lnSpc>
                <a:spcPct val="90000"/>
              </a:lnSpc>
            </a:pPr>
            <a:r>
              <a:rPr lang="en-US" sz="2000" dirty="0"/>
              <a:t>&lt;</a:t>
            </a:r>
            <a:r>
              <a:rPr lang="en-US" sz="2000" dirty="0" err="1">
                <a:solidFill>
                  <a:srgbClr val="006600"/>
                </a:solidFill>
              </a:rPr>
              <a:t>xsd:group</a:t>
            </a:r>
            <a:r>
              <a:rPr lang="en-US" sz="2000" dirty="0"/>
              <a:t>&gt; A B C &lt;/...&gt;                                             = (A  B  C)</a:t>
            </a:r>
          </a:p>
          <a:p>
            <a:pPr>
              <a:lnSpc>
                <a:spcPct val="90000"/>
              </a:lnSpc>
            </a:pPr>
            <a:r>
              <a:rPr lang="en-US" sz="2000" dirty="0"/>
              <a:t>&lt;</a:t>
            </a:r>
            <a:r>
              <a:rPr lang="en-US" sz="2000" dirty="0" err="1">
                <a:solidFill>
                  <a:srgbClr val="006600"/>
                </a:solidFill>
              </a:rPr>
              <a:t>xsd</a:t>
            </a:r>
            <a:r>
              <a:rPr lang="en-US" sz="2000" dirty="0">
                <a:solidFill>
                  <a:srgbClr val="006600"/>
                </a:solidFill>
              </a:rPr>
              <a:t>:... </a:t>
            </a:r>
            <a:r>
              <a:rPr lang="en-US" sz="2000" dirty="0" err="1">
                <a:solidFill>
                  <a:srgbClr val="CC3300"/>
                </a:solidFill>
              </a:rPr>
              <a:t>minOccurs</a:t>
            </a:r>
            <a:r>
              <a:rPr lang="en-US" sz="2000" dirty="0"/>
              <a:t>=“0”</a:t>
            </a:r>
            <a:r>
              <a:rPr lang="en-US" sz="2000" dirty="0">
                <a:solidFill>
                  <a:srgbClr val="006600"/>
                </a:solidFill>
              </a:rPr>
              <a:t> </a:t>
            </a:r>
            <a:r>
              <a:rPr lang="en-US" sz="2000" dirty="0" err="1">
                <a:solidFill>
                  <a:srgbClr val="CC3300"/>
                </a:solidFill>
              </a:rPr>
              <a:t>maxOccurs</a:t>
            </a:r>
            <a:r>
              <a:rPr lang="en-US" sz="2000" dirty="0"/>
              <a:t>=“unbounded”&gt; ..&lt;/...&gt;   = (...)*</a:t>
            </a:r>
          </a:p>
          <a:p>
            <a:pPr>
              <a:lnSpc>
                <a:spcPct val="90000"/>
              </a:lnSpc>
            </a:pPr>
            <a:r>
              <a:rPr lang="en-US" sz="2000" dirty="0"/>
              <a:t>&lt;</a:t>
            </a:r>
            <a:r>
              <a:rPr lang="en-US" sz="2000" dirty="0" err="1">
                <a:solidFill>
                  <a:srgbClr val="006600"/>
                </a:solidFill>
              </a:rPr>
              <a:t>xsd</a:t>
            </a:r>
            <a:r>
              <a:rPr lang="en-US" sz="2000" dirty="0">
                <a:solidFill>
                  <a:srgbClr val="006600"/>
                </a:solidFill>
              </a:rPr>
              <a:t>:... </a:t>
            </a:r>
            <a:r>
              <a:rPr lang="en-US" sz="2000" dirty="0" err="1">
                <a:solidFill>
                  <a:srgbClr val="CC3300"/>
                </a:solidFill>
              </a:rPr>
              <a:t>minOccurs</a:t>
            </a:r>
            <a:r>
              <a:rPr lang="en-US" sz="2000" dirty="0"/>
              <a:t>=“0”</a:t>
            </a:r>
            <a:r>
              <a:rPr lang="en-US" sz="2000" dirty="0">
                <a:solidFill>
                  <a:srgbClr val="006600"/>
                </a:solidFill>
              </a:rPr>
              <a:t> </a:t>
            </a:r>
            <a:r>
              <a:rPr lang="en-US" sz="2000" dirty="0" err="1">
                <a:solidFill>
                  <a:srgbClr val="CC3300"/>
                </a:solidFill>
              </a:rPr>
              <a:t>maxOccurs</a:t>
            </a:r>
            <a:r>
              <a:rPr lang="en-US" sz="2000" dirty="0"/>
              <a:t>=“1”&gt; ..&lt;/...&gt;          = (...)?</a:t>
            </a:r>
          </a:p>
          <a:p>
            <a:pPr>
              <a:lnSpc>
                <a:spcPct val="90000"/>
              </a:lnSpc>
            </a:pPr>
            <a:endParaRPr lang="fr-FR" sz="20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9D7DB6B1-C9D0-42B8-B67B-F49A33853492}" type="slidenum">
              <a:rPr lang="fr-FR"/>
              <a:pPr/>
              <a:t>82</a:t>
            </a:fld>
            <a:endParaRPr lang="fr-FR"/>
          </a:p>
        </p:txBody>
      </p:sp>
      <p:sp>
        <p:nvSpPr>
          <p:cNvPr id="619522" name="Rectangle 2"/>
          <p:cNvSpPr>
            <a:spLocks noGrp="1" noChangeArrowheads="1"/>
          </p:cNvSpPr>
          <p:nvPr>
            <p:ph type="title"/>
          </p:nvPr>
        </p:nvSpPr>
        <p:spPr/>
        <p:txBody>
          <a:bodyPr/>
          <a:lstStyle/>
          <a:p>
            <a:r>
              <a:rPr lang="fr-FR" dirty="0"/>
              <a:t>Les Noms locaux</a:t>
            </a:r>
          </a:p>
        </p:txBody>
      </p:sp>
      <p:sp>
        <p:nvSpPr>
          <p:cNvPr id="619525" name="Text Box 5"/>
          <p:cNvSpPr txBox="1">
            <a:spLocks noChangeArrowheads="1"/>
          </p:cNvSpPr>
          <p:nvPr/>
        </p:nvSpPr>
        <p:spPr bwMode="auto">
          <a:xfrm>
            <a:off x="288925" y="2174875"/>
            <a:ext cx="2411413" cy="1917700"/>
          </a:xfrm>
          <a:prstGeom prst="rect">
            <a:avLst/>
          </a:prstGeom>
          <a:noFill/>
          <a:ln w="9525">
            <a:noFill/>
            <a:miter lim="800000"/>
            <a:headEnd/>
            <a:tailEnd/>
          </a:ln>
          <a:effectLst/>
        </p:spPr>
        <p:txBody>
          <a:bodyPr>
            <a:spAutoFit/>
          </a:bodyPr>
          <a:lstStyle/>
          <a:p>
            <a:pPr algn="l" latinLnBrk="0"/>
            <a:r>
              <a:rPr kumimoji="0" lang="fr-FR" sz="2400" b="1"/>
              <a:t>name</a:t>
            </a:r>
            <a:r>
              <a:rPr kumimoji="0" lang="fr-FR" sz="2400"/>
              <a:t> a une signification différente dans </a:t>
            </a:r>
            <a:r>
              <a:rPr kumimoji="0" lang="fr-FR" sz="2400" b="1"/>
              <a:t>person </a:t>
            </a:r>
            <a:r>
              <a:rPr kumimoji="0" lang="fr-FR" sz="2400"/>
              <a:t>&amp; dans </a:t>
            </a:r>
            <a:r>
              <a:rPr kumimoji="0" lang="fr-FR" sz="2400" b="1"/>
              <a:t>product</a:t>
            </a:r>
          </a:p>
        </p:txBody>
      </p:sp>
      <p:sp>
        <p:nvSpPr>
          <p:cNvPr id="619526" name="Rectangle 6"/>
          <p:cNvSpPr>
            <a:spLocks noChangeArrowheads="1"/>
          </p:cNvSpPr>
          <p:nvPr/>
        </p:nvSpPr>
        <p:spPr bwMode="auto">
          <a:xfrm>
            <a:off x="2843213" y="765175"/>
            <a:ext cx="6048375" cy="3759200"/>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algn="l" eaLnBrk="0" latinLnBrk="0" hangingPunct="0">
              <a:spcBef>
                <a:spcPct val="50000"/>
              </a:spcBef>
            </a:pPr>
            <a:r>
              <a:rPr kumimoji="0" lang="en-US" sz="1600" dirty="0">
                <a:latin typeface="Arial" pitchFamily="34" charset="0"/>
              </a:rPr>
              <a:t>&lt;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=“person”&gt;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xsd:complexType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  .  .  .  .</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=“name”&gt;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xsd:complexType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xsd:sequence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a:t>
            </a:r>
            <a:r>
              <a:rPr kumimoji="0" lang="en-US" sz="1600" dirty="0" err="1">
                <a:latin typeface="Arial" pitchFamily="34" charset="0"/>
              </a:rPr>
              <a:t>firstname</a:t>
            </a:r>
            <a:r>
              <a:rPr kumimoji="0" lang="en-US" sz="1600" dirty="0">
                <a:latin typeface="Arial" pitchFamily="34" charset="0"/>
              </a:rPr>
              <a:t>” </a:t>
            </a:r>
            <a:r>
              <a:rPr kumimoji="0" lang="en-US" sz="1600" dirty="0">
                <a:solidFill>
                  <a:srgbClr val="CC3300"/>
                </a:solidFill>
                <a:latin typeface="Arial" pitchFamily="34" charset="0"/>
              </a:rPr>
              <a:t>type</a:t>
            </a:r>
            <a:r>
              <a:rPr kumimoji="0" lang="en-US" sz="1600" dirty="0">
                <a:latin typeface="Arial" pitchFamily="34" charset="0"/>
              </a:rPr>
              <a:t>=“</a:t>
            </a:r>
            <a:r>
              <a:rPr kumimoji="0" lang="en-US" sz="1600" dirty="0" err="1">
                <a:latin typeface="Arial" pitchFamily="34" charset="0"/>
              </a:rPr>
              <a:t>xsd:string</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xsd:element</a:t>
            </a:r>
            <a:r>
              <a:rPr kumimoji="0" lang="en-US" sz="1600" dirty="0">
                <a:latin typeface="Arial" pitchFamily="34" charset="0"/>
              </a:rPr>
              <a:t> </a:t>
            </a:r>
            <a:r>
              <a:rPr kumimoji="0" lang="en-US" sz="1600" dirty="0">
                <a:solidFill>
                  <a:srgbClr val="CC3300"/>
                </a:solidFill>
                <a:latin typeface="Arial" pitchFamily="34" charset="0"/>
              </a:rPr>
              <a:t>name</a:t>
            </a:r>
            <a:r>
              <a:rPr kumimoji="0" lang="en-US" sz="1600" dirty="0">
                <a:latin typeface="Arial" pitchFamily="34" charset="0"/>
              </a:rPr>
              <a:t>=“</a:t>
            </a:r>
            <a:r>
              <a:rPr kumimoji="0" lang="en-US" sz="1600" dirty="0" err="1">
                <a:latin typeface="Arial" pitchFamily="34" charset="0"/>
              </a:rPr>
              <a:t>lastname</a:t>
            </a:r>
            <a:r>
              <a:rPr kumimoji="0" lang="en-US" sz="1600" dirty="0">
                <a:latin typeface="Arial" pitchFamily="34" charset="0"/>
              </a:rPr>
              <a:t>” </a:t>
            </a:r>
            <a:r>
              <a:rPr kumimoji="0" lang="en-US" sz="1600" dirty="0">
                <a:solidFill>
                  <a:srgbClr val="CC3300"/>
                </a:solidFill>
                <a:latin typeface="Arial" pitchFamily="34" charset="0"/>
              </a:rPr>
              <a:t>type</a:t>
            </a:r>
            <a:r>
              <a:rPr kumimoji="0" lang="en-US" sz="1600" dirty="0">
                <a:latin typeface="Arial" pitchFamily="34" charset="0"/>
              </a:rPr>
              <a:t>=“</a:t>
            </a:r>
            <a:r>
              <a:rPr kumimoji="0" lang="en-US" sz="1600" dirty="0" err="1">
                <a:latin typeface="Arial" pitchFamily="34" charset="0"/>
              </a:rPr>
              <a:t>xsd:string</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xsd:sequence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xsd:element</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       .   .  .  .</a:t>
            </a:r>
            <a:br>
              <a:rPr kumimoji="0" lang="en-US" sz="1600" dirty="0">
                <a:latin typeface="Arial" pitchFamily="34" charset="0"/>
              </a:rPr>
            </a:br>
            <a:r>
              <a:rPr kumimoji="0" lang="en-US" sz="1600" dirty="0">
                <a:latin typeface="Arial" pitchFamily="34" charset="0"/>
              </a:rPr>
              <a:t> &lt;/</a:t>
            </a:r>
            <a:r>
              <a:rPr kumimoji="0" lang="en-US" sz="1600" dirty="0" err="1">
                <a:solidFill>
                  <a:srgbClr val="006600"/>
                </a:solidFill>
                <a:latin typeface="Arial" pitchFamily="34" charset="0"/>
              </a:rPr>
              <a:t>xsd:complexType</a:t>
            </a:r>
            <a:r>
              <a:rPr kumimoji="0" lang="en-US" sz="1600" dirty="0">
                <a:latin typeface="Arial" pitchFamily="34" charset="0"/>
              </a:rPr>
              <a:t>&gt;</a:t>
            </a:r>
            <a:br>
              <a:rPr kumimoji="0" lang="en-US" sz="1600" dirty="0">
                <a:latin typeface="Arial" pitchFamily="34" charset="0"/>
              </a:rPr>
            </a:br>
            <a:r>
              <a:rPr kumimoji="0" lang="en-US" sz="1600" dirty="0">
                <a:latin typeface="Arial" pitchFamily="34" charset="0"/>
              </a:rPr>
              <a:t>&lt;/</a:t>
            </a:r>
            <a:r>
              <a:rPr kumimoji="0" lang="en-US" sz="1600" dirty="0" err="1">
                <a:solidFill>
                  <a:srgbClr val="006600"/>
                </a:solidFill>
                <a:latin typeface="Arial" pitchFamily="34" charset="0"/>
              </a:rPr>
              <a:t>xsd:element</a:t>
            </a:r>
            <a:r>
              <a:rPr kumimoji="0" lang="en-US" sz="1600" dirty="0">
                <a:latin typeface="Arial" pitchFamily="34" charset="0"/>
              </a:rPr>
              <a:t>&gt;</a:t>
            </a:r>
          </a:p>
        </p:txBody>
      </p:sp>
      <p:sp>
        <p:nvSpPr>
          <p:cNvPr id="619527" name="Rectangle 7"/>
          <p:cNvSpPr>
            <a:spLocks noChangeArrowheads="1"/>
          </p:cNvSpPr>
          <p:nvPr/>
        </p:nvSpPr>
        <p:spPr bwMode="auto">
          <a:xfrm>
            <a:off x="2843213" y="4524375"/>
            <a:ext cx="6049962" cy="1900238"/>
          </a:xfrm>
          <a:prstGeom prst="rect">
            <a:avLst/>
          </a:prstGeom>
          <a:solidFill>
            <a:srgbClr val="CCCC00"/>
          </a:solidFill>
          <a:ln w="9525">
            <a:noFill/>
            <a:miter lim="800000"/>
            <a:headEnd/>
            <a:tailEnd/>
          </a:ln>
          <a:effectLst>
            <a:outerShdw dist="107763" dir="2700000" algn="ctr" rotWithShape="0">
              <a:schemeClr val="bg2"/>
            </a:outerShdw>
          </a:effectLst>
        </p:spPr>
        <p:txBody>
          <a:bodyPr>
            <a:spAutoFit/>
          </a:bodyPr>
          <a:lstStyle/>
          <a:p>
            <a:pPr algn="l" eaLnBrk="0" latinLnBrk="0" hangingPunct="0">
              <a:spcBef>
                <a:spcPct val="50000"/>
              </a:spcBef>
            </a:pPr>
            <a:endParaRPr kumimoji="0" lang="en-US" sz="1400">
              <a:latin typeface="Arial" pitchFamily="34" charset="0"/>
            </a:endParaRPr>
          </a:p>
          <a:p>
            <a:pPr algn="l" eaLnBrk="0" latinLnBrk="0" hangingPunct="0">
              <a:spcBef>
                <a:spcPct val="50000"/>
              </a:spcBef>
            </a:pPr>
            <a:r>
              <a:rPr kumimoji="0" lang="en-US" sz="1400">
                <a:latin typeface="Arial" pitchFamily="34" charset="0"/>
              </a:rPr>
              <a:t>&lt;</a:t>
            </a:r>
            <a:r>
              <a:rPr kumimoji="0" lang="en-US" sz="1400">
                <a:solidFill>
                  <a:srgbClr val="006600"/>
                </a:solidFill>
                <a:latin typeface="Arial" pitchFamily="34" charset="0"/>
              </a:rPr>
              <a:t>xsd:element</a:t>
            </a:r>
            <a:r>
              <a:rPr kumimoji="0" lang="en-US" sz="1400">
                <a:latin typeface="Arial" pitchFamily="34" charset="0"/>
              </a:rPr>
              <a:t> </a:t>
            </a:r>
            <a:r>
              <a:rPr kumimoji="0" lang="en-US" sz="1400">
                <a:solidFill>
                  <a:srgbClr val="CC3300"/>
                </a:solidFill>
                <a:latin typeface="Arial" pitchFamily="34" charset="0"/>
              </a:rPr>
              <a:t>name</a:t>
            </a:r>
            <a:r>
              <a:rPr kumimoji="0" lang="en-US" sz="1400">
                <a:latin typeface="Arial" pitchFamily="34" charset="0"/>
              </a:rPr>
              <a:t>=“product”&gt;</a:t>
            </a:r>
            <a:br>
              <a:rPr kumimoji="0" lang="en-US" sz="1400">
                <a:latin typeface="Arial" pitchFamily="34" charset="0"/>
              </a:rPr>
            </a:br>
            <a:r>
              <a:rPr kumimoji="0" lang="en-US" sz="1400">
                <a:latin typeface="Arial" pitchFamily="34" charset="0"/>
              </a:rPr>
              <a:t>  &lt;</a:t>
            </a:r>
            <a:r>
              <a:rPr kumimoji="0" lang="en-US" sz="1400">
                <a:solidFill>
                  <a:srgbClr val="006600"/>
                </a:solidFill>
                <a:latin typeface="Arial" pitchFamily="34" charset="0"/>
              </a:rPr>
              <a:t>xsd:complexType</a:t>
            </a:r>
            <a:r>
              <a:rPr kumimoji="0" lang="en-US" sz="1400">
                <a:latin typeface="Arial" pitchFamily="34" charset="0"/>
              </a:rPr>
              <a:t>&gt;</a:t>
            </a:r>
            <a:br>
              <a:rPr kumimoji="0" lang="en-US" sz="1400">
                <a:latin typeface="Arial" pitchFamily="34" charset="0"/>
              </a:rPr>
            </a:br>
            <a:r>
              <a:rPr kumimoji="0" lang="en-US" sz="1400">
                <a:latin typeface="Arial" pitchFamily="34" charset="0"/>
              </a:rPr>
              <a:t>         .  .  .  .  .</a:t>
            </a:r>
            <a:br>
              <a:rPr kumimoji="0" lang="en-US" sz="1400">
                <a:latin typeface="Arial" pitchFamily="34" charset="0"/>
              </a:rPr>
            </a:br>
            <a:r>
              <a:rPr kumimoji="0" lang="en-US" sz="1400">
                <a:latin typeface="Arial" pitchFamily="34" charset="0"/>
              </a:rPr>
              <a:t>      &lt;</a:t>
            </a:r>
            <a:r>
              <a:rPr kumimoji="0" lang="en-US" sz="1400">
                <a:solidFill>
                  <a:srgbClr val="006600"/>
                </a:solidFill>
                <a:latin typeface="Arial" pitchFamily="34" charset="0"/>
              </a:rPr>
              <a:t>xsd:element</a:t>
            </a:r>
            <a:r>
              <a:rPr kumimoji="0" lang="en-US" sz="1400">
                <a:latin typeface="Arial" pitchFamily="34" charset="0"/>
              </a:rPr>
              <a:t> </a:t>
            </a:r>
            <a:r>
              <a:rPr kumimoji="0" lang="en-US" sz="1400">
                <a:solidFill>
                  <a:srgbClr val="CC3300"/>
                </a:solidFill>
                <a:latin typeface="Arial" pitchFamily="34" charset="0"/>
              </a:rPr>
              <a:t>name</a:t>
            </a:r>
            <a:r>
              <a:rPr kumimoji="0" lang="en-US" sz="1400">
                <a:latin typeface="Arial" pitchFamily="34" charset="0"/>
              </a:rPr>
              <a:t>=“name”   </a:t>
            </a:r>
            <a:r>
              <a:rPr kumimoji="0" lang="en-US" sz="1400">
                <a:solidFill>
                  <a:srgbClr val="CC3300"/>
                </a:solidFill>
                <a:latin typeface="Arial" pitchFamily="34" charset="0"/>
              </a:rPr>
              <a:t>type</a:t>
            </a:r>
            <a:r>
              <a:rPr kumimoji="0" lang="en-US" sz="1400">
                <a:latin typeface="Arial" pitchFamily="34" charset="0"/>
              </a:rPr>
              <a:t>=“xsd:string”/&gt;</a:t>
            </a:r>
            <a:br>
              <a:rPr kumimoji="0" lang="en-US" sz="1400">
                <a:latin typeface="Arial" pitchFamily="34" charset="0"/>
              </a:rPr>
            </a:br>
            <a:r>
              <a:rPr kumimoji="0" lang="en-US" sz="1400">
                <a:latin typeface="Arial" pitchFamily="34" charset="0"/>
              </a:rPr>
              <a:t/>
            </a:r>
            <a:br>
              <a:rPr kumimoji="0" lang="en-US" sz="1400">
                <a:latin typeface="Arial" pitchFamily="34" charset="0"/>
              </a:rPr>
            </a:br>
            <a:r>
              <a:rPr kumimoji="0" lang="en-US" sz="1400">
                <a:latin typeface="Arial" pitchFamily="34" charset="0"/>
              </a:rPr>
              <a:t>  &lt;/</a:t>
            </a:r>
            <a:r>
              <a:rPr kumimoji="0" lang="en-US" sz="1400">
                <a:solidFill>
                  <a:srgbClr val="006600"/>
                </a:solidFill>
                <a:latin typeface="Arial" pitchFamily="34" charset="0"/>
              </a:rPr>
              <a:t>xsd:complexType</a:t>
            </a:r>
            <a:r>
              <a:rPr kumimoji="0" lang="en-US" sz="1400">
                <a:latin typeface="Arial" pitchFamily="34" charset="0"/>
              </a:rPr>
              <a:t>&gt;</a:t>
            </a:r>
            <a:br>
              <a:rPr kumimoji="0" lang="en-US" sz="1400">
                <a:latin typeface="Arial" pitchFamily="34" charset="0"/>
              </a:rPr>
            </a:br>
            <a:r>
              <a:rPr kumimoji="0" lang="en-US" sz="1400">
                <a:latin typeface="Arial" pitchFamily="34" charset="0"/>
              </a:rPr>
              <a:t>&lt;/</a:t>
            </a:r>
            <a:r>
              <a:rPr kumimoji="0" lang="en-US" sz="1400">
                <a:solidFill>
                  <a:srgbClr val="006600"/>
                </a:solidFill>
                <a:latin typeface="Arial" pitchFamily="34" charset="0"/>
              </a:rPr>
              <a:t>xsd:element</a:t>
            </a:r>
            <a:r>
              <a:rPr kumimoji="0" lang="en-US" sz="1400">
                <a:latin typeface="Arial" pitchFamily="34" charset="0"/>
              </a:rPr>
              <a:t>&gt;</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0"/>
          </p:nvPr>
        </p:nvSpPr>
        <p:spPr/>
        <p:txBody>
          <a:bodyPr/>
          <a:lstStyle/>
          <a:p>
            <a:fld id="{F58B8311-D04C-4633-A545-566CC93CD04C}" type="slidenum">
              <a:rPr lang="fr-FR"/>
              <a:pPr/>
              <a:t>83</a:t>
            </a:fld>
            <a:endParaRPr lang="fr-FR"/>
          </a:p>
        </p:txBody>
      </p:sp>
      <p:sp>
        <p:nvSpPr>
          <p:cNvPr id="625669" name="Text Box 5"/>
          <p:cNvSpPr txBox="1">
            <a:spLocks noChangeArrowheads="1"/>
          </p:cNvSpPr>
          <p:nvPr/>
        </p:nvSpPr>
        <p:spPr bwMode="auto">
          <a:xfrm>
            <a:off x="1033463" y="1503363"/>
            <a:ext cx="7086600" cy="835025"/>
          </a:xfrm>
          <a:prstGeom prst="rect">
            <a:avLst/>
          </a:prstGeom>
          <a:solidFill>
            <a:srgbClr val="CCCC00"/>
          </a:solidFill>
          <a:ln w="9525">
            <a:solidFill>
              <a:schemeClr val="tx1"/>
            </a:solidFill>
            <a:miter lim="800000"/>
            <a:headEnd/>
            <a:tailEnd type="none" w="sm" len="med"/>
          </a:ln>
          <a:effectLst/>
        </p:spPr>
        <p:txBody>
          <a:bodyPr>
            <a:spAutoFit/>
          </a:bodyPr>
          <a:lstStyle/>
          <a:p>
            <a:pPr algn="l" eaLnBrk="0" latinLnBrk="0" hangingPunct="0">
              <a:spcBef>
                <a:spcPct val="50000"/>
              </a:spcBef>
            </a:pPr>
            <a:r>
              <a:rPr kumimoji="0" lang="en-US" sz="1600" b="1">
                <a:latin typeface="Arial" pitchFamily="34" charset="0"/>
                <a:cs typeface="Arial" pitchFamily="34" charset="0"/>
              </a:rPr>
              <a:t>&lt;!ATTLIST Book</a:t>
            </a:r>
            <a:br>
              <a:rPr kumimoji="0" lang="en-US" sz="1600" b="1">
                <a:latin typeface="Arial" pitchFamily="34" charset="0"/>
                <a:cs typeface="Arial" pitchFamily="34" charset="0"/>
              </a:rPr>
            </a:br>
            <a:r>
              <a:rPr kumimoji="0" lang="en-US" sz="1600" b="1">
                <a:latin typeface="Arial" pitchFamily="34" charset="0"/>
                <a:cs typeface="Arial" pitchFamily="34" charset="0"/>
              </a:rPr>
              <a:t>          ISBN CDATA #REQUIRED</a:t>
            </a:r>
            <a:br>
              <a:rPr kumimoji="0" lang="en-US" sz="1600" b="1">
                <a:latin typeface="Arial" pitchFamily="34" charset="0"/>
                <a:cs typeface="Arial" pitchFamily="34" charset="0"/>
              </a:rPr>
            </a:br>
            <a:r>
              <a:rPr kumimoji="0" lang="en-US" sz="1600" b="1">
                <a:latin typeface="Arial" pitchFamily="34" charset="0"/>
                <a:cs typeface="Arial" pitchFamily="34" charset="0"/>
              </a:rPr>
              <a:t>          Availability (InStock | OutOfStock) "InStock"&gt;</a:t>
            </a:r>
          </a:p>
        </p:txBody>
      </p:sp>
      <p:sp>
        <p:nvSpPr>
          <p:cNvPr id="625670" name="Text Box 6"/>
          <p:cNvSpPr txBox="1">
            <a:spLocks noChangeArrowheads="1"/>
          </p:cNvSpPr>
          <p:nvPr/>
        </p:nvSpPr>
        <p:spPr bwMode="auto">
          <a:xfrm>
            <a:off x="1033463" y="3303588"/>
            <a:ext cx="7086600" cy="2790825"/>
          </a:xfrm>
          <a:prstGeom prst="rect">
            <a:avLst/>
          </a:prstGeom>
          <a:solidFill>
            <a:schemeClr val="accent1">
              <a:lumMod val="20000"/>
              <a:lumOff val="80000"/>
            </a:schemeClr>
          </a:solidFill>
          <a:ln w="9525">
            <a:solidFill>
              <a:schemeClr val="tx1"/>
            </a:solidFill>
            <a:miter lim="800000"/>
            <a:headEnd/>
            <a:tailEnd type="none" w="sm" len="med"/>
          </a:ln>
          <a:effectLst/>
        </p:spPr>
        <p:txBody>
          <a:bodyPr>
            <a:spAutoFit/>
          </a:bodyPr>
          <a:lstStyle/>
          <a:p>
            <a:pPr algn="l" eaLnBrk="0" latinLnBrk="0" hangingPunct="0"/>
            <a:r>
              <a:rPr kumimoji="0" lang="en-US" sz="1600" b="1" dirty="0">
                <a:latin typeface="Arial" pitchFamily="34" charset="0"/>
                <a:cs typeface="Arial" pitchFamily="34" charset="0"/>
              </a:rPr>
              <a:t>&lt;</a:t>
            </a:r>
            <a:r>
              <a:rPr kumimoji="0" lang="en-US" sz="1600" b="1" dirty="0" err="1">
                <a:latin typeface="Arial" pitchFamily="34" charset="0"/>
                <a:cs typeface="Arial" pitchFamily="34" charset="0"/>
              </a:rPr>
              <a:t>elementType</a:t>
            </a:r>
            <a:r>
              <a:rPr kumimoji="0" lang="en-US" sz="1600" b="1" dirty="0">
                <a:latin typeface="Arial" pitchFamily="34" charset="0"/>
                <a:cs typeface="Arial" pitchFamily="34" charset="0"/>
              </a:rPr>
              <a:t> name="Book"&gt;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&lt;sequence&gt;...&lt;/sequence&gt;</a:t>
            </a:r>
            <a:br>
              <a:rPr kumimoji="0" lang="en-US" sz="1600" b="1" dirty="0">
                <a:latin typeface="Arial" pitchFamily="34" charset="0"/>
                <a:cs typeface="Arial" pitchFamily="34" charset="0"/>
              </a:rPr>
            </a:br>
            <a:r>
              <a:rPr kumimoji="0" lang="en-US" sz="1600" b="1" dirty="0">
                <a:latin typeface="Arial" pitchFamily="34" charset="0"/>
                <a:cs typeface="Arial" pitchFamily="34" charset="0"/>
              </a:rPr>
              <a:t>   </a:t>
            </a:r>
            <a:r>
              <a:rPr kumimoji="0" lang="en-US" sz="1600" b="1" dirty="0">
                <a:solidFill>
                  <a:srgbClr val="003399"/>
                </a:solidFill>
                <a:latin typeface="Arial" pitchFamily="34" charset="0"/>
                <a:cs typeface="Arial" pitchFamily="34" charset="0"/>
              </a:rPr>
              <a:t>&lt;</a:t>
            </a:r>
            <a:r>
              <a:rPr kumimoji="0" lang="en-US" sz="1600" b="1" dirty="0" err="1">
                <a:solidFill>
                  <a:srgbClr val="003399"/>
                </a:solidFill>
                <a:latin typeface="Arial" pitchFamily="34" charset="0"/>
                <a:cs typeface="Arial" pitchFamily="34" charset="0"/>
              </a:rPr>
              <a:t>attrDecl</a:t>
            </a:r>
            <a:r>
              <a:rPr kumimoji="0" lang="en-US" sz="1600" b="1" dirty="0">
                <a:solidFill>
                  <a:srgbClr val="003399"/>
                </a:solidFill>
                <a:latin typeface="Arial" pitchFamily="34" charset="0"/>
                <a:cs typeface="Arial" pitchFamily="34" charset="0"/>
              </a:rPr>
              <a:t> name="ISBN" required="true"&gt;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a:t>
            </a:r>
            <a:r>
              <a:rPr kumimoji="0" lang="en-US" sz="1600" b="1" dirty="0" err="1">
                <a:solidFill>
                  <a:srgbClr val="003399"/>
                </a:solidFill>
                <a:latin typeface="Arial" pitchFamily="34" charset="0"/>
                <a:cs typeface="Arial" pitchFamily="34" charset="0"/>
              </a:rPr>
              <a:t>datatypeRef</a:t>
            </a:r>
            <a:r>
              <a:rPr kumimoji="0" lang="en-US" sz="1600" b="1" dirty="0">
                <a:solidFill>
                  <a:srgbClr val="003399"/>
                </a:solidFill>
                <a:latin typeface="Arial" pitchFamily="34" charset="0"/>
                <a:cs typeface="Arial" pitchFamily="34" charset="0"/>
              </a:rPr>
              <a:t> name="string"/&gt;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a:t>
            </a:r>
            <a:r>
              <a:rPr kumimoji="0" lang="en-US" sz="1600" b="1" dirty="0" err="1">
                <a:solidFill>
                  <a:srgbClr val="003399"/>
                </a:solidFill>
                <a:latin typeface="Arial" pitchFamily="34" charset="0"/>
                <a:cs typeface="Arial" pitchFamily="34" charset="0"/>
              </a:rPr>
              <a:t>attrDecl</a:t>
            </a:r>
            <a:r>
              <a:rPr kumimoji="0" lang="en-US" sz="1600" b="1" dirty="0">
                <a:solidFill>
                  <a:srgbClr val="003399"/>
                </a:solidFill>
                <a:latin typeface="Arial" pitchFamily="34" charset="0"/>
                <a:cs typeface="Arial" pitchFamily="34" charset="0"/>
              </a:rPr>
              <a:t>&gt;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a:t>
            </a:r>
            <a:r>
              <a:rPr kumimoji="0" lang="en-US" sz="1600" b="1" dirty="0" err="1">
                <a:solidFill>
                  <a:srgbClr val="003399"/>
                </a:solidFill>
                <a:latin typeface="Arial" pitchFamily="34" charset="0"/>
                <a:cs typeface="Arial" pitchFamily="34" charset="0"/>
              </a:rPr>
              <a:t>attrDecl</a:t>
            </a:r>
            <a:r>
              <a:rPr kumimoji="0" lang="en-US" sz="1600" b="1" dirty="0">
                <a:solidFill>
                  <a:srgbClr val="003399"/>
                </a:solidFill>
                <a:latin typeface="Arial" pitchFamily="34" charset="0"/>
                <a:cs typeface="Arial" pitchFamily="34" charset="0"/>
              </a:rPr>
              <a:t> name="Availability" required="false"&gt;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a:t>
            </a:r>
            <a:r>
              <a:rPr kumimoji="0" lang="en-US" sz="1600" b="1" dirty="0" err="1">
                <a:solidFill>
                  <a:srgbClr val="003399"/>
                </a:solidFill>
                <a:latin typeface="Arial" pitchFamily="34" charset="0"/>
                <a:cs typeface="Arial" pitchFamily="34" charset="0"/>
              </a:rPr>
              <a:t>datatypeRef</a:t>
            </a:r>
            <a:r>
              <a:rPr kumimoji="0" lang="en-US" sz="1600" b="1" dirty="0">
                <a:solidFill>
                  <a:srgbClr val="003399"/>
                </a:solidFill>
                <a:latin typeface="Arial" pitchFamily="34" charset="0"/>
                <a:cs typeface="Arial" pitchFamily="34" charset="0"/>
              </a:rPr>
              <a:t> name="Availability"&gt;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&lt;default&gt;</a:t>
            </a:r>
            <a:r>
              <a:rPr kumimoji="0" lang="en-US" sz="1600" b="1" dirty="0" err="1">
                <a:solidFill>
                  <a:srgbClr val="003399"/>
                </a:solidFill>
                <a:latin typeface="Arial" pitchFamily="34" charset="0"/>
                <a:cs typeface="Arial" pitchFamily="34" charset="0"/>
              </a:rPr>
              <a:t>InStock</a:t>
            </a:r>
            <a:r>
              <a:rPr kumimoji="0" lang="en-US" sz="1600" b="1" dirty="0">
                <a:solidFill>
                  <a:srgbClr val="003399"/>
                </a:solidFill>
                <a:latin typeface="Arial" pitchFamily="34" charset="0"/>
                <a:cs typeface="Arial" pitchFamily="34" charset="0"/>
              </a:rPr>
              <a:t>&lt;/default&gt;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a:t>
            </a:r>
            <a:r>
              <a:rPr kumimoji="0" lang="en-US" sz="1600" b="1" dirty="0" err="1">
                <a:solidFill>
                  <a:srgbClr val="003399"/>
                </a:solidFill>
                <a:latin typeface="Arial" pitchFamily="34" charset="0"/>
                <a:cs typeface="Arial" pitchFamily="34" charset="0"/>
              </a:rPr>
              <a:t>datatypeRef</a:t>
            </a:r>
            <a:r>
              <a:rPr kumimoji="0" lang="en-US" sz="1600" b="1" dirty="0">
                <a:solidFill>
                  <a:srgbClr val="003399"/>
                </a:solidFill>
                <a:latin typeface="Arial" pitchFamily="34" charset="0"/>
                <a:cs typeface="Arial" pitchFamily="34" charset="0"/>
              </a:rPr>
              <a:t>&gt;</a:t>
            </a:r>
            <a:br>
              <a:rPr kumimoji="0" lang="en-US" sz="1600" b="1" dirty="0">
                <a:solidFill>
                  <a:srgbClr val="003399"/>
                </a:solidFill>
                <a:latin typeface="Arial" pitchFamily="34" charset="0"/>
                <a:cs typeface="Arial" pitchFamily="34" charset="0"/>
              </a:rPr>
            </a:br>
            <a:r>
              <a:rPr kumimoji="0" lang="en-US" sz="1600" b="1" dirty="0">
                <a:solidFill>
                  <a:srgbClr val="003399"/>
                </a:solidFill>
                <a:latin typeface="Arial" pitchFamily="34" charset="0"/>
                <a:cs typeface="Arial" pitchFamily="34" charset="0"/>
              </a:rPr>
              <a:t>   &lt;/</a:t>
            </a:r>
            <a:r>
              <a:rPr kumimoji="0" lang="en-US" sz="1600" b="1" dirty="0" err="1">
                <a:solidFill>
                  <a:srgbClr val="003399"/>
                </a:solidFill>
                <a:latin typeface="Arial" pitchFamily="34" charset="0"/>
                <a:cs typeface="Arial" pitchFamily="34" charset="0"/>
              </a:rPr>
              <a:t>attrDecl</a:t>
            </a:r>
            <a:r>
              <a:rPr kumimoji="0" lang="en-US" sz="1600" b="1" dirty="0">
                <a:solidFill>
                  <a:srgbClr val="003399"/>
                </a:solidFill>
                <a:latin typeface="Arial" pitchFamily="34" charset="0"/>
                <a:cs typeface="Arial" pitchFamily="34" charset="0"/>
              </a:rPr>
              <a:t>&gt;</a:t>
            </a:r>
            <a:br>
              <a:rPr kumimoji="0" lang="en-US" sz="1600" b="1" dirty="0">
                <a:solidFill>
                  <a:srgbClr val="003399"/>
                </a:solidFill>
                <a:latin typeface="Arial" pitchFamily="34" charset="0"/>
                <a:cs typeface="Arial" pitchFamily="34" charset="0"/>
              </a:rPr>
            </a:br>
            <a:r>
              <a:rPr kumimoji="0" lang="en-US" sz="1600" b="1" dirty="0">
                <a:latin typeface="Arial" pitchFamily="34" charset="0"/>
                <a:cs typeface="Arial" pitchFamily="34" charset="0"/>
              </a:rPr>
              <a:t>&lt;/</a:t>
            </a:r>
            <a:r>
              <a:rPr kumimoji="0" lang="en-US" sz="1600" b="1" dirty="0" err="1">
                <a:latin typeface="Arial" pitchFamily="34" charset="0"/>
                <a:cs typeface="Arial" pitchFamily="34" charset="0"/>
              </a:rPr>
              <a:t>elementType</a:t>
            </a:r>
            <a:r>
              <a:rPr kumimoji="0" lang="en-US" sz="1600" b="1" dirty="0">
                <a:latin typeface="Arial" pitchFamily="34" charset="0"/>
                <a:cs typeface="Arial" pitchFamily="34" charset="0"/>
              </a:rPr>
              <a:t>&gt;</a:t>
            </a:r>
          </a:p>
        </p:txBody>
      </p:sp>
      <p:sp>
        <p:nvSpPr>
          <p:cNvPr id="625671" name="Text Box 7"/>
          <p:cNvSpPr txBox="1">
            <a:spLocks noChangeArrowheads="1"/>
          </p:cNvSpPr>
          <p:nvPr/>
        </p:nvSpPr>
        <p:spPr bwMode="auto">
          <a:xfrm>
            <a:off x="1033463" y="1196975"/>
            <a:ext cx="600075" cy="336550"/>
          </a:xfrm>
          <a:prstGeom prst="rect">
            <a:avLst/>
          </a:prstGeom>
          <a:noFill/>
          <a:ln w="9525">
            <a:noFill/>
            <a:miter lim="800000"/>
            <a:headEnd/>
            <a:tailEnd type="none" w="sm" len="med"/>
          </a:ln>
          <a:effectLst/>
        </p:spPr>
        <p:txBody>
          <a:bodyPr wrap="none">
            <a:spAutoFit/>
          </a:bodyPr>
          <a:lstStyle/>
          <a:p>
            <a:pPr algn="l" eaLnBrk="0" latinLnBrk="0" hangingPunct="0"/>
            <a:r>
              <a:rPr kumimoji="0" lang="en-US" sz="1600" i="1">
                <a:latin typeface="Arial" pitchFamily="34" charset="0"/>
                <a:cs typeface="Arial" pitchFamily="34" charset="0"/>
              </a:rPr>
              <a:t>DTD</a:t>
            </a:r>
          </a:p>
        </p:txBody>
      </p:sp>
      <p:sp>
        <p:nvSpPr>
          <p:cNvPr id="625672" name="Text Box 8"/>
          <p:cNvSpPr txBox="1">
            <a:spLocks noChangeArrowheads="1"/>
          </p:cNvSpPr>
          <p:nvPr/>
        </p:nvSpPr>
        <p:spPr bwMode="auto">
          <a:xfrm>
            <a:off x="1033463" y="2997200"/>
            <a:ext cx="928687" cy="336550"/>
          </a:xfrm>
          <a:prstGeom prst="rect">
            <a:avLst/>
          </a:prstGeom>
          <a:noFill/>
          <a:ln w="9525">
            <a:noFill/>
            <a:miter lim="800000"/>
            <a:headEnd/>
            <a:tailEnd type="none" w="sm" len="med"/>
          </a:ln>
          <a:effectLst/>
        </p:spPr>
        <p:txBody>
          <a:bodyPr wrap="none">
            <a:spAutoFit/>
          </a:bodyPr>
          <a:lstStyle/>
          <a:p>
            <a:pPr algn="l" eaLnBrk="0" latinLnBrk="0" hangingPunct="0"/>
            <a:r>
              <a:rPr kumimoji="0" lang="en-US" sz="1600" i="1">
                <a:latin typeface="Arial" pitchFamily="34" charset="0"/>
                <a:cs typeface="Arial" pitchFamily="34" charset="0"/>
              </a:rPr>
              <a:t>Schema</a:t>
            </a:r>
          </a:p>
        </p:txBody>
      </p:sp>
      <p:sp>
        <p:nvSpPr>
          <p:cNvPr id="8" name="Rectangle 2"/>
          <p:cNvSpPr txBox="1">
            <a:spLocks noChangeArrowheads="1"/>
          </p:cNvSpPr>
          <p:nvPr/>
        </p:nvSpPr>
        <p:spPr bwMode="auto">
          <a:xfrm>
            <a:off x="-36512" y="-27384"/>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8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vl2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2800">
                <a:solidFill>
                  <a:schemeClr val="bg1"/>
                </a:solidFill>
                <a:effectLst>
                  <a:outerShdw blurRad="38100" dist="38100" dir="2700000" algn="tl">
                    <a:srgbClr val="000000"/>
                  </a:outerShdw>
                </a:effectLst>
                <a:latin typeface="Arial" pitchFamily="34" charset="0"/>
              </a:defRPr>
            </a:lvl9pPr>
          </a:lstStyle>
          <a:p>
            <a:pPr latinLnBrk="0"/>
            <a:r>
              <a:rPr kumimoji="0" lang="fr-FR" kern="0" dirty="0" smtClean="0"/>
              <a:t>DTD vs </a:t>
            </a:r>
            <a:r>
              <a:rPr kumimoji="0" lang="fr-FR" kern="0" dirty="0" err="1" smtClean="0"/>
              <a:t>Schema</a:t>
            </a:r>
            <a:endParaRPr kumimoji="0" lang="fr-FR" kern="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0"/>
          </p:nvPr>
        </p:nvSpPr>
        <p:spPr/>
        <p:txBody>
          <a:bodyPr/>
          <a:lstStyle/>
          <a:p>
            <a:fld id="{1ECAC26F-5D89-40BF-809A-5A1073FF3FD6}" type="slidenum">
              <a:rPr lang="fr-FR"/>
              <a:pPr/>
              <a:t>84</a:t>
            </a:fld>
            <a:endParaRPr lang="fr-FR"/>
          </a:p>
        </p:txBody>
      </p:sp>
      <p:sp>
        <p:nvSpPr>
          <p:cNvPr id="579586" name="Rectangle 1026"/>
          <p:cNvSpPr>
            <a:spLocks noGrp="1" noChangeArrowheads="1"/>
          </p:cNvSpPr>
          <p:nvPr>
            <p:ph type="title"/>
          </p:nvPr>
        </p:nvSpPr>
        <p:spPr/>
        <p:txBody>
          <a:bodyPr/>
          <a:lstStyle/>
          <a:p>
            <a:r>
              <a:rPr lang="fr-FR">
                <a:cs typeface="Times New Roman" pitchFamily="18" charset="0"/>
              </a:rPr>
              <a:t>Définitions d'attributs dans un type complexe</a:t>
            </a:r>
            <a:r>
              <a:rPr lang="fr-FR">
                <a:solidFill>
                  <a:srgbClr val="000000"/>
                </a:solidFill>
                <a:effectLst>
                  <a:outerShdw blurRad="38100" dist="38100" dir="2700000" algn="tl">
                    <a:srgbClr val="FFFFFF"/>
                  </a:outerShdw>
                </a:effectLst>
                <a:cs typeface="Times New Roman" pitchFamily="18" charset="0"/>
              </a:rPr>
              <a:t> </a:t>
            </a:r>
          </a:p>
        </p:txBody>
      </p:sp>
      <p:sp>
        <p:nvSpPr>
          <p:cNvPr id="579589" name="Rectangle 1029"/>
          <p:cNvSpPr>
            <a:spLocks noChangeArrowheads="1"/>
          </p:cNvSpPr>
          <p:nvPr/>
        </p:nvSpPr>
        <p:spPr bwMode="blackWhite">
          <a:xfrm>
            <a:off x="1600200" y="685800"/>
            <a:ext cx="5867400" cy="1819275"/>
          </a:xfrm>
          <a:prstGeom prst="rect">
            <a:avLst/>
          </a:prstGeom>
          <a:solidFill>
            <a:srgbClr val="FFFF99"/>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100" b="1">
                <a:solidFill>
                  <a:srgbClr val="000000"/>
                </a:solidFill>
                <a:latin typeface="Arial" pitchFamily="34" charset="0"/>
                <a:cs typeface="Times New Roman" pitchFamily="18" charset="0"/>
              </a:rPr>
              <a:t>&lt;xsd:element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&lt;xsd:complexType name="article"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 &lt;!-- les attributs doivent être déclaré après les sous-éléments --&gt;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a:t>
            </a:r>
            <a:r>
              <a:rPr kumimoji="0" lang="fr-FR" sz="1100" b="1">
                <a:solidFill>
                  <a:schemeClr val="accent2"/>
                </a:solidFill>
                <a:latin typeface="Arial" pitchFamily="34" charset="0"/>
                <a:cs typeface="Times New Roman" pitchFamily="18" charset="0"/>
              </a:rPr>
              <a:t>  </a:t>
            </a:r>
            <a:r>
              <a:rPr kumimoji="0" lang="fr-FR" sz="1300" b="1">
                <a:solidFill>
                  <a:schemeClr val="accent2"/>
                </a:solidFill>
                <a:latin typeface="Arial" pitchFamily="34" charset="0"/>
                <a:cs typeface="Times New Roman" pitchFamily="18" charset="0"/>
              </a:rPr>
              <a:t>&lt;xsd:attribute name="titre" type="xsd:string" /&gt;</a:t>
            </a:r>
            <a:br>
              <a:rPr kumimoji="0" lang="fr-FR" sz="1300" b="1">
                <a:solidFill>
                  <a:schemeClr val="accent2"/>
                </a:solidFill>
                <a:latin typeface="Arial" pitchFamily="34" charset="0"/>
                <a:cs typeface="Times New Roman" pitchFamily="18" charset="0"/>
              </a:rPr>
            </a:br>
            <a:r>
              <a:rPr kumimoji="0" lang="fr-FR" sz="1300" b="1">
                <a:solidFill>
                  <a:schemeClr val="accent2"/>
                </a:solidFill>
                <a:latin typeface="Arial" pitchFamily="34" charset="0"/>
                <a:cs typeface="Times New Roman" pitchFamily="18" charset="0"/>
              </a:rPr>
              <a:t>    &lt;xsd:attribute name="auteur" type="xsd:string" use="required" /&gt;</a:t>
            </a:r>
            <a:br>
              <a:rPr kumimoji="0" lang="fr-FR" sz="1300" b="1">
                <a:solidFill>
                  <a:schemeClr val="accent2"/>
                </a:solidFill>
                <a:latin typeface="Arial" pitchFamily="34" charset="0"/>
                <a:cs typeface="Times New Roman" pitchFamily="18" charset="0"/>
              </a:rPr>
            </a:br>
            <a:r>
              <a:rPr kumimoji="0" lang="fr-FR" sz="1300" b="1">
                <a:solidFill>
                  <a:schemeClr val="accent2"/>
                </a:solidFill>
                <a:latin typeface="Arial" pitchFamily="34" charset="0"/>
                <a:cs typeface="Times New Roman" pitchFamily="18" charset="0"/>
              </a:rPr>
              <a:t>    &lt;xsd:attribute name="date" type="xsd:date" use="required" /&gt;</a:t>
            </a:r>
            <a:br>
              <a:rPr kumimoji="0" lang="fr-FR" sz="1300" b="1">
                <a:solidFill>
                  <a:schemeClr val="accent2"/>
                </a:solidFill>
                <a:latin typeface="Arial" pitchFamily="34" charset="0"/>
                <a:cs typeface="Times New Roman" pitchFamily="18" charset="0"/>
              </a:rPr>
            </a:br>
            <a:r>
              <a:rPr kumimoji="0" lang="fr-FR" sz="1300" b="1">
                <a:solidFill>
                  <a:schemeClr val="accent2"/>
                </a:solidFill>
                <a:latin typeface="Arial" pitchFamily="34" charset="0"/>
                <a:cs typeface="Times New Roman" pitchFamily="18" charset="0"/>
              </a:rPr>
              <a:t>    &lt;xsd:attribute name="lieu" type="xsd:string" use="required" /&gt;</a:t>
            </a:r>
            <a:r>
              <a:rPr kumimoji="0" lang="fr-FR" sz="1100" b="1">
                <a:solidFill>
                  <a:srgbClr val="000000"/>
                </a:solidFill>
                <a:latin typeface="Arial" pitchFamily="34" charset="0"/>
                <a:cs typeface="Times New Roman" pitchFamily="18" charset="0"/>
              </a:rPr>
              <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  &lt;/xsd:complexType&gt;</a:t>
            </a:r>
            <a:br>
              <a:rPr kumimoji="0" lang="fr-FR" sz="1100" b="1">
                <a:solidFill>
                  <a:srgbClr val="000000"/>
                </a:solidFill>
                <a:latin typeface="Arial" pitchFamily="34" charset="0"/>
                <a:cs typeface="Times New Roman" pitchFamily="18" charset="0"/>
              </a:rPr>
            </a:br>
            <a:r>
              <a:rPr kumimoji="0" lang="fr-FR" sz="1100" b="1">
                <a:solidFill>
                  <a:srgbClr val="000000"/>
                </a:solidFill>
                <a:latin typeface="Arial" pitchFamily="34" charset="0"/>
                <a:cs typeface="Times New Roman" pitchFamily="18" charset="0"/>
              </a:rPr>
              <a:t>&lt;/xsd:element&gt; </a:t>
            </a:r>
          </a:p>
        </p:txBody>
      </p:sp>
      <p:graphicFrame>
        <p:nvGraphicFramePr>
          <p:cNvPr id="579591" name="Object 1031"/>
          <p:cNvGraphicFramePr>
            <a:graphicFrameLocks noChangeAspect="1"/>
          </p:cNvGraphicFramePr>
          <p:nvPr/>
        </p:nvGraphicFramePr>
        <p:xfrm>
          <a:off x="-76200" y="3154363"/>
          <a:ext cx="5857875" cy="1189037"/>
        </p:xfrm>
        <a:graphic>
          <a:graphicData uri="http://schemas.openxmlformats.org/presentationml/2006/ole">
            <mc:AlternateContent xmlns:mc="http://schemas.openxmlformats.org/markup-compatibility/2006">
              <mc:Choice xmlns:v="urn:schemas-microsoft-com:vml" Requires="v">
                <p:oleObj spid="_x0000_s579669" name="Document" r:id="rId3" imgW="5857920" imgH="1188720" progId="Word.Document.8">
                  <p:embed/>
                </p:oleObj>
              </mc:Choice>
              <mc:Fallback>
                <p:oleObj name="Document" r:id="rId3" imgW="5857920" imgH="1188720" progId="Word.Document.8">
                  <p:embed/>
                  <p:pic>
                    <p:nvPicPr>
                      <p:cNvPr id="0"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154363"/>
                        <a:ext cx="58578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2" name="Object 1032"/>
          <p:cNvGraphicFramePr>
            <a:graphicFrameLocks noChangeAspect="1"/>
          </p:cNvGraphicFramePr>
          <p:nvPr/>
        </p:nvGraphicFramePr>
        <p:xfrm>
          <a:off x="1981200" y="4343400"/>
          <a:ext cx="7000875" cy="2514600"/>
        </p:xfrm>
        <a:graphic>
          <a:graphicData uri="http://schemas.openxmlformats.org/presentationml/2006/ole">
            <mc:AlternateContent xmlns:mc="http://schemas.openxmlformats.org/markup-compatibility/2006">
              <mc:Choice xmlns:v="urn:schemas-microsoft-com:vml" Requires="v">
                <p:oleObj spid="_x0000_s579670" name="Document" r:id="rId5" imgW="5857920" imgH="2351880" progId="Word.Document.8">
                  <p:embed/>
                </p:oleObj>
              </mc:Choice>
              <mc:Fallback>
                <p:oleObj name="Document" r:id="rId5" imgW="5857920" imgH="2351880" progId="Word.Document.8">
                  <p:embed/>
                  <p:pic>
                    <p:nvPicPr>
                      <p:cNvPr id="0"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343400"/>
                        <a:ext cx="70008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9588" name="Rectangle 1028"/>
          <p:cNvSpPr>
            <a:spLocks noChangeArrowheads="1"/>
          </p:cNvSpPr>
          <p:nvPr/>
        </p:nvSpPr>
        <p:spPr bwMode="blackWhite">
          <a:xfrm>
            <a:off x="228600" y="2619375"/>
            <a:ext cx="8686800" cy="352425"/>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fr-FR" sz="1100" b="1">
                <a:solidFill>
                  <a:srgbClr val="000000"/>
                </a:solidFill>
                <a:latin typeface="Arial" pitchFamily="34" charset="0"/>
                <a:cs typeface="Times New Roman" pitchFamily="18" charset="0"/>
              </a:rPr>
              <a:t>&lt;article titre="Xml c’est bien" auteur="toto" date="14 mai 2000" lieu="Paris"&gt;...&lt;/article&gt;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2"/>
          <p:cNvSpPr>
            <a:spLocks noGrp="1"/>
          </p:cNvSpPr>
          <p:nvPr>
            <p:ph type="sldNum" sz="quarter" idx="10"/>
          </p:nvPr>
        </p:nvSpPr>
        <p:spPr/>
        <p:txBody>
          <a:bodyPr/>
          <a:lstStyle/>
          <a:p>
            <a:fld id="{5FD813B6-2C75-4C81-A3CD-982071A8FB2F}" type="slidenum">
              <a:rPr lang="fr-FR"/>
              <a:pPr/>
              <a:t>85</a:t>
            </a:fld>
            <a:endParaRPr lang="fr-FR"/>
          </a:p>
        </p:txBody>
      </p:sp>
      <p:sp>
        <p:nvSpPr>
          <p:cNvPr id="574466" name="Rectangle 2"/>
          <p:cNvSpPr>
            <a:spLocks noGrp="1" noChangeArrowheads="1"/>
          </p:cNvSpPr>
          <p:nvPr>
            <p:ph type="title"/>
          </p:nvPr>
        </p:nvSpPr>
        <p:spPr/>
        <p:txBody>
          <a:bodyPr/>
          <a:lstStyle/>
          <a:p>
            <a:r>
              <a:rPr lang="fr-FR" dirty="0">
                <a:effectLst>
                  <a:outerShdw blurRad="38100" dist="38100" dir="2700000" algn="tl">
                    <a:srgbClr val="000000">
                      <a:alpha val="43137"/>
                    </a:srgbClr>
                  </a:outerShdw>
                </a:effectLst>
              </a:rPr>
              <a:t>XSD </a:t>
            </a:r>
            <a:r>
              <a:rPr lang="fr-FR" dirty="0" smtClean="0">
                <a:effectLst>
                  <a:outerShdw blurRad="38100" dist="38100" dir="2700000" algn="tl">
                    <a:srgbClr val="000000">
                      <a:alpha val="43137"/>
                    </a:srgbClr>
                  </a:outerShdw>
                </a:effectLst>
              </a:rPr>
              <a:t>Attribut</a:t>
            </a:r>
            <a:endParaRPr lang="fr-FR" dirty="0">
              <a:effectLst>
                <a:outerShdw blurRad="38100" dist="38100" dir="2700000" algn="tl">
                  <a:srgbClr val="000000">
                    <a:alpha val="43137"/>
                  </a:srgbClr>
                </a:outerShdw>
              </a:effectLst>
            </a:endParaRPr>
          </a:p>
        </p:txBody>
      </p:sp>
      <p:sp>
        <p:nvSpPr>
          <p:cNvPr id="5" name="Rectangle 1027"/>
          <p:cNvSpPr txBox="1">
            <a:spLocks noChangeArrowheads="1"/>
          </p:cNvSpPr>
          <p:nvPr/>
        </p:nvSpPr>
        <p:spPr>
          <a:xfrm>
            <a:off x="152400" y="685800"/>
            <a:ext cx="8839200" cy="5867400"/>
          </a:xfrm>
          <a:prstGeom prst="rect">
            <a:avLst/>
          </a:prstGeom>
        </p:spPr>
        <p:txBody>
          <a:bodyPr/>
          <a:lstStyle>
            <a:lvl1pPr marL="342900" indent="-342900" algn="l" rtl="0" fontAlgn="base">
              <a:spcBef>
                <a:spcPct val="20000"/>
              </a:spcBef>
              <a:spcAft>
                <a:spcPct val="0"/>
              </a:spcAft>
              <a:buSzPct val="150000"/>
              <a:buFont typeface="Wingdings" pitchFamily="2" charset="2"/>
              <a:buChar char="§"/>
              <a:defRPr sz="2400" b="1">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a:solidFill>
                  <a:schemeClr val="tx1"/>
                </a:solidFill>
                <a:latin typeface="+mn-lt"/>
              </a:defRPr>
            </a:lvl2pPr>
            <a:lvl3pPr marL="1143000" indent="-228600" algn="l" rtl="0" fontAlgn="base">
              <a:spcBef>
                <a:spcPct val="20000"/>
              </a:spcBef>
              <a:spcAft>
                <a:spcPct val="0"/>
              </a:spcAft>
              <a:buChar char="•"/>
              <a:defRPr sz="1600">
                <a:solidFill>
                  <a:schemeClr val="accent2"/>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defRPr sz="1000">
                <a:solidFill>
                  <a:schemeClr val="tx1"/>
                </a:solidFill>
                <a:latin typeface="+mn-lt"/>
              </a:defRPr>
            </a:lvl5pPr>
            <a:lvl6pPr marL="2514600" indent="-228600" algn="l" rtl="0" fontAlgn="base">
              <a:spcBef>
                <a:spcPct val="20000"/>
              </a:spcBef>
              <a:spcAft>
                <a:spcPct val="0"/>
              </a:spcAft>
              <a:defRPr sz="1000">
                <a:solidFill>
                  <a:schemeClr val="tx1"/>
                </a:solidFill>
                <a:latin typeface="+mn-lt"/>
              </a:defRPr>
            </a:lvl6pPr>
            <a:lvl7pPr marL="2971800" indent="-228600" algn="l" rtl="0" fontAlgn="base">
              <a:spcBef>
                <a:spcPct val="20000"/>
              </a:spcBef>
              <a:spcAft>
                <a:spcPct val="0"/>
              </a:spcAft>
              <a:defRPr sz="1000">
                <a:solidFill>
                  <a:schemeClr val="tx1"/>
                </a:solidFill>
                <a:latin typeface="+mn-lt"/>
              </a:defRPr>
            </a:lvl7pPr>
            <a:lvl8pPr marL="3429000" indent="-228600" algn="l" rtl="0" fontAlgn="base">
              <a:spcBef>
                <a:spcPct val="20000"/>
              </a:spcBef>
              <a:spcAft>
                <a:spcPct val="0"/>
              </a:spcAft>
              <a:defRPr sz="1000">
                <a:solidFill>
                  <a:schemeClr val="tx1"/>
                </a:solidFill>
                <a:latin typeface="+mn-lt"/>
              </a:defRPr>
            </a:lvl8pPr>
            <a:lvl9pPr marL="3886200" indent="-228600" algn="l" rtl="0" fontAlgn="base">
              <a:spcBef>
                <a:spcPct val="20000"/>
              </a:spcBef>
              <a:spcAft>
                <a:spcPct val="0"/>
              </a:spcAft>
              <a:defRPr sz="1000">
                <a:solidFill>
                  <a:schemeClr val="tx1"/>
                </a:solidFill>
                <a:latin typeface="+mn-lt"/>
              </a:defRPr>
            </a:lvl9pPr>
          </a:lstStyle>
          <a:p>
            <a:pPr latinLnBrk="0"/>
            <a:r>
              <a:rPr kumimoji="0" lang="en-US" altLang="ko-KR" kern="0" dirty="0" err="1" smtClean="0">
                <a:ea typeface="굴림" pitchFamily="50" charset="-127"/>
              </a:rPr>
              <a:t>Déclaré</a:t>
            </a:r>
            <a:r>
              <a:rPr kumimoji="0" lang="en-US" altLang="ko-KR" kern="0" dirty="0" smtClean="0">
                <a:ea typeface="굴림" pitchFamily="50" charset="-127"/>
              </a:rPr>
              <a:t> </a:t>
            </a:r>
            <a:r>
              <a:rPr kumimoji="0" lang="en-US" altLang="ko-KR" kern="0" dirty="0" err="1" smtClean="0">
                <a:ea typeface="굴림" pitchFamily="50" charset="-127"/>
              </a:rPr>
              <a:t>comme</a:t>
            </a:r>
            <a:r>
              <a:rPr kumimoji="0" lang="en-US" altLang="ko-KR" kern="0" dirty="0" smtClean="0">
                <a:ea typeface="굴림" pitchFamily="50" charset="-127"/>
              </a:rPr>
              <a:t> </a:t>
            </a:r>
            <a:r>
              <a:rPr kumimoji="0" lang="en-US" altLang="ko-KR" kern="0" dirty="0" err="1" smtClean="0">
                <a:ea typeface="굴림" pitchFamily="50" charset="-127"/>
              </a:rPr>
              <a:t>simpleType</a:t>
            </a:r>
            <a:endParaRPr kumimoji="0" lang="en-US" altLang="ko-KR" kern="0" dirty="0" smtClean="0">
              <a:ea typeface="굴림" pitchFamily="50" charset="-127"/>
            </a:endParaRPr>
          </a:p>
          <a:p>
            <a:pPr latinLnBrk="0"/>
            <a:r>
              <a:rPr kumimoji="0" lang="en-US" altLang="ko-KR" kern="0" dirty="0" smtClean="0">
                <a:ea typeface="굴림" pitchFamily="50" charset="-127"/>
              </a:rPr>
              <a:t>Si un </a:t>
            </a:r>
            <a:r>
              <a:rPr kumimoji="0" lang="en-US" altLang="ko-KR" kern="0" dirty="0" err="1" smtClean="0">
                <a:ea typeface="굴림" pitchFamily="50" charset="-127"/>
              </a:rPr>
              <a:t>élément</a:t>
            </a:r>
            <a:r>
              <a:rPr kumimoji="0" lang="en-US" altLang="ko-KR" kern="0" dirty="0" smtClean="0">
                <a:ea typeface="굴림" pitchFamily="50" charset="-127"/>
              </a:rPr>
              <a:t> a des </a:t>
            </a:r>
            <a:r>
              <a:rPr kumimoji="0" lang="en-US" altLang="ko-KR" kern="0" dirty="0" err="1" smtClean="0">
                <a:ea typeface="굴림" pitchFamily="50" charset="-127"/>
              </a:rPr>
              <a:t>attributs</a:t>
            </a:r>
            <a:r>
              <a:rPr kumimoji="0" lang="en-US" altLang="ko-KR" kern="0" dirty="0" smtClean="0">
                <a:ea typeface="굴림" pitchFamily="50" charset="-127"/>
              </a:rPr>
              <a:t>, </a:t>
            </a:r>
            <a:r>
              <a:rPr kumimoji="0" lang="en-US" altLang="ko-KR" kern="0" dirty="0" err="1" smtClean="0">
                <a:ea typeface="굴림" pitchFamily="50" charset="-127"/>
              </a:rPr>
              <a:t>cet</a:t>
            </a:r>
            <a:r>
              <a:rPr kumimoji="0" lang="en-US" altLang="ko-KR" kern="0" dirty="0" smtClean="0">
                <a:ea typeface="굴림" pitchFamily="50" charset="-127"/>
              </a:rPr>
              <a:t> </a:t>
            </a:r>
            <a:r>
              <a:rPr kumimoji="0" lang="en-US" altLang="ko-KR" kern="0" dirty="0" err="1" smtClean="0">
                <a:ea typeface="굴림" pitchFamily="50" charset="-127"/>
              </a:rPr>
              <a:t>élément</a:t>
            </a:r>
            <a:r>
              <a:rPr kumimoji="0" lang="en-US" altLang="ko-KR" kern="0" dirty="0" smtClean="0">
                <a:ea typeface="굴림" pitchFamily="50" charset="-127"/>
              </a:rPr>
              <a:t> </a:t>
            </a:r>
            <a:r>
              <a:rPr kumimoji="0" lang="en-US" altLang="ko-KR" kern="0" dirty="0" err="1" smtClean="0">
                <a:ea typeface="굴림" pitchFamily="50" charset="-127"/>
              </a:rPr>
              <a:t>est</a:t>
            </a:r>
            <a:r>
              <a:rPr kumimoji="0" lang="en-US" altLang="ko-KR" kern="0" dirty="0" smtClean="0">
                <a:ea typeface="굴림" pitchFamily="50" charset="-127"/>
              </a:rPr>
              <a:t> un </a:t>
            </a:r>
            <a:r>
              <a:rPr kumimoji="0" lang="en-US" altLang="ko-KR" kern="0" dirty="0" err="1" smtClean="0">
                <a:ea typeface="굴림" pitchFamily="50" charset="-127"/>
              </a:rPr>
              <a:t>complexType</a:t>
            </a:r>
            <a:endParaRPr kumimoji="0" lang="en-US" altLang="ko-KR" kern="0" dirty="0" smtClean="0">
              <a:ea typeface="굴림" pitchFamily="50" charset="-127"/>
            </a:endParaRPr>
          </a:p>
          <a:p>
            <a:pPr latinLnBrk="0"/>
            <a:r>
              <a:rPr lang="en-US" dirty="0"/>
              <a:t>&lt;</a:t>
            </a:r>
            <a:r>
              <a:rPr lang="en-US" dirty="0" err="1"/>
              <a:t>xs:attribute</a:t>
            </a:r>
            <a:r>
              <a:rPr lang="en-US" dirty="0"/>
              <a:t> name="xxx" type="</a:t>
            </a:r>
            <a:r>
              <a:rPr lang="en-US" dirty="0" err="1"/>
              <a:t>yyy</a:t>
            </a:r>
            <a:r>
              <a:rPr lang="en-US" dirty="0"/>
              <a:t>"/&gt; </a:t>
            </a:r>
            <a:endParaRPr lang="en-US" dirty="0" smtClean="0"/>
          </a:p>
          <a:p>
            <a:pPr latinLnBrk="0"/>
            <a:r>
              <a:rPr kumimoji="0" lang="en-US" altLang="ko-KR" kern="0" dirty="0" smtClean="0">
                <a:ea typeface="굴림" pitchFamily="50" charset="-127"/>
              </a:rPr>
              <a:t>Types </a:t>
            </a:r>
            <a:r>
              <a:rPr kumimoji="0" lang="en-US" altLang="ko-KR" kern="0" dirty="0" err="1" smtClean="0">
                <a:ea typeface="굴림" pitchFamily="50" charset="-127"/>
              </a:rPr>
              <a:t>communs</a:t>
            </a:r>
            <a:r>
              <a:rPr kumimoji="0" lang="en-US" altLang="ko-KR" kern="0" dirty="0" smtClean="0">
                <a:ea typeface="굴림" pitchFamily="50" charset="-127"/>
              </a:rPr>
              <a:t>:</a:t>
            </a:r>
            <a:endParaRPr kumimoji="0" lang="fr-FR" altLang="ko-KR" kern="0" dirty="0">
              <a:ea typeface="굴림" pitchFamily="50" charset="-127"/>
            </a:endParaRPr>
          </a:p>
          <a:p>
            <a:pPr marL="0" indent="0" latinLnBrk="0">
              <a:buNone/>
            </a:pPr>
            <a:r>
              <a:rPr kumimoji="0" lang="fr-FR" altLang="ko-KR" kern="0" dirty="0" smtClean="0">
                <a:ea typeface="굴림" pitchFamily="50" charset="-127"/>
              </a:rPr>
              <a:t>	</a:t>
            </a:r>
            <a:r>
              <a:rPr kumimoji="0" lang="fr-FR" altLang="ko-KR" kern="0" dirty="0" err="1" smtClean="0">
                <a:ea typeface="굴림" pitchFamily="50" charset="-127"/>
              </a:rPr>
              <a:t>xs:string</a:t>
            </a:r>
            <a:r>
              <a:rPr kumimoji="0" lang="fr-FR" altLang="ko-KR" kern="0" dirty="0">
                <a:ea typeface="굴림" pitchFamily="50" charset="-127"/>
              </a:rPr>
              <a:t>	</a:t>
            </a:r>
            <a:r>
              <a:rPr kumimoji="0" lang="fr-FR" altLang="ko-KR" kern="0" dirty="0" err="1" smtClean="0">
                <a:ea typeface="굴림" pitchFamily="50" charset="-127"/>
              </a:rPr>
              <a:t>xs:decimal</a:t>
            </a:r>
            <a:r>
              <a:rPr kumimoji="0" lang="fr-FR" altLang="ko-KR" kern="0" dirty="0" smtClean="0">
                <a:ea typeface="굴림" pitchFamily="50" charset="-127"/>
              </a:rPr>
              <a:t>	</a:t>
            </a:r>
            <a:r>
              <a:rPr kumimoji="0" lang="fr-FR" altLang="ko-KR" kern="0" dirty="0" err="1" smtClean="0">
                <a:ea typeface="굴림" pitchFamily="50" charset="-127"/>
              </a:rPr>
              <a:t>xs:integer</a:t>
            </a:r>
            <a:endParaRPr kumimoji="0" lang="fr-FR" altLang="ko-KR" kern="0" dirty="0" smtClean="0">
              <a:ea typeface="굴림" pitchFamily="50" charset="-127"/>
            </a:endParaRPr>
          </a:p>
          <a:p>
            <a:pPr marL="0" indent="0" latinLnBrk="0">
              <a:buNone/>
            </a:pPr>
            <a:r>
              <a:rPr kumimoji="0" lang="fr-FR" altLang="ko-KR" kern="0" dirty="0">
                <a:ea typeface="굴림" pitchFamily="50" charset="-127"/>
              </a:rPr>
              <a:t>	</a:t>
            </a:r>
            <a:r>
              <a:rPr kumimoji="0" lang="fr-FR" altLang="ko-KR" kern="0" dirty="0" err="1" smtClean="0">
                <a:ea typeface="굴림" pitchFamily="50" charset="-127"/>
              </a:rPr>
              <a:t>xs:boolean</a:t>
            </a:r>
            <a:r>
              <a:rPr kumimoji="0" lang="fr-FR" altLang="ko-KR" kern="0" dirty="0" smtClean="0">
                <a:ea typeface="굴림" pitchFamily="50" charset="-127"/>
              </a:rPr>
              <a:t>	</a:t>
            </a:r>
            <a:r>
              <a:rPr kumimoji="0" lang="fr-FR" altLang="ko-KR" kern="0" dirty="0" err="1" smtClean="0">
                <a:ea typeface="굴림" pitchFamily="50" charset="-127"/>
              </a:rPr>
              <a:t>xs:date</a:t>
            </a:r>
            <a:r>
              <a:rPr kumimoji="0" lang="fr-FR" altLang="ko-KR" kern="0" dirty="0" smtClean="0">
                <a:ea typeface="굴림" pitchFamily="50" charset="-127"/>
              </a:rPr>
              <a:t>	</a:t>
            </a:r>
            <a:r>
              <a:rPr kumimoji="0" lang="fr-FR" altLang="ko-KR" kern="0" dirty="0" err="1" smtClean="0">
                <a:ea typeface="굴림" pitchFamily="50" charset="-127"/>
              </a:rPr>
              <a:t>xs:time</a:t>
            </a:r>
            <a:endParaRPr kumimoji="0" lang="fr-FR" altLang="ko-KR" kern="0" dirty="0" smtClean="0">
              <a:ea typeface="굴림" pitchFamily="50" charset="-127"/>
            </a:endParaRPr>
          </a:p>
          <a:p>
            <a:pPr latinLnBrk="0"/>
            <a:r>
              <a:rPr kumimoji="0" lang="en-US" altLang="ko-KR" kern="0" dirty="0" err="1" smtClean="0">
                <a:ea typeface="굴림" pitchFamily="50" charset="-127"/>
              </a:rPr>
              <a:t>Attributs</a:t>
            </a:r>
            <a:r>
              <a:rPr kumimoji="0" lang="en-US" altLang="ko-KR" kern="0" dirty="0" smtClean="0">
                <a:ea typeface="굴림" pitchFamily="50" charset="-127"/>
              </a:rPr>
              <a:t> avec </a:t>
            </a:r>
            <a:r>
              <a:rPr kumimoji="0" lang="en-US" altLang="ko-KR" kern="0" dirty="0" err="1" smtClean="0">
                <a:ea typeface="굴림" pitchFamily="50" charset="-127"/>
              </a:rPr>
              <a:t>valeurs</a:t>
            </a:r>
            <a:r>
              <a:rPr kumimoji="0" lang="en-US" altLang="ko-KR" kern="0" dirty="0" smtClean="0">
                <a:ea typeface="굴림" pitchFamily="50" charset="-127"/>
              </a:rPr>
              <a:t> par </a:t>
            </a:r>
            <a:r>
              <a:rPr kumimoji="0" lang="en-US" altLang="ko-KR" kern="0" dirty="0" err="1" smtClean="0">
                <a:ea typeface="굴림" pitchFamily="50" charset="-127"/>
              </a:rPr>
              <a:t>défauts</a:t>
            </a:r>
            <a:r>
              <a:rPr kumimoji="0" lang="en-US" altLang="ko-KR" kern="0" dirty="0" smtClean="0">
                <a:ea typeface="굴림" pitchFamily="50" charset="-127"/>
              </a:rPr>
              <a:t> </a:t>
            </a:r>
            <a:r>
              <a:rPr kumimoji="0" lang="en-US" altLang="ko-KR" kern="0" dirty="0" err="1" smtClean="0">
                <a:ea typeface="굴림" pitchFamily="50" charset="-127"/>
              </a:rPr>
              <a:t>ou</a:t>
            </a:r>
            <a:r>
              <a:rPr kumimoji="0" lang="en-US" altLang="ko-KR" kern="0" dirty="0" smtClean="0">
                <a:ea typeface="굴림" pitchFamily="50" charset="-127"/>
              </a:rPr>
              <a:t> </a:t>
            </a:r>
            <a:r>
              <a:rPr kumimoji="0" lang="en-US" altLang="ko-KR" kern="0" dirty="0" err="1" smtClean="0">
                <a:ea typeface="굴림" pitchFamily="50" charset="-127"/>
              </a:rPr>
              <a:t>valeurs</a:t>
            </a:r>
            <a:r>
              <a:rPr kumimoji="0" lang="en-US" altLang="ko-KR" kern="0" dirty="0" smtClean="0">
                <a:ea typeface="굴림" pitchFamily="50" charset="-127"/>
              </a:rPr>
              <a:t> </a:t>
            </a:r>
            <a:r>
              <a:rPr kumimoji="0" lang="en-US" altLang="ko-KR" kern="0" dirty="0" err="1" smtClean="0">
                <a:ea typeface="굴림" pitchFamily="50" charset="-127"/>
              </a:rPr>
              <a:t>prédéfinies</a:t>
            </a:r>
            <a:endParaRPr kumimoji="0" lang="en-US" altLang="ko-KR" kern="0" dirty="0" smtClean="0">
              <a:ea typeface="굴림" pitchFamily="50" charset="-127"/>
            </a:endParaRPr>
          </a:p>
          <a:p>
            <a:pPr lvl="1" latinLnBrk="0"/>
            <a:r>
              <a:rPr lang="en-US" dirty="0" smtClean="0"/>
              <a:t>&lt;</a:t>
            </a:r>
            <a:r>
              <a:rPr lang="en-US" dirty="0" err="1" smtClean="0"/>
              <a:t>xs:attribute</a:t>
            </a:r>
            <a:r>
              <a:rPr lang="en-US" dirty="0" smtClean="0"/>
              <a:t> </a:t>
            </a:r>
            <a:r>
              <a:rPr lang="en-US" dirty="0"/>
              <a:t>name="</a:t>
            </a:r>
            <a:r>
              <a:rPr lang="en-US" dirty="0" err="1"/>
              <a:t>lang</a:t>
            </a:r>
            <a:r>
              <a:rPr lang="en-US" dirty="0"/>
              <a:t>" type="</a:t>
            </a:r>
            <a:r>
              <a:rPr lang="en-US" dirty="0" err="1"/>
              <a:t>xs:string</a:t>
            </a:r>
            <a:r>
              <a:rPr lang="en-US" dirty="0"/>
              <a:t>" default="EN</a:t>
            </a:r>
            <a:r>
              <a:rPr lang="en-US" dirty="0" smtClean="0"/>
              <a:t>"/&gt;</a:t>
            </a:r>
          </a:p>
          <a:p>
            <a:pPr lvl="1" latinLnBrk="0"/>
            <a:r>
              <a:rPr lang="en-US" dirty="0"/>
              <a:t>&lt;</a:t>
            </a:r>
            <a:r>
              <a:rPr lang="en-US" dirty="0" err="1"/>
              <a:t>xs:attribute</a:t>
            </a:r>
            <a:r>
              <a:rPr lang="en-US" dirty="0"/>
              <a:t> name="</a:t>
            </a:r>
            <a:r>
              <a:rPr lang="en-US" dirty="0" err="1"/>
              <a:t>lang</a:t>
            </a:r>
            <a:r>
              <a:rPr lang="en-US" dirty="0"/>
              <a:t>" type="</a:t>
            </a:r>
            <a:r>
              <a:rPr lang="en-US" dirty="0" err="1"/>
              <a:t>xs:string</a:t>
            </a:r>
            <a:r>
              <a:rPr lang="en-US" dirty="0"/>
              <a:t>" fixed="EN"/&gt; </a:t>
            </a:r>
            <a:endParaRPr kumimoji="0" lang="fr-FR" altLang="ko-KR" kern="0" dirty="0">
              <a:ea typeface="굴림" pitchFamily="50" charset="-127"/>
            </a:endParaRPr>
          </a:p>
          <a:p>
            <a:pPr latinLnBrk="0"/>
            <a:r>
              <a:rPr kumimoji="0" lang="en-US" altLang="ko-KR" kern="0" dirty="0" err="1" smtClean="0">
                <a:ea typeface="굴림" pitchFamily="50" charset="-127"/>
              </a:rPr>
              <a:t>Attributs</a:t>
            </a:r>
            <a:r>
              <a:rPr kumimoji="0" lang="en-US" altLang="ko-KR" kern="0" dirty="0" smtClean="0">
                <a:ea typeface="굴림" pitchFamily="50" charset="-127"/>
              </a:rPr>
              <a:t> </a:t>
            </a:r>
            <a:r>
              <a:rPr kumimoji="0" lang="en-US" altLang="ko-KR" kern="0" dirty="0" err="1" smtClean="0">
                <a:ea typeface="굴림" pitchFamily="50" charset="-127"/>
              </a:rPr>
              <a:t>sont</a:t>
            </a:r>
            <a:r>
              <a:rPr kumimoji="0" lang="en-US" altLang="ko-KR" kern="0" dirty="0" smtClean="0">
                <a:ea typeface="굴림" pitchFamily="50" charset="-127"/>
              </a:rPr>
              <a:t> </a:t>
            </a:r>
            <a:r>
              <a:rPr kumimoji="0" lang="en-US" altLang="ko-KR" kern="0" dirty="0" err="1" smtClean="0">
                <a:ea typeface="굴림" pitchFamily="50" charset="-127"/>
              </a:rPr>
              <a:t>optionnels</a:t>
            </a:r>
            <a:r>
              <a:rPr kumimoji="0" lang="en-US" altLang="ko-KR" kern="0" dirty="0" smtClean="0">
                <a:ea typeface="굴림" pitchFamily="50" charset="-127"/>
              </a:rPr>
              <a:t> par </a:t>
            </a:r>
            <a:r>
              <a:rPr kumimoji="0" lang="en-US" altLang="ko-KR" kern="0" dirty="0" err="1" smtClean="0">
                <a:ea typeface="굴림" pitchFamily="50" charset="-127"/>
              </a:rPr>
              <a:t>défaut</a:t>
            </a:r>
            <a:endParaRPr kumimoji="0" lang="en-US" altLang="ko-KR" kern="0" dirty="0" smtClean="0">
              <a:ea typeface="굴림" pitchFamily="50" charset="-127"/>
            </a:endParaRPr>
          </a:p>
          <a:p>
            <a:pPr lvl="1" latinLnBrk="0"/>
            <a:r>
              <a:rPr lang="en-US" dirty="0" smtClean="0"/>
              <a:t>&lt;</a:t>
            </a:r>
            <a:r>
              <a:rPr lang="en-US" dirty="0" err="1" smtClean="0"/>
              <a:t>xs:attribute</a:t>
            </a:r>
            <a:r>
              <a:rPr lang="en-US" dirty="0" smtClean="0"/>
              <a:t> </a:t>
            </a:r>
            <a:r>
              <a:rPr lang="en-US" dirty="0"/>
              <a:t>name="</a:t>
            </a:r>
            <a:r>
              <a:rPr lang="en-US" dirty="0" err="1"/>
              <a:t>lang</a:t>
            </a:r>
            <a:r>
              <a:rPr lang="en-US" dirty="0"/>
              <a:t>" type="</a:t>
            </a:r>
            <a:r>
              <a:rPr lang="en-US" dirty="0" err="1"/>
              <a:t>xs:string</a:t>
            </a:r>
            <a:r>
              <a:rPr lang="en-US" dirty="0"/>
              <a:t>" use="required"/&gt; </a:t>
            </a:r>
            <a:endParaRPr lang="en-US" dirty="0" smtClean="0"/>
          </a:p>
          <a:p>
            <a:pPr latinLnBrk="0"/>
            <a:r>
              <a:rPr kumimoji="0" lang="en-US" kern="0" dirty="0" smtClean="0"/>
              <a:t>Ex:</a:t>
            </a:r>
          </a:p>
          <a:p>
            <a:pPr lvl="1" latinLnBrk="0"/>
            <a:r>
              <a:rPr lang="nb-NO" dirty="0"/>
              <a:t>&lt;lastname lang="EN"&gt;Smith&lt;/lastname</a:t>
            </a:r>
            <a:r>
              <a:rPr lang="nb-NO" dirty="0" smtClean="0"/>
              <a:t>&gt;</a:t>
            </a:r>
          </a:p>
          <a:p>
            <a:pPr lvl="1" latinLnBrk="0"/>
            <a:r>
              <a:rPr lang="nb-NO" dirty="0"/>
              <a:t>&lt;</a:t>
            </a:r>
            <a:r>
              <a:rPr lang="nb-NO" dirty="0" smtClean="0"/>
              <a:t>lastname&gt;Smith</a:t>
            </a:r>
            <a:r>
              <a:rPr lang="nb-NO" dirty="0"/>
              <a:t>&lt;/lastname</a:t>
            </a:r>
            <a:r>
              <a:rPr lang="nb-NO" dirty="0" smtClean="0"/>
              <a:t>&gt;</a:t>
            </a:r>
          </a:p>
          <a:p>
            <a:pPr lvl="1" latinLnBrk="0"/>
            <a:r>
              <a:rPr lang="nb-NO" dirty="0"/>
              <a:t>&lt;lastname lang</a:t>
            </a:r>
            <a:r>
              <a:rPr lang="nb-NO" dirty="0" smtClean="0"/>
              <a:t>="FR"&gt;Martin&lt;/</a:t>
            </a:r>
            <a:r>
              <a:rPr lang="nb-NO" dirty="0"/>
              <a:t>lastname&gt;</a:t>
            </a:r>
            <a:endParaRPr kumimoji="0" lang="fr-FR" kern="0" dirty="0"/>
          </a:p>
        </p:txBody>
      </p:sp>
    </p:spTree>
    <p:extLst>
      <p:ext uri="{BB962C8B-B14F-4D97-AF65-F5344CB8AC3E}">
        <p14:creationId xmlns:p14="http://schemas.microsoft.com/office/powerpoint/2010/main" val="3797931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CDD6274F-6637-4876-A8D8-D2D12009FFA7}" type="slidenum">
              <a:rPr lang="fr-FR"/>
              <a:pPr/>
              <a:t>86</a:t>
            </a:fld>
            <a:endParaRPr lang="fr-FR"/>
          </a:p>
        </p:txBody>
      </p:sp>
      <p:sp>
        <p:nvSpPr>
          <p:cNvPr id="550914" name="Rectangle 2"/>
          <p:cNvSpPr>
            <a:spLocks noGrp="1" noChangeArrowheads="1"/>
          </p:cNvSpPr>
          <p:nvPr>
            <p:ph type="title"/>
          </p:nvPr>
        </p:nvSpPr>
        <p:spPr/>
        <p:txBody>
          <a:bodyPr/>
          <a:lstStyle/>
          <a:p>
            <a:r>
              <a:rPr lang="fr-FR"/>
              <a:t>Substitution de type</a:t>
            </a:r>
          </a:p>
        </p:txBody>
      </p:sp>
      <p:sp>
        <p:nvSpPr>
          <p:cNvPr id="550915" name="Rectangle 3"/>
          <p:cNvSpPr>
            <a:spLocks noGrp="1" noChangeArrowheads="1"/>
          </p:cNvSpPr>
          <p:nvPr>
            <p:ph type="body" idx="1"/>
          </p:nvPr>
        </p:nvSpPr>
        <p:spPr/>
        <p:txBody>
          <a:bodyPr/>
          <a:lstStyle/>
          <a:p>
            <a:r>
              <a:rPr lang="fr-FR"/>
              <a:t>Les XML Schemas supportent l’héritage OO</a:t>
            </a:r>
          </a:p>
          <a:p>
            <a:pPr lvl="1"/>
            <a:r>
              <a:rPr lang="fr-FR"/>
              <a:t>Les types dérivés héritent du modèle de base</a:t>
            </a:r>
          </a:p>
          <a:p>
            <a:pPr lvl="1"/>
            <a:r>
              <a:rPr lang="fr-FR"/>
              <a:t>Les types dérivés se substituent au type de base</a:t>
            </a:r>
          </a:p>
          <a:p>
            <a:pPr lvl="1"/>
            <a:r>
              <a:rPr lang="fr-FR"/>
              <a:t>L’attribut </a:t>
            </a:r>
            <a:r>
              <a:rPr lang="fr-FR">
                <a:solidFill>
                  <a:srgbClr val="E91D1D"/>
                </a:solidFill>
              </a:rPr>
              <a:t>xsi:type </a:t>
            </a:r>
            <a:r>
              <a:rPr lang="fr-FR"/>
              <a:t>indique la substitution</a:t>
            </a:r>
          </a:p>
          <a:p>
            <a:pPr lvl="1"/>
            <a:endParaRPr lang="fr-FR"/>
          </a:p>
          <a:p>
            <a:endParaRPr lang="fr-FR"/>
          </a:p>
        </p:txBody>
      </p:sp>
      <p:sp>
        <p:nvSpPr>
          <p:cNvPr id="550916" name="Rectangle 4"/>
          <p:cNvSpPr>
            <a:spLocks noChangeArrowheads="1"/>
          </p:cNvSpPr>
          <p:nvPr/>
        </p:nvSpPr>
        <p:spPr bwMode="blackWhite">
          <a:xfrm>
            <a:off x="152400" y="2209800"/>
            <a:ext cx="8382000" cy="2921000"/>
          </a:xfrm>
          <a:prstGeom prst="rect">
            <a:avLst/>
          </a:prstGeom>
          <a:solidFill>
            <a:srgbClr val="CCCC00"/>
          </a:solidFill>
          <a:ln w="12700">
            <a:solidFill>
              <a:schemeClr val="tx1"/>
            </a:solidFill>
            <a:miter lim="800000"/>
            <a:headEnd/>
            <a:tailEnd/>
          </a:ln>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&lt;schema </a:t>
            </a:r>
            <a:r>
              <a:rPr kumimoji="0" lang="en-US" sz="1500" b="1" dirty="0" err="1">
                <a:latin typeface="Courier New" pitchFamily="49" charset="0"/>
              </a:rPr>
              <a:t>xmlns</a:t>
            </a:r>
            <a:r>
              <a:rPr kumimoji="0" lang="en-US" sz="1500" b="1" dirty="0">
                <a:latin typeface="Courier New" pitchFamily="49" charset="0"/>
              </a:rPr>
              <a:t>=‘http://www.w3.org/1999/</a:t>
            </a:r>
            <a:r>
              <a:rPr kumimoji="0" lang="en-US" sz="1500" b="1" dirty="0" err="1">
                <a:latin typeface="Courier New" pitchFamily="49" charset="0"/>
              </a:rPr>
              <a:t>XMLSchema</a:t>
            </a:r>
            <a:r>
              <a:rPr kumimoji="0" lang="en-US" sz="1500" b="1" dirty="0">
                <a:latin typeface="Courier New" pitchFamily="49" charset="0"/>
              </a:rPr>
              <a: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  </a:t>
            </a:r>
            <a:r>
              <a:rPr kumimoji="0" lang="en-US" sz="1500" b="1" dirty="0" err="1">
                <a:latin typeface="Courier New" pitchFamily="49" charset="0"/>
              </a:rPr>
              <a:t>targetNamespace</a:t>
            </a:r>
            <a:r>
              <a:rPr kumimoji="0" lang="en-US" sz="1500" b="1" dirty="0">
                <a:latin typeface="Courier New" pitchFamily="49" charset="0"/>
              </a:rPr>
              <a:t>=‘[</a:t>
            </a:r>
            <a:r>
              <a:rPr kumimoji="0" lang="en-US" sz="1500" b="1" dirty="0" err="1">
                <a:latin typeface="Courier New" pitchFamily="49" charset="0"/>
              </a:rPr>
              <a:t>boburi</a:t>
            </a:r>
            <a:r>
              <a:rPr kumimoji="0" lang="en-US" sz="1500" b="1" dirty="0">
                <a:latin typeface="Courier New" pitchFamily="49" charset="0"/>
              </a:rPr>
              <a:t>]’ </a:t>
            </a:r>
            <a:r>
              <a:rPr kumimoji="0" lang="en-US" sz="1500" b="1" dirty="0" err="1">
                <a:latin typeface="Courier New" pitchFamily="49" charset="0"/>
              </a:rPr>
              <a:t>xmlns:t</a:t>
            </a:r>
            <a:r>
              <a:rPr kumimoji="0" lang="en-US" sz="1500" b="1" dirty="0">
                <a:latin typeface="Courier New" pitchFamily="49" charset="0"/>
              </a:rPr>
              <a:t>=‘[</a:t>
            </a:r>
            <a:r>
              <a:rPr kumimoji="0" lang="en-US" sz="1500" b="1" dirty="0" err="1">
                <a:latin typeface="Courier New" pitchFamily="49" charset="0"/>
              </a:rPr>
              <a:t>boburi</a:t>
            </a:r>
            <a:r>
              <a:rPr kumimoji="0" lang="en-US" sz="1500" b="1" dirty="0">
                <a:latin typeface="Courier New" pitchFamily="49" charset="0"/>
              </a:rPr>
              <a:t>]’&gt;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  &lt;</a:t>
            </a:r>
            <a:r>
              <a:rPr kumimoji="0" lang="en-US" sz="1500" b="1" dirty="0" err="1">
                <a:latin typeface="Courier New" pitchFamily="49" charset="0"/>
              </a:rPr>
              <a:t>complexType</a:t>
            </a:r>
            <a:r>
              <a:rPr kumimoji="0" lang="en-US" sz="1500" b="1" dirty="0">
                <a:latin typeface="Courier New" pitchFamily="49" charset="0"/>
              </a:rPr>
              <a:t> name=‘Person</a:t>
            </a:r>
            <a:r>
              <a:rPr kumimoji="0" lang="en-US" sz="1500" b="1" dirty="0" smtClean="0">
                <a:latin typeface="Courier New" pitchFamily="49" charset="0"/>
              </a:rPr>
              <a:t>’&gt;</a:t>
            </a:r>
            <a:endParaRPr kumimoji="0" lang="en-US" sz="1500" b="1" dirty="0">
              <a:latin typeface="Courier New" pitchFamily="49" charset="0"/>
            </a:endParaRP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    &lt;element name=‘name’ type=‘string’ /&gt;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  &lt;/</a:t>
            </a:r>
            <a:r>
              <a:rPr kumimoji="0" lang="en-US" sz="1500" b="1" dirty="0" err="1">
                <a:latin typeface="Courier New" pitchFamily="49" charset="0"/>
              </a:rPr>
              <a:t>complexType</a:t>
            </a:r>
            <a:r>
              <a:rPr kumimoji="0" lang="en-US" sz="1500" b="1" dirty="0">
                <a:latin typeface="Courier New" pitchFamily="49" charset="0"/>
              </a:rPr>
              <a:t>&gt;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  </a:t>
            </a:r>
            <a:r>
              <a:rPr kumimoji="0" lang="en-US" sz="1500" b="1" dirty="0">
                <a:solidFill>
                  <a:schemeClr val="accent2"/>
                </a:solidFill>
                <a:latin typeface="Courier New" pitchFamily="49" charset="0"/>
              </a:rPr>
              <a:t>&lt;</a:t>
            </a:r>
            <a:r>
              <a:rPr kumimoji="0" lang="en-US" sz="1500" b="1" dirty="0" err="1">
                <a:solidFill>
                  <a:schemeClr val="accent2"/>
                </a:solidFill>
                <a:latin typeface="Courier New" pitchFamily="49" charset="0"/>
              </a:rPr>
              <a:t>complexType</a:t>
            </a:r>
            <a:r>
              <a:rPr kumimoji="0" lang="en-US" sz="1500" b="1" dirty="0">
                <a:solidFill>
                  <a:schemeClr val="accent2"/>
                </a:solidFill>
                <a:latin typeface="Courier New" pitchFamily="49" charset="0"/>
              </a:rPr>
              <a:t> name=‘Student’ base=‘</a:t>
            </a:r>
            <a:r>
              <a:rPr kumimoji="0" lang="en-US" sz="1500" b="1" dirty="0" err="1">
                <a:solidFill>
                  <a:schemeClr val="accent2"/>
                </a:solidFill>
                <a:latin typeface="Courier New" pitchFamily="49" charset="0"/>
              </a:rPr>
              <a:t>t:Person</a:t>
            </a:r>
            <a:r>
              <a:rPr kumimoji="0" lang="en-US" sz="1500" b="1" dirty="0">
                <a:solidFill>
                  <a:schemeClr val="accent2"/>
                </a:solidFill>
                <a:latin typeface="Courier New" pitchFamily="49" charset="0"/>
              </a:rPr>
              <a: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solidFill>
                  <a:schemeClr val="accent2"/>
                </a:solidFill>
                <a:latin typeface="Courier New" pitchFamily="49" charset="0"/>
              </a:rPr>
              <a:t>               </a:t>
            </a:r>
            <a:r>
              <a:rPr kumimoji="0" lang="en-US" sz="1500" b="1" dirty="0" err="1">
                <a:solidFill>
                  <a:schemeClr val="accent2"/>
                </a:solidFill>
                <a:latin typeface="Courier New" pitchFamily="49" charset="0"/>
              </a:rPr>
              <a:t>derivedBy</a:t>
            </a:r>
            <a:r>
              <a:rPr kumimoji="0" lang="en-US" sz="1500" b="1" dirty="0">
                <a:solidFill>
                  <a:schemeClr val="accent2"/>
                </a:solidFill>
                <a:latin typeface="Courier New" pitchFamily="49" charset="0"/>
              </a:rPr>
              <a:t>=‘extension’ &gt;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solidFill>
                  <a:schemeClr val="accent2"/>
                </a:solidFill>
                <a:latin typeface="Courier New" pitchFamily="49" charset="0"/>
              </a:rPr>
              <a:t>    &lt;element name=‘age’ type=‘string’ /&gt;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solidFill>
                  <a:schemeClr val="accent2"/>
                </a:solidFill>
                <a:latin typeface="Courier New" pitchFamily="49" charset="0"/>
              </a:rPr>
              <a:t>  &lt;/</a:t>
            </a:r>
            <a:r>
              <a:rPr kumimoji="0" lang="en-US" sz="1500" b="1" dirty="0" err="1">
                <a:solidFill>
                  <a:schemeClr val="accent2"/>
                </a:solidFill>
                <a:latin typeface="Courier New" pitchFamily="49" charset="0"/>
              </a:rPr>
              <a:t>complexType</a:t>
            </a:r>
            <a:r>
              <a:rPr kumimoji="0" lang="en-US" sz="1500" b="1" dirty="0">
                <a:solidFill>
                  <a:schemeClr val="accent2"/>
                </a:solidFill>
                <a:latin typeface="Courier New" pitchFamily="49" charset="0"/>
              </a:rPr>
              <a:t>&gt;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  &lt;element name=‘bob’ type=‘</a:t>
            </a:r>
            <a:r>
              <a:rPr kumimoji="0" lang="en-US" sz="1500" b="1" dirty="0" err="1">
                <a:latin typeface="Courier New" pitchFamily="49" charset="0"/>
              </a:rPr>
              <a:t>t:</a:t>
            </a:r>
            <a:r>
              <a:rPr kumimoji="0" lang="en-US" sz="1500" b="1" dirty="0" err="1">
                <a:solidFill>
                  <a:schemeClr val="accent2"/>
                </a:solidFill>
                <a:latin typeface="Courier New" pitchFamily="49" charset="0"/>
              </a:rPr>
              <a:t>Student</a:t>
            </a:r>
            <a:r>
              <a:rPr kumimoji="0" lang="en-US" sz="1500" b="1" dirty="0">
                <a:latin typeface="Courier New" pitchFamily="49" charset="0"/>
              </a:rPr>
              <a:t>’ /&gt;</a:t>
            </a:r>
          </a:p>
          <a:p>
            <a:pPr marL="9525" indent="-9525" algn="l" defTabSz="896938" eaLnBrk="0" latinLnBrk="0" hangingPunct="0">
              <a:spcAft>
                <a:spcPct val="10000"/>
              </a:spcAft>
              <a:tabLst>
                <a:tab pos="1066800" algn="l"/>
                <a:tab pos="1387475" algn="l"/>
                <a:tab pos="1706563" algn="l"/>
                <a:tab pos="2079625" algn="l"/>
              </a:tabLst>
            </a:pPr>
            <a:r>
              <a:rPr kumimoji="0" lang="en-US" sz="1500" b="1" dirty="0">
                <a:latin typeface="Courier New" pitchFamily="49" charset="0"/>
              </a:rPr>
              <a:t>&lt;/schema&gt;</a:t>
            </a:r>
          </a:p>
        </p:txBody>
      </p:sp>
      <p:sp>
        <p:nvSpPr>
          <p:cNvPr id="550917" name="Rectangle 5"/>
          <p:cNvSpPr>
            <a:spLocks noChangeArrowheads="1"/>
          </p:cNvSpPr>
          <p:nvPr/>
        </p:nvSpPr>
        <p:spPr bwMode="blackWhite">
          <a:xfrm>
            <a:off x="381000" y="5105400"/>
            <a:ext cx="8458200" cy="914400"/>
          </a:xfrm>
          <a:prstGeom prst="rect">
            <a:avLst/>
          </a:prstGeom>
          <a:solidFill>
            <a:srgbClr val="CC9900"/>
          </a:solidFill>
          <a:ln w="12700">
            <a:solidFill>
              <a:schemeClr val="tx1"/>
            </a:solidFill>
            <a:miter lim="800000"/>
            <a:headEnd/>
            <a:tailEnd/>
          </a:ln>
          <a:effectLst>
            <a:outerShdw dist="107763" dir="2700000" algn="ctr" rotWithShape="0">
              <a:schemeClr val="bg2"/>
            </a:outerShdw>
          </a:effectLst>
        </p:spPr>
        <p:txBody>
          <a:bodyPr lIns="170385" tIns="85934" rIns="170385" bIns="85934">
            <a:spAutoFit/>
          </a:bodyPr>
          <a:lstStyle/>
          <a:p>
            <a:pPr marL="9525" indent="-9525" algn="l" defTabSz="896938" eaLnBrk="0" latinLnBrk="0" hangingPunct="0">
              <a:spcAft>
                <a:spcPct val="10000"/>
              </a:spcAft>
              <a:tabLst>
                <a:tab pos="1066800" algn="l"/>
                <a:tab pos="1387475" algn="l"/>
                <a:tab pos="1706563" algn="l"/>
                <a:tab pos="2079625" algn="l"/>
              </a:tabLst>
            </a:pPr>
            <a:r>
              <a:rPr kumimoji="0" lang="en-US" sz="1500" b="1">
                <a:latin typeface="Courier New" pitchFamily="49" charset="0"/>
              </a:rPr>
              <a:t>&lt;b:bob&gt;</a:t>
            </a:r>
          </a:p>
          <a:p>
            <a:pPr marL="9525" indent="-9525" algn="l" defTabSz="896938" eaLnBrk="0" latinLnBrk="0" hangingPunct="0">
              <a:spcAft>
                <a:spcPct val="10000"/>
              </a:spcAft>
              <a:tabLst>
                <a:tab pos="1066800" algn="l"/>
                <a:tab pos="1387475" algn="l"/>
                <a:tab pos="1706563" algn="l"/>
                <a:tab pos="2079625" algn="l"/>
              </a:tabLst>
            </a:pPr>
            <a:r>
              <a:rPr kumimoji="0" lang="en-US" sz="1500" b="1">
                <a:latin typeface="Courier New" pitchFamily="49" charset="0"/>
              </a:rPr>
              <a:t>  &lt;name&gt;Don&lt;/name&gt;&lt;age&gt;25&lt;/age&gt;</a:t>
            </a:r>
          </a:p>
          <a:p>
            <a:pPr marL="9525" indent="-9525" algn="l" defTabSz="896938" eaLnBrk="0" latinLnBrk="0" hangingPunct="0">
              <a:spcAft>
                <a:spcPct val="10000"/>
              </a:spcAft>
              <a:tabLst>
                <a:tab pos="1066800" algn="l"/>
                <a:tab pos="1387475" algn="l"/>
                <a:tab pos="1706563" algn="l"/>
                <a:tab pos="2079625" algn="l"/>
              </a:tabLst>
            </a:pPr>
            <a:r>
              <a:rPr kumimoji="0" lang="en-US" sz="1500" b="1">
                <a:latin typeface="Courier New" pitchFamily="49" charset="0"/>
              </a:rPr>
              <a:t>&lt;/b:bob&gt;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0"/>
          </p:nvPr>
        </p:nvSpPr>
        <p:spPr/>
        <p:txBody>
          <a:bodyPr/>
          <a:lstStyle/>
          <a:p>
            <a:fld id="{5BE5131E-4918-44D5-AB4B-D575AE069588}" type="slidenum">
              <a:rPr lang="fr-FR"/>
              <a:pPr/>
              <a:t>87</a:t>
            </a:fld>
            <a:endParaRPr lang="fr-FR"/>
          </a:p>
        </p:txBody>
      </p:sp>
      <p:sp>
        <p:nvSpPr>
          <p:cNvPr id="538626" name="Rectangle 2"/>
          <p:cNvSpPr>
            <a:spLocks noGrp="1" noChangeArrowheads="1"/>
          </p:cNvSpPr>
          <p:nvPr>
            <p:ph type="title"/>
          </p:nvPr>
        </p:nvSpPr>
        <p:spPr/>
        <p:txBody>
          <a:bodyPr/>
          <a:lstStyle/>
          <a:p>
            <a:r>
              <a:rPr lang="fr-FR"/>
              <a:t>Exemple : XSD vs. DTDs</a:t>
            </a:r>
          </a:p>
        </p:txBody>
      </p:sp>
      <p:sp>
        <p:nvSpPr>
          <p:cNvPr id="538627" name="Rectangle 3"/>
          <p:cNvSpPr>
            <a:spLocks noGrp="1" noChangeArrowheads="1"/>
          </p:cNvSpPr>
          <p:nvPr>
            <p:ph type="body" sz="half" idx="1"/>
          </p:nvPr>
        </p:nvSpPr>
        <p:spPr>
          <a:xfrm>
            <a:off x="5029200" y="1295400"/>
            <a:ext cx="4648200" cy="5867400"/>
          </a:xfrm>
        </p:spPr>
        <p:txBody>
          <a:bodyPr/>
          <a:lstStyle/>
          <a:p>
            <a:pPr>
              <a:buFont typeface="Wingdings" pitchFamily="2" charset="2"/>
              <a:buNone/>
            </a:pPr>
            <a:r>
              <a:rPr lang="fr-FR" sz="1000" dirty="0"/>
              <a:t>&lt;</a:t>
            </a:r>
            <a:r>
              <a:rPr lang="fr-FR" sz="1000" dirty="0" err="1"/>
              <a:t>elementType</a:t>
            </a:r>
            <a:r>
              <a:rPr lang="fr-FR" sz="1000" dirty="0"/>
              <a:t> </a:t>
            </a:r>
            <a:r>
              <a:rPr lang="fr-FR" sz="1000" dirty="0" err="1"/>
              <a:t>name</a:t>
            </a:r>
            <a:r>
              <a:rPr lang="fr-FR" sz="1000" dirty="0"/>
              <a:t> = "Auteur" model = "open"&gt; </a:t>
            </a:r>
            <a:br>
              <a:rPr lang="fr-FR" sz="1000" dirty="0"/>
            </a:br>
            <a:r>
              <a:rPr lang="fr-FR" sz="1000" dirty="0"/>
              <a:t>&lt;</a:t>
            </a:r>
            <a:r>
              <a:rPr lang="fr-FR" sz="1000" dirty="0" err="1"/>
              <a:t>sequence</a:t>
            </a:r>
            <a:r>
              <a:rPr lang="fr-FR" sz="1000" dirty="0"/>
              <a:t>&gt; </a:t>
            </a:r>
            <a:br>
              <a:rPr lang="fr-FR" sz="1000" dirty="0"/>
            </a:br>
            <a:r>
              <a:rPr lang="fr-FR" sz="1000" dirty="0"/>
              <a:t>&lt;</a:t>
            </a:r>
            <a:r>
              <a:rPr lang="fr-FR" sz="1000" dirty="0" err="1"/>
              <a:t>elementTypeRef</a:t>
            </a:r>
            <a:r>
              <a:rPr lang="fr-FR" sz="1000" dirty="0"/>
              <a:t> </a:t>
            </a:r>
            <a:r>
              <a:rPr lang="fr-FR" sz="1000" dirty="0" err="1"/>
              <a:t>name</a:t>
            </a:r>
            <a:r>
              <a:rPr lang="fr-FR" sz="1000" dirty="0"/>
              <a:t> = "Nom"/&gt; </a:t>
            </a:r>
            <a:br>
              <a:rPr lang="fr-FR" sz="1000" dirty="0"/>
            </a:br>
            <a:r>
              <a:rPr lang="fr-FR" sz="1000" dirty="0"/>
              <a:t>&lt;</a:t>
            </a:r>
            <a:r>
              <a:rPr lang="fr-FR" sz="1000" dirty="0" err="1"/>
              <a:t>elementTypeRef</a:t>
            </a:r>
            <a:r>
              <a:rPr lang="fr-FR" sz="1000" dirty="0"/>
              <a:t> </a:t>
            </a:r>
            <a:r>
              <a:rPr lang="fr-FR" sz="1000" dirty="0" err="1"/>
              <a:t>name</a:t>
            </a:r>
            <a:r>
              <a:rPr lang="fr-FR" sz="1000" dirty="0"/>
              <a:t> = "</a:t>
            </a:r>
            <a:r>
              <a:rPr lang="fr-FR" sz="1000" dirty="0" err="1"/>
              <a:t>Prenom</a:t>
            </a:r>
            <a:r>
              <a:rPr lang="fr-FR" sz="1000" dirty="0"/>
              <a:t>"/&gt;</a:t>
            </a:r>
            <a:br>
              <a:rPr lang="fr-FR" sz="1000" dirty="0"/>
            </a:br>
            <a:r>
              <a:rPr lang="fr-FR" sz="1000" dirty="0"/>
              <a:t>&lt;</a:t>
            </a:r>
            <a:r>
              <a:rPr lang="fr-FR" sz="1000" dirty="0" err="1"/>
              <a:t>elementTypeRef</a:t>
            </a:r>
            <a:r>
              <a:rPr lang="fr-FR" sz="1000" dirty="0"/>
              <a:t> </a:t>
            </a:r>
            <a:r>
              <a:rPr lang="fr-FR" sz="1000" dirty="0" err="1"/>
              <a:t>name</a:t>
            </a:r>
            <a:r>
              <a:rPr lang="fr-FR" sz="1000" dirty="0"/>
              <a:t> = "</a:t>
            </a:r>
            <a:r>
              <a:rPr lang="fr-FR" sz="1000" dirty="0" err="1"/>
              <a:t>NumTéléphone</a:t>
            </a:r>
            <a:r>
              <a:rPr lang="fr-FR" sz="1000" dirty="0"/>
              <a:t>"/&gt; </a:t>
            </a:r>
            <a:br>
              <a:rPr lang="fr-FR" sz="1000" dirty="0"/>
            </a:br>
            <a:r>
              <a:rPr lang="fr-FR" sz="1000" dirty="0"/>
              <a:t>&lt;</a:t>
            </a:r>
            <a:r>
              <a:rPr lang="fr-FR" sz="1000" dirty="0" err="1"/>
              <a:t>elementTypeRef</a:t>
            </a:r>
            <a:r>
              <a:rPr lang="fr-FR" sz="1000" dirty="0"/>
              <a:t> </a:t>
            </a:r>
            <a:r>
              <a:rPr lang="fr-FR" sz="1000" dirty="0" err="1"/>
              <a:t>name</a:t>
            </a:r>
            <a:r>
              <a:rPr lang="fr-FR" sz="1000" dirty="0"/>
              <a:t> = "Editeur"/&gt;</a:t>
            </a:r>
            <a:br>
              <a:rPr lang="fr-FR" sz="1000" dirty="0"/>
            </a:br>
            <a:r>
              <a:rPr lang="fr-FR" sz="1000" dirty="0"/>
              <a:t>&lt;/</a:t>
            </a:r>
            <a:r>
              <a:rPr lang="fr-FR" sz="1000" dirty="0" err="1"/>
              <a:t>sequence</a:t>
            </a:r>
            <a:r>
              <a:rPr lang="fr-FR" sz="1000" dirty="0"/>
              <a:t>&gt; &lt;/</a:t>
            </a:r>
            <a:r>
              <a:rPr lang="fr-FR" sz="1000" dirty="0" err="1"/>
              <a:t>elementType</a:t>
            </a:r>
            <a:r>
              <a:rPr lang="fr-FR" sz="1000" dirty="0"/>
              <a:t>&gt;</a:t>
            </a:r>
            <a:br>
              <a:rPr lang="fr-FR" sz="1000" dirty="0"/>
            </a:br>
            <a:endParaRPr lang="fr-FR" sz="1000" dirty="0"/>
          </a:p>
          <a:p>
            <a:pPr>
              <a:buFont typeface="Wingdings" pitchFamily="2" charset="2"/>
              <a:buNone/>
            </a:pPr>
            <a:r>
              <a:rPr lang="fr-FR" sz="1000" dirty="0">
                <a:solidFill>
                  <a:schemeClr val="accent2"/>
                </a:solidFill>
              </a:rPr>
              <a:t>&lt;</a:t>
            </a:r>
            <a:r>
              <a:rPr lang="fr-FR" sz="1000" dirty="0" err="1">
                <a:solidFill>
                  <a:schemeClr val="accent2"/>
                </a:solidFill>
              </a:rPr>
              <a:t>elementType</a:t>
            </a:r>
            <a:r>
              <a:rPr lang="fr-FR" sz="1000" dirty="0">
                <a:solidFill>
                  <a:schemeClr val="accent2"/>
                </a:solidFill>
              </a:rPr>
              <a:t> </a:t>
            </a:r>
            <a:r>
              <a:rPr lang="fr-FR" sz="1000" dirty="0" err="1">
                <a:solidFill>
                  <a:schemeClr val="accent2"/>
                </a:solidFill>
              </a:rPr>
              <a:t>name</a:t>
            </a:r>
            <a:r>
              <a:rPr lang="fr-FR" sz="1000" dirty="0">
                <a:solidFill>
                  <a:schemeClr val="accent2"/>
                </a:solidFill>
              </a:rPr>
              <a:t> = "Nom" model = "open"&gt; </a:t>
            </a:r>
            <a:br>
              <a:rPr lang="fr-FR" sz="1000" dirty="0">
                <a:solidFill>
                  <a:schemeClr val="accent2"/>
                </a:solidFill>
              </a:rPr>
            </a:br>
            <a:r>
              <a:rPr lang="fr-FR" sz="1000" dirty="0">
                <a:solidFill>
                  <a:schemeClr val="accent2"/>
                </a:solidFill>
              </a:rPr>
              <a:t>&lt;</a:t>
            </a:r>
            <a:r>
              <a:rPr lang="fr-FR" sz="1000" dirty="0" err="1">
                <a:solidFill>
                  <a:schemeClr val="accent2"/>
                </a:solidFill>
              </a:rPr>
              <a:t>datatypeRef</a:t>
            </a:r>
            <a:r>
              <a:rPr lang="fr-FR" sz="1000" dirty="0">
                <a:solidFill>
                  <a:schemeClr val="accent2"/>
                </a:solidFill>
              </a:rPr>
              <a:t> </a:t>
            </a:r>
            <a:r>
              <a:rPr lang="fr-FR" sz="1000" dirty="0" err="1">
                <a:solidFill>
                  <a:schemeClr val="accent2"/>
                </a:solidFill>
              </a:rPr>
              <a:t>name</a:t>
            </a:r>
            <a:r>
              <a:rPr lang="fr-FR" sz="1000" dirty="0">
                <a:solidFill>
                  <a:schemeClr val="accent2"/>
                </a:solidFill>
              </a:rPr>
              <a:t> = "string"/&gt; &lt;/</a:t>
            </a:r>
            <a:r>
              <a:rPr lang="fr-FR" sz="1000" dirty="0" err="1">
                <a:solidFill>
                  <a:schemeClr val="accent2"/>
                </a:solidFill>
              </a:rPr>
              <a:t>elementType</a:t>
            </a:r>
            <a:r>
              <a:rPr lang="fr-FR" sz="1000" dirty="0">
                <a:solidFill>
                  <a:schemeClr val="accent2"/>
                </a:solidFill>
              </a:rPr>
              <a:t>&gt;</a:t>
            </a:r>
          </a:p>
          <a:p>
            <a:pPr>
              <a:buFont typeface="Wingdings" pitchFamily="2" charset="2"/>
              <a:buNone/>
            </a:pPr>
            <a:r>
              <a:rPr lang="fr-FR" sz="1000" dirty="0"/>
              <a:t> </a:t>
            </a:r>
            <a:br>
              <a:rPr lang="fr-FR" sz="1000" dirty="0"/>
            </a:br>
            <a:r>
              <a:rPr lang="fr-FR" sz="1000" dirty="0"/>
              <a:t>&lt;</a:t>
            </a:r>
            <a:r>
              <a:rPr lang="fr-FR" sz="1000" dirty="0" err="1"/>
              <a:t>elementType</a:t>
            </a:r>
            <a:r>
              <a:rPr lang="fr-FR" sz="1000" dirty="0"/>
              <a:t> </a:t>
            </a:r>
            <a:r>
              <a:rPr lang="fr-FR" sz="1000" dirty="0" err="1"/>
              <a:t>name</a:t>
            </a:r>
            <a:r>
              <a:rPr lang="fr-FR" sz="1000" dirty="0"/>
              <a:t> = "</a:t>
            </a:r>
            <a:r>
              <a:rPr lang="fr-FR" sz="1000" dirty="0" err="1"/>
              <a:t>Prenom</a:t>
            </a:r>
            <a:r>
              <a:rPr lang="fr-FR" sz="1000" dirty="0"/>
              <a:t>" model = "open"&gt;</a:t>
            </a:r>
            <a:br>
              <a:rPr lang="fr-FR" sz="1000" dirty="0"/>
            </a:br>
            <a:r>
              <a:rPr lang="fr-FR" sz="1000" dirty="0"/>
              <a:t>&lt;</a:t>
            </a:r>
            <a:r>
              <a:rPr lang="fr-FR" sz="1000" dirty="0" err="1"/>
              <a:t>datatypeRef</a:t>
            </a:r>
            <a:r>
              <a:rPr lang="fr-FR" sz="1000" dirty="0"/>
              <a:t> </a:t>
            </a:r>
            <a:r>
              <a:rPr lang="fr-FR" sz="1000" dirty="0" err="1"/>
              <a:t>name</a:t>
            </a:r>
            <a:r>
              <a:rPr lang="fr-FR" sz="1000" dirty="0"/>
              <a:t> = "string"/&gt;</a:t>
            </a:r>
            <a:br>
              <a:rPr lang="fr-FR" sz="1000" dirty="0"/>
            </a:br>
            <a:r>
              <a:rPr lang="fr-FR" sz="1000" dirty="0"/>
              <a:t>&lt;/</a:t>
            </a:r>
            <a:r>
              <a:rPr lang="fr-FR" sz="1000" dirty="0" err="1"/>
              <a:t>elementType</a:t>
            </a:r>
            <a:r>
              <a:rPr lang="fr-FR" sz="1000" dirty="0"/>
              <a:t>&gt;</a:t>
            </a:r>
            <a:br>
              <a:rPr lang="fr-FR" sz="1000" dirty="0"/>
            </a:br>
            <a:endParaRPr lang="fr-FR" sz="1000" dirty="0"/>
          </a:p>
          <a:p>
            <a:pPr>
              <a:buFont typeface="Wingdings" pitchFamily="2" charset="2"/>
              <a:buNone/>
            </a:pPr>
            <a:r>
              <a:rPr lang="fr-FR" sz="1000" dirty="0">
                <a:solidFill>
                  <a:schemeClr val="accent2"/>
                </a:solidFill>
              </a:rPr>
              <a:t>&lt;</a:t>
            </a:r>
            <a:r>
              <a:rPr lang="fr-FR" sz="1000" dirty="0" err="1">
                <a:solidFill>
                  <a:schemeClr val="accent2"/>
                </a:solidFill>
              </a:rPr>
              <a:t>elementType</a:t>
            </a:r>
            <a:r>
              <a:rPr lang="fr-FR" sz="1000" dirty="0">
                <a:solidFill>
                  <a:schemeClr val="accent2"/>
                </a:solidFill>
              </a:rPr>
              <a:t> </a:t>
            </a:r>
            <a:r>
              <a:rPr lang="fr-FR" sz="1000" dirty="0" err="1">
                <a:solidFill>
                  <a:schemeClr val="accent2"/>
                </a:solidFill>
              </a:rPr>
              <a:t>name</a:t>
            </a:r>
            <a:r>
              <a:rPr lang="fr-FR" sz="1000" dirty="0">
                <a:solidFill>
                  <a:schemeClr val="accent2"/>
                </a:solidFill>
              </a:rPr>
              <a:t> = "Editeur" model = "open"&gt; </a:t>
            </a:r>
            <a:br>
              <a:rPr lang="fr-FR" sz="1000" dirty="0">
                <a:solidFill>
                  <a:schemeClr val="accent2"/>
                </a:solidFill>
              </a:rPr>
            </a:br>
            <a:r>
              <a:rPr lang="fr-FR" sz="1000" dirty="0">
                <a:solidFill>
                  <a:schemeClr val="accent2"/>
                </a:solidFill>
              </a:rPr>
              <a:t>&lt;</a:t>
            </a:r>
            <a:r>
              <a:rPr lang="fr-FR" sz="1000" dirty="0" err="1">
                <a:solidFill>
                  <a:schemeClr val="accent2"/>
                </a:solidFill>
              </a:rPr>
              <a:t>datatypeRef</a:t>
            </a:r>
            <a:r>
              <a:rPr lang="fr-FR" sz="1000" dirty="0">
                <a:solidFill>
                  <a:schemeClr val="accent2"/>
                </a:solidFill>
              </a:rPr>
              <a:t> </a:t>
            </a:r>
            <a:r>
              <a:rPr lang="fr-FR" sz="1000" dirty="0" err="1">
                <a:solidFill>
                  <a:schemeClr val="accent2"/>
                </a:solidFill>
              </a:rPr>
              <a:t>name</a:t>
            </a:r>
            <a:r>
              <a:rPr lang="fr-FR" sz="1000" dirty="0">
                <a:solidFill>
                  <a:schemeClr val="accent2"/>
                </a:solidFill>
              </a:rPr>
              <a:t> = "string"/&gt;</a:t>
            </a:r>
            <a:br>
              <a:rPr lang="fr-FR" sz="1000" dirty="0">
                <a:solidFill>
                  <a:schemeClr val="accent2"/>
                </a:solidFill>
              </a:rPr>
            </a:br>
            <a:r>
              <a:rPr lang="fr-FR" sz="1000" dirty="0">
                <a:solidFill>
                  <a:schemeClr val="accent2"/>
                </a:solidFill>
              </a:rPr>
              <a:t>&lt;/</a:t>
            </a:r>
            <a:r>
              <a:rPr lang="fr-FR" sz="1000" dirty="0" err="1">
                <a:solidFill>
                  <a:schemeClr val="accent2"/>
                </a:solidFill>
              </a:rPr>
              <a:t>elementType</a:t>
            </a:r>
            <a:r>
              <a:rPr lang="fr-FR" sz="1000" dirty="0">
                <a:solidFill>
                  <a:schemeClr val="accent2"/>
                </a:solidFill>
              </a:rPr>
              <a:t>&gt;</a:t>
            </a:r>
          </a:p>
          <a:p>
            <a:pPr>
              <a:buFont typeface="Wingdings" pitchFamily="2" charset="2"/>
              <a:buNone/>
            </a:pPr>
            <a:r>
              <a:rPr lang="fr-FR" sz="1000" dirty="0">
                <a:solidFill>
                  <a:schemeClr val="accent2"/>
                </a:solidFill>
              </a:rPr>
              <a:t> </a:t>
            </a:r>
            <a:br>
              <a:rPr lang="fr-FR" sz="1000" dirty="0">
                <a:solidFill>
                  <a:schemeClr val="accent2"/>
                </a:solidFill>
              </a:rPr>
            </a:br>
            <a:r>
              <a:rPr lang="fr-FR" sz="1000" dirty="0"/>
              <a:t>&lt;</a:t>
            </a:r>
            <a:r>
              <a:rPr lang="fr-FR" sz="1000" dirty="0" err="1"/>
              <a:t>elementType</a:t>
            </a:r>
            <a:r>
              <a:rPr lang="fr-FR" sz="1000" dirty="0"/>
              <a:t> </a:t>
            </a:r>
            <a:r>
              <a:rPr lang="fr-FR" sz="1000" dirty="0" err="1"/>
              <a:t>name</a:t>
            </a:r>
            <a:r>
              <a:rPr lang="fr-FR" sz="1000" dirty="0"/>
              <a:t> = "</a:t>
            </a:r>
            <a:r>
              <a:rPr lang="fr-FR" sz="1000" dirty="0" err="1"/>
              <a:t>NumTéléphone</a:t>
            </a:r>
            <a:r>
              <a:rPr lang="fr-FR" sz="1000" dirty="0"/>
              <a:t>" model = "open"&gt;</a:t>
            </a:r>
            <a:br>
              <a:rPr lang="fr-FR" sz="1000" dirty="0"/>
            </a:br>
            <a:r>
              <a:rPr lang="fr-FR" sz="1000" dirty="0"/>
              <a:t>&lt;</a:t>
            </a:r>
            <a:r>
              <a:rPr lang="fr-FR" sz="1000" dirty="0" err="1"/>
              <a:t>datatypeRef</a:t>
            </a:r>
            <a:r>
              <a:rPr lang="fr-FR" sz="1000" dirty="0"/>
              <a:t> </a:t>
            </a:r>
            <a:r>
              <a:rPr lang="fr-FR" sz="1000" dirty="0" err="1"/>
              <a:t>name</a:t>
            </a:r>
            <a:r>
              <a:rPr lang="fr-FR" sz="1000" dirty="0"/>
              <a:t> = "</a:t>
            </a:r>
            <a:r>
              <a:rPr lang="fr-FR" sz="1000" dirty="0" err="1"/>
              <a:t>number</a:t>
            </a:r>
            <a:r>
              <a:rPr lang="fr-FR" sz="1000" dirty="0"/>
              <a:t>"/&gt; </a:t>
            </a:r>
            <a:br>
              <a:rPr lang="fr-FR" sz="1000" dirty="0"/>
            </a:br>
            <a:r>
              <a:rPr lang="fr-FR" sz="1000" dirty="0"/>
              <a:t>&lt;/</a:t>
            </a:r>
            <a:r>
              <a:rPr lang="fr-FR" sz="1000" dirty="0" err="1"/>
              <a:t>elementType</a:t>
            </a:r>
            <a:r>
              <a:rPr lang="fr-FR" sz="1000" dirty="0"/>
              <a:t>&gt;</a:t>
            </a:r>
          </a:p>
          <a:p>
            <a:pPr>
              <a:buFont typeface="Wingdings" pitchFamily="2" charset="2"/>
              <a:buNone/>
            </a:pPr>
            <a:r>
              <a:rPr lang="fr-FR" sz="1000" dirty="0"/>
              <a:t> </a:t>
            </a:r>
            <a:br>
              <a:rPr lang="fr-FR" sz="1000" dirty="0"/>
            </a:br>
            <a:r>
              <a:rPr lang="fr-FR" sz="1000" dirty="0">
                <a:solidFill>
                  <a:schemeClr val="accent2"/>
                </a:solidFill>
              </a:rPr>
              <a:t>&lt;</a:t>
            </a:r>
            <a:r>
              <a:rPr lang="fr-FR" sz="1000" dirty="0" err="1">
                <a:solidFill>
                  <a:schemeClr val="accent2"/>
                </a:solidFill>
              </a:rPr>
              <a:t>elementType</a:t>
            </a:r>
            <a:r>
              <a:rPr lang="fr-FR" sz="1000" dirty="0">
                <a:solidFill>
                  <a:schemeClr val="accent2"/>
                </a:solidFill>
              </a:rPr>
              <a:t> </a:t>
            </a:r>
            <a:r>
              <a:rPr lang="fr-FR" sz="1000" dirty="0" err="1">
                <a:solidFill>
                  <a:schemeClr val="accent2"/>
                </a:solidFill>
              </a:rPr>
              <a:t>name</a:t>
            </a:r>
            <a:r>
              <a:rPr lang="fr-FR" sz="1000" dirty="0">
                <a:solidFill>
                  <a:schemeClr val="accent2"/>
                </a:solidFill>
              </a:rPr>
              <a:t> = "Prologue" model = "open"&gt; </a:t>
            </a:r>
            <a:br>
              <a:rPr lang="fr-FR" sz="1000" dirty="0">
                <a:solidFill>
                  <a:schemeClr val="accent2"/>
                </a:solidFill>
              </a:rPr>
            </a:br>
            <a:r>
              <a:rPr lang="fr-FR" sz="1000" dirty="0">
                <a:solidFill>
                  <a:schemeClr val="accent2"/>
                </a:solidFill>
              </a:rPr>
              <a:t>&lt;</a:t>
            </a:r>
            <a:r>
              <a:rPr lang="fr-FR" sz="1000" dirty="0" err="1">
                <a:solidFill>
                  <a:schemeClr val="accent2"/>
                </a:solidFill>
              </a:rPr>
              <a:t>datatypeRef</a:t>
            </a:r>
            <a:r>
              <a:rPr lang="fr-FR" sz="1000" dirty="0">
                <a:solidFill>
                  <a:schemeClr val="accent2"/>
                </a:solidFill>
              </a:rPr>
              <a:t> </a:t>
            </a:r>
            <a:r>
              <a:rPr lang="fr-FR" sz="1000" dirty="0" err="1">
                <a:solidFill>
                  <a:schemeClr val="accent2"/>
                </a:solidFill>
              </a:rPr>
              <a:t>name</a:t>
            </a:r>
            <a:r>
              <a:rPr lang="fr-FR" sz="1000" dirty="0">
                <a:solidFill>
                  <a:schemeClr val="accent2"/>
                </a:solidFill>
              </a:rPr>
              <a:t> = "string"/&gt;</a:t>
            </a:r>
            <a:br>
              <a:rPr lang="fr-FR" sz="1000" dirty="0">
                <a:solidFill>
                  <a:schemeClr val="accent2"/>
                </a:solidFill>
              </a:rPr>
            </a:br>
            <a:r>
              <a:rPr lang="fr-FR" sz="1000" dirty="0">
                <a:solidFill>
                  <a:schemeClr val="accent2"/>
                </a:solidFill>
              </a:rPr>
              <a:t>&lt;/</a:t>
            </a:r>
            <a:r>
              <a:rPr lang="fr-FR" sz="1000" dirty="0" err="1">
                <a:solidFill>
                  <a:schemeClr val="accent2"/>
                </a:solidFill>
              </a:rPr>
              <a:t>elementType</a:t>
            </a:r>
            <a:r>
              <a:rPr lang="fr-FR" sz="1000" dirty="0">
                <a:solidFill>
                  <a:schemeClr val="accent2"/>
                </a:solidFill>
              </a:rPr>
              <a:t>&gt;</a:t>
            </a:r>
          </a:p>
          <a:p>
            <a:pPr>
              <a:buFont typeface="Wingdings" pitchFamily="2" charset="2"/>
              <a:buNone/>
            </a:pPr>
            <a:r>
              <a:rPr lang="fr-FR" sz="1000" dirty="0">
                <a:solidFill>
                  <a:schemeClr val="accent2"/>
                </a:solidFill>
              </a:rPr>
              <a:t/>
            </a:r>
            <a:br>
              <a:rPr lang="fr-FR" sz="1000" dirty="0">
                <a:solidFill>
                  <a:schemeClr val="accent2"/>
                </a:solidFill>
              </a:rPr>
            </a:br>
            <a:r>
              <a:rPr lang="fr-FR" sz="1000" dirty="0"/>
              <a:t>&lt;</a:t>
            </a:r>
            <a:r>
              <a:rPr lang="fr-FR" sz="1000" dirty="0" err="1"/>
              <a:t>elementType</a:t>
            </a:r>
            <a:r>
              <a:rPr lang="fr-FR" sz="1000" dirty="0"/>
              <a:t> </a:t>
            </a:r>
            <a:r>
              <a:rPr lang="fr-FR" sz="1000" dirty="0" err="1"/>
              <a:t>name</a:t>
            </a:r>
            <a:r>
              <a:rPr lang="fr-FR" sz="1000" dirty="0"/>
              <a:t> = "Résumé" model = "open"&gt;</a:t>
            </a:r>
            <a:br>
              <a:rPr lang="fr-FR" sz="1000" dirty="0"/>
            </a:br>
            <a:r>
              <a:rPr lang="fr-FR" sz="1000" dirty="0"/>
              <a:t>&lt;</a:t>
            </a:r>
            <a:r>
              <a:rPr lang="fr-FR" sz="1000" dirty="0" err="1"/>
              <a:t>datatypeRef</a:t>
            </a:r>
            <a:r>
              <a:rPr lang="fr-FR" sz="1000" dirty="0"/>
              <a:t> </a:t>
            </a:r>
            <a:r>
              <a:rPr lang="fr-FR" sz="1000" dirty="0" err="1"/>
              <a:t>name</a:t>
            </a:r>
            <a:r>
              <a:rPr lang="fr-FR" sz="1000" dirty="0"/>
              <a:t> = "string"/&gt;</a:t>
            </a:r>
            <a:br>
              <a:rPr lang="fr-FR" sz="1000" dirty="0"/>
            </a:br>
            <a:r>
              <a:rPr lang="fr-FR" sz="1000" dirty="0"/>
              <a:t>&lt;/</a:t>
            </a:r>
            <a:r>
              <a:rPr lang="fr-FR" sz="1000" dirty="0" err="1"/>
              <a:t>elementType</a:t>
            </a:r>
            <a:r>
              <a:rPr lang="fr-FR" sz="1000" dirty="0"/>
              <a:t>&gt;</a:t>
            </a:r>
            <a:br>
              <a:rPr lang="fr-FR" sz="1000" dirty="0"/>
            </a:br>
            <a:r>
              <a:rPr lang="fr-FR" sz="1000" dirty="0"/>
              <a:t>&lt;/</a:t>
            </a:r>
            <a:r>
              <a:rPr lang="fr-FR" sz="1000" dirty="0" err="1"/>
              <a:t>schema</a:t>
            </a:r>
            <a:r>
              <a:rPr lang="fr-FR" sz="1000" dirty="0"/>
              <a:t>&gt; </a:t>
            </a:r>
          </a:p>
          <a:p>
            <a:pPr>
              <a:buFont typeface="Wingdings" pitchFamily="2" charset="2"/>
              <a:buNone/>
            </a:pPr>
            <a:endParaRPr lang="fr-FR" sz="1000" dirty="0"/>
          </a:p>
        </p:txBody>
      </p:sp>
      <p:sp>
        <p:nvSpPr>
          <p:cNvPr id="538628" name="Rectangle 4"/>
          <p:cNvSpPr>
            <a:spLocks noGrp="1" noChangeArrowheads="1"/>
          </p:cNvSpPr>
          <p:nvPr>
            <p:ph type="body" sz="half" idx="2"/>
          </p:nvPr>
        </p:nvSpPr>
        <p:spPr>
          <a:xfrm>
            <a:off x="0" y="685800"/>
            <a:ext cx="4648200" cy="2743200"/>
          </a:xfrm>
          <a:solidFill>
            <a:schemeClr val="accent4">
              <a:lumMod val="60000"/>
              <a:lumOff val="40000"/>
            </a:schemeClr>
          </a:solidFill>
        </p:spPr>
        <p:txBody>
          <a:bodyPr/>
          <a:lstStyle/>
          <a:p>
            <a:pPr>
              <a:buFont typeface="Wingdings" pitchFamily="2" charset="2"/>
              <a:buNone/>
            </a:pPr>
            <a:r>
              <a:rPr lang="fr-FR" sz="1000" dirty="0"/>
              <a:t>&lt;!ELEMENT Titre (#PCDATA )&gt;</a:t>
            </a:r>
            <a:br>
              <a:rPr lang="fr-FR" sz="1000" dirty="0"/>
            </a:br>
            <a:r>
              <a:rPr lang="fr-FR" sz="1000" dirty="0"/>
              <a:t>&lt;!ELEMENT Paragraphe (#PCDATA )&gt;</a:t>
            </a:r>
            <a:br>
              <a:rPr lang="fr-FR" sz="1000" dirty="0"/>
            </a:br>
            <a:r>
              <a:rPr lang="fr-FR" sz="1000" dirty="0"/>
              <a:t>&lt;!ELEMENT Texte (Auteur , Titre? , Prologue? , Résumé? , Paragraphe+ )&gt; </a:t>
            </a:r>
            <a:br>
              <a:rPr lang="fr-FR" sz="1000" dirty="0"/>
            </a:br>
            <a:r>
              <a:rPr lang="fr-FR" sz="1000" dirty="0"/>
              <a:t>&lt;!ELEMENT Auteur (Nom , </a:t>
            </a:r>
            <a:r>
              <a:rPr lang="fr-FR" sz="1000" dirty="0" err="1"/>
              <a:t>Prenom</a:t>
            </a:r>
            <a:r>
              <a:rPr lang="fr-FR" sz="1000" dirty="0"/>
              <a:t> , </a:t>
            </a:r>
            <a:r>
              <a:rPr lang="fr-FR" sz="1000" dirty="0" err="1"/>
              <a:t>NumTéléphone</a:t>
            </a:r>
            <a:r>
              <a:rPr lang="fr-FR" sz="1000" dirty="0"/>
              <a:t> , Editeur )&gt;</a:t>
            </a:r>
            <a:br>
              <a:rPr lang="fr-FR" sz="1000" dirty="0"/>
            </a:br>
            <a:r>
              <a:rPr lang="fr-FR" sz="1000" dirty="0"/>
              <a:t>&lt;!ELEMENT Nom (#PCDATA )&gt;</a:t>
            </a:r>
            <a:br>
              <a:rPr lang="fr-FR" sz="1000" dirty="0"/>
            </a:br>
            <a:r>
              <a:rPr lang="fr-FR" sz="1000" dirty="0"/>
              <a:t>&lt;!ATTLIST Nom e-</a:t>
            </a:r>
            <a:r>
              <a:rPr lang="fr-FR" sz="1000" dirty="0" err="1"/>
              <a:t>dtype</a:t>
            </a:r>
            <a:r>
              <a:rPr lang="fr-FR" sz="1000" dirty="0"/>
              <a:t> NMTOKEN #FIXED 'string' &gt;</a:t>
            </a:r>
            <a:br>
              <a:rPr lang="fr-FR" sz="1000" dirty="0"/>
            </a:br>
            <a:r>
              <a:rPr lang="fr-FR" sz="1000" dirty="0"/>
              <a:t>&lt;!ELEMENT </a:t>
            </a:r>
            <a:r>
              <a:rPr lang="fr-FR" sz="1000" dirty="0" err="1"/>
              <a:t>Prenom</a:t>
            </a:r>
            <a:r>
              <a:rPr lang="fr-FR" sz="1000" dirty="0"/>
              <a:t> (#PCDATA )&gt; </a:t>
            </a:r>
            <a:br>
              <a:rPr lang="fr-FR" sz="1000" dirty="0"/>
            </a:br>
            <a:r>
              <a:rPr lang="fr-FR" sz="1000" dirty="0"/>
              <a:t>&lt;!ELEMENT Editeur (#PCDATA )&gt; </a:t>
            </a:r>
            <a:br>
              <a:rPr lang="fr-FR" sz="1000" dirty="0"/>
            </a:br>
            <a:r>
              <a:rPr lang="fr-FR" sz="1000" dirty="0"/>
              <a:t>&lt;!ATTLIST Editeur e-</a:t>
            </a:r>
            <a:r>
              <a:rPr lang="fr-FR" sz="1000" dirty="0" err="1"/>
              <a:t>dtype</a:t>
            </a:r>
            <a:r>
              <a:rPr lang="fr-FR" sz="1000" dirty="0"/>
              <a:t> NMTOKEN #FIXED 'string' &gt; </a:t>
            </a:r>
            <a:br>
              <a:rPr lang="fr-FR" sz="1000" dirty="0"/>
            </a:br>
            <a:r>
              <a:rPr lang="fr-FR" sz="1000" dirty="0"/>
              <a:t>&lt;!ELEMENT </a:t>
            </a:r>
            <a:r>
              <a:rPr lang="fr-FR" sz="1000" dirty="0" err="1"/>
              <a:t>NumTéléphone</a:t>
            </a:r>
            <a:r>
              <a:rPr lang="fr-FR" sz="1000" dirty="0"/>
              <a:t> (#PCDATA )&gt; </a:t>
            </a:r>
            <a:br>
              <a:rPr lang="fr-FR" sz="1000" dirty="0"/>
            </a:br>
            <a:r>
              <a:rPr lang="fr-FR" sz="1000" dirty="0"/>
              <a:t>&lt;!ATTLIST </a:t>
            </a:r>
            <a:r>
              <a:rPr lang="fr-FR" sz="1000" dirty="0" err="1"/>
              <a:t>NumTéléphone</a:t>
            </a:r>
            <a:r>
              <a:rPr lang="fr-FR" sz="1000" dirty="0"/>
              <a:t> e-</a:t>
            </a:r>
            <a:r>
              <a:rPr lang="fr-FR" sz="1000" dirty="0" err="1"/>
              <a:t>dtype</a:t>
            </a:r>
            <a:r>
              <a:rPr lang="fr-FR" sz="1000" dirty="0"/>
              <a:t> NMTOKEN #FIXED '</a:t>
            </a:r>
            <a:r>
              <a:rPr lang="fr-FR" sz="1000" dirty="0" err="1"/>
              <a:t>number</a:t>
            </a:r>
            <a:r>
              <a:rPr lang="fr-FR" sz="1000" dirty="0"/>
              <a:t>' &gt; </a:t>
            </a:r>
            <a:br>
              <a:rPr lang="fr-FR" sz="1000" dirty="0"/>
            </a:br>
            <a:r>
              <a:rPr lang="fr-FR" sz="1000" dirty="0"/>
              <a:t>&lt;!ELEMENT Prologue (#PCDATA )&gt;</a:t>
            </a:r>
            <a:br>
              <a:rPr lang="fr-FR" sz="1000" dirty="0"/>
            </a:br>
            <a:r>
              <a:rPr lang="fr-FR" sz="1000" dirty="0"/>
              <a:t>&lt;!ATTLIST Prologue e-</a:t>
            </a:r>
            <a:r>
              <a:rPr lang="fr-FR" sz="1000" dirty="0" err="1"/>
              <a:t>dtype</a:t>
            </a:r>
            <a:r>
              <a:rPr lang="fr-FR" sz="1000" dirty="0"/>
              <a:t> NMTOKEN #FIXED 'string' &gt; </a:t>
            </a:r>
            <a:br>
              <a:rPr lang="fr-FR" sz="1000" dirty="0"/>
            </a:br>
            <a:r>
              <a:rPr lang="fr-FR" sz="1000" dirty="0"/>
              <a:t>&lt;!ELEMENT Résumé (#PCDATA )&gt; </a:t>
            </a:r>
            <a:br>
              <a:rPr lang="fr-FR" sz="1000" dirty="0"/>
            </a:br>
            <a:r>
              <a:rPr lang="fr-FR" sz="1000" dirty="0"/>
              <a:t>&lt;!ATTLIST Résumé e-</a:t>
            </a:r>
            <a:r>
              <a:rPr lang="fr-FR" sz="1000" dirty="0" err="1"/>
              <a:t>dtype</a:t>
            </a:r>
            <a:r>
              <a:rPr lang="fr-FR" sz="1000" dirty="0"/>
              <a:t> NMTOKEN #FIXED 'string' &gt;</a:t>
            </a:r>
          </a:p>
          <a:p>
            <a:pPr>
              <a:buFont typeface="Wingdings" pitchFamily="2" charset="2"/>
              <a:buNone/>
            </a:pPr>
            <a:endParaRPr lang="fr-FR" sz="1000" dirty="0"/>
          </a:p>
        </p:txBody>
      </p:sp>
      <p:sp>
        <p:nvSpPr>
          <p:cNvPr id="538629" name="Rectangle 5"/>
          <p:cNvSpPr>
            <a:spLocks noChangeArrowheads="1"/>
          </p:cNvSpPr>
          <p:nvPr/>
        </p:nvSpPr>
        <p:spPr bwMode="auto">
          <a:xfrm>
            <a:off x="0" y="3657600"/>
            <a:ext cx="5181600" cy="3140075"/>
          </a:xfrm>
          <a:prstGeom prst="rect">
            <a:avLst/>
          </a:prstGeom>
          <a:noFill/>
          <a:ln w="12700">
            <a:noFill/>
            <a:miter lim="800000"/>
            <a:headEnd/>
            <a:tailEnd/>
          </a:ln>
          <a:effectLst/>
        </p:spPr>
        <p:txBody>
          <a:bodyPr lIns="90000" tIns="46800" rIns="90000" bIns="46800">
            <a:spAutoFit/>
          </a:bodyPr>
          <a:lstStyle/>
          <a:p>
            <a:pPr algn="l"/>
            <a:r>
              <a:rPr kumimoji="0" lang="fr-FR" sz="1000" b="1" dirty="0">
                <a:latin typeface="Arial" pitchFamily="34" charset="0"/>
              </a:rPr>
              <a:t>&lt;?</a:t>
            </a:r>
            <a:r>
              <a:rPr kumimoji="0" lang="fr-FR" sz="1000" b="1" dirty="0" err="1">
                <a:latin typeface="Arial" pitchFamily="34" charset="0"/>
              </a:rPr>
              <a:t>xml</a:t>
            </a:r>
            <a:r>
              <a:rPr kumimoji="0" lang="fr-FR" sz="1000" b="1" dirty="0">
                <a:latin typeface="Arial" pitchFamily="34" charset="0"/>
              </a:rPr>
              <a:t> version ="1.0"?&gt;</a:t>
            </a:r>
            <a:br>
              <a:rPr kumimoji="0" lang="fr-FR" sz="1000" b="1" dirty="0">
                <a:latin typeface="Arial" pitchFamily="34" charset="0"/>
              </a:rPr>
            </a:br>
            <a:r>
              <a:rPr kumimoji="0" lang="fr-FR" sz="1000" b="1" dirty="0">
                <a:latin typeface="Arial" pitchFamily="34" charset="0"/>
              </a:rPr>
              <a:t>&lt;</a:t>
            </a:r>
            <a:r>
              <a:rPr kumimoji="0" lang="fr-FR" sz="1000" b="1" dirty="0" err="1">
                <a:latin typeface="Arial" pitchFamily="34" charset="0"/>
              </a:rPr>
              <a:t>schema</a:t>
            </a:r>
            <a:r>
              <a:rPr kumimoji="0" lang="fr-FR" sz="1000" b="1" dirty="0">
                <a:latin typeface="Arial" pitchFamily="34" charset="0"/>
              </a:rPr>
              <a:t> </a:t>
            </a:r>
            <a:r>
              <a:rPr kumimoji="0" lang="fr-FR" sz="1000" b="1" dirty="0" err="1">
                <a:latin typeface="Arial" pitchFamily="34" charset="0"/>
              </a:rPr>
              <a:t>name</a:t>
            </a:r>
            <a:r>
              <a:rPr kumimoji="0" lang="fr-FR" sz="1000" b="1" dirty="0">
                <a:latin typeface="Arial" pitchFamily="34" charset="0"/>
              </a:rPr>
              <a:t> = "ExempleDocument.dtd" </a:t>
            </a:r>
            <a:r>
              <a:rPr kumimoji="0" lang="fr-FR" sz="1000" b="1" dirty="0" err="1">
                <a:latin typeface="Arial" pitchFamily="34" charset="0"/>
              </a:rPr>
              <a:t>xmlns</a:t>
            </a:r>
            <a:r>
              <a:rPr kumimoji="0" lang="fr-FR" sz="1000" b="1" dirty="0">
                <a:latin typeface="Arial" pitchFamily="34" charset="0"/>
              </a:rPr>
              <a:t> = "http://www.w3.org/1999/05/06-xmlschema-1/structures.xsd"&gt;</a:t>
            </a:r>
            <a:br>
              <a:rPr kumimoji="0" lang="fr-FR" sz="1000" b="1" dirty="0">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"Titre" model = "open"&gt; &lt;</a:t>
            </a:r>
            <a:r>
              <a:rPr kumimoji="0" lang="fr-FR" sz="1000" b="1" dirty="0" err="1">
                <a:solidFill>
                  <a:schemeClr val="accent2"/>
                </a:solidFill>
                <a:latin typeface="Arial" pitchFamily="34" charset="0"/>
              </a:rPr>
              <a:t>datatypeRef</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"string"/&gt;</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a:t>
            </a:r>
            <a:r>
              <a:rPr kumimoji="0" lang="fr-FR" sz="1000" b="1" dirty="0">
                <a:solidFill>
                  <a:schemeClr val="accent2"/>
                </a:solidFill>
                <a:latin typeface="Arial" pitchFamily="34" charset="0"/>
              </a:rPr>
              <a:t>&gt;</a:t>
            </a:r>
            <a:r>
              <a:rPr kumimoji="0" lang="fr-FR" sz="1000" b="1" dirty="0">
                <a:latin typeface="Arial" pitchFamily="34" charset="0"/>
              </a:rPr>
              <a:t/>
            </a:r>
            <a:br>
              <a:rPr kumimoji="0" lang="fr-FR" sz="1000" b="1" dirty="0">
                <a:latin typeface="Arial" pitchFamily="34" charset="0"/>
              </a:rPr>
            </a:br>
            <a:endParaRPr kumimoji="0" lang="fr-FR" sz="1000" b="1" dirty="0">
              <a:latin typeface="Arial" pitchFamily="34" charset="0"/>
            </a:endParaRPr>
          </a:p>
          <a:p>
            <a:pPr algn="l"/>
            <a:r>
              <a:rPr kumimoji="0" lang="fr-FR" sz="1000" b="1" dirty="0">
                <a:latin typeface="Arial" pitchFamily="34" charset="0"/>
              </a:rPr>
              <a:t>&lt;</a:t>
            </a:r>
            <a:r>
              <a:rPr kumimoji="0" lang="fr-FR" sz="1000" b="1" dirty="0" err="1">
                <a:latin typeface="Arial" pitchFamily="34" charset="0"/>
              </a:rPr>
              <a:t>elementType</a:t>
            </a:r>
            <a:r>
              <a:rPr kumimoji="0" lang="fr-FR" sz="1000" b="1" dirty="0">
                <a:latin typeface="Arial" pitchFamily="34" charset="0"/>
              </a:rPr>
              <a:t> </a:t>
            </a:r>
            <a:r>
              <a:rPr kumimoji="0" lang="fr-FR" sz="1000" b="1" dirty="0" err="1">
                <a:latin typeface="Arial" pitchFamily="34" charset="0"/>
              </a:rPr>
              <a:t>name</a:t>
            </a:r>
            <a:r>
              <a:rPr kumimoji="0" lang="fr-FR" sz="1000" b="1" dirty="0">
                <a:latin typeface="Arial" pitchFamily="34" charset="0"/>
              </a:rPr>
              <a:t> = "Paragraphe" model = "open"&gt;</a:t>
            </a:r>
            <a:br>
              <a:rPr kumimoji="0" lang="fr-FR" sz="1000" b="1" dirty="0">
                <a:latin typeface="Arial" pitchFamily="34" charset="0"/>
              </a:rPr>
            </a:br>
            <a:r>
              <a:rPr kumimoji="0" lang="fr-FR" sz="1000" b="1" dirty="0">
                <a:latin typeface="Arial" pitchFamily="34" charset="0"/>
              </a:rPr>
              <a:t>&lt;</a:t>
            </a:r>
            <a:r>
              <a:rPr kumimoji="0" lang="fr-FR" sz="1000" b="1" dirty="0" err="1">
                <a:latin typeface="Arial" pitchFamily="34" charset="0"/>
              </a:rPr>
              <a:t>datatypeRef</a:t>
            </a:r>
            <a:r>
              <a:rPr kumimoji="0" lang="fr-FR" sz="1000" b="1" dirty="0">
                <a:latin typeface="Arial" pitchFamily="34" charset="0"/>
              </a:rPr>
              <a:t> </a:t>
            </a:r>
            <a:r>
              <a:rPr kumimoji="0" lang="fr-FR" sz="1000" b="1" dirty="0" err="1">
                <a:latin typeface="Arial" pitchFamily="34" charset="0"/>
              </a:rPr>
              <a:t>name</a:t>
            </a:r>
            <a:r>
              <a:rPr kumimoji="0" lang="fr-FR" sz="1000" b="1" dirty="0">
                <a:latin typeface="Arial" pitchFamily="34" charset="0"/>
              </a:rPr>
              <a:t> = "string"/&gt;</a:t>
            </a:r>
            <a:br>
              <a:rPr kumimoji="0" lang="fr-FR" sz="1000" b="1" dirty="0">
                <a:latin typeface="Arial" pitchFamily="34" charset="0"/>
              </a:rPr>
            </a:br>
            <a:r>
              <a:rPr kumimoji="0" lang="fr-FR" sz="1000" b="1" dirty="0">
                <a:latin typeface="Arial" pitchFamily="34" charset="0"/>
              </a:rPr>
              <a:t>&lt;/</a:t>
            </a:r>
            <a:r>
              <a:rPr kumimoji="0" lang="fr-FR" sz="1000" b="1" dirty="0" err="1">
                <a:latin typeface="Arial" pitchFamily="34" charset="0"/>
              </a:rPr>
              <a:t>elementType</a:t>
            </a:r>
            <a:r>
              <a:rPr kumimoji="0" lang="fr-FR" sz="1000" b="1" dirty="0">
                <a:latin typeface="Arial" pitchFamily="34" charset="0"/>
              </a:rPr>
              <a:t>&gt;</a:t>
            </a:r>
            <a:br>
              <a:rPr kumimoji="0" lang="fr-FR" sz="1000" b="1" dirty="0">
                <a:latin typeface="Arial" pitchFamily="34" charset="0"/>
              </a:rPr>
            </a:br>
            <a:endParaRPr kumimoji="0" lang="fr-FR" sz="1000" b="1" dirty="0">
              <a:latin typeface="Arial" pitchFamily="34" charset="0"/>
            </a:endParaRPr>
          </a:p>
          <a:p>
            <a:pPr algn="l"/>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"Texte" model = "open"&gt;</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sequence</a:t>
            </a:r>
            <a:r>
              <a:rPr kumimoji="0" lang="fr-FR" sz="1000" b="1" dirty="0">
                <a:solidFill>
                  <a:schemeClr val="accent2"/>
                </a:solidFill>
                <a:latin typeface="Arial" pitchFamily="34" charset="0"/>
              </a:rPr>
              <a:t>&gt;</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elementTypeRef</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"Auteur"/&gt; </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elementTypeRef</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"Titre" </a:t>
            </a:r>
            <a:r>
              <a:rPr kumimoji="0" lang="fr-FR" sz="1000" b="1" dirty="0" err="1">
                <a:solidFill>
                  <a:schemeClr val="accent2"/>
                </a:solidFill>
                <a:latin typeface="Arial" pitchFamily="34" charset="0"/>
              </a:rPr>
              <a:t>minOccur</a:t>
            </a:r>
            <a:r>
              <a:rPr kumimoji="0" lang="fr-FR" sz="1000" b="1" dirty="0">
                <a:solidFill>
                  <a:schemeClr val="accent2"/>
                </a:solidFill>
                <a:latin typeface="Arial" pitchFamily="34" charset="0"/>
              </a:rPr>
              <a:t> = "0" </a:t>
            </a:r>
            <a:r>
              <a:rPr kumimoji="0" lang="fr-FR" sz="1000" b="1" dirty="0" err="1">
                <a:solidFill>
                  <a:schemeClr val="accent2"/>
                </a:solidFill>
                <a:latin typeface="Arial" pitchFamily="34" charset="0"/>
              </a:rPr>
              <a:t>maxOccur</a:t>
            </a:r>
            <a:r>
              <a:rPr kumimoji="0" lang="fr-FR" sz="1000" b="1" dirty="0">
                <a:solidFill>
                  <a:schemeClr val="accent2"/>
                </a:solidFill>
                <a:latin typeface="Arial" pitchFamily="34" charset="0"/>
              </a:rPr>
              <a:t> = "1"/&gt; </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elementTypeRef</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"Prologue" </a:t>
            </a:r>
            <a:r>
              <a:rPr kumimoji="0" lang="fr-FR" sz="1000" b="1" dirty="0" err="1">
                <a:solidFill>
                  <a:schemeClr val="accent2"/>
                </a:solidFill>
                <a:latin typeface="Arial" pitchFamily="34" charset="0"/>
              </a:rPr>
              <a:t>minOccur</a:t>
            </a:r>
            <a:r>
              <a:rPr kumimoji="0" lang="fr-FR" sz="1000" b="1" dirty="0">
                <a:solidFill>
                  <a:schemeClr val="accent2"/>
                </a:solidFill>
                <a:latin typeface="Arial" pitchFamily="34" charset="0"/>
              </a:rPr>
              <a:t> = "0" </a:t>
            </a:r>
            <a:r>
              <a:rPr kumimoji="0" lang="fr-FR" sz="1000" b="1" dirty="0" err="1">
                <a:solidFill>
                  <a:schemeClr val="accent2"/>
                </a:solidFill>
                <a:latin typeface="Arial" pitchFamily="34" charset="0"/>
              </a:rPr>
              <a:t>maxOccur</a:t>
            </a:r>
            <a:r>
              <a:rPr kumimoji="0" lang="fr-FR" sz="1000" b="1" dirty="0">
                <a:solidFill>
                  <a:schemeClr val="accent2"/>
                </a:solidFill>
                <a:latin typeface="Arial" pitchFamily="34" charset="0"/>
              </a:rPr>
              <a:t> = "1"/&gt; </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elementTypeRef</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"Résumé" </a:t>
            </a:r>
            <a:r>
              <a:rPr kumimoji="0" lang="fr-FR" sz="1000" b="1" dirty="0" err="1">
                <a:solidFill>
                  <a:schemeClr val="accent2"/>
                </a:solidFill>
                <a:latin typeface="Arial" pitchFamily="34" charset="0"/>
              </a:rPr>
              <a:t>minOccur</a:t>
            </a:r>
            <a:r>
              <a:rPr kumimoji="0" lang="fr-FR" sz="1000" b="1" dirty="0">
                <a:solidFill>
                  <a:schemeClr val="accent2"/>
                </a:solidFill>
                <a:latin typeface="Arial" pitchFamily="34" charset="0"/>
              </a:rPr>
              <a:t> = "0" </a:t>
            </a:r>
            <a:r>
              <a:rPr kumimoji="0" lang="fr-FR" sz="1000" b="1" dirty="0" err="1">
                <a:solidFill>
                  <a:schemeClr val="accent2"/>
                </a:solidFill>
                <a:latin typeface="Arial" pitchFamily="34" charset="0"/>
              </a:rPr>
              <a:t>maxOccur</a:t>
            </a:r>
            <a:r>
              <a:rPr kumimoji="0" lang="fr-FR" sz="1000" b="1" dirty="0">
                <a:solidFill>
                  <a:schemeClr val="accent2"/>
                </a:solidFill>
                <a:latin typeface="Arial" pitchFamily="34" charset="0"/>
              </a:rPr>
              <a:t> = "1"/&gt; </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elementTypeRef</a:t>
            </a:r>
            <a:r>
              <a:rPr kumimoji="0" lang="fr-FR" sz="1000" b="1" dirty="0">
                <a:solidFill>
                  <a:schemeClr val="accent2"/>
                </a:solidFill>
                <a:latin typeface="Arial" pitchFamily="34" charset="0"/>
              </a:rPr>
              <a:t> </a:t>
            </a:r>
            <a:r>
              <a:rPr kumimoji="0" lang="fr-FR" sz="1000" b="1" dirty="0" err="1">
                <a:solidFill>
                  <a:schemeClr val="accent2"/>
                </a:solidFill>
                <a:latin typeface="Arial" pitchFamily="34" charset="0"/>
              </a:rPr>
              <a:t>name</a:t>
            </a:r>
            <a:r>
              <a:rPr kumimoji="0" lang="fr-FR" sz="1000" b="1" dirty="0">
                <a:solidFill>
                  <a:schemeClr val="accent2"/>
                </a:solidFill>
                <a:latin typeface="Arial" pitchFamily="34" charset="0"/>
              </a:rPr>
              <a:t> = "Paragraphe" </a:t>
            </a:r>
            <a:r>
              <a:rPr kumimoji="0" lang="fr-FR" sz="1000" b="1" dirty="0" err="1">
                <a:solidFill>
                  <a:schemeClr val="accent2"/>
                </a:solidFill>
                <a:latin typeface="Arial" pitchFamily="34" charset="0"/>
              </a:rPr>
              <a:t>minOccur</a:t>
            </a:r>
            <a:r>
              <a:rPr kumimoji="0" lang="fr-FR" sz="1000" b="1" dirty="0">
                <a:solidFill>
                  <a:schemeClr val="accent2"/>
                </a:solidFill>
                <a:latin typeface="Arial" pitchFamily="34" charset="0"/>
              </a:rPr>
              <a:t> = "1" </a:t>
            </a:r>
            <a:r>
              <a:rPr kumimoji="0" lang="fr-FR" sz="1000" b="1" dirty="0" err="1">
                <a:solidFill>
                  <a:schemeClr val="accent2"/>
                </a:solidFill>
                <a:latin typeface="Arial" pitchFamily="34" charset="0"/>
              </a:rPr>
              <a:t>maxOccur</a:t>
            </a:r>
            <a:r>
              <a:rPr kumimoji="0" lang="fr-FR" sz="1000" b="1" dirty="0">
                <a:solidFill>
                  <a:schemeClr val="accent2"/>
                </a:solidFill>
                <a:latin typeface="Arial" pitchFamily="34" charset="0"/>
              </a:rPr>
              <a:t> = "*"/&gt; </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sequence</a:t>
            </a:r>
            <a:r>
              <a:rPr kumimoji="0" lang="fr-FR" sz="1000" b="1" dirty="0">
                <a:solidFill>
                  <a:schemeClr val="accent2"/>
                </a:solidFill>
                <a:latin typeface="Arial" pitchFamily="34" charset="0"/>
              </a:rPr>
              <a:t>&gt; </a:t>
            </a:r>
            <a:br>
              <a:rPr kumimoji="0" lang="fr-FR" sz="1000" b="1" dirty="0">
                <a:solidFill>
                  <a:schemeClr val="accent2"/>
                </a:solidFill>
                <a:latin typeface="Arial" pitchFamily="34" charset="0"/>
              </a:rPr>
            </a:br>
            <a:r>
              <a:rPr kumimoji="0" lang="fr-FR" sz="1000" b="1" dirty="0">
                <a:solidFill>
                  <a:schemeClr val="accent2"/>
                </a:solidFill>
                <a:latin typeface="Arial" pitchFamily="34" charset="0"/>
              </a:rPr>
              <a:t>&lt;/</a:t>
            </a:r>
            <a:r>
              <a:rPr kumimoji="0" lang="fr-FR" sz="1000" b="1" dirty="0" err="1">
                <a:solidFill>
                  <a:schemeClr val="accent2"/>
                </a:solidFill>
                <a:latin typeface="Arial" pitchFamily="34" charset="0"/>
              </a:rPr>
              <a:t>elementType</a:t>
            </a:r>
            <a:r>
              <a:rPr kumimoji="0" lang="fr-FR" sz="1000" b="1" dirty="0">
                <a:solidFill>
                  <a:schemeClr val="accent2"/>
                </a:solidFill>
                <a:latin typeface="Arial" pitchFamily="34" charset="0"/>
              </a:rPr>
              <a:t>&gt;</a:t>
            </a:r>
            <a:r>
              <a:rPr kumimoji="0" lang="fr-FR" sz="1000" b="1" dirty="0">
                <a:latin typeface="Arial" pitchFamily="34" charset="0"/>
              </a:rPr>
              <a:t/>
            </a:r>
            <a:br>
              <a:rPr kumimoji="0" lang="fr-FR" sz="1000" b="1" dirty="0">
                <a:latin typeface="Arial" pitchFamily="34" charset="0"/>
              </a:rPr>
            </a:br>
            <a:endParaRPr kumimoji="0" lang="fr-FR" sz="1000" b="1" dirty="0">
              <a:latin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959F103A-F8F6-45B1-B83D-893A8FB1E0A1}" type="slidenum">
              <a:rPr lang="fr-FR"/>
              <a:pPr/>
              <a:t>88</a:t>
            </a:fld>
            <a:endParaRPr lang="fr-FR"/>
          </a:p>
        </p:txBody>
      </p:sp>
      <p:sp>
        <p:nvSpPr>
          <p:cNvPr id="633858" name="Rectangle 2"/>
          <p:cNvSpPr>
            <a:spLocks noGrp="1" noChangeArrowheads="1"/>
          </p:cNvSpPr>
          <p:nvPr>
            <p:ph type="title"/>
          </p:nvPr>
        </p:nvSpPr>
        <p:spPr/>
        <p:txBody>
          <a:bodyPr/>
          <a:lstStyle/>
          <a:p>
            <a:r>
              <a:rPr lang="fr-FR"/>
              <a:t>Ex de schéma validé par IE</a:t>
            </a:r>
          </a:p>
        </p:txBody>
      </p:sp>
      <p:sp>
        <p:nvSpPr>
          <p:cNvPr id="633859" name="Rectangle 3"/>
          <p:cNvSpPr>
            <a:spLocks noGrp="1" noChangeArrowheads="1"/>
          </p:cNvSpPr>
          <p:nvPr>
            <p:ph type="body" idx="1"/>
          </p:nvPr>
        </p:nvSpPr>
        <p:spPr>
          <a:xfrm>
            <a:off x="728663" y="801688"/>
            <a:ext cx="8380412" cy="5867400"/>
          </a:xfrm>
        </p:spPr>
        <p:txBody>
          <a:bodyPr/>
          <a:lstStyle/>
          <a:p>
            <a:pPr>
              <a:lnSpc>
                <a:spcPct val="80000"/>
              </a:lnSpc>
              <a:buFont typeface="Wingdings" pitchFamily="2" charset="2"/>
              <a:buNone/>
            </a:pPr>
            <a:r>
              <a:rPr lang="fr-FR" sz="1200">
                <a:solidFill>
                  <a:srgbClr val="003399"/>
                </a:solidFill>
              </a:rPr>
              <a:t>&lt;Schema xmlns="urn:schemas-microsoft-com:xml-data" xmlns:dt="urn:schemas-microsoft-com:datatypes"&gt;</a:t>
            </a:r>
          </a:p>
          <a:p>
            <a:pPr>
              <a:lnSpc>
                <a:spcPct val="80000"/>
              </a:lnSpc>
              <a:buFont typeface="Wingdings" pitchFamily="2" charset="2"/>
              <a:buNone/>
            </a:pPr>
            <a:r>
              <a:rPr lang="fr-FR" sz="1200"/>
              <a:t>     </a:t>
            </a:r>
          </a:p>
          <a:p>
            <a:pPr>
              <a:lnSpc>
                <a:spcPct val="80000"/>
              </a:lnSpc>
              <a:buFont typeface="Wingdings" pitchFamily="2" charset="2"/>
              <a:buNone/>
            </a:pPr>
            <a:r>
              <a:rPr lang="fr-FR" sz="1200"/>
              <a:t>&lt;ElementType name="AirLineName" content="textOnly"/&gt;</a:t>
            </a:r>
          </a:p>
          <a:p>
            <a:pPr>
              <a:lnSpc>
                <a:spcPct val="80000"/>
              </a:lnSpc>
              <a:buFont typeface="Wingdings" pitchFamily="2" charset="2"/>
              <a:buNone/>
            </a:pPr>
            <a:r>
              <a:rPr lang="fr-FR" sz="1200"/>
              <a:t>&lt;ElementType name="dd" content="textOnly"/&gt;</a:t>
            </a:r>
          </a:p>
          <a:p>
            <a:pPr>
              <a:lnSpc>
                <a:spcPct val="80000"/>
              </a:lnSpc>
              <a:buFont typeface="Wingdings" pitchFamily="2" charset="2"/>
              <a:buNone/>
            </a:pPr>
            <a:r>
              <a:rPr lang="fr-FR" sz="1200"/>
              <a:t>&lt;ElementType name="dc" content="textOnly"/&gt;</a:t>
            </a:r>
          </a:p>
          <a:p>
            <a:pPr>
              <a:lnSpc>
                <a:spcPct val="80000"/>
              </a:lnSpc>
              <a:buFont typeface="Wingdings" pitchFamily="2" charset="2"/>
              <a:buNone/>
            </a:pPr>
            <a:r>
              <a:rPr lang="fr-FR" sz="1200"/>
              <a:t>&lt;ElementType name="ac" content="textOnly"/&gt;</a:t>
            </a:r>
          </a:p>
          <a:p>
            <a:pPr>
              <a:lnSpc>
                <a:spcPct val="80000"/>
              </a:lnSpc>
              <a:buFont typeface="Wingdings" pitchFamily="2" charset="2"/>
              <a:buNone/>
            </a:pPr>
            <a:r>
              <a:rPr lang="fr-FR" sz="1200"/>
              <a:t>&lt;ElementType name="dt" content="textOnly"/&gt;</a:t>
            </a:r>
          </a:p>
          <a:p>
            <a:pPr>
              <a:lnSpc>
                <a:spcPct val="80000"/>
              </a:lnSpc>
              <a:buFont typeface="Wingdings" pitchFamily="2" charset="2"/>
              <a:buNone/>
            </a:pPr>
            <a:r>
              <a:rPr lang="fr-FR" sz="1200"/>
              <a:t>&lt;ElementType name="at" content="textOnly"/&gt;</a:t>
            </a:r>
          </a:p>
          <a:p>
            <a:pPr>
              <a:lnSpc>
                <a:spcPct val="80000"/>
              </a:lnSpc>
              <a:buFont typeface="Wingdings" pitchFamily="2" charset="2"/>
              <a:buNone/>
            </a:pPr>
            <a:r>
              <a:rPr lang="fr-FR" sz="1200"/>
              <a:t>&lt;ElementType name="TotalSeats" dt:type="int"/&gt;</a:t>
            </a:r>
          </a:p>
          <a:p>
            <a:pPr>
              <a:lnSpc>
                <a:spcPct val="80000"/>
              </a:lnSpc>
              <a:buFont typeface="Wingdings" pitchFamily="2" charset="2"/>
              <a:buNone/>
            </a:pPr>
            <a:r>
              <a:rPr lang="fr-FR" sz="1200"/>
              <a:t>&lt;ElementType name="AvailableSeats" dt:type="int"/&gt;</a:t>
            </a:r>
          </a:p>
          <a:p>
            <a:pPr>
              <a:lnSpc>
                <a:spcPct val="80000"/>
              </a:lnSpc>
              <a:buFont typeface="Wingdings" pitchFamily="2" charset="2"/>
              <a:buNone/>
            </a:pPr>
            <a:r>
              <a:rPr lang="fr-FR" sz="1200"/>
              <a:t>&lt;ElementType name="SeatPrice" dt:type="float"/&gt;</a:t>
            </a:r>
          </a:p>
          <a:p>
            <a:pPr>
              <a:lnSpc>
                <a:spcPct val="80000"/>
              </a:lnSpc>
              <a:buFont typeface="Wingdings" pitchFamily="2" charset="2"/>
              <a:buNone/>
            </a:pPr>
            <a:endParaRPr lang="fr-FR" sz="1200"/>
          </a:p>
          <a:p>
            <a:pPr>
              <a:lnSpc>
                <a:spcPct val="80000"/>
              </a:lnSpc>
              <a:buFont typeface="Wingdings" pitchFamily="2" charset="2"/>
              <a:buNone/>
            </a:pPr>
            <a:r>
              <a:rPr lang="fr-FR" sz="1200"/>
              <a:t>&lt;AttributeType name="FlightNb" dt:type="string" required="yes"/&gt;</a:t>
            </a:r>
          </a:p>
          <a:p>
            <a:pPr>
              <a:lnSpc>
                <a:spcPct val="80000"/>
              </a:lnSpc>
              <a:buFont typeface="Wingdings" pitchFamily="2" charset="2"/>
              <a:buNone/>
            </a:pPr>
            <a:endParaRPr lang="fr-FR" sz="1200"/>
          </a:p>
          <a:p>
            <a:pPr>
              <a:lnSpc>
                <a:spcPct val="80000"/>
              </a:lnSpc>
              <a:buFont typeface="Wingdings" pitchFamily="2" charset="2"/>
              <a:buNone/>
            </a:pPr>
            <a:r>
              <a:rPr lang="fr-FR" sz="1200"/>
              <a:t>&lt;ElementType name="Flight" content="eltOnly"&gt;</a:t>
            </a:r>
          </a:p>
          <a:p>
            <a:pPr>
              <a:lnSpc>
                <a:spcPct val="80000"/>
              </a:lnSpc>
              <a:buFont typeface="Wingdings" pitchFamily="2" charset="2"/>
              <a:buNone/>
            </a:pPr>
            <a:r>
              <a:rPr lang="fr-FR" sz="1200"/>
              <a:t>	&lt;attribute type="FlightNb"/&gt;</a:t>
            </a:r>
          </a:p>
          <a:p>
            <a:pPr>
              <a:lnSpc>
                <a:spcPct val="80000"/>
              </a:lnSpc>
              <a:buFont typeface="Wingdings" pitchFamily="2" charset="2"/>
              <a:buNone/>
            </a:pPr>
            <a:r>
              <a:rPr lang="fr-FR" sz="1200"/>
              <a:t>	&lt;element type="dd"/&gt;</a:t>
            </a:r>
          </a:p>
          <a:p>
            <a:pPr>
              <a:lnSpc>
                <a:spcPct val="80000"/>
              </a:lnSpc>
              <a:buFont typeface="Wingdings" pitchFamily="2" charset="2"/>
              <a:buNone/>
            </a:pPr>
            <a:r>
              <a:rPr lang="fr-FR" sz="1200"/>
              <a:t>	&lt;element type="dc"/&gt;</a:t>
            </a:r>
          </a:p>
          <a:p>
            <a:pPr>
              <a:lnSpc>
                <a:spcPct val="80000"/>
              </a:lnSpc>
              <a:buFont typeface="Wingdings" pitchFamily="2" charset="2"/>
              <a:buNone/>
            </a:pPr>
            <a:r>
              <a:rPr lang="fr-FR" sz="1200"/>
              <a:t>	&lt;element type="ac"/&gt;</a:t>
            </a:r>
          </a:p>
          <a:p>
            <a:pPr>
              <a:lnSpc>
                <a:spcPct val="80000"/>
              </a:lnSpc>
              <a:buFont typeface="Wingdings" pitchFamily="2" charset="2"/>
              <a:buNone/>
            </a:pPr>
            <a:r>
              <a:rPr lang="fr-FR" sz="1200"/>
              <a:t>	&lt;element type="dt"/&gt;</a:t>
            </a:r>
          </a:p>
          <a:p>
            <a:pPr>
              <a:lnSpc>
                <a:spcPct val="80000"/>
              </a:lnSpc>
              <a:buFont typeface="Wingdings" pitchFamily="2" charset="2"/>
              <a:buNone/>
            </a:pPr>
            <a:r>
              <a:rPr lang="fr-FR" sz="1200"/>
              <a:t>	&lt;element type="at"/&gt;</a:t>
            </a:r>
          </a:p>
          <a:p>
            <a:pPr>
              <a:lnSpc>
                <a:spcPct val="80000"/>
              </a:lnSpc>
              <a:buFont typeface="Wingdings" pitchFamily="2" charset="2"/>
              <a:buNone/>
            </a:pPr>
            <a:r>
              <a:rPr lang="fr-FR" sz="1200"/>
              <a:t>	&lt;element type="TotalSeats"/&gt;</a:t>
            </a:r>
          </a:p>
          <a:p>
            <a:pPr>
              <a:lnSpc>
                <a:spcPct val="80000"/>
              </a:lnSpc>
              <a:buFont typeface="Wingdings" pitchFamily="2" charset="2"/>
              <a:buNone/>
            </a:pPr>
            <a:r>
              <a:rPr lang="fr-FR" sz="1200"/>
              <a:t>	&lt;element type="AvailableSeats"/&gt;</a:t>
            </a:r>
          </a:p>
          <a:p>
            <a:pPr>
              <a:lnSpc>
                <a:spcPct val="80000"/>
              </a:lnSpc>
              <a:buFont typeface="Wingdings" pitchFamily="2" charset="2"/>
              <a:buNone/>
            </a:pPr>
            <a:r>
              <a:rPr lang="fr-FR" sz="1200"/>
              <a:t>	&lt;element type="SeatPrice"/&gt;</a:t>
            </a:r>
          </a:p>
          <a:p>
            <a:pPr>
              <a:lnSpc>
                <a:spcPct val="80000"/>
              </a:lnSpc>
              <a:buFont typeface="Wingdings" pitchFamily="2" charset="2"/>
              <a:buNone/>
            </a:pPr>
            <a:r>
              <a:rPr lang="fr-FR" sz="1200"/>
              <a:t>&lt;/ElementType&gt;</a:t>
            </a:r>
          </a:p>
          <a:p>
            <a:pPr>
              <a:lnSpc>
                <a:spcPct val="80000"/>
              </a:lnSpc>
              <a:buFont typeface="Wingdings" pitchFamily="2" charset="2"/>
              <a:buNone/>
            </a:pPr>
            <a:endParaRPr lang="fr-FR" sz="1200"/>
          </a:p>
          <a:p>
            <a:pPr>
              <a:lnSpc>
                <a:spcPct val="80000"/>
              </a:lnSpc>
              <a:buFont typeface="Wingdings" pitchFamily="2" charset="2"/>
              <a:buNone/>
            </a:pPr>
            <a:r>
              <a:rPr lang="fr-FR" sz="1200"/>
              <a:t>&lt;ElementType name="FlightList" content="eltOnly"&gt;</a:t>
            </a:r>
          </a:p>
          <a:p>
            <a:pPr>
              <a:lnSpc>
                <a:spcPct val="80000"/>
              </a:lnSpc>
              <a:buFont typeface="Wingdings" pitchFamily="2" charset="2"/>
              <a:buNone/>
            </a:pPr>
            <a:r>
              <a:rPr lang="fr-FR" sz="1200"/>
              <a:t>	&lt;element type="AirLineName" minOccurs="1" /&gt;</a:t>
            </a:r>
          </a:p>
          <a:p>
            <a:pPr>
              <a:lnSpc>
                <a:spcPct val="80000"/>
              </a:lnSpc>
              <a:buFont typeface="Wingdings" pitchFamily="2" charset="2"/>
              <a:buNone/>
            </a:pPr>
            <a:r>
              <a:rPr lang="fr-FR" sz="1200"/>
              <a:t>	&lt;element type="Flight"/&gt;</a:t>
            </a:r>
          </a:p>
          <a:p>
            <a:pPr>
              <a:lnSpc>
                <a:spcPct val="80000"/>
              </a:lnSpc>
              <a:buFont typeface="Wingdings" pitchFamily="2" charset="2"/>
              <a:buNone/>
            </a:pPr>
            <a:r>
              <a:rPr lang="fr-FR" sz="1200"/>
              <a:t>&lt;/ElementType&gt;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Espace réservé du numéro de diapositive 3"/>
          <p:cNvSpPr>
            <a:spLocks noGrp="1"/>
          </p:cNvSpPr>
          <p:nvPr>
            <p:ph type="sldNum" sz="quarter" idx="10"/>
          </p:nvPr>
        </p:nvSpPr>
        <p:spPr/>
        <p:txBody>
          <a:bodyPr/>
          <a:lstStyle/>
          <a:p>
            <a:fld id="{9DC2E213-F7D0-4FF0-836D-C239F5FFE832}" type="slidenum">
              <a:rPr lang="fr-FR"/>
              <a:pPr/>
              <a:t>89</a:t>
            </a:fld>
            <a:endParaRPr lang="fr-FR"/>
          </a:p>
        </p:txBody>
      </p:sp>
      <p:grpSp>
        <p:nvGrpSpPr>
          <p:cNvPr id="293921" name="Group 1057"/>
          <p:cNvGrpSpPr>
            <a:grpSpLocks/>
          </p:cNvGrpSpPr>
          <p:nvPr/>
        </p:nvGrpSpPr>
        <p:grpSpPr bwMode="auto">
          <a:xfrm>
            <a:off x="381000" y="2286000"/>
            <a:ext cx="8305800" cy="454025"/>
            <a:chOff x="240" y="1440"/>
            <a:chExt cx="5232" cy="286"/>
          </a:xfrm>
        </p:grpSpPr>
        <p:sp>
          <p:nvSpPr>
            <p:cNvPr id="293916" name="Rectangle 1052"/>
            <p:cNvSpPr>
              <a:spLocks noChangeArrowheads="1"/>
            </p:cNvSpPr>
            <p:nvPr/>
          </p:nvSpPr>
          <p:spPr bwMode="auto">
            <a:xfrm>
              <a:off x="1200" y="1494"/>
              <a:ext cx="4272" cy="192"/>
            </a:xfrm>
            <a:prstGeom prst="rect">
              <a:avLst/>
            </a:prstGeom>
            <a:solidFill>
              <a:srgbClr val="CCCC00"/>
            </a:solidFill>
            <a:ln w="12700">
              <a:noFill/>
              <a:prstDash val="sysDot"/>
              <a:miter lim="800000"/>
              <a:headEnd/>
              <a:tailEnd/>
            </a:ln>
            <a:effectLst/>
          </p:spPr>
          <p:txBody>
            <a:bodyPr wrap="none" anchor="ctr"/>
            <a:lstStyle/>
            <a:p>
              <a:pPr latinLnBrk="0"/>
              <a:endParaRPr kumimoji="0" lang="fr-FR" sz="2400"/>
            </a:p>
          </p:txBody>
        </p:sp>
        <p:sp>
          <p:nvSpPr>
            <p:cNvPr id="293918" name="Rectangle 1054"/>
            <p:cNvSpPr>
              <a:spLocks noChangeArrowheads="1"/>
            </p:cNvSpPr>
            <p:nvPr/>
          </p:nvSpPr>
          <p:spPr bwMode="auto">
            <a:xfrm>
              <a:off x="240" y="1440"/>
              <a:ext cx="2256" cy="286"/>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200" b="1">
                  <a:latin typeface="Arial" pitchFamily="34" charset="0"/>
                </a:rPr>
                <a:t>Déclaration du </a:t>
              </a:r>
            </a:p>
            <a:p>
              <a:pPr algn="l" eaLnBrk="0" latinLnBrk="0" hangingPunct="0"/>
              <a:r>
                <a:rPr kumimoji="0" lang="fr-FR" sz="1200" b="1">
                  <a:latin typeface="Arial" pitchFamily="34" charset="0"/>
                </a:rPr>
                <a:t>type de document </a:t>
              </a:r>
            </a:p>
          </p:txBody>
        </p:sp>
      </p:grpSp>
      <p:grpSp>
        <p:nvGrpSpPr>
          <p:cNvPr id="293922" name="Group 1058"/>
          <p:cNvGrpSpPr>
            <a:grpSpLocks/>
          </p:cNvGrpSpPr>
          <p:nvPr/>
        </p:nvGrpSpPr>
        <p:grpSpPr bwMode="auto">
          <a:xfrm>
            <a:off x="381000" y="838200"/>
            <a:ext cx="8305800" cy="1524000"/>
            <a:chOff x="240" y="528"/>
            <a:chExt cx="5232" cy="960"/>
          </a:xfrm>
        </p:grpSpPr>
        <p:sp>
          <p:nvSpPr>
            <p:cNvPr id="293906" name="Rectangle 1042"/>
            <p:cNvSpPr>
              <a:spLocks noChangeArrowheads="1"/>
            </p:cNvSpPr>
            <p:nvPr/>
          </p:nvSpPr>
          <p:spPr bwMode="auto">
            <a:xfrm>
              <a:off x="1200" y="528"/>
              <a:ext cx="4272" cy="960"/>
            </a:xfrm>
            <a:prstGeom prst="rect">
              <a:avLst/>
            </a:prstGeom>
            <a:solidFill>
              <a:srgbClr val="CC99FF"/>
            </a:solidFill>
            <a:ln w="12700">
              <a:noFill/>
              <a:prstDash val="sysDot"/>
              <a:miter lim="800000"/>
              <a:headEnd/>
              <a:tailEnd/>
            </a:ln>
            <a:effectLst/>
          </p:spPr>
          <p:txBody>
            <a:bodyPr wrap="none" anchor="ctr"/>
            <a:lstStyle/>
            <a:p>
              <a:pPr latinLnBrk="0"/>
              <a:endParaRPr kumimoji="0" lang="fr-FR" sz="2400"/>
            </a:p>
          </p:txBody>
        </p:sp>
        <p:sp>
          <p:nvSpPr>
            <p:cNvPr id="293904" name="Rectangle 1040"/>
            <p:cNvSpPr>
              <a:spLocks noChangeArrowheads="1"/>
            </p:cNvSpPr>
            <p:nvPr/>
          </p:nvSpPr>
          <p:spPr bwMode="auto">
            <a:xfrm>
              <a:off x="240" y="885"/>
              <a:ext cx="1095" cy="210"/>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Prologue</a:t>
              </a:r>
            </a:p>
          </p:txBody>
        </p:sp>
        <p:sp>
          <p:nvSpPr>
            <p:cNvPr id="293905" name="Freeform 1041"/>
            <p:cNvSpPr>
              <a:spLocks/>
            </p:cNvSpPr>
            <p:nvPr/>
          </p:nvSpPr>
          <p:spPr bwMode="auto">
            <a:xfrm>
              <a:off x="960" y="542"/>
              <a:ext cx="192" cy="912"/>
            </a:xfrm>
            <a:custGeom>
              <a:avLst/>
              <a:gdLst/>
              <a:ahLst/>
              <a:cxnLst>
                <a:cxn ang="0">
                  <a:pos x="97" y="0"/>
                </a:cxn>
                <a:cxn ang="0">
                  <a:pos x="78" y="5"/>
                </a:cxn>
                <a:cxn ang="0">
                  <a:pos x="63" y="14"/>
                </a:cxn>
                <a:cxn ang="0">
                  <a:pos x="52" y="26"/>
                </a:cxn>
                <a:cxn ang="0">
                  <a:pos x="48" y="44"/>
                </a:cxn>
                <a:cxn ang="0">
                  <a:pos x="48" y="221"/>
                </a:cxn>
                <a:cxn ang="0">
                  <a:pos x="43" y="238"/>
                </a:cxn>
                <a:cxn ang="0">
                  <a:pos x="35" y="251"/>
                </a:cxn>
                <a:cxn ang="0">
                  <a:pos x="20" y="259"/>
                </a:cxn>
                <a:cxn ang="0">
                  <a:pos x="0" y="263"/>
                </a:cxn>
                <a:cxn ang="0">
                  <a:pos x="20" y="268"/>
                </a:cxn>
                <a:cxn ang="0">
                  <a:pos x="35" y="277"/>
                </a:cxn>
                <a:cxn ang="0">
                  <a:pos x="43" y="290"/>
                </a:cxn>
                <a:cxn ang="0">
                  <a:pos x="48" y="307"/>
                </a:cxn>
                <a:cxn ang="0">
                  <a:pos x="48" y="483"/>
                </a:cxn>
                <a:cxn ang="0">
                  <a:pos x="52" y="500"/>
                </a:cxn>
                <a:cxn ang="0">
                  <a:pos x="63" y="514"/>
                </a:cxn>
                <a:cxn ang="0">
                  <a:pos x="78" y="522"/>
                </a:cxn>
                <a:cxn ang="0">
                  <a:pos x="97" y="526"/>
                </a:cxn>
              </a:cxnLst>
              <a:rect l="0" t="0" r="r" b="b"/>
              <a:pathLst>
                <a:path w="98" h="527">
                  <a:moveTo>
                    <a:pt x="97" y="0"/>
                  </a:moveTo>
                  <a:lnTo>
                    <a:pt x="78" y="5"/>
                  </a:lnTo>
                  <a:lnTo>
                    <a:pt x="63" y="14"/>
                  </a:lnTo>
                  <a:lnTo>
                    <a:pt x="52" y="26"/>
                  </a:lnTo>
                  <a:lnTo>
                    <a:pt x="48" y="44"/>
                  </a:lnTo>
                  <a:lnTo>
                    <a:pt x="48" y="221"/>
                  </a:lnTo>
                  <a:lnTo>
                    <a:pt x="43" y="238"/>
                  </a:lnTo>
                  <a:lnTo>
                    <a:pt x="35" y="251"/>
                  </a:lnTo>
                  <a:lnTo>
                    <a:pt x="20" y="259"/>
                  </a:lnTo>
                  <a:lnTo>
                    <a:pt x="0" y="263"/>
                  </a:lnTo>
                  <a:lnTo>
                    <a:pt x="20" y="268"/>
                  </a:lnTo>
                  <a:lnTo>
                    <a:pt x="35" y="277"/>
                  </a:lnTo>
                  <a:lnTo>
                    <a:pt x="43" y="290"/>
                  </a:lnTo>
                  <a:lnTo>
                    <a:pt x="48" y="307"/>
                  </a:lnTo>
                  <a:lnTo>
                    <a:pt x="48" y="483"/>
                  </a:lnTo>
                  <a:lnTo>
                    <a:pt x="52" y="500"/>
                  </a:lnTo>
                  <a:lnTo>
                    <a:pt x="63" y="514"/>
                  </a:lnTo>
                  <a:lnTo>
                    <a:pt x="78" y="522"/>
                  </a:lnTo>
                  <a:lnTo>
                    <a:pt x="97" y="526"/>
                  </a:lnTo>
                </a:path>
              </a:pathLst>
            </a:custGeom>
            <a:noFill/>
            <a:ln w="28575" cap="rnd" cmpd="sng">
              <a:solidFill>
                <a:schemeClr val="tx1"/>
              </a:solidFill>
              <a:prstDash val="solid"/>
              <a:round/>
              <a:headEnd type="none" w="sm" len="sm"/>
              <a:tailEnd type="none" w="sm" len="sm"/>
            </a:ln>
            <a:effectLst/>
          </p:spPr>
          <p:txBody>
            <a:bodyPr/>
            <a:lstStyle/>
            <a:p>
              <a:endParaRPr lang="fr-FR"/>
            </a:p>
          </p:txBody>
        </p:sp>
      </p:grpSp>
      <p:sp>
        <p:nvSpPr>
          <p:cNvPr id="293890" name="Rectangle 1026"/>
          <p:cNvSpPr>
            <a:spLocks noGrp="1" noChangeArrowheads="1"/>
          </p:cNvSpPr>
          <p:nvPr>
            <p:ph type="title"/>
          </p:nvPr>
        </p:nvSpPr>
        <p:spPr/>
        <p:txBody>
          <a:bodyPr/>
          <a:lstStyle/>
          <a:p>
            <a:r>
              <a:rPr lang="fr-FR"/>
              <a:t>Le document XML</a:t>
            </a:r>
          </a:p>
        </p:txBody>
      </p:sp>
      <p:grpSp>
        <p:nvGrpSpPr>
          <p:cNvPr id="293924" name="Group 1060"/>
          <p:cNvGrpSpPr>
            <a:grpSpLocks/>
          </p:cNvGrpSpPr>
          <p:nvPr/>
        </p:nvGrpSpPr>
        <p:grpSpPr bwMode="auto">
          <a:xfrm>
            <a:off x="1981200" y="838200"/>
            <a:ext cx="5715000" cy="609600"/>
            <a:chOff x="1248" y="528"/>
            <a:chExt cx="3600" cy="384"/>
          </a:xfrm>
        </p:grpSpPr>
        <p:sp>
          <p:nvSpPr>
            <p:cNvPr id="293902" name="Rectangle 1038"/>
            <p:cNvSpPr>
              <a:spLocks noChangeArrowheads="1"/>
            </p:cNvSpPr>
            <p:nvPr/>
          </p:nvSpPr>
          <p:spPr bwMode="auto">
            <a:xfrm>
              <a:off x="1248" y="720"/>
              <a:ext cx="3600" cy="192"/>
            </a:xfrm>
            <a:prstGeom prst="rect">
              <a:avLst/>
            </a:prstGeom>
            <a:solidFill>
              <a:srgbClr val="99CCFF"/>
            </a:solidFill>
            <a:ln w="12700">
              <a:solidFill>
                <a:schemeClr val="tx1"/>
              </a:solidFill>
              <a:prstDash val="sysDot"/>
              <a:miter lim="800000"/>
              <a:headEnd/>
              <a:tailEnd/>
            </a:ln>
            <a:effectLst/>
          </p:spPr>
          <p:txBody>
            <a:bodyPr wrap="none" anchor="ctr"/>
            <a:lstStyle/>
            <a:p>
              <a:endParaRPr lang="fr-FR"/>
            </a:p>
          </p:txBody>
        </p:sp>
        <p:sp>
          <p:nvSpPr>
            <p:cNvPr id="293911" name="Rectangle 1047"/>
            <p:cNvSpPr>
              <a:spLocks noChangeArrowheads="1"/>
            </p:cNvSpPr>
            <p:nvPr/>
          </p:nvSpPr>
          <p:spPr bwMode="auto">
            <a:xfrm>
              <a:off x="1248" y="528"/>
              <a:ext cx="1488" cy="210"/>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Déclaration XML</a:t>
              </a:r>
            </a:p>
          </p:txBody>
        </p:sp>
      </p:grpSp>
      <p:grpSp>
        <p:nvGrpSpPr>
          <p:cNvPr id="293923" name="Group 1059"/>
          <p:cNvGrpSpPr>
            <a:grpSpLocks/>
          </p:cNvGrpSpPr>
          <p:nvPr/>
        </p:nvGrpSpPr>
        <p:grpSpPr bwMode="auto">
          <a:xfrm>
            <a:off x="1981200" y="1676400"/>
            <a:ext cx="6400800" cy="714375"/>
            <a:chOff x="1248" y="1056"/>
            <a:chExt cx="4032" cy="450"/>
          </a:xfrm>
        </p:grpSpPr>
        <p:sp>
          <p:nvSpPr>
            <p:cNvPr id="293913" name="Rectangle 1049"/>
            <p:cNvSpPr>
              <a:spLocks noChangeArrowheads="1"/>
            </p:cNvSpPr>
            <p:nvPr/>
          </p:nvSpPr>
          <p:spPr bwMode="auto">
            <a:xfrm>
              <a:off x="3168" y="1296"/>
              <a:ext cx="2112" cy="210"/>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Les Instructions de traitement</a:t>
              </a:r>
            </a:p>
          </p:txBody>
        </p:sp>
        <p:sp>
          <p:nvSpPr>
            <p:cNvPr id="293914" name="Rectangle 1050"/>
            <p:cNvSpPr>
              <a:spLocks noChangeArrowheads="1"/>
            </p:cNvSpPr>
            <p:nvPr/>
          </p:nvSpPr>
          <p:spPr bwMode="auto">
            <a:xfrm>
              <a:off x="1248" y="1056"/>
              <a:ext cx="4032" cy="240"/>
            </a:xfrm>
            <a:prstGeom prst="rect">
              <a:avLst/>
            </a:prstGeom>
            <a:solidFill>
              <a:srgbClr val="99CCFF"/>
            </a:solidFill>
            <a:ln w="12700">
              <a:solidFill>
                <a:schemeClr val="tx1"/>
              </a:solidFill>
              <a:prstDash val="sysDot"/>
              <a:miter lim="800000"/>
              <a:headEnd/>
              <a:tailEnd/>
            </a:ln>
            <a:effectLst/>
          </p:spPr>
          <p:txBody>
            <a:bodyPr wrap="none" anchor="ctr"/>
            <a:lstStyle/>
            <a:p>
              <a:endParaRPr lang="fr-FR"/>
            </a:p>
          </p:txBody>
        </p:sp>
      </p:grpSp>
      <p:grpSp>
        <p:nvGrpSpPr>
          <p:cNvPr id="293920" name="Group 1056"/>
          <p:cNvGrpSpPr>
            <a:grpSpLocks/>
          </p:cNvGrpSpPr>
          <p:nvPr/>
        </p:nvGrpSpPr>
        <p:grpSpPr bwMode="auto">
          <a:xfrm>
            <a:off x="304800" y="2819400"/>
            <a:ext cx="8382000" cy="3733800"/>
            <a:chOff x="192" y="1776"/>
            <a:chExt cx="5280" cy="2352"/>
          </a:xfrm>
        </p:grpSpPr>
        <p:sp>
          <p:nvSpPr>
            <p:cNvPr id="293915" name="Rectangle 1051"/>
            <p:cNvSpPr>
              <a:spLocks noChangeArrowheads="1"/>
            </p:cNvSpPr>
            <p:nvPr/>
          </p:nvSpPr>
          <p:spPr bwMode="auto">
            <a:xfrm>
              <a:off x="192" y="2496"/>
              <a:ext cx="1392" cy="672"/>
            </a:xfrm>
            <a:prstGeom prst="rect">
              <a:avLst/>
            </a:prstGeom>
            <a:noFill/>
            <a:ln w="9525">
              <a:noFill/>
              <a:miter lim="800000"/>
              <a:headEnd/>
              <a:tailEnd/>
            </a:ln>
            <a:effectLst/>
          </p:spPr>
          <p:txBody>
            <a:bodyPr lIns="90488" tIns="44450" rIns="90488" bIns="44450">
              <a:spAutoFit/>
            </a:bodyPr>
            <a:lstStyle/>
            <a:p>
              <a:pPr algn="l" eaLnBrk="0" latinLnBrk="0" hangingPunct="0"/>
              <a:r>
                <a:rPr kumimoji="0" lang="fr-FR" sz="1600" b="1">
                  <a:latin typeface="Arial" pitchFamily="34" charset="0"/>
                </a:rPr>
                <a:t>L'arbre </a:t>
              </a:r>
            </a:p>
            <a:p>
              <a:pPr algn="l" eaLnBrk="0" latinLnBrk="0" hangingPunct="0"/>
              <a:r>
                <a:rPr kumimoji="0" lang="fr-FR" sz="1600" b="1">
                  <a:latin typeface="Arial" pitchFamily="34" charset="0"/>
                </a:rPr>
                <a:t>d'éléments </a:t>
              </a:r>
            </a:p>
            <a:p>
              <a:pPr algn="l" eaLnBrk="0" latinLnBrk="0" hangingPunct="0"/>
              <a:r>
                <a:rPr kumimoji="0" lang="fr-FR" sz="1600" b="1">
                  <a:latin typeface="Arial" pitchFamily="34" charset="0"/>
                </a:rPr>
                <a:t>et leurs </a:t>
              </a:r>
            </a:p>
            <a:p>
              <a:pPr algn="l" eaLnBrk="0" latinLnBrk="0" hangingPunct="0"/>
              <a:r>
                <a:rPr kumimoji="0" lang="fr-FR" sz="1600" b="1">
                  <a:latin typeface="Arial" pitchFamily="34" charset="0"/>
                </a:rPr>
                <a:t>attributs </a:t>
              </a:r>
            </a:p>
          </p:txBody>
        </p:sp>
        <p:sp>
          <p:nvSpPr>
            <p:cNvPr id="293917" name="Rectangle 1053"/>
            <p:cNvSpPr>
              <a:spLocks noChangeArrowheads="1"/>
            </p:cNvSpPr>
            <p:nvPr/>
          </p:nvSpPr>
          <p:spPr bwMode="auto">
            <a:xfrm>
              <a:off x="1200" y="1776"/>
              <a:ext cx="4272" cy="2352"/>
            </a:xfrm>
            <a:prstGeom prst="rect">
              <a:avLst/>
            </a:prstGeom>
            <a:solidFill>
              <a:srgbClr val="CC9900"/>
            </a:solidFill>
            <a:ln w="12700">
              <a:noFill/>
              <a:prstDash val="sysDot"/>
              <a:miter lim="800000"/>
              <a:headEnd/>
              <a:tailEnd/>
            </a:ln>
            <a:effectLst/>
          </p:spPr>
          <p:txBody>
            <a:bodyPr wrap="none" anchor="ctr"/>
            <a:lstStyle/>
            <a:p>
              <a:pPr latinLnBrk="0"/>
              <a:endParaRPr kumimoji="0" lang="fr-FR" sz="2400"/>
            </a:p>
          </p:txBody>
        </p:sp>
        <p:sp>
          <p:nvSpPr>
            <p:cNvPr id="293919" name="Freeform 1055"/>
            <p:cNvSpPr>
              <a:spLocks/>
            </p:cNvSpPr>
            <p:nvPr/>
          </p:nvSpPr>
          <p:spPr bwMode="auto">
            <a:xfrm>
              <a:off x="1008" y="1776"/>
              <a:ext cx="192" cy="2304"/>
            </a:xfrm>
            <a:custGeom>
              <a:avLst/>
              <a:gdLst/>
              <a:ahLst/>
              <a:cxnLst>
                <a:cxn ang="0">
                  <a:pos x="97" y="0"/>
                </a:cxn>
                <a:cxn ang="0">
                  <a:pos x="78" y="5"/>
                </a:cxn>
                <a:cxn ang="0">
                  <a:pos x="63" y="14"/>
                </a:cxn>
                <a:cxn ang="0">
                  <a:pos x="52" y="26"/>
                </a:cxn>
                <a:cxn ang="0">
                  <a:pos x="48" y="44"/>
                </a:cxn>
                <a:cxn ang="0">
                  <a:pos x="48" y="221"/>
                </a:cxn>
                <a:cxn ang="0">
                  <a:pos x="43" y="238"/>
                </a:cxn>
                <a:cxn ang="0">
                  <a:pos x="35" y="251"/>
                </a:cxn>
                <a:cxn ang="0">
                  <a:pos x="20" y="259"/>
                </a:cxn>
                <a:cxn ang="0">
                  <a:pos x="0" y="263"/>
                </a:cxn>
                <a:cxn ang="0">
                  <a:pos x="20" y="268"/>
                </a:cxn>
                <a:cxn ang="0">
                  <a:pos x="35" y="277"/>
                </a:cxn>
                <a:cxn ang="0">
                  <a:pos x="43" y="290"/>
                </a:cxn>
                <a:cxn ang="0">
                  <a:pos x="48" y="307"/>
                </a:cxn>
                <a:cxn ang="0">
                  <a:pos x="48" y="483"/>
                </a:cxn>
                <a:cxn ang="0">
                  <a:pos x="52" y="500"/>
                </a:cxn>
                <a:cxn ang="0">
                  <a:pos x="63" y="514"/>
                </a:cxn>
                <a:cxn ang="0">
                  <a:pos x="78" y="522"/>
                </a:cxn>
                <a:cxn ang="0">
                  <a:pos x="97" y="526"/>
                </a:cxn>
              </a:cxnLst>
              <a:rect l="0" t="0" r="r" b="b"/>
              <a:pathLst>
                <a:path w="98" h="527">
                  <a:moveTo>
                    <a:pt x="97" y="0"/>
                  </a:moveTo>
                  <a:lnTo>
                    <a:pt x="78" y="5"/>
                  </a:lnTo>
                  <a:lnTo>
                    <a:pt x="63" y="14"/>
                  </a:lnTo>
                  <a:lnTo>
                    <a:pt x="52" y="26"/>
                  </a:lnTo>
                  <a:lnTo>
                    <a:pt x="48" y="44"/>
                  </a:lnTo>
                  <a:lnTo>
                    <a:pt x="48" y="221"/>
                  </a:lnTo>
                  <a:lnTo>
                    <a:pt x="43" y="238"/>
                  </a:lnTo>
                  <a:lnTo>
                    <a:pt x="35" y="251"/>
                  </a:lnTo>
                  <a:lnTo>
                    <a:pt x="20" y="259"/>
                  </a:lnTo>
                  <a:lnTo>
                    <a:pt x="0" y="263"/>
                  </a:lnTo>
                  <a:lnTo>
                    <a:pt x="20" y="268"/>
                  </a:lnTo>
                  <a:lnTo>
                    <a:pt x="35" y="277"/>
                  </a:lnTo>
                  <a:lnTo>
                    <a:pt x="43" y="290"/>
                  </a:lnTo>
                  <a:lnTo>
                    <a:pt x="48" y="307"/>
                  </a:lnTo>
                  <a:lnTo>
                    <a:pt x="48" y="483"/>
                  </a:lnTo>
                  <a:lnTo>
                    <a:pt x="52" y="500"/>
                  </a:lnTo>
                  <a:lnTo>
                    <a:pt x="63" y="514"/>
                  </a:lnTo>
                  <a:lnTo>
                    <a:pt x="78" y="522"/>
                  </a:lnTo>
                  <a:lnTo>
                    <a:pt x="97" y="526"/>
                  </a:lnTo>
                </a:path>
              </a:pathLst>
            </a:custGeom>
            <a:noFill/>
            <a:ln w="28575" cap="rnd" cmpd="sng">
              <a:solidFill>
                <a:schemeClr val="tx1"/>
              </a:solidFill>
              <a:prstDash val="solid"/>
              <a:round/>
              <a:headEnd type="none" w="sm" len="sm"/>
              <a:tailEnd type="none" w="sm" len="sm"/>
            </a:ln>
            <a:effectLst/>
          </p:spPr>
          <p:txBody>
            <a:bodyPr/>
            <a:lstStyle/>
            <a:p>
              <a:endParaRPr lang="fr-FR"/>
            </a:p>
          </p:txBody>
        </p:sp>
      </p:grpSp>
      <p:sp>
        <p:nvSpPr>
          <p:cNvPr id="293891" name="Rectangle 1027"/>
          <p:cNvSpPr>
            <a:spLocks noGrp="1" noChangeArrowheads="1"/>
          </p:cNvSpPr>
          <p:nvPr>
            <p:ph type="body" idx="1"/>
          </p:nvPr>
        </p:nvSpPr>
        <p:spPr>
          <a:xfrm>
            <a:off x="1905000" y="762000"/>
            <a:ext cx="6858000" cy="4419600"/>
          </a:xfrm>
          <a:ln/>
        </p:spPr>
        <p:txBody>
          <a:bodyPr/>
          <a:lstStyle/>
          <a:p>
            <a:pPr>
              <a:lnSpc>
                <a:spcPct val="90000"/>
              </a:lnSpc>
              <a:buFont typeface="Wingdings" pitchFamily="2" charset="2"/>
              <a:buNone/>
            </a:pPr>
            <a:endParaRPr lang="fr-FR" sz="2000">
              <a:solidFill>
                <a:schemeClr val="accent2"/>
              </a:solidFill>
              <a:cs typeface="Times New Roman" pitchFamily="18" charset="0"/>
            </a:endParaRPr>
          </a:p>
          <a:p>
            <a:pPr>
              <a:lnSpc>
                <a:spcPct val="90000"/>
              </a:lnSpc>
              <a:buFont typeface="Wingdings" pitchFamily="2" charset="2"/>
              <a:buNone/>
            </a:pPr>
            <a:r>
              <a:rPr lang="fr-FR" sz="2000">
                <a:solidFill>
                  <a:schemeClr val="accent2"/>
                </a:solidFill>
                <a:cs typeface="Times New Roman" pitchFamily="18" charset="0"/>
              </a:rPr>
              <a:t>&lt;?xml version="1.0" encoding="ISO-8859-1"?&gt;</a:t>
            </a:r>
            <a:br>
              <a:rPr lang="fr-FR" sz="2000">
                <a:solidFill>
                  <a:schemeClr val="accent2"/>
                </a:solidFill>
                <a:cs typeface="Times New Roman" pitchFamily="18" charset="0"/>
              </a:rPr>
            </a:br>
            <a:endParaRPr lang="fr-FR" sz="2000">
              <a:solidFill>
                <a:schemeClr val="accent2"/>
              </a:solidFill>
              <a:cs typeface="Times New Roman" pitchFamily="18" charset="0"/>
            </a:endParaRPr>
          </a:p>
          <a:p>
            <a:pPr>
              <a:lnSpc>
                <a:spcPct val="90000"/>
              </a:lnSpc>
              <a:buFont typeface="Wingdings" pitchFamily="2" charset="2"/>
              <a:buNone/>
            </a:pPr>
            <a:r>
              <a:rPr lang="fr-FR" sz="2000">
                <a:solidFill>
                  <a:schemeClr val="accent2"/>
                </a:solidFill>
                <a:cs typeface="Times New Roman" pitchFamily="18" charset="0"/>
              </a:rPr>
              <a:t>&lt;?xml-stylesheet type="text/xsl" href="xsl1v2.xsl"?&gt;</a:t>
            </a:r>
          </a:p>
          <a:p>
            <a:pPr>
              <a:lnSpc>
                <a:spcPct val="90000"/>
              </a:lnSpc>
              <a:buFont typeface="Wingdings" pitchFamily="2" charset="2"/>
              <a:buNone/>
            </a:pPr>
            <a:endParaRPr lang="fr-FR" sz="2000">
              <a:solidFill>
                <a:schemeClr val="accent2"/>
              </a:solidFill>
              <a:cs typeface="Times New Roman" pitchFamily="18" charset="0"/>
            </a:endParaRPr>
          </a:p>
          <a:p>
            <a:pPr>
              <a:lnSpc>
                <a:spcPct val="90000"/>
              </a:lnSpc>
              <a:buFont typeface="Wingdings" pitchFamily="2" charset="2"/>
              <a:buNone/>
            </a:pPr>
            <a:r>
              <a:rPr lang="fr-FR" sz="1600">
                <a:solidFill>
                  <a:schemeClr val="accent2"/>
                </a:solidFill>
                <a:cs typeface="Times New Roman" pitchFamily="18" charset="0"/>
              </a:rPr>
              <a:t>&lt;!DOCTYPE Dossier SYSTEM "dossier.dtd"&gt; </a:t>
            </a:r>
            <a:endParaRPr lang="fr-FR" sz="2000">
              <a:solidFill>
                <a:schemeClr val="accent2"/>
              </a:solidFill>
              <a:cs typeface="Times New Roman" pitchFamily="18" charset="0"/>
            </a:endParaRPr>
          </a:p>
          <a:p>
            <a:pPr>
              <a:lnSpc>
                <a:spcPct val="90000"/>
              </a:lnSpc>
              <a:buFont typeface="Wingdings" pitchFamily="2" charset="2"/>
              <a:buNone/>
            </a:pPr>
            <a:endParaRPr lang="fr-FR" sz="2000">
              <a:solidFill>
                <a:schemeClr val="accent2"/>
              </a:solidFill>
              <a:cs typeface="Times New Roman" pitchFamily="18" charset="0"/>
            </a:endParaRPr>
          </a:p>
          <a:p>
            <a:pPr>
              <a:lnSpc>
                <a:spcPct val="90000"/>
              </a:lnSpc>
              <a:buFont typeface="Wingdings" pitchFamily="2" charset="2"/>
              <a:buNone/>
            </a:pPr>
            <a:r>
              <a:rPr lang="fr-FR" sz="1800">
                <a:solidFill>
                  <a:schemeClr val="accent2"/>
                </a:solidFill>
                <a:cs typeface="Times New Roman" pitchFamily="18" charset="0"/>
              </a:rPr>
              <a:t>&lt;dossier&gt;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	&lt;nom&gt;xml&lt;/nom&gt;</a:t>
            </a:r>
            <a:br>
              <a:rPr lang="fr-FR" sz="1800">
                <a:solidFill>
                  <a:schemeClr val="accent2"/>
                </a:solidFill>
                <a:cs typeface="Times New Roman" pitchFamily="18" charset="0"/>
              </a:rPr>
            </a:br>
            <a:r>
              <a:rPr lang="fr-FR" sz="1800">
                <a:solidFill>
                  <a:schemeClr val="accent2"/>
                </a:solidFill>
                <a:cs typeface="Times New Roman" pitchFamily="18" charset="0"/>
              </a:rPr>
              <a:t>	&lt;objet&gt;eXtensible Markup Language&lt;/objet&gt;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	&lt;nom&gt;xsl&lt;/nom&gt;</a:t>
            </a:r>
            <a:br>
              <a:rPr lang="fr-FR" sz="1800">
                <a:solidFill>
                  <a:schemeClr val="accent2"/>
                </a:solidFill>
                <a:cs typeface="Times New Roman" pitchFamily="18" charset="0"/>
              </a:rPr>
            </a:br>
            <a:r>
              <a:rPr lang="fr-FR" sz="1800">
                <a:solidFill>
                  <a:schemeClr val="accent2"/>
                </a:solidFill>
                <a:cs typeface="Times New Roman" pitchFamily="18" charset="0"/>
              </a:rPr>
              <a:t>	&lt;objet&gt;eXtensible Stylesheet Language&lt;/objet&gt;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br>
              <a:rPr lang="fr-FR" sz="1800">
                <a:solidFill>
                  <a:schemeClr val="accent2"/>
                </a:solidFill>
                <a:cs typeface="Times New Roman" pitchFamily="18" charset="0"/>
              </a:rPr>
            </a:br>
            <a:r>
              <a:rPr lang="fr-FR" sz="1800">
                <a:solidFill>
                  <a:schemeClr val="accent2"/>
                </a:solidFill>
                <a:cs typeface="Times New Roman" pitchFamily="18" charset="0"/>
              </a:rPr>
              <a:t>	&lt;nom&gt;toto&lt;/nom&gt;</a:t>
            </a:r>
            <a:br>
              <a:rPr lang="fr-FR" sz="1800">
                <a:solidFill>
                  <a:schemeClr val="accent2"/>
                </a:solidFill>
                <a:cs typeface="Times New Roman" pitchFamily="18" charset="0"/>
              </a:rPr>
            </a:br>
            <a:r>
              <a:rPr lang="fr-FR" sz="1800">
                <a:solidFill>
                  <a:schemeClr val="accent2"/>
                </a:solidFill>
                <a:cs typeface="Times New Roman" pitchFamily="18" charset="0"/>
              </a:rPr>
              <a:t>	&lt;objet&gt;tutu&lt;/objet&gt;</a:t>
            </a:r>
            <a:br>
              <a:rPr lang="fr-FR" sz="1800">
                <a:solidFill>
                  <a:schemeClr val="accent2"/>
                </a:solidFill>
                <a:cs typeface="Times New Roman" pitchFamily="18" charset="0"/>
              </a:rPr>
            </a:br>
            <a:r>
              <a:rPr lang="fr-FR" sz="1800">
                <a:solidFill>
                  <a:schemeClr val="accent2"/>
                </a:solidFill>
                <a:cs typeface="Times New Roman" pitchFamily="18" charset="0"/>
              </a:rPr>
              <a:t>&lt;/fichier&gt;</a:t>
            </a:r>
          </a:p>
          <a:p>
            <a:pPr>
              <a:lnSpc>
                <a:spcPct val="90000"/>
              </a:lnSpc>
              <a:buFont typeface="Wingdings" pitchFamily="2" charset="2"/>
              <a:buNone/>
            </a:pPr>
            <a:r>
              <a:rPr lang="fr-FR" sz="1800">
                <a:solidFill>
                  <a:schemeClr val="accent2"/>
                </a:solidFill>
                <a:cs typeface="Times New Roman" pitchFamily="18" charset="0"/>
              </a:rPr>
              <a:t>&lt;/dossier&gt;</a:t>
            </a:r>
            <a:r>
              <a:rPr lang="fr-FR" sz="1800">
                <a:solidFill>
                  <a:schemeClr val="accent2"/>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3922"/>
                                        </p:tgtEl>
                                        <p:attrNameLst>
                                          <p:attrName>style.visibility</p:attrName>
                                        </p:attrNameLst>
                                      </p:cBhvr>
                                      <p:to>
                                        <p:strVal val="visible"/>
                                      </p:to>
                                    </p:set>
                                    <p:anim calcmode="lin" valueType="num">
                                      <p:cBhvr additive="base">
                                        <p:cTn id="7" dur="500" fill="hold"/>
                                        <p:tgtEl>
                                          <p:spTgt spid="293922"/>
                                        </p:tgtEl>
                                        <p:attrNameLst>
                                          <p:attrName>ppt_x</p:attrName>
                                        </p:attrNameLst>
                                      </p:cBhvr>
                                      <p:tavLst>
                                        <p:tav tm="0">
                                          <p:val>
                                            <p:strVal val="0-#ppt_w/2"/>
                                          </p:val>
                                        </p:tav>
                                        <p:tav tm="100000">
                                          <p:val>
                                            <p:strVal val="#ppt_x"/>
                                          </p:val>
                                        </p:tav>
                                      </p:tavLst>
                                    </p:anim>
                                    <p:anim calcmode="lin" valueType="num">
                                      <p:cBhvr additive="base">
                                        <p:cTn id="8" dur="500" fill="hold"/>
                                        <p:tgtEl>
                                          <p:spTgt spid="293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3924"/>
                                        </p:tgtEl>
                                        <p:attrNameLst>
                                          <p:attrName>style.visibility</p:attrName>
                                        </p:attrNameLst>
                                      </p:cBhvr>
                                      <p:to>
                                        <p:strVal val="visible"/>
                                      </p:to>
                                    </p:set>
                                    <p:anim calcmode="lin" valueType="num">
                                      <p:cBhvr additive="base">
                                        <p:cTn id="13" dur="500" fill="hold"/>
                                        <p:tgtEl>
                                          <p:spTgt spid="293924"/>
                                        </p:tgtEl>
                                        <p:attrNameLst>
                                          <p:attrName>ppt_x</p:attrName>
                                        </p:attrNameLst>
                                      </p:cBhvr>
                                      <p:tavLst>
                                        <p:tav tm="0">
                                          <p:val>
                                            <p:strVal val="0-#ppt_w/2"/>
                                          </p:val>
                                        </p:tav>
                                        <p:tav tm="100000">
                                          <p:val>
                                            <p:strVal val="#ppt_x"/>
                                          </p:val>
                                        </p:tav>
                                      </p:tavLst>
                                    </p:anim>
                                    <p:anim calcmode="lin" valueType="num">
                                      <p:cBhvr additive="base">
                                        <p:cTn id="14" dur="500" fill="hold"/>
                                        <p:tgtEl>
                                          <p:spTgt spid="2939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3923"/>
                                        </p:tgtEl>
                                        <p:attrNameLst>
                                          <p:attrName>style.visibility</p:attrName>
                                        </p:attrNameLst>
                                      </p:cBhvr>
                                      <p:to>
                                        <p:strVal val="visible"/>
                                      </p:to>
                                    </p:set>
                                    <p:anim calcmode="lin" valueType="num">
                                      <p:cBhvr additive="base">
                                        <p:cTn id="19" dur="500" fill="hold"/>
                                        <p:tgtEl>
                                          <p:spTgt spid="293923"/>
                                        </p:tgtEl>
                                        <p:attrNameLst>
                                          <p:attrName>ppt_x</p:attrName>
                                        </p:attrNameLst>
                                      </p:cBhvr>
                                      <p:tavLst>
                                        <p:tav tm="0">
                                          <p:val>
                                            <p:strVal val="0-#ppt_w/2"/>
                                          </p:val>
                                        </p:tav>
                                        <p:tav tm="100000">
                                          <p:val>
                                            <p:strVal val="#ppt_x"/>
                                          </p:val>
                                        </p:tav>
                                      </p:tavLst>
                                    </p:anim>
                                    <p:anim calcmode="lin" valueType="num">
                                      <p:cBhvr additive="base">
                                        <p:cTn id="20" dur="500" fill="hold"/>
                                        <p:tgtEl>
                                          <p:spTgt spid="2939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3921"/>
                                        </p:tgtEl>
                                        <p:attrNameLst>
                                          <p:attrName>style.visibility</p:attrName>
                                        </p:attrNameLst>
                                      </p:cBhvr>
                                      <p:to>
                                        <p:strVal val="visible"/>
                                      </p:to>
                                    </p:set>
                                    <p:anim calcmode="lin" valueType="num">
                                      <p:cBhvr additive="base">
                                        <p:cTn id="25" dur="500" fill="hold"/>
                                        <p:tgtEl>
                                          <p:spTgt spid="293921"/>
                                        </p:tgtEl>
                                        <p:attrNameLst>
                                          <p:attrName>ppt_x</p:attrName>
                                        </p:attrNameLst>
                                      </p:cBhvr>
                                      <p:tavLst>
                                        <p:tav tm="0">
                                          <p:val>
                                            <p:strVal val="0-#ppt_w/2"/>
                                          </p:val>
                                        </p:tav>
                                        <p:tav tm="100000">
                                          <p:val>
                                            <p:strVal val="#ppt_x"/>
                                          </p:val>
                                        </p:tav>
                                      </p:tavLst>
                                    </p:anim>
                                    <p:anim calcmode="lin" valueType="num">
                                      <p:cBhvr additive="base">
                                        <p:cTn id="26" dur="500" fill="hold"/>
                                        <p:tgtEl>
                                          <p:spTgt spid="2939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93920"/>
                                        </p:tgtEl>
                                        <p:attrNameLst>
                                          <p:attrName>style.visibility</p:attrName>
                                        </p:attrNameLst>
                                      </p:cBhvr>
                                      <p:to>
                                        <p:strVal val="visible"/>
                                      </p:to>
                                    </p:set>
                                    <p:anim calcmode="lin" valueType="num">
                                      <p:cBhvr additive="base">
                                        <p:cTn id="31" dur="500" fill="hold"/>
                                        <p:tgtEl>
                                          <p:spTgt spid="293920"/>
                                        </p:tgtEl>
                                        <p:attrNameLst>
                                          <p:attrName>ppt_x</p:attrName>
                                        </p:attrNameLst>
                                      </p:cBhvr>
                                      <p:tavLst>
                                        <p:tav tm="0">
                                          <p:val>
                                            <p:strVal val="0-#ppt_w/2"/>
                                          </p:val>
                                        </p:tav>
                                        <p:tav tm="100000">
                                          <p:val>
                                            <p:strVal val="#ppt_x"/>
                                          </p:val>
                                        </p:tav>
                                      </p:tavLst>
                                    </p:anim>
                                    <p:anim calcmode="lin" valueType="num">
                                      <p:cBhvr additive="base">
                                        <p:cTn id="32" dur="500" fill="hold"/>
                                        <p:tgtEl>
                                          <p:spTgt spid="293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0"/>
          </p:nvPr>
        </p:nvSpPr>
        <p:spPr/>
        <p:txBody>
          <a:bodyPr/>
          <a:lstStyle/>
          <a:p>
            <a:fld id="{363065DF-BABF-4366-BB65-A0CA91894C77}" type="slidenum">
              <a:rPr lang="fr-FR"/>
              <a:pPr/>
              <a:t>9</a:t>
            </a:fld>
            <a:endParaRPr lang="fr-FR" dirty="0"/>
          </a:p>
        </p:txBody>
      </p:sp>
      <p:sp>
        <p:nvSpPr>
          <p:cNvPr id="310274" name="Rectangle 2"/>
          <p:cNvSpPr>
            <a:spLocks noGrp="1" noChangeArrowheads="1"/>
          </p:cNvSpPr>
          <p:nvPr>
            <p:ph type="title"/>
          </p:nvPr>
        </p:nvSpPr>
        <p:spPr/>
        <p:txBody>
          <a:bodyPr/>
          <a:lstStyle/>
          <a:p>
            <a:r>
              <a:rPr lang="fr-FR" dirty="0"/>
              <a:t>HTML : pas de sémantique</a:t>
            </a:r>
          </a:p>
        </p:txBody>
      </p:sp>
      <p:sp>
        <p:nvSpPr>
          <p:cNvPr id="310275" name="Rectangle 3"/>
          <p:cNvSpPr>
            <a:spLocks noGrp="1" noChangeArrowheads="1"/>
          </p:cNvSpPr>
          <p:nvPr>
            <p:ph type="body" idx="1"/>
          </p:nvPr>
        </p:nvSpPr>
        <p:spPr/>
        <p:txBody>
          <a:bodyPr/>
          <a:lstStyle/>
          <a:p>
            <a:pPr>
              <a:lnSpc>
                <a:spcPct val="90000"/>
              </a:lnSpc>
              <a:buFont typeface="Wingdings" pitchFamily="2" charset="2"/>
              <a:buNone/>
            </a:pPr>
            <a:r>
              <a:rPr lang="fr-FR" sz="1600" dirty="0">
                <a:cs typeface="Times New Roman" pitchFamily="18" charset="0"/>
              </a:rPr>
              <a:t>&lt;HTML&gt;</a:t>
            </a:r>
            <a:br>
              <a:rPr lang="fr-FR" sz="1600" dirty="0">
                <a:cs typeface="Times New Roman" pitchFamily="18" charset="0"/>
              </a:rPr>
            </a:br>
            <a:r>
              <a:rPr lang="fr-FR" sz="1600" dirty="0">
                <a:cs typeface="Times New Roman" pitchFamily="18" charset="0"/>
              </a:rPr>
              <a:t>    &lt;BODY&gt;</a:t>
            </a:r>
            <a:br>
              <a:rPr lang="fr-FR" sz="1600" dirty="0">
                <a:cs typeface="Times New Roman" pitchFamily="18" charset="0"/>
              </a:rPr>
            </a:br>
            <a:r>
              <a:rPr lang="fr-FR" sz="1600" dirty="0">
                <a:cs typeface="Times New Roman" pitchFamily="18" charset="0"/>
              </a:rPr>
              <a:t>        &lt;STYLE&gt;</a:t>
            </a:r>
            <a:br>
              <a:rPr lang="fr-FR" sz="1600" dirty="0">
                <a:cs typeface="Times New Roman" pitchFamily="18" charset="0"/>
              </a:rPr>
            </a:br>
            <a:r>
              <a:rPr lang="fr-FR" sz="1600" dirty="0">
                <a:cs typeface="Times New Roman" pitchFamily="18" charset="0"/>
              </a:rPr>
              <a:t>        .dossier{font: </a:t>
            </a:r>
            <a:r>
              <a:rPr lang="fr-FR" sz="1600" dirty="0" err="1">
                <a:cs typeface="Times New Roman" pitchFamily="18" charset="0"/>
              </a:rPr>
              <a:t>arial</a:t>
            </a:r>
            <a:r>
              <a:rPr lang="fr-FR" sz="1600">
                <a:cs typeface="Times New Roman" pitchFamily="18" charset="0"/>
              </a:rPr>
              <a:t>}</a:t>
            </a:r>
            <a:br>
              <a:rPr lang="fr-FR" sz="1600">
                <a:cs typeface="Times New Roman" pitchFamily="18" charset="0"/>
              </a:rPr>
            </a:br>
            <a:r>
              <a:rPr lang="fr-FR" sz="1600">
                <a:cs typeface="Times New Roman" pitchFamily="18" charset="0"/>
              </a:rPr>
              <a:t>        .entete{font: bold 20pt}</a:t>
            </a:r>
            <a:br>
              <a:rPr lang="fr-FR" sz="1600">
                <a:cs typeface="Times New Roman" pitchFamily="18" charset="0"/>
              </a:rPr>
            </a:br>
            <a:r>
              <a:rPr lang="fr-FR" sz="1600">
                <a:cs typeface="Times New Roman" pitchFamily="18" charset="0"/>
              </a:rPr>
              <a:t>        .info{font: italic 12pt}</a:t>
            </a:r>
            <a:br>
              <a:rPr lang="fr-FR" sz="1600">
                <a:cs typeface="Times New Roman" pitchFamily="18" charset="0"/>
              </a:rPr>
            </a:br>
            <a:r>
              <a:rPr lang="fr-FR" sz="1600">
                <a:cs typeface="Times New Roman" pitchFamily="18" charset="0"/>
              </a:rPr>
              <a:t>        &lt;/STYLE&gt;</a:t>
            </a:r>
          </a:p>
          <a:p>
            <a:pPr>
              <a:lnSpc>
                <a:spcPct val="90000"/>
              </a:lnSpc>
              <a:buFont typeface="Wingdings" pitchFamily="2" charset="2"/>
              <a:buNone/>
            </a:pPr>
            <a:r>
              <a:rPr lang="fr-FR" sz="1600">
                <a:cs typeface="Times New Roman" pitchFamily="18" charset="0"/>
              </a:rPr>
              <a:t>    </a:t>
            </a:r>
            <a:r>
              <a:rPr lang="en-US" sz="1600">
                <a:cs typeface="Times New Roman" pitchFamily="18" charset="0"/>
              </a:rPr>
              <a:t>&lt;TABLE&gt;</a:t>
            </a:r>
            <a:br>
              <a:rPr lang="en-US" sz="1600">
                <a:cs typeface="Times New Roman" pitchFamily="18" charset="0"/>
              </a:rPr>
            </a:br>
            <a:r>
              <a:rPr lang="en-US" sz="1600">
                <a:cs typeface="Times New Roman" pitchFamily="18" charset="0"/>
              </a:rPr>
              <a:t>        &lt;TBODY class="dossier"&gt;</a:t>
            </a:r>
            <a:endParaRPr lang="fr-FR" sz="1600">
              <a:cs typeface="Times New Roman" pitchFamily="18" charset="0"/>
            </a:endParaRPr>
          </a:p>
          <a:p>
            <a:pPr>
              <a:lnSpc>
                <a:spcPct val="90000"/>
              </a:lnSpc>
              <a:buFont typeface="Wingdings" pitchFamily="2" charset="2"/>
              <a:buNone/>
            </a:pPr>
            <a:r>
              <a:rPr lang="en-US" sz="1600">
                <a:cs typeface="Times New Roman" pitchFamily="18" charset="0"/>
              </a:rPr>
              <a:t>            &lt;TR&gt;</a:t>
            </a:r>
            <a:br>
              <a:rPr lang="en-US" sz="1600">
                <a:cs typeface="Times New Roman" pitchFamily="18" charset="0"/>
              </a:rPr>
            </a:br>
            <a:r>
              <a:rPr lang="en-US" sz="1600">
                <a:cs typeface="Times New Roman" pitchFamily="18" charset="0"/>
              </a:rPr>
              <a:t>            &lt;TH class="entete"&gt;Nom :&lt;/TH&gt;</a:t>
            </a:r>
            <a:br>
              <a:rPr lang="en-US" sz="1600">
                <a:cs typeface="Times New Roman" pitchFamily="18" charset="0"/>
              </a:rPr>
            </a:br>
            <a:r>
              <a:rPr lang="en-US" sz="1600">
                <a:cs typeface="Times New Roman" pitchFamily="18" charset="0"/>
              </a:rPr>
              <a:t>            &lt;TD class="info"&gt;xml&lt;/TD&gt;</a:t>
            </a:r>
            <a:br>
              <a:rPr lang="en-US" sz="1600">
                <a:cs typeface="Times New Roman" pitchFamily="18" charset="0"/>
              </a:rPr>
            </a:br>
            <a:r>
              <a:rPr lang="en-US" sz="1600">
                <a:cs typeface="Times New Roman" pitchFamily="18" charset="0"/>
              </a:rPr>
              <a:t>            &lt;TH class="entete"&gt;Objet :&lt;/TH&gt;</a:t>
            </a:r>
            <a:br>
              <a:rPr lang="en-US" sz="1600">
                <a:cs typeface="Times New Roman" pitchFamily="18" charset="0"/>
              </a:rPr>
            </a:br>
            <a:r>
              <a:rPr lang="en-US" sz="1600">
                <a:cs typeface="Times New Roman" pitchFamily="18" charset="0"/>
              </a:rPr>
              <a:t>            &lt;TD class="info"&gt;eXtensible Markup Language&lt;/TD&gt;</a:t>
            </a:r>
            <a:br>
              <a:rPr lang="en-US" sz="1600">
                <a:cs typeface="Times New Roman" pitchFamily="18" charset="0"/>
              </a:rPr>
            </a:br>
            <a:r>
              <a:rPr lang="en-US" sz="1600">
                <a:cs typeface="Times New Roman" pitchFamily="18" charset="0"/>
              </a:rPr>
              <a:t>            &lt;/TR&gt;</a:t>
            </a:r>
            <a:endParaRPr lang="fr-FR" sz="1600">
              <a:cs typeface="Times New Roman" pitchFamily="18" charset="0"/>
            </a:endParaRPr>
          </a:p>
          <a:p>
            <a:pPr>
              <a:lnSpc>
                <a:spcPct val="90000"/>
              </a:lnSpc>
              <a:buFont typeface="Wingdings" pitchFamily="2" charset="2"/>
              <a:buNone/>
            </a:pPr>
            <a:r>
              <a:rPr lang="en-US" sz="1600">
                <a:cs typeface="Times New Roman" pitchFamily="18" charset="0"/>
              </a:rPr>
              <a:t>            &lt;TR&gt;</a:t>
            </a:r>
            <a:br>
              <a:rPr lang="en-US" sz="1600">
                <a:cs typeface="Times New Roman" pitchFamily="18" charset="0"/>
              </a:rPr>
            </a:br>
            <a:r>
              <a:rPr lang="en-US" sz="1600">
                <a:cs typeface="Times New Roman" pitchFamily="18" charset="0"/>
              </a:rPr>
              <a:t>            &lt;TH class="entete"&gt;Nom : &lt;/TH&gt;</a:t>
            </a:r>
            <a:br>
              <a:rPr lang="en-US" sz="1600">
                <a:cs typeface="Times New Roman" pitchFamily="18" charset="0"/>
              </a:rPr>
            </a:br>
            <a:r>
              <a:rPr lang="en-US" sz="1600">
                <a:cs typeface="Times New Roman" pitchFamily="18" charset="0"/>
              </a:rPr>
              <a:t>            &lt;TD class="info"&gt;xsl&lt;/TD&gt;</a:t>
            </a:r>
            <a:br>
              <a:rPr lang="en-US" sz="1600">
                <a:cs typeface="Times New Roman" pitchFamily="18" charset="0"/>
              </a:rPr>
            </a:br>
            <a:r>
              <a:rPr lang="en-US" sz="1600">
                <a:cs typeface="Times New Roman" pitchFamily="18" charset="0"/>
              </a:rPr>
              <a:t>            &lt;TH class="entete"&gt;Objet :&lt;/TH&gt;</a:t>
            </a:r>
            <a:br>
              <a:rPr lang="en-US" sz="1600">
                <a:cs typeface="Times New Roman" pitchFamily="18" charset="0"/>
              </a:rPr>
            </a:br>
            <a:r>
              <a:rPr lang="en-US" sz="1600">
                <a:cs typeface="Times New Roman" pitchFamily="18" charset="0"/>
              </a:rPr>
              <a:t>            &lt;TD class="info"&gt;eXtensible Stylesheet Language &lt;/TD&gt;</a:t>
            </a:r>
            <a:br>
              <a:rPr lang="en-US" sz="1600">
                <a:cs typeface="Times New Roman" pitchFamily="18" charset="0"/>
              </a:rPr>
            </a:br>
            <a:r>
              <a:rPr lang="en-US" sz="1600">
                <a:cs typeface="Times New Roman" pitchFamily="18" charset="0"/>
              </a:rPr>
              <a:t>            &lt;/TR&gt;</a:t>
            </a:r>
            <a:endParaRPr lang="fr-FR" sz="1600">
              <a:cs typeface="Times New Roman" pitchFamily="18" charset="0"/>
            </a:endParaRPr>
          </a:p>
          <a:p>
            <a:pPr>
              <a:lnSpc>
                <a:spcPct val="90000"/>
              </a:lnSpc>
              <a:buFont typeface="Wingdings" pitchFamily="2" charset="2"/>
              <a:buNone/>
            </a:pPr>
            <a:r>
              <a:rPr lang="en-US" sz="1600">
                <a:cs typeface="Times New Roman" pitchFamily="18" charset="0"/>
              </a:rPr>
              <a:t>        &lt;/TBODY&gt;</a:t>
            </a:r>
            <a:br>
              <a:rPr lang="en-US" sz="1600">
                <a:cs typeface="Times New Roman" pitchFamily="18" charset="0"/>
              </a:rPr>
            </a:br>
            <a:r>
              <a:rPr lang="en-US" sz="1600">
                <a:cs typeface="Times New Roman" pitchFamily="18" charset="0"/>
              </a:rPr>
              <a:t>    &lt;/TABLE&gt;</a:t>
            </a:r>
            <a:endParaRPr lang="fr-FR" sz="1600">
              <a:cs typeface="Times New Roman" pitchFamily="18" charset="0"/>
            </a:endParaRPr>
          </a:p>
          <a:p>
            <a:pPr>
              <a:lnSpc>
                <a:spcPct val="90000"/>
              </a:lnSpc>
              <a:buFont typeface="Wingdings" pitchFamily="2" charset="2"/>
              <a:buNone/>
            </a:pPr>
            <a:r>
              <a:rPr lang="en-US" sz="1600">
                <a:cs typeface="Times New Roman" pitchFamily="18" charset="0"/>
              </a:rPr>
              <a:t>&lt;/BODY&gt;</a:t>
            </a:r>
            <a:br>
              <a:rPr lang="en-US" sz="1600">
                <a:cs typeface="Times New Roman" pitchFamily="18" charset="0"/>
              </a:rPr>
            </a:br>
            <a:r>
              <a:rPr lang="en-US" sz="1600">
                <a:cs typeface="Times New Roman" pitchFamily="18" charset="0"/>
              </a:rPr>
              <a:t>&lt;/HTML&gt;</a:t>
            </a:r>
            <a:r>
              <a:rPr lang="fr-FR" sz="1600"/>
              <a:t> </a:t>
            </a:r>
          </a:p>
        </p:txBody>
      </p:sp>
      <p:pic>
        <p:nvPicPr>
          <p:cNvPr id="310276" name="Picture 4"/>
          <p:cNvPicPr>
            <a:picLocks noChangeAspect="1" noChangeArrowheads="1"/>
          </p:cNvPicPr>
          <p:nvPr/>
        </p:nvPicPr>
        <p:blipFill>
          <a:blip r:embed="rId2" cstate="print"/>
          <a:srcRect/>
          <a:stretch>
            <a:fillRect/>
          </a:stretch>
        </p:blipFill>
        <p:spPr bwMode="auto">
          <a:xfrm>
            <a:off x="5105400" y="685800"/>
            <a:ext cx="3733800" cy="2020888"/>
          </a:xfrm>
          <a:prstGeom prst="rect">
            <a:avLst/>
          </a:prstGeom>
          <a:noFill/>
          <a:ln w="9525">
            <a:noFill/>
            <a:miter lim="800000"/>
            <a:headEnd/>
            <a:tailEnd/>
          </a:ln>
          <a:effectLst/>
        </p:spPr>
      </p:pic>
      <p:sp>
        <p:nvSpPr>
          <p:cNvPr id="310277" name="AutoShape 5"/>
          <p:cNvSpPr>
            <a:spLocks noChangeArrowheads="1"/>
          </p:cNvSpPr>
          <p:nvPr/>
        </p:nvSpPr>
        <p:spPr bwMode="auto">
          <a:xfrm>
            <a:off x="6172200" y="3429000"/>
            <a:ext cx="2971800" cy="1905000"/>
          </a:xfrm>
          <a:prstGeom prst="cloudCallout">
            <a:avLst>
              <a:gd name="adj1" fmla="val 963"/>
              <a:gd name="adj2" fmla="val -124667"/>
            </a:avLst>
          </a:prstGeom>
          <a:gradFill rotWithShape="0">
            <a:gsLst>
              <a:gs pos="0">
                <a:srgbClr val="FFFFCC"/>
              </a:gs>
              <a:gs pos="100000">
                <a:srgbClr val="FFFFCC">
                  <a:gamma/>
                  <a:shade val="46275"/>
                  <a:invGamma/>
                </a:srgbClr>
              </a:gs>
            </a:gsLst>
            <a:lin ang="2700000" scaled="1"/>
          </a:gradFill>
          <a:ln w="9525">
            <a:solidFill>
              <a:schemeClr val="tx1"/>
            </a:solidFill>
            <a:round/>
            <a:headEnd/>
            <a:tailEnd/>
          </a:ln>
          <a:effectLst>
            <a:outerShdw dist="35921" dir="2700000" algn="ctr" rotWithShape="0">
              <a:schemeClr val="bg2"/>
            </a:outerShdw>
          </a:effectLst>
        </p:spPr>
        <p:txBody>
          <a:bodyPr wrap="none" anchor="ctr"/>
          <a:lstStyle/>
          <a:p>
            <a:pPr eaLnBrk="0" latinLnBrk="0" hangingPunct="0"/>
            <a:r>
              <a:rPr kumimoji="0" lang="fr-FR" b="1">
                <a:solidFill>
                  <a:srgbClr val="D71515"/>
                </a:solidFill>
                <a:latin typeface="Arial" pitchFamily="34" charset="0"/>
              </a:rPr>
              <a:t>Comment </a:t>
            </a:r>
          </a:p>
          <a:p>
            <a:pPr eaLnBrk="0" latinLnBrk="0" hangingPunct="0"/>
            <a:r>
              <a:rPr kumimoji="0" lang="fr-FR" b="1">
                <a:solidFill>
                  <a:srgbClr val="D71515"/>
                </a:solidFill>
                <a:latin typeface="Arial" pitchFamily="34" charset="0"/>
              </a:rPr>
              <a:t>retrouver le nom</a:t>
            </a:r>
          </a:p>
          <a:p>
            <a:pPr eaLnBrk="0" latinLnBrk="0" hangingPunct="0"/>
            <a:r>
              <a:rPr kumimoji="0" lang="fr-FR" b="1">
                <a:solidFill>
                  <a:srgbClr val="D71515"/>
                </a:solidFill>
                <a:latin typeface="Arial" pitchFamily="34" charset="0"/>
              </a:rPr>
              <a:t>des fichiers ?</a:t>
            </a:r>
            <a:endParaRPr kumimoji="0" lang="fr-FR" sz="3200">
              <a:solidFill>
                <a:srgbClr val="D71515"/>
              </a:solidFill>
              <a:latin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685800" y="2286000"/>
            <a:ext cx="7772400" cy="1143000"/>
          </a:xfrm>
        </p:spPr>
        <p:txBody>
          <a:bodyPr/>
          <a:lstStyle/>
          <a:p>
            <a:r>
              <a:rPr lang="fr-FR" dirty="0" smtClean="0"/>
              <a:t>Fin partie 1</a:t>
            </a:r>
            <a:endParaRPr lang="fr-FR" dirty="0"/>
          </a:p>
        </p:txBody>
      </p:sp>
      <p:sp>
        <p:nvSpPr>
          <p:cNvPr id="580611" name="Rectangle 3"/>
          <p:cNvSpPr>
            <a:spLocks noGrp="1" noChangeArrowheads="1"/>
          </p:cNvSpPr>
          <p:nvPr>
            <p:ph type="subTitle" idx="1"/>
          </p:nvPr>
        </p:nvSpPr>
        <p:spPr/>
        <p:txBody>
          <a:bodyPr/>
          <a:lstStyle/>
          <a:p>
            <a:r>
              <a:rPr lang="fr-FR" dirty="0" smtClean="0"/>
              <a:t>TD questions 1 à 3</a:t>
            </a:r>
            <a:endParaRPr lang="fr-FR" dirty="0"/>
          </a:p>
        </p:txBody>
      </p:sp>
    </p:spTree>
    <p:extLst>
      <p:ext uri="{BB962C8B-B14F-4D97-AF65-F5344CB8AC3E}">
        <p14:creationId xmlns:p14="http://schemas.microsoft.com/office/powerpoint/2010/main" val="27921561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685800" y="2286000"/>
            <a:ext cx="7772400" cy="1143000"/>
          </a:xfrm>
        </p:spPr>
        <p:txBody>
          <a:bodyPr/>
          <a:lstStyle/>
          <a:p>
            <a:r>
              <a:rPr lang="fr-FR"/>
              <a:t>Les langages de requêtes</a:t>
            </a:r>
          </a:p>
        </p:txBody>
      </p:sp>
      <p:sp>
        <p:nvSpPr>
          <p:cNvPr id="580611" name="Rectangle 3"/>
          <p:cNvSpPr>
            <a:spLocks noGrp="1" noChangeArrowheads="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85263BDC-AEF8-4F3B-B54E-06F64525ED98}" type="slidenum">
              <a:rPr lang="fr-FR"/>
              <a:pPr/>
              <a:t>92</a:t>
            </a:fld>
            <a:endParaRPr lang="fr-FR"/>
          </a:p>
        </p:txBody>
      </p:sp>
      <p:sp>
        <p:nvSpPr>
          <p:cNvPr id="708610" name="Rectangle 2"/>
          <p:cNvSpPr>
            <a:spLocks noGrp="1" noChangeArrowheads="1"/>
          </p:cNvSpPr>
          <p:nvPr>
            <p:ph type="title"/>
          </p:nvPr>
        </p:nvSpPr>
        <p:spPr/>
        <p:txBody>
          <a:bodyPr/>
          <a:lstStyle/>
          <a:p>
            <a:r>
              <a:rPr lang="fr-FR"/>
              <a:t>Les langages de requêtes</a:t>
            </a:r>
          </a:p>
        </p:txBody>
      </p:sp>
      <p:sp>
        <p:nvSpPr>
          <p:cNvPr id="708611" name="Rectangle 3"/>
          <p:cNvSpPr>
            <a:spLocks noGrp="1" noChangeArrowheads="1"/>
          </p:cNvSpPr>
          <p:nvPr>
            <p:ph type="body" idx="1"/>
          </p:nvPr>
        </p:nvSpPr>
        <p:spPr/>
        <p:txBody>
          <a:bodyPr/>
          <a:lstStyle/>
          <a:p>
            <a:pPr>
              <a:lnSpc>
                <a:spcPct val="80000"/>
              </a:lnSpc>
            </a:pPr>
            <a:endParaRPr lang="fr-FR" sz="2800" b="0" dirty="0"/>
          </a:p>
          <a:p>
            <a:pPr>
              <a:lnSpc>
                <a:spcPct val="80000"/>
              </a:lnSpc>
            </a:pPr>
            <a:r>
              <a:rPr lang="fr-FR" sz="2800" b="0" dirty="0"/>
              <a:t>1. Les langages de requêtes simples</a:t>
            </a:r>
          </a:p>
          <a:p>
            <a:pPr lvl="1">
              <a:lnSpc>
                <a:spcPct val="80000"/>
              </a:lnSpc>
            </a:pPr>
            <a:r>
              <a:rPr lang="fr-FR" sz="2000" dirty="0"/>
              <a:t>Ces langages se basent sur la structure du document XML, les plus célèbres sont </a:t>
            </a:r>
            <a:r>
              <a:rPr lang="fr-FR" sz="2000" dirty="0">
                <a:solidFill>
                  <a:schemeClr val="accent2"/>
                </a:solidFill>
              </a:rPr>
              <a:t>XQL </a:t>
            </a:r>
            <a:r>
              <a:rPr lang="fr-FR" sz="2000" dirty="0" smtClean="0">
                <a:solidFill>
                  <a:schemeClr val="accent2"/>
                </a:solidFill>
              </a:rPr>
              <a:t>et </a:t>
            </a:r>
            <a:r>
              <a:rPr lang="fr-FR" sz="2000" dirty="0" err="1" smtClean="0">
                <a:solidFill>
                  <a:schemeClr val="accent2"/>
                </a:solidFill>
              </a:rPr>
              <a:t>XPath</a:t>
            </a:r>
            <a:r>
              <a:rPr lang="fr-FR" sz="2000" dirty="0" smtClean="0"/>
              <a:t>. </a:t>
            </a:r>
            <a:r>
              <a:rPr lang="fr-FR" sz="2000" dirty="0"/>
              <a:t>Une requête ressemble globalement à l’adressage dans le système de fichiers.</a:t>
            </a:r>
          </a:p>
          <a:p>
            <a:pPr lvl="2">
              <a:lnSpc>
                <a:spcPct val="80000"/>
              </a:lnSpc>
            </a:pPr>
            <a:r>
              <a:rPr lang="fr-FR" sz="1800" dirty="0"/>
              <a:t>Exemple en XQL et </a:t>
            </a:r>
            <a:r>
              <a:rPr lang="fr-FR" sz="1800" dirty="0" err="1" smtClean="0"/>
              <a:t>XPath</a:t>
            </a:r>
            <a:r>
              <a:rPr lang="fr-FR" sz="1800" dirty="0" smtClean="0"/>
              <a:t> </a:t>
            </a:r>
            <a:r>
              <a:rPr lang="fr-FR" sz="1800" dirty="0"/>
              <a:t>: /annuaire/</a:t>
            </a:r>
            <a:r>
              <a:rPr lang="fr-FR" sz="1800" dirty="0" err="1"/>
              <a:t>entree</a:t>
            </a:r>
            <a:r>
              <a:rPr lang="fr-FR" sz="1800" dirty="0"/>
              <a:t>[nom=”Harry </a:t>
            </a:r>
            <a:r>
              <a:rPr lang="fr-FR" sz="1800" dirty="0" err="1"/>
              <a:t>Cover</a:t>
            </a:r>
            <a:r>
              <a:rPr lang="fr-FR" sz="1800" dirty="0"/>
              <a:t>”]</a:t>
            </a:r>
          </a:p>
          <a:p>
            <a:pPr lvl="1">
              <a:lnSpc>
                <a:spcPct val="80000"/>
              </a:lnSpc>
            </a:pPr>
            <a:r>
              <a:rPr lang="fr-FR" sz="2000" dirty="0"/>
              <a:t>Ces langages ne permettent pas de construire de nouveaux documents XML, mais uniquement de les consulter.</a:t>
            </a:r>
          </a:p>
          <a:p>
            <a:pPr lvl="1">
              <a:lnSpc>
                <a:spcPct val="80000"/>
              </a:lnSpc>
            </a:pPr>
            <a:endParaRPr lang="fr-FR" sz="2000" dirty="0"/>
          </a:p>
          <a:p>
            <a:pPr>
              <a:lnSpc>
                <a:spcPct val="80000"/>
              </a:lnSpc>
            </a:pPr>
            <a:r>
              <a:rPr lang="fr-FR" sz="2800" b="0" dirty="0"/>
              <a:t>2. Les langages ‘type SQL’</a:t>
            </a:r>
          </a:p>
          <a:p>
            <a:pPr lvl="1">
              <a:lnSpc>
                <a:spcPct val="80000"/>
              </a:lnSpc>
            </a:pPr>
            <a:r>
              <a:rPr lang="fr-FR" sz="2000" dirty="0"/>
              <a:t>Les langages ‘type SQL’ permettent de construire des requêtes similaires aux requêtes SQL (SELECT … FROM … WHERE …), adaptées à la structure des documents XML. Parmi ces langages on trouve </a:t>
            </a:r>
            <a:r>
              <a:rPr lang="fr-FR" sz="2000" dirty="0">
                <a:solidFill>
                  <a:schemeClr val="accent2"/>
                </a:solidFill>
              </a:rPr>
              <a:t>XML-QL, </a:t>
            </a:r>
            <a:r>
              <a:rPr lang="fr-FR" sz="2000" dirty="0" err="1">
                <a:solidFill>
                  <a:schemeClr val="accent2"/>
                </a:solidFill>
              </a:rPr>
              <a:t>Quilt</a:t>
            </a:r>
            <a:r>
              <a:rPr lang="fr-FR" sz="2000" dirty="0">
                <a:solidFill>
                  <a:schemeClr val="accent2"/>
                </a:solidFill>
              </a:rPr>
              <a:t>, </a:t>
            </a:r>
            <a:r>
              <a:rPr lang="fr-FR" sz="2000" dirty="0" err="1">
                <a:solidFill>
                  <a:schemeClr val="accent2"/>
                </a:solidFill>
              </a:rPr>
              <a:t>XQuery</a:t>
            </a:r>
            <a:r>
              <a:rPr lang="fr-FR" sz="2000" dirty="0">
                <a:solidFill>
                  <a:schemeClr val="accent2"/>
                </a:solidFill>
              </a:rPr>
              <a:t>, </a:t>
            </a:r>
            <a:r>
              <a:rPr lang="fr-FR" sz="2000" dirty="0" err="1">
                <a:solidFill>
                  <a:schemeClr val="accent2"/>
                </a:solidFill>
              </a:rPr>
              <a:t>Lorel</a:t>
            </a:r>
            <a:r>
              <a:rPr lang="fr-FR" sz="2000" dirty="0">
                <a:solidFill>
                  <a:schemeClr val="accent2"/>
                </a:solidFill>
              </a:rPr>
              <a:t> et </a:t>
            </a:r>
            <a:r>
              <a:rPr lang="fr-FR" sz="2000" dirty="0" err="1">
                <a:solidFill>
                  <a:schemeClr val="accent2"/>
                </a:solidFill>
              </a:rPr>
              <a:t>YaTL</a:t>
            </a:r>
            <a:r>
              <a:rPr lang="fr-FR" sz="2000" dirty="0"/>
              <a:t>. Ces langages permettent généralement de construire de nouveaux documents XML en construisant le format de sortie des requêtes.</a:t>
            </a:r>
          </a:p>
          <a:p>
            <a:pPr>
              <a:lnSpc>
                <a:spcPct val="80000"/>
              </a:lnSpc>
            </a:pPr>
            <a:endParaRPr lang="fr-FR" sz="28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numéro de diapositive 3"/>
          <p:cNvSpPr>
            <a:spLocks noGrp="1"/>
          </p:cNvSpPr>
          <p:nvPr>
            <p:ph type="sldNum" sz="quarter" idx="10"/>
          </p:nvPr>
        </p:nvSpPr>
        <p:spPr/>
        <p:txBody>
          <a:bodyPr/>
          <a:lstStyle/>
          <a:p>
            <a:fld id="{4FE806A7-96B7-4ABC-A1DB-5EA34AF06972}" type="slidenum">
              <a:rPr lang="fr-FR"/>
              <a:pPr/>
              <a:t>93</a:t>
            </a:fld>
            <a:endParaRPr lang="fr-FR"/>
          </a:p>
        </p:txBody>
      </p:sp>
      <p:sp>
        <p:nvSpPr>
          <p:cNvPr id="709634" name="Rectangle 2"/>
          <p:cNvSpPr>
            <a:spLocks noGrp="1" noChangeArrowheads="1"/>
          </p:cNvSpPr>
          <p:nvPr>
            <p:ph type="title"/>
          </p:nvPr>
        </p:nvSpPr>
        <p:spPr>
          <a:xfrm>
            <a:off x="0" y="0"/>
            <a:ext cx="9144000" cy="195263"/>
          </a:xfrm>
        </p:spPr>
        <p:txBody>
          <a:bodyPr/>
          <a:lstStyle/>
          <a:p>
            <a:endParaRPr lang="fr-FR" sz="2400"/>
          </a:p>
        </p:txBody>
      </p:sp>
      <p:graphicFrame>
        <p:nvGraphicFramePr>
          <p:cNvPr id="709635" name="Group 3"/>
          <p:cNvGraphicFramePr>
            <a:graphicFrameLocks noGrp="1"/>
          </p:cNvGraphicFramePr>
          <p:nvPr>
            <p:ph idx="1"/>
          </p:nvPr>
        </p:nvGraphicFramePr>
        <p:xfrm>
          <a:off x="468313" y="908050"/>
          <a:ext cx="8229600" cy="4695509"/>
        </p:xfrm>
        <a:graphic>
          <a:graphicData uri="http://schemas.openxmlformats.org/drawingml/2006/table">
            <a:tbl>
              <a:tblPr/>
              <a:tblGrid>
                <a:gridCol w="1450975"/>
                <a:gridCol w="6778625"/>
              </a:tblGrid>
              <a:tr h="433388">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1000" b="0" i="0" u="none" strike="noStrike" cap="none" normalizeH="0" baseline="0" smtClean="0">
                          <a:ln>
                            <a:noFill/>
                          </a:ln>
                          <a:solidFill>
                            <a:schemeClr val="tx1"/>
                          </a:solidFill>
                          <a:effectLst/>
                          <a:latin typeface="Arial" pitchFamily="34" charset="0"/>
                        </a:rPr>
                        <a:t>Langage</a:t>
                      </a:r>
                      <a:endParaRPr kumimoji="0" lang="fr-FR" sz="1000" b="1"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1000" b="0" i="0" u="none" strike="noStrike" cap="none" normalizeH="0" baseline="0" smtClean="0">
                          <a:ln>
                            <a:noFill/>
                          </a:ln>
                          <a:solidFill>
                            <a:schemeClr val="tx1"/>
                          </a:solidFill>
                          <a:effectLst/>
                          <a:latin typeface="Arial" pitchFamily="34" charset="0"/>
                        </a:rPr>
                        <a:t>Exemple de requête</a:t>
                      </a:r>
                      <a:endParaRPr kumimoji="0" lang="fr-FR" sz="1000" b="1"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1000" b="1" i="0" u="none" strike="noStrike" cap="none" normalizeH="0" baseline="0" smtClean="0">
                          <a:ln>
                            <a:noFill/>
                          </a:ln>
                          <a:solidFill>
                            <a:schemeClr val="tx1"/>
                          </a:solidFill>
                          <a:effectLst/>
                          <a:latin typeface="Arial" pitchFamily="34" charset="0"/>
                        </a:rPr>
                        <a:t>Lorel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SELECT E</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FROM annuaire.entree E</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WHERE E.nom = “Harry Cover”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2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1000" b="1" i="0" u="none" strike="noStrike" cap="none" normalizeH="0" baseline="0" smtClean="0">
                          <a:ln>
                            <a:noFill/>
                          </a:ln>
                          <a:solidFill>
                            <a:schemeClr val="tx1"/>
                          </a:solidFill>
                          <a:effectLst/>
                          <a:latin typeface="Arial" pitchFamily="34" charset="0"/>
                        </a:rPr>
                        <a:t>XML-QL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WHERE</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&lt;annuaire&gt;</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&lt;entree&gt;</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&lt;nom&gt;$nom&lt;/nom&gt;</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&lt;/entree&gt;</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&lt;/annuaire&gt; ELEMENT_AS $entree</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IN annuaire.xml</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$nom=”Harry Cover”</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900" b="1" i="0" u="none" strike="noStrike" cap="none" normalizeH="0" baseline="0" smtClean="0">
                          <a:ln>
                            <a:noFill/>
                          </a:ln>
                          <a:solidFill>
                            <a:schemeClr val="tx1"/>
                          </a:solidFill>
                          <a:effectLst/>
                          <a:latin typeface="Arial" pitchFamily="34" charset="0"/>
                        </a:rPr>
                        <a:t>CONSTRUCT $entree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1000" b="1" i="0" u="none" strike="noStrike" cap="none" normalizeH="0" baseline="0" smtClean="0">
                          <a:ln>
                            <a:noFill/>
                          </a:ln>
                          <a:solidFill>
                            <a:schemeClr val="tx1"/>
                          </a:solidFill>
                          <a:effectLst/>
                          <a:latin typeface="Arial" pitchFamily="34" charset="0"/>
                        </a:rPr>
                        <a:t>XQuery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FOR $entree IN document(“annuaire.xml”)/annuaire/entree,</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$nom IN $entree/nom</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WHERE $nom=”Harry Cover”</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RETURN</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$entree</a:t>
                      </a:r>
                      <a:endParaRPr kumimoji="0" lang="fr-FR" sz="900" b="1"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fr-FR" sz="1000" b="1" i="0" u="none" strike="noStrike" cap="none" normalizeH="0" baseline="0" smtClean="0">
                          <a:ln>
                            <a:noFill/>
                          </a:ln>
                          <a:solidFill>
                            <a:schemeClr val="tx1"/>
                          </a:solidFill>
                          <a:effectLst/>
                          <a:latin typeface="Arial" pitchFamily="34" charset="0"/>
                        </a:rPr>
                        <a:t>YATL</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endParaRPr kumimoji="0" lang="fr-FR" sz="1000" b="1"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entree[nom [$nom], telephone [$tel]]</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MATCH “annuaire.xml” WITH</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entree[nom[$nom], telephone [$tel]]</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WHERE</a:t>
                      </a:r>
                    </a:p>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r>
                        <a:rPr kumimoji="0" lang="en-US" sz="900" b="1" i="0" u="none" strike="noStrike" cap="none" normalizeH="0" baseline="0" smtClean="0">
                          <a:ln>
                            <a:noFill/>
                          </a:ln>
                          <a:solidFill>
                            <a:schemeClr val="tx1"/>
                          </a:solidFill>
                          <a:effectLst/>
                          <a:latin typeface="Arial" pitchFamily="34" charset="0"/>
                        </a:rPr>
                        <a:t>$nom=”Harry Cover”</a:t>
                      </a:r>
                      <a:endParaRPr kumimoji="0" lang="fr-FR" sz="900" b="1"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3"/>
          <p:cNvSpPr>
            <a:spLocks noGrp="1"/>
          </p:cNvSpPr>
          <p:nvPr>
            <p:ph type="sldNum" sz="quarter" idx="10"/>
          </p:nvPr>
        </p:nvSpPr>
        <p:spPr/>
        <p:txBody>
          <a:bodyPr/>
          <a:lstStyle/>
          <a:p>
            <a:fld id="{E3EA06CA-E3DF-43D7-B5D6-09938BC7818A}" type="slidenum">
              <a:rPr lang="fr-FR"/>
              <a:pPr/>
              <a:t>94</a:t>
            </a:fld>
            <a:endParaRPr lang="fr-FR"/>
          </a:p>
        </p:txBody>
      </p:sp>
      <p:sp>
        <p:nvSpPr>
          <p:cNvPr id="714754" name="Rectangle 2"/>
          <p:cNvSpPr>
            <a:spLocks noGrp="1" noChangeArrowheads="1"/>
          </p:cNvSpPr>
          <p:nvPr>
            <p:ph type="title"/>
          </p:nvPr>
        </p:nvSpPr>
        <p:spPr/>
        <p:txBody>
          <a:bodyPr/>
          <a:lstStyle/>
          <a:p>
            <a:r>
              <a:rPr lang="fr-FR" dirty="0" err="1" smtClean="0"/>
              <a:t>XPath</a:t>
            </a:r>
            <a:r>
              <a:rPr lang="fr-FR" dirty="0" smtClean="0"/>
              <a:t> </a:t>
            </a:r>
            <a:r>
              <a:rPr lang="fr-FR" dirty="0"/>
              <a:t>: notation</a:t>
            </a:r>
          </a:p>
        </p:txBody>
      </p:sp>
      <p:sp>
        <p:nvSpPr>
          <p:cNvPr id="714755" name="Rectangle 3"/>
          <p:cNvSpPr>
            <a:spLocks noGrp="1" noChangeArrowheads="1"/>
          </p:cNvSpPr>
          <p:nvPr>
            <p:ph type="body" idx="1"/>
          </p:nvPr>
        </p:nvSpPr>
        <p:spPr/>
        <p:txBody>
          <a:bodyPr/>
          <a:lstStyle/>
          <a:p>
            <a:r>
              <a:rPr lang="fr-FR" dirty="0" err="1" smtClean="0"/>
              <a:t>XPath</a:t>
            </a:r>
            <a:r>
              <a:rPr lang="fr-FR" dirty="0" smtClean="0"/>
              <a:t> </a:t>
            </a:r>
            <a:r>
              <a:rPr lang="fr-FR" dirty="0"/>
              <a:t>permet de créer un arbre de nœuds à partir d’un document XML</a:t>
            </a:r>
          </a:p>
          <a:p>
            <a:r>
              <a:rPr lang="fr-FR" dirty="0" err="1" smtClean="0"/>
              <a:t>XPath</a:t>
            </a:r>
            <a:r>
              <a:rPr lang="fr-FR" dirty="0" smtClean="0"/>
              <a:t> </a:t>
            </a:r>
            <a:r>
              <a:rPr lang="fr-FR" dirty="0"/>
              <a:t>est utilisé pour identifier, choisir et manipuler des nœuds dans un document hiérarchique XML</a:t>
            </a:r>
          </a:p>
          <a:p>
            <a:pPr lvl="1"/>
            <a:r>
              <a:rPr lang="fr-FR" dirty="0"/>
              <a:t>Utiliser </a:t>
            </a:r>
            <a:r>
              <a:rPr lang="fr-FR" dirty="0" err="1" smtClean="0"/>
              <a:t>XPath</a:t>
            </a:r>
            <a:r>
              <a:rPr lang="fr-FR" dirty="0" smtClean="0"/>
              <a:t> </a:t>
            </a:r>
            <a:r>
              <a:rPr lang="fr-FR" dirty="0"/>
              <a:t>pour choisir des nœuds</a:t>
            </a:r>
          </a:p>
          <a:p>
            <a:pPr lvl="1"/>
            <a:r>
              <a:rPr lang="fr-FR" dirty="0"/>
              <a:t>Utiliser des opérateurs et fonctions </a:t>
            </a:r>
            <a:r>
              <a:rPr lang="fr-FR" dirty="0" err="1" smtClean="0"/>
              <a:t>XPath</a:t>
            </a:r>
            <a:endParaRPr lang="fr-FR" dirty="0"/>
          </a:p>
          <a:p>
            <a:pPr lvl="1"/>
            <a:r>
              <a:rPr lang="fr-FR" i="1" dirty="0"/>
              <a:t>( SQL et RDBMS </a:t>
            </a:r>
            <a:r>
              <a:rPr lang="fr-FR" i="1" dirty="0">
                <a:sym typeface="Symbol" pitchFamily="18" charset="2"/>
              </a:rPr>
              <a:t> </a:t>
            </a:r>
            <a:r>
              <a:rPr lang="fr-FR" i="1" dirty="0" err="1" smtClean="0">
                <a:sym typeface="Symbol" pitchFamily="18" charset="2"/>
              </a:rPr>
              <a:t>XPath</a:t>
            </a:r>
            <a:r>
              <a:rPr lang="fr-FR" i="1" dirty="0" smtClean="0">
                <a:sym typeface="Symbol" pitchFamily="18" charset="2"/>
              </a:rPr>
              <a:t> </a:t>
            </a:r>
            <a:r>
              <a:rPr lang="fr-FR" i="1" dirty="0">
                <a:sym typeface="Symbol" pitchFamily="18" charset="2"/>
              </a:rPr>
              <a:t>et XML)</a:t>
            </a:r>
          </a:p>
          <a:p>
            <a:pPr lvl="1"/>
            <a:endParaRPr lang="fr-FR" i="1" dirty="0">
              <a:sym typeface="Symbol" pitchFamily="18" charset="2"/>
            </a:endParaRPr>
          </a:p>
          <a:p>
            <a:pPr lvl="1"/>
            <a:endParaRPr lang="fr-FR" i="1" dirty="0">
              <a:sym typeface="Symbol" pitchFamily="18" charset="2"/>
            </a:endParaRPr>
          </a:p>
          <a:p>
            <a:pPr lvl="1"/>
            <a:endParaRPr lang="fr-FR" i="1" dirty="0">
              <a:sym typeface="Symbol" pitchFamily="18" charset="2"/>
            </a:endParaRPr>
          </a:p>
          <a:p>
            <a:r>
              <a:rPr lang="fr-FR" sz="2000" dirty="0" err="1" smtClean="0">
                <a:sym typeface="Symbol" pitchFamily="18" charset="2"/>
              </a:rPr>
              <a:t>XPath</a:t>
            </a:r>
            <a:r>
              <a:rPr lang="fr-FR" sz="2000" dirty="0" smtClean="0">
                <a:sym typeface="Symbol" pitchFamily="18" charset="2"/>
              </a:rPr>
              <a:t> </a:t>
            </a:r>
            <a:r>
              <a:rPr lang="fr-FR" sz="2000" dirty="0">
                <a:sym typeface="Symbol" pitchFamily="18" charset="2"/>
              </a:rPr>
              <a:t>est utilisé dans les feuilles de styles XSLT pour choisir les nœuds et appliquer les règles</a:t>
            </a:r>
          </a:p>
          <a:p>
            <a:r>
              <a:rPr lang="fr-FR" sz="2000" dirty="0" err="1" smtClean="0">
                <a:sym typeface="Symbol" pitchFamily="18" charset="2"/>
              </a:rPr>
              <a:t>XPath</a:t>
            </a:r>
            <a:r>
              <a:rPr lang="fr-FR" sz="2000" dirty="0" smtClean="0">
                <a:sym typeface="Symbol" pitchFamily="18" charset="2"/>
              </a:rPr>
              <a:t> </a:t>
            </a:r>
            <a:r>
              <a:rPr lang="fr-FR" sz="2000" dirty="0">
                <a:sym typeface="Symbol" pitchFamily="18" charset="2"/>
              </a:rPr>
              <a:t>prend en compte la notion de type de donnée</a:t>
            </a:r>
          </a:p>
          <a:p>
            <a:pPr lvl="1"/>
            <a:r>
              <a:rPr lang="fr-FR" dirty="0">
                <a:sym typeface="Symbol" pitchFamily="18" charset="2"/>
              </a:rPr>
              <a:t>L</a:t>
            </a:r>
            <a:r>
              <a:rPr lang="fr-FR" dirty="0" smtClean="0">
                <a:sym typeface="Symbol" pitchFamily="18" charset="2"/>
              </a:rPr>
              <a:t>es </a:t>
            </a:r>
            <a:r>
              <a:rPr lang="fr-FR" dirty="0">
                <a:sym typeface="Symbol" pitchFamily="18" charset="2"/>
              </a:rPr>
              <a:t>types de </a:t>
            </a:r>
            <a:r>
              <a:rPr lang="fr-FR" dirty="0" smtClean="0">
                <a:sym typeface="Symbol" pitchFamily="18" charset="2"/>
              </a:rPr>
              <a:t>donnés </a:t>
            </a:r>
            <a:r>
              <a:rPr lang="fr-FR" dirty="0">
                <a:sym typeface="Symbol" pitchFamily="18" charset="2"/>
              </a:rPr>
              <a:t>numérique, booléenne, les Strings …</a:t>
            </a:r>
          </a:p>
          <a:p>
            <a:pPr lvl="1"/>
            <a:r>
              <a:rPr lang="fr-FR" dirty="0">
                <a:sym typeface="Symbol" pitchFamily="18" charset="2"/>
              </a:rPr>
              <a:t>Ces types sont manipulés dans des </a:t>
            </a:r>
            <a:r>
              <a:rPr lang="fr-FR" dirty="0" smtClean="0">
                <a:sym typeface="Symbol" pitchFamily="18" charset="2"/>
              </a:rPr>
              <a:t>expressions </a:t>
            </a:r>
            <a:r>
              <a:rPr lang="fr-FR" dirty="0" err="1" smtClean="0">
                <a:sym typeface="Symbol" pitchFamily="18" charset="2"/>
              </a:rPr>
              <a:t>XPath</a:t>
            </a:r>
            <a:endParaRPr lang="fr-FR" dirty="0">
              <a:sym typeface="Symbol" pitchFamily="18" charset="2"/>
            </a:endParaRPr>
          </a:p>
          <a:p>
            <a:pPr lvl="1"/>
            <a:r>
              <a:rPr lang="fr-FR" sz="1600" dirty="0">
                <a:sym typeface="Symbol" pitchFamily="18" charset="2"/>
              </a:rPr>
              <a:t>Avec </a:t>
            </a:r>
            <a:r>
              <a:rPr lang="fr-FR" sz="1600" dirty="0" err="1" smtClean="0">
                <a:sym typeface="Symbol" pitchFamily="18" charset="2"/>
              </a:rPr>
              <a:t>XPath</a:t>
            </a:r>
            <a:r>
              <a:rPr lang="fr-FR" sz="1600" dirty="0" smtClean="0">
                <a:sym typeface="Symbol" pitchFamily="18" charset="2"/>
              </a:rPr>
              <a:t> </a:t>
            </a:r>
            <a:r>
              <a:rPr lang="fr-FR" sz="1600" dirty="0">
                <a:sym typeface="Symbol" pitchFamily="18" charset="2"/>
              </a:rPr>
              <a:t>des expressions du type  « évaluer le salaire moyen des employés » peuvent être écrites</a:t>
            </a:r>
            <a:endParaRPr lang="fr-FR" dirty="0">
              <a:sym typeface="Symbol" pitchFamily="18" charset="2"/>
            </a:endParaRPr>
          </a:p>
          <a:p>
            <a:endParaRPr lang="fr-FR" dirty="0"/>
          </a:p>
        </p:txBody>
      </p:sp>
      <p:grpSp>
        <p:nvGrpSpPr>
          <p:cNvPr id="714756" name="Group 4"/>
          <p:cNvGrpSpPr>
            <a:grpSpLocks/>
          </p:cNvGrpSpPr>
          <p:nvPr/>
        </p:nvGrpSpPr>
        <p:grpSpPr bwMode="auto">
          <a:xfrm>
            <a:off x="6477000" y="2286000"/>
            <a:ext cx="1689100" cy="1974850"/>
            <a:chOff x="3688" y="2454"/>
            <a:chExt cx="1064" cy="1244"/>
          </a:xfrm>
        </p:grpSpPr>
        <p:sp>
          <p:nvSpPr>
            <p:cNvPr id="714757" name="Rectangle 5"/>
            <p:cNvSpPr>
              <a:spLocks noChangeArrowheads="1"/>
            </p:cNvSpPr>
            <p:nvPr/>
          </p:nvSpPr>
          <p:spPr bwMode="auto">
            <a:xfrm>
              <a:off x="3688" y="2454"/>
              <a:ext cx="1064" cy="1244"/>
            </a:xfrm>
            <a:prstGeom prst="rect">
              <a:avLst/>
            </a:prstGeom>
            <a:solidFill>
              <a:schemeClr val="folHlink"/>
            </a:solidFill>
            <a:ln w="25400">
              <a:solidFill>
                <a:schemeClr val="tx1"/>
              </a:solidFill>
              <a:miter lim="800000"/>
              <a:headEnd/>
              <a:tailEnd/>
            </a:ln>
            <a:effectLst>
              <a:outerShdw dist="35921" dir="2700000" algn="ctr" rotWithShape="0">
                <a:schemeClr val="bg2"/>
              </a:outerShdw>
            </a:effectLst>
          </p:spPr>
          <p:txBody>
            <a:bodyPr lIns="92075" tIns="46038" rIns="92075" bIns="46038" anchor="b"/>
            <a:lstStyle/>
            <a:p>
              <a:pPr defTabSz="739775" eaLnBrk="0" latinLnBrk="0" hangingPunct="0"/>
              <a:endParaRPr kumimoji="0" lang="en-GB" sz="2000" b="1">
                <a:latin typeface="Arial" pitchFamily="34" charset="0"/>
              </a:endParaRPr>
            </a:p>
          </p:txBody>
        </p:sp>
        <p:sp>
          <p:nvSpPr>
            <p:cNvPr id="714758" name="Rectangle 6"/>
            <p:cNvSpPr>
              <a:spLocks noChangeArrowheads="1"/>
            </p:cNvSpPr>
            <p:nvPr/>
          </p:nvSpPr>
          <p:spPr bwMode="auto">
            <a:xfrm>
              <a:off x="3833" y="2612"/>
              <a:ext cx="722" cy="233"/>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35921" dir="2700000" algn="ctr" rotWithShape="0">
                <a:schemeClr val="bg2"/>
              </a:outerShdw>
            </a:effectLst>
          </p:spPr>
          <p:txBody>
            <a:bodyPr tIns="27432" bIns="27432" anchor="ctr"/>
            <a:lstStyle/>
            <a:p>
              <a:endParaRPr lang="fr-FR"/>
            </a:p>
          </p:txBody>
        </p:sp>
        <p:sp>
          <p:nvSpPr>
            <p:cNvPr id="714759" name="Rectangle 7"/>
            <p:cNvSpPr>
              <a:spLocks noChangeArrowheads="1"/>
            </p:cNvSpPr>
            <p:nvPr/>
          </p:nvSpPr>
          <p:spPr bwMode="auto">
            <a:xfrm>
              <a:off x="4021" y="2904"/>
              <a:ext cx="409" cy="11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35921" dir="2700000" algn="ctr" rotWithShape="0">
                <a:schemeClr val="bg2"/>
              </a:outerShdw>
            </a:effectLst>
          </p:spPr>
          <p:txBody>
            <a:bodyPr tIns="27432" bIns="27432" anchor="ctr"/>
            <a:lstStyle/>
            <a:p>
              <a:endParaRPr lang="fr-FR"/>
            </a:p>
          </p:txBody>
        </p:sp>
        <p:sp>
          <p:nvSpPr>
            <p:cNvPr id="714760" name="Rectangle 8"/>
            <p:cNvSpPr>
              <a:spLocks noChangeArrowheads="1"/>
            </p:cNvSpPr>
            <p:nvPr/>
          </p:nvSpPr>
          <p:spPr bwMode="auto">
            <a:xfrm>
              <a:off x="4021" y="3077"/>
              <a:ext cx="409" cy="117"/>
            </a:xfrm>
            <a:prstGeom prst="rect">
              <a:avLst/>
            </a:prstGeom>
            <a:gradFill rotWithShape="0">
              <a:gsLst>
                <a:gs pos="0">
                  <a:srgbClr val="FCFEB9"/>
                </a:gs>
                <a:gs pos="100000">
                  <a:srgbClr val="FFCC66"/>
                </a:gs>
              </a:gsLst>
              <a:lin ang="5400000" scaled="1"/>
            </a:gradFill>
            <a:ln w="15875">
              <a:solidFill>
                <a:srgbClr val="FF9900"/>
              </a:solidFill>
              <a:miter lim="800000"/>
              <a:headEnd/>
              <a:tailEnd/>
            </a:ln>
            <a:effectLst>
              <a:outerShdw dist="35921" dir="2700000" algn="ctr" rotWithShape="0">
                <a:schemeClr val="bg2"/>
              </a:outerShdw>
            </a:effectLst>
          </p:spPr>
          <p:txBody>
            <a:bodyPr wrap="none" anchor="ctr"/>
            <a:lstStyle/>
            <a:p>
              <a:endParaRPr lang="fr-FR"/>
            </a:p>
          </p:txBody>
        </p:sp>
        <p:sp>
          <p:nvSpPr>
            <p:cNvPr id="714761" name="Rectangle 9"/>
            <p:cNvSpPr>
              <a:spLocks noChangeArrowheads="1"/>
            </p:cNvSpPr>
            <p:nvPr/>
          </p:nvSpPr>
          <p:spPr bwMode="auto">
            <a:xfrm>
              <a:off x="4021" y="3252"/>
              <a:ext cx="409" cy="117"/>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35921" dir="2700000" algn="ctr" rotWithShape="0">
                <a:schemeClr val="bg2"/>
              </a:outerShdw>
            </a:effectLst>
          </p:spPr>
          <p:txBody>
            <a:bodyPr tIns="27432" bIns="27432" anchor="ctr"/>
            <a:lstStyle/>
            <a:p>
              <a:endParaRPr lang="fr-FR"/>
            </a:p>
          </p:txBody>
        </p:sp>
        <p:sp>
          <p:nvSpPr>
            <p:cNvPr id="714762" name="Line 10"/>
            <p:cNvSpPr>
              <a:spLocks noChangeShapeType="1"/>
            </p:cNvSpPr>
            <p:nvPr/>
          </p:nvSpPr>
          <p:spPr bwMode="auto">
            <a:xfrm>
              <a:off x="3958" y="2845"/>
              <a:ext cx="0" cy="466"/>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r-FR"/>
            </a:p>
          </p:txBody>
        </p:sp>
        <p:sp>
          <p:nvSpPr>
            <p:cNvPr id="714763" name="Line 11"/>
            <p:cNvSpPr>
              <a:spLocks noChangeShapeType="1"/>
            </p:cNvSpPr>
            <p:nvPr/>
          </p:nvSpPr>
          <p:spPr bwMode="auto">
            <a:xfrm>
              <a:off x="3958" y="2962"/>
              <a:ext cx="63" cy="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r-FR"/>
            </a:p>
          </p:txBody>
        </p:sp>
        <p:sp>
          <p:nvSpPr>
            <p:cNvPr id="714764" name="Line 12"/>
            <p:cNvSpPr>
              <a:spLocks noChangeShapeType="1"/>
            </p:cNvSpPr>
            <p:nvPr/>
          </p:nvSpPr>
          <p:spPr bwMode="auto">
            <a:xfrm>
              <a:off x="3958" y="3136"/>
              <a:ext cx="63" cy="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r-FR"/>
            </a:p>
          </p:txBody>
        </p:sp>
        <p:sp>
          <p:nvSpPr>
            <p:cNvPr id="714765" name="Line 13"/>
            <p:cNvSpPr>
              <a:spLocks noChangeShapeType="1"/>
            </p:cNvSpPr>
            <p:nvPr/>
          </p:nvSpPr>
          <p:spPr bwMode="auto">
            <a:xfrm>
              <a:off x="3958" y="3311"/>
              <a:ext cx="63" cy="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r-FR"/>
            </a:p>
          </p:txBody>
        </p:sp>
        <p:sp>
          <p:nvSpPr>
            <p:cNvPr id="714766" name="Line 14"/>
            <p:cNvSpPr>
              <a:spLocks noChangeShapeType="1"/>
            </p:cNvSpPr>
            <p:nvPr/>
          </p:nvSpPr>
          <p:spPr bwMode="auto">
            <a:xfrm>
              <a:off x="4052" y="3369"/>
              <a:ext cx="0" cy="117"/>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r-FR"/>
            </a:p>
          </p:txBody>
        </p:sp>
        <p:sp>
          <p:nvSpPr>
            <p:cNvPr id="714767" name="Line 15"/>
            <p:cNvSpPr>
              <a:spLocks noChangeShapeType="1"/>
            </p:cNvSpPr>
            <p:nvPr/>
          </p:nvSpPr>
          <p:spPr bwMode="auto">
            <a:xfrm>
              <a:off x="4052" y="3486"/>
              <a:ext cx="63" cy="0"/>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fr-FR"/>
            </a:p>
          </p:txBody>
        </p:sp>
        <p:sp>
          <p:nvSpPr>
            <p:cNvPr id="714768" name="Rectangle 16"/>
            <p:cNvSpPr>
              <a:spLocks noChangeArrowheads="1"/>
            </p:cNvSpPr>
            <p:nvPr/>
          </p:nvSpPr>
          <p:spPr bwMode="auto">
            <a:xfrm>
              <a:off x="4084" y="3427"/>
              <a:ext cx="346" cy="117"/>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35921" dir="2700000" algn="ctr" rotWithShape="0">
                <a:schemeClr val="bg2"/>
              </a:outerShdw>
            </a:effectLst>
          </p:spPr>
          <p:txBody>
            <a:bodyPr tIns="27432" bIns="27432" anchor="ctr"/>
            <a:lstStyle/>
            <a:p>
              <a:endParaRPr lang="fr-F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172306BF-17AB-4FA9-86CB-53CCBE4DE796}" type="slidenum">
              <a:rPr lang="fr-FR"/>
              <a:pPr/>
              <a:t>95</a:t>
            </a:fld>
            <a:endParaRPr lang="fr-FR"/>
          </a:p>
        </p:txBody>
      </p:sp>
      <p:sp>
        <p:nvSpPr>
          <p:cNvPr id="715778" name="Rectangle 2"/>
          <p:cNvSpPr>
            <a:spLocks noGrp="1" noChangeArrowheads="1"/>
          </p:cNvSpPr>
          <p:nvPr>
            <p:ph type="title"/>
          </p:nvPr>
        </p:nvSpPr>
        <p:spPr/>
        <p:txBody>
          <a:bodyPr/>
          <a:lstStyle/>
          <a:p>
            <a:r>
              <a:rPr lang="fr-FR" dirty="0" err="1" smtClean="0"/>
              <a:t>XPath</a:t>
            </a:r>
            <a:endParaRPr lang="fr-FR" dirty="0"/>
          </a:p>
        </p:txBody>
      </p:sp>
      <p:sp>
        <p:nvSpPr>
          <p:cNvPr id="715779" name="Rectangle 3"/>
          <p:cNvSpPr>
            <a:spLocks noGrp="1" noChangeArrowheads="1"/>
          </p:cNvSpPr>
          <p:nvPr>
            <p:ph type="body" idx="1"/>
          </p:nvPr>
        </p:nvSpPr>
        <p:spPr/>
        <p:txBody>
          <a:bodyPr/>
          <a:lstStyle/>
          <a:p>
            <a:r>
              <a:rPr lang="fr-FR" dirty="0" err="1" smtClean="0"/>
              <a:t>XPath</a:t>
            </a:r>
            <a:r>
              <a:rPr lang="fr-FR" dirty="0" smtClean="0"/>
              <a:t> </a:t>
            </a:r>
            <a:r>
              <a:rPr lang="fr-FR" dirty="0"/>
              <a:t>fonctionne sur un modèle du document XML basé sur une structure arborescente dans laquelle les éléments, les attributs et les morceaux de texte entre sous-éléments d'un contenu mixte constituent des </a:t>
            </a:r>
            <a:r>
              <a:rPr lang="fr-FR" dirty="0" smtClean="0"/>
              <a:t>nœuds </a:t>
            </a:r>
            <a:r>
              <a:rPr lang="fr-FR" dirty="0"/>
              <a:t>séparés. </a:t>
            </a:r>
          </a:p>
          <a:p>
            <a:endParaRPr lang="fr-FR" dirty="0"/>
          </a:p>
          <a:p>
            <a:pPr>
              <a:buFont typeface="Wingdings" pitchFamily="2" charset="2"/>
              <a:buNone/>
            </a:pPr>
            <a:r>
              <a:rPr lang="fr-FR" sz="1800" dirty="0"/>
              <a:t>Une expression </a:t>
            </a:r>
            <a:r>
              <a:rPr lang="fr-FR" sz="1800" dirty="0" err="1" smtClean="0"/>
              <a:t>XPath</a:t>
            </a:r>
            <a:r>
              <a:rPr lang="fr-FR" sz="1800" dirty="0" smtClean="0"/>
              <a:t> </a:t>
            </a:r>
            <a:r>
              <a:rPr lang="fr-FR" sz="1800" dirty="0"/>
              <a:t>produit un résultat qui peut être: </a:t>
            </a:r>
          </a:p>
          <a:p>
            <a:pPr lvl="1"/>
            <a:r>
              <a:rPr lang="fr-FR" dirty="0"/>
              <a:t>un ensemble non-ordonné de </a:t>
            </a:r>
            <a:r>
              <a:rPr lang="fr-FR" dirty="0" err="1"/>
              <a:t>noeuds</a:t>
            </a:r>
            <a:r>
              <a:rPr lang="fr-FR" dirty="0"/>
              <a:t> </a:t>
            </a:r>
          </a:p>
          <a:p>
            <a:pPr lvl="1"/>
            <a:r>
              <a:rPr lang="fr-FR" dirty="0"/>
              <a:t>une valeur booléenne (vrai ou faux) </a:t>
            </a:r>
          </a:p>
          <a:p>
            <a:pPr lvl="1"/>
            <a:r>
              <a:rPr lang="fr-FR" dirty="0"/>
              <a:t>un nombre en virgule flottante </a:t>
            </a:r>
          </a:p>
          <a:p>
            <a:pPr lvl="1"/>
            <a:r>
              <a:rPr lang="fr-FR" dirty="0"/>
              <a:t>une chaîne de caractères </a:t>
            </a:r>
          </a:p>
          <a:p>
            <a:pPr lvl="1"/>
            <a:endParaRPr lang="fr-FR" dirty="0"/>
          </a:p>
          <a:p>
            <a:r>
              <a:rPr lang="fr-FR" dirty="0"/>
              <a:t>La forme d'expression la plus courante sert à désigner pas </a:t>
            </a:r>
            <a:r>
              <a:rPr lang="fr-FR" dirty="0" smtClean="0"/>
              <a:t>à pas </a:t>
            </a:r>
            <a:r>
              <a:rPr lang="fr-FR" dirty="0"/>
              <a:t>le chemin aboutissant à un emplacement, relativement à un point de départ déterminé par le </a:t>
            </a:r>
            <a:r>
              <a:rPr lang="fr-FR" dirty="0" smtClean="0"/>
              <a:t>contexte</a:t>
            </a:r>
            <a:endParaRPr lang="fr-FR" dirty="0"/>
          </a:p>
          <a:p>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Espace réservé du numéro de diapositive 2"/>
          <p:cNvSpPr>
            <a:spLocks noGrp="1"/>
          </p:cNvSpPr>
          <p:nvPr>
            <p:ph type="sldNum" sz="quarter" idx="10"/>
          </p:nvPr>
        </p:nvSpPr>
        <p:spPr/>
        <p:txBody>
          <a:bodyPr/>
          <a:lstStyle/>
          <a:p>
            <a:fld id="{FA0CD723-750D-4EC8-8508-C4CAE93B7BDC}" type="slidenum">
              <a:rPr lang="fr-FR"/>
              <a:pPr/>
              <a:t>96</a:t>
            </a:fld>
            <a:endParaRPr lang="fr-FR"/>
          </a:p>
        </p:txBody>
      </p:sp>
      <p:sp>
        <p:nvSpPr>
          <p:cNvPr id="716802" name="Line 2"/>
          <p:cNvSpPr>
            <a:spLocks noChangeShapeType="1"/>
          </p:cNvSpPr>
          <p:nvPr/>
        </p:nvSpPr>
        <p:spPr bwMode="auto">
          <a:xfrm>
            <a:off x="7086600" y="4038600"/>
            <a:ext cx="0" cy="3810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03" name="Line 3"/>
          <p:cNvSpPr>
            <a:spLocks noChangeShapeType="1"/>
          </p:cNvSpPr>
          <p:nvPr/>
        </p:nvSpPr>
        <p:spPr bwMode="auto">
          <a:xfrm>
            <a:off x="4495800" y="1600200"/>
            <a:ext cx="0" cy="38100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04" name="Rectangle 4"/>
          <p:cNvSpPr>
            <a:spLocks noGrp="1" noChangeArrowheads="1"/>
          </p:cNvSpPr>
          <p:nvPr>
            <p:ph type="title"/>
          </p:nvPr>
        </p:nvSpPr>
        <p:spPr/>
        <p:txBody>
          <a:bodyPr/>
          <a:lstStyle/>
          <a:p>
            <a:r>
              <a:rPr lang="fr-FR" dirty="0"/>
              <a:t>Les axes </a:t>
            </a:r>
            <a:r>
              <a:rPr lang="fr-FR" dirty="0" err="1" smtClean="0"/>
              <a:t>XPath</a:t>
            </a:r>
            <a:endParaRPr lang="fr-FR" dirty="0"/>
          </a:p>
        </p:txBody>
      </p:sp>
      <p:sp>
        <p:nvSpPr>
          <p:cNvPr id="716805" name="Rectangle 5"/>
          <p:cNvSpPr>
            <a:spLocks noChangeArrowheads="1"/>
          </p:cNvSpPr>
          <p:nvPr/>
        </p:nvSpPr>
        <p:spPr bwMode="auto">
          <a:xfrm>
            <a:off x="4114800" y="3200400"/>
            <a:ext cx="762000" cy="533400"/>
          </a:xfrm>
          <a:prstGeom prst="rect">
            <a:avLst/>
          </a:prstGeom>
          <a:gradFill rotWithShape="0">
            <a:gsLst>
              <a:gs pos="0">
                <a:schemeClr val="hlink"/>
              </a:gs>
              <a:gs pos="100000">
                <a:schemeClr val="hlink">
                  <a:gamma/>
                  <a:shade val="69804"/>
                  <a:invGamma/>
                </a:schemeClr>
              </a:gs>
            </a:gsLst>
            <a:lin ang="2700000" scaled="1"/>
          </a:gradFill>
          <a:ln w="12700">
            <a:solidFill>
              <a:schemeClr val="tx1"/>
            </a:solidFill>
            <a:miter lim="800000"/>
            <a:headEnd type="none" w="sm" len="sm"/>
            <a:tailEnd type="none" w="sm" len="sm"/>
          </a:ln>
          <a:effectLst/>
        </p:spPr>
        <p:txBody>
          <a:bodyPr wrap="none" anchor="ctr"/>
          <a:lstStyle/>
          <a:p>
            <a:r>
              <a:rPr lang="fr-FR" altLang="ko-KR" sz="1400" b="1">
                <a:effectLst>
                  <a:outerShdw blurRad="38100" dist="38100" dir="2700000" algn="tl">
                    <a:srgbClr val="FFFFFF"/>
                  </a:outerShdw>
                </a:effectLst>
              </a:rPr>
              <a:t>Nœud</a:t>
            </a:r>
          </a:p>
          <a:p>
            <a:r>
              <a:rPr lang="fr-FR" altLang="ko-KR" sz="1400" b="1">
                <a:effectLst>
                  <a:outerShdw blurRad="38100" dist="38100" dir="2700000" algn="tl">
                    <a:srgbClr val="FFFFFF"/>
                  </a:outerShdw>
                </a:effectLst>
              </a:rPr>
              <a:t>Courant</a:t>
            </a:r>
            <a:endParaRPr lang="fr-FR" altLang="ko-KR" sz="1600" b="1">
              <a:effectLst>
                <a:outerShdw blurRad="38100" dist="38100" dir="2700000" algn="tl">
                  <a:srgbClr val="FFFFFF"/>
                </a:outerShdw>
              </a:effectLst>
            </a:endParaRPr>
          </a:p>
        </p:txBody>
      </p:sp>
      <p:sp>
        <p:nvSpPr>
          <p:cNvPr id="716806" name="Rectangle 6"/>
          <p:cNvSpPr>
            <a:spLocks noChangeArrowheads="1"/>
          </p:cNvSpPr>
          <p:nvPr/>
        </p:nvSpPr>
        <p:spPr bwMode="auto">
          <a:xfrm>
            <a:off x="41910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r>
              <a:rPr lang="fr-FR" altLang="ko-KR" sz="1200" b="1">
                <a:solidFill>
                  <a:schemeClr val="bg1"/>
                </a:solidFill>
                <a:effectLst>
                  <a:outerShdw blurRad="38100" dist="38100" dir="2700000" algn="tl">
                    <a:srgbClr val="000000"/>
                  </a:outerShdw>
                </a:effectLst>
              </a:rPr>
              <a:t>Parent</a:t>
            </a:r>
          </a:p>
        </p:txBody>
      </p:sp>
      <p:sp>
        <p:nvSpPr>
          <p:cNvPr id="716807" name="Rectangle 7"/>
          <p:cNvSpPr>
            <a:spLocks noChangeArrowheads="1"/>
          </p:cNvSpPr>
          <p:nvPr/>
        </p:nvSpPr>
        <p:spPr bwMode="auto">
          <a:xfrm>
            <a:off x="4191000" y="1143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400" b="1">
              <a:effectLst>
                <a:outerShdw blurRad="38100" dist="38100" dir="2700000" algn="tl">
                  <a:srgbClr val="FFFFFF"/>
                </a:outerShdw>
              </a:effectLst>
            </a:endParaRPr>
          </a:p>
          <a:p>
            <a:r>
              <a:rPr lang="fr-FR" altLang="ko-KR" sz="1400" b="1">
                <a:effectLst>
                  <a:outerShdw blurRad="38100" dist="38100" dir="2700000" algn="tl">
                    <a:srgbClr val="FFFFFF"/>
                  </a:outerShdw>
                </a:effectLst>
              </a:rPr>
              <a:t>Root</a:t>
            </a:r>
          </a:p>
          <a:p>
            <a:endParaRPr lang="fr-FR" altLang="ko-KR" sz="1600" b="1">
              <a:solidFill>
                <a:schemeClr val="bg1"/>
              </a:solidFill>
              <a:effectLst>
                <a:outerShdw blurRad="38100" dist="38100" dir="2700000" algn="tl">
                  <a:srgbClr val="000000"/>
                </a:outerShdw>
              </a:effectLst>
            </a:endParaRPr>
          </a:p>
        </p:txBody>
      </p:sp>
      <p:sp>
        <p:nvSpPr>
          <p:cNvPr id="716808" name="Rectangle 8"/>
          <p:cNvSpPr>
            <a:spLocks noChangeArrowheads="1"/>
          </p:cNvSpPr>
          <p:nvPr/>
        </p:nvSpPr>
        <p:spPr bwMode="auto">
          <a:xfrm>
            <a:off x="990600" y="27432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09" name="Rectangle 9"/>
          <p:cNvSpPr>
            <a:spLocks noChangeArrowheads="1"/>
          </p:cNvSpPr>
          <p:nvPr/>
        </p:nvSpPr>
        <p:spPr bwMode="auto">
          <a:xfrm>
            <a:off x="1752600" y="3200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0" name="Rectangle 10"/>
          <p:cNvSpPr>
            <a:spLocks noChangeArrowheads="1"/>
          </p:cNvSpPr>
          <p:nvPr/>
        </p:nvSpPr>
        <p:spPr bwMode="auto">
          <a:xfrm>
            <a:off x="2514600" y="3200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1" name="Rectangle 11"/>
          <p:cNvSpPr>
            <a:spLocks noChangeArrowheads="1"/>
          </p:cNvSpPr>
          <p:nvPr/>
        </p:nvSpPr>
        <p:spPr bwMode="auto">
          <a:xfrm>
            <a:off x="3276600" y="3200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2" name="Rectangle 12"/>
          <p:cNvSpPr>
            <a:spLocks noChangeArrowheads="1"/>
          </p:cNvSpPr>
          <p:nvPr/>
        </p:nvSpPr>
        <p:spPr bwMode="auto">
          <a:xfrm>
            <a:off x="4191000" y="42672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3" name="Rectangle 13"/>
          <p:cNvSpPr>
            <a:spLocks noChangeArrowheads="1"/>
          </p:cNvSpPr>
          <p:nvPr/>
        </p:nvSpPr>
        <p:spPr bwMode="auto">
          <a:xfrm>
            <a:off x="4191000" y="5334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4" name="Rectangle 14"/>
          <p:cNvSpPr>
            <a:spLocks noChangeArrowheads="1"/>
          </p:cNvSpPr>
          <p:nvPr/>
        </p:nvSpPr>
        <p:spPr bwMode="auto">
          <a:xfrm>
            <a:off x="5105400" y="3200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5" name="Rectangle 15"/>
          <p:cNvSpPr>
            <a:spLocks noChangeArrowheads="1"/>
          </p:cNvSpPr>
          <p:nvPr/>
        </p:nvSpPr>
        <p:spPr bwMode="auto">
          <a:xfrm>
            <a:off x="5867400" y="3200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6" name="Rectangle 16"/>
          <p:cNvSpPr>
            <a:spLocks noChangeArrowheads="1"/>
          </p:cNvSpPr>
          <p:nvPr/>
        </p:nvSpPr>
        <p:spPr bwMode="auto">
          <a:xfrm>
            <a:off x="6629400" y="3200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7" name="Rectangle 17"/>
          <p:cNvSpPr>
            <a:spLocks noChangeArrowheads="1"/>
          </p:cNvSpPr>
          <p:nvPr/>
        </p:nvSpPr>
        <p:spPr bwMode="auto">
          <a:xfrm>
            <a:off x="7772400" y="27432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8" name="Rectangle 18"/>
          <p:cNvSpPr>
            <a:spLocks noChangeArrowheads="1"/>
          </p:cNvSpPr>
          <p:nvPr/>
        </p:nvSpPr>
        <p:spPr bwMode="auto">
          <a:xfrm>
            <a:off x="5181600" y="4343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19" name="Rectangle 19"/>
          <p:cNvSpPr>
            <a:spLocks noChangeArrowheads="1"/>
          </p:cNvSpPr>
          <p:nvPr/>
        </p:nvSpPr>
        <p:spPr bwMode="auto">
          <a:xfrm>
            <a:off x="5943600" y="4343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0" name="Rectangle 20"/>
          <p:cNvSpPr>
            <a:spLocks noChangeArrowheads="1"/>
          </p:cNvSpPr>
          <p:nvPr/>
        </p:nvSpPr>
        <p:spPr bwMode="auto">
          <a:xfrm>
            <a:off x="6705600" y="4343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1" name="Rectangle 21"/>
          <p:cNvSpPr>
            <a:spLocks noChangeArrowheads="1"/>
          </p:cNvSpPr>
          <p:nvPr/>
        </p:nvSpPr>
        <p:spPr bwMode="auto">
          <a:xfrm>
            <a:off x="6781800" y="54102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2" name="Rectangle 22"/>
          <p:cNvSpPr>
            <a:spLocks noChangeArrowheads="1"/>
          </p:cNvSpPr>
          <p:nvPr/>
        </p:nvSpPr>
        <p:spPr bwMode="auto">
          <a:xfrm>
            <a:off x="7543800" y="54102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3" name="Rectangle 23"/>
          <p:cNvSpPr>
            <a:spLocks noChangeArrowheads="1"/>
          </p:cNvSpPr>
          <p:nvPr/>
        </p:nvSpPr>
        <p:spPr bwMode="auto">
          <a:xfrm>
            <a:off x="1447800" y="4343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4" name="Rectangle 24"/>
          <p:cNvSpPr>
            <a:spLocks noChangeArrowheads="1"/>
          </p:cNvSpPr>
          <p:nvPr/>
        </p:nvSpPr>
        <p:spPr bwMode="auto">
          <a:xfrm>
            <a:off x="2209800" y="4343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5" name="Rectangle 25"/>
          <p:cNvSpPr>
            <a:spLocks noChangeArrowheads="1"/>
          </p:cNvSpPr>
          <p:nvPr/>
        </p:nvSpPr>
        <p:spPr bwMode="auto">
          <a:xfrm>
            <a:off x="2971800" y="43434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6" name="Rectangle 26"/>
          <p:cNvSpPr>
            <a:spLocks noChangeArrowheads="1"/>
          </p:cNvSpPr>
          <p:nvPr/>
        </p:nvSpPr>
        <p:spPr bwMode="auto">
          <a:xfrm>
            <a:off x="1371600" y="51816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7" name="Rectangle 27"/>
          <p:cNvSpPr>
            <a:spLocks noChangeArrowheads="1"/>
          </p:cNvSpPr>
          <p:nvPr/>
        </p:nvSpPr>
        <p:spPr bwMode="auto">
          <a:xfrm>
            <a:off x="17526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8" name="Rectangle 28"/>
          <p:cNvSpPr>
            <a:spLocks noChangeArrowheads="1"/>
          </p:cNvSpPr>
          <p:nvPr/>
        </p:nvSpPr>
        <p:spPr bwMode="auto">
          <a:xfrm>
            <a:off x="25146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29" name="Rectangle 29"/>
          <p:cNvSpPr>
            <a:spLocks noChangeArrowheads="1"/>
          </p:cNvSpPr>
          <p:nvPr/>
        </p:nvSpPr>
        <p:spPr bwMode="auto">
          <a:xfrm>
            <a:off x="32766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30" name="Rectangle 30"/>
          <p:cNvSpPr>
            <a:spLocks noChangeArrowheads="1"/>
          </p:cNvSpPr>
          <p:nvPr/>
        </p:nvSpPr>
        <p:spPr bwMode="auto">
          <a:xfrm>
            <a:off x="51054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31" name="Rectangle 31"/>
          <p:cNvSpPr>
            <a:spLocks noChangeArrowheads="1"/>
          </p:cNvSpPr>
          <p:nvPr/>
        </p:nvSpPr>
        <p:spPr bwMode="auto">
          <a:xfrm>
            <a:off x="58674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32" name="Rectangle 32"/>
          <p:cNvSpPr>
            <a:spLocks noChangeArrowheads="1"/>
          </p:cNvSpPr>
          <p:nvPr/>
        </p:nvSpPr>
        <p:spPr bwMode="auto">
          <a:xfrm>
            <a:off x="6629400" y="1905000"/>
            <a:ext cx="609600" cy="457200"/>
          </a:xfrm>
          <a:prstGeom prst="rect">
            <a:avLst/>
          </a:prstGeom>
          <a:gradFill rotWithShape="0">
            <a:gsLst>
              <a:gs pos="0">
                <a:srgbClr val="CCCC00"/>
              </a:gs>
              <a:gs pos="100000">
                <a:srgbClr val="CCCC00">
                  <a:gamma/>
                  <a:shade val="69804"/>
                  <a:invGamma/>
                </a:srgbClr>
              </a:gs>
            </a:gsLst>
            <a:lin ang="2700000" scaled="1"/>
          </a:gradFill>
          <a:ln w="12700">
            <a:solidFill>
              <a:schemeClr val="tx1"/>
            </a:solidFill>
            <a:miter lim="800000"/>
            <a:headEnd type="none" w="sm" len="sm"/>
            <a:tailEnd type="none" w="sm" len="sm"/>
          </a:ln>
          <a:effectLst/>
        </p:spPr>
        <p:txBody>
          <a:bodyPr wrap="none" anchor="ctr"/>
          <a:lstStyle/>
          <a:p>
            <a:endParaRPr lang="fr-FR" altLang="ko-KR" sz="1600" b="1">
              <a:solidFill>
                <a:schemeClr val="bg1"/>
              </a:solidFill>
              <a:effectLst>
                <a:outerShdw blurRad="38100" dist="38100" dir="2700000" algn="tl">
                  <a:srgbClr val="000000"/>
                </a:outerShdw>
              </a:effectLst>
            </a:endParaRPr>
          </a:p>
        </p:txBody>
      </p:sp>
      <p:sp>
        <p:nvSpPr>
          <p:cNvPr id="716833" name="Line 33"/>
          <p:cNvSpPr>
            <a:spLocks noChangeShapeType="1"/>
          </p:cNvSpPr>
          <p:nvPr/>
        </p:nvSpPr>
        <p:spPr bwMode="auto">
          <a:xfrm>
            <a:off x="1981200" y="1676400"/>
            <a:ext cx="4953000" cy="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34" name="Line 34"/>
          <p:cNvSpPr>
            <a:spLocks noChangeShapeType="1"/>
          </p:cNvSpPr>
          <p:nvPr/>
        </p:nvSpPr>
        <p:spPr bwMode="auto">
          <a:xfrm>
            <a:off x="1981200" y="16764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35" name="Line 35"/>
          <p:cNvSpPr>
            <a:spLocks noChangeShapeType="1"/>
          </p:cNvSpPr>
          <p:nvPr/>
        </p:nvSpPr>
        <p:spPr bwMode="auto">
          <a:xfrm>
            <a:off x="2819400" y="16764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36" name="Line 36"/>
          <p:cNvSpPr>
            <a:spLocks noChangeShapeType="1"/>
          </p:cNvSpPr>
          <p:nvPr/>
        </p:nvSpPr>
        <p:spPr bwMode="auto">
          <a:xfrm>
            <a:off x="3581400" y="16764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37" name="Line 37"/>
          <p:cNvSpPr>
            <a:spLocks noChangeShapeType="1"/>
          </p:cNvSpPr>
          <p:nvPr/>
        </p:nvSpPr>
        <p:spPr bwMode="auto">
          <a:xfrm>
            <a:off x="5410200" y="16764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38" name="Line 38"/>
          <p:cNvSpPr>
            <a:spLocks noChangeShapeType="1"/>
          </p:cNvSpPr>
          <p:nvPr/>
        </p:nvSpPr>
        <p:spPr bwMode="auto">
          <a:xfrm>
            <a:off x="6172200" y="16764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39" name="Line 39"/>
          <p:cNvSpPr>
            <a:spLocks noChangeShapeType="1"/>
          </p:cNvSpPr>
          <p:nvPr/>
        </p:nvSpPr>
        <p:spPr bwMode="auto">
          <a:xfrm>
            <a:off x="6934200" y="16764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0" name="Line 40"/>
          <p:cNvSpPr>
            <a:spLocks noChangeShapeType="1"/>
          </p:cNvSpPr>
          <p:nvPr/>
        </p:nvSpPr>
        <p:spPr bwMode="auto">
          <a:xfrm flipV="1">
            <a:off x="1371600" y="2362200"/>
            <a:ext cx="609600" cy="3810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1" name="Line 41"/>
          <p:cNvSpPr>
            <a:spLocks noChangeShapeType="1"/>
          </p:cNvSpPr>
          <p:nvPr/>
        </p:nvSpPr>
        <p:spPr bwMode="auto">
          <a:xfrm>
            <a:off x="2133600" y="2895600"/>
            <a:ext cx="4800600" cy="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2" name="Line 42"/>
          <p:cNvSpPr>
            <a:spLocks noChangeShapeType="1"/>
          </p:cNvSpPr>
          <p:nvPr/>
        </p:nvSpPr>
        <p:spPr bwMode="auto">
          <a:xfrm>
            <a:off x="6934200" y="2362200"/>
            <a:ext cx="838200" cy="3810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3" name="Line 43"/>
          <p:cNvSpPr>
            <a:spLocks noChangeShapeType="1"/>
          </p:cNvSpPr>
          <p:nvPr/>
        </p:nvSpPr>
        <p:spPr bwMode="auto">
          <a:xfrm>
            <a:off x="2133600" y="2895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4" name="Line 44"/>
          <p:cNvSpPr>
            <a:spLocks noChangeShapeType="1"/>
          </p:cNvSpPr>
          <p:nvPr/>
        </p:nvSpPr>
        <p:spPr bwMode="auto">
          <a:xfrm>
            <a:off x="2819400" y="2895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5" name="Line 45"/>
          <p:cNvSpPr>
            <a:spLocks noChangeShapeType="1"/>
          </p:cNvSpPr>
          <p:nvPr/>
        </p:nvSpPr>
        <p:spPr bwMode="auto">
          <a:xfrm>
            <a:off x="3581400" y="2895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6" name="Line 46"/>
          <p:cNvSpPr>
            <a:spLocks noChangeShapeType="1"/>
          </p:cNvSpPr>
          <p:nvPr/>
        </p:nvSpPr>
        <p:spPr bwMode="auto">
          <a:xfrm>
            <a:off x="5410200" y="2895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7" name="Line 47"/>
          <p:cNvSpPr>
            <a:spLocks noChangeShapeType="1"/>
          </p:cNvSpPr>
          <p:nvPr/>
        </p:nvSpPr>
        <p:spPr bwMode="auto">
          <a:xfrm>
            <a:off x="6172200" y="2895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8" name="Line 48"/>
          <p:cNvSpPr>
            <a:spLocks noChangeShapeType="1"/>
          </p:cNvSpPr>
          <p:nvPr/>
        </p:nvSpPr>
        <p:spPr bwMode="auto">
          <a:xfrm>
            <a:off x="6934200" y="2895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49" name="Line 49"/>
          <p:cNvSpPr>
            <a:spLocks noChangeShapeType="1"/>
          </p:cNvSpPr>
          <p:nvPr/>
        </p:nvSpPr>
        <p:spPr bwMode="auto">
          <a:xfrm>
            <a:off x="3429000" y="3657600"/>
            <a:ext cx="0" cy="685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0" name="Line 50"/>
          <p:cNvSpPr>
            <a:spLocks noChangeShapeType="1"/>
          </p:cNvSpPr>
          <p:nvPr/>
        </p:nvSpPr>
        <p:spPr bwMode="auto">
          <a:xfrm flipH="1">
            <a:off x="1752600" y="4114800"/>
            <a:ext cx="1676400" cy="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1" name="Line 51"/>
          <p:cNvSpPr>
            <a:spLocks noChangeShapeType="1"/>
          </p:cNvSpPr>
          <p:nvPr/>
        </p:nvSpPr>
        <p:spPr bwMode="auto">
          <a:xfrm>
            <a:off x="1752600" y="41148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2" name="Line 52"/>
          <p:cNvSpPr>
            <a:spLocks noChangeShapeType="1"/>
          </p:cNvSpPr>
          <p:nvPr/>
        </p:nvSpPr>
        <p:spPr bwMode="auto">
          <a:xfrm>
            <a:off x="2514600" y="4114800"/>
            <a:ext cx="0" cy="228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3" name="Line 53"/>
          <p:cNvSpPr>
            <a:spLocks noChangeShapeType="1"/>
          </p:cNvSpPr>
          <p:nvPr/>
        </p:nvSpPr>
        <p:spPr bwMode="auto">
          <a:xfrm>
            <a:off x="1752600" y="4800600"/>
            <a:ext cx="0" cy="3810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4" name="Line 54"/>
          <p:cNvSpPr>
            <a:spLocks noChangeShapeType="1"/>
          </p:cNvSpPr>
          <p:nvPr/>
        </p:nvSpPr>
        <p:spPr bwMode="auto">
          <a:xfrm>
            <a:off x="4495800" y="4038600"/>
            <a:ext cx="2590800" cy="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5" name="Line 55"/>
          <p:cNvSpPr>
            <a:spLocks noChangeShapeType="1"/>
          </p:cNvSpPr>
          <p:nvPr/>
        </p:nvSpPr>
        <p:spPr bwMode="auto">
          <a:xfrm>
            <a:off x="6248400" y="4038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6" name="Line 56"/>
          <p:cNvSpPr>
            <a:spLocks noChangeShapeType="1"/>
          </p:cNvSpPr>
          <p:nvPr/>
        </p:nvSpPr>
        <p:spPr bwMode="auto">
          <a:xfrm>
            <a:off x="5410200" y="4038600"/>
            <a:ext cx="0" cy="3048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7" name="Line 57"/>
          <p:cNvSpPr>
            <a:spLocks noChangeShapeType="1"/>
          </p:cNvSpPr>
          <p:nvPr/>
        </p:nvSpPr>
        <p:spPr bwMode="auto">
          <a:xfrm>
            <a:off x="7086600" y="4800600"/>
            <a:ext cx="0" cy="609600"/>
          </a:xfrm>
          <a:prstGeom prst="line">
            <a:avLst/>
          </a:prstGeom>
          <a:noFill/>
          <a:ln w="12700">
            <a:solidFill>
              <a:schemeClr val="tx1"/>
            </a:solidFill>
            <a:round/>
            <a:headEnd/>
            <a:tailEnd/>
          </a:ln>
          <a:effectLst/>
        </p:spPr>
        <p:txBody>
          <a:bodyPr wrap="none" lIns="90000" tIns="46800" rIns="90000" bIns="46800" anchor="ctr"/>
          <a:lstStyle/>
          <a:p>
            <a:endParaRPr lang="fr-FR"/>
          </a:p>
        </p:txBody>
      </p:sp>
      <p:sp>
        <p:nvSpPr>
          <p:cNvPr id="716858" name="Freeform 58"/>
          <p:cNvSpPr>
            <a:spLocks/>
          </p:cNvSpPr>
          <p:nvPr/>
        </p:nvSpPr>
        <p:spPr bwMode="auto">
          <a:xfrm>
            <a:off x="7086600" y="5105400"/>
            <a:ext cx="762000" cy="304800"/>
          </a:xfrm>
          <a:custGeom>
            <a:avLst/>
            <a:gdLst/>
            <a:ahLst/>
            <a:cxnLst>
              <a:cxn ang="0">
                <a:pos x="0" y="3"/>
              </a:cxn>
              <a:cxn ang="0">
                <a:pos x="36" y="3"/>
              </a:cxn>
              <a:cxn ang="0">
                <a:pos x="480" y="0"/>
              </a:cxn>
              <a:cxn ang="0">
                <a:pos x="480" y="192"/>
              </a:cxn>
            </a:cxnLst>
            <a:rect l="0" t="0" r="r" b="b"/>
            <a:pathLst>
              <a:path w="480" h="192">
                <a:moveTo>
                  <a:pt x="0" y="3"/>
                </a:moveTo>
                <a:cubicBezTo>
                  <a:pt x="12" y="3"/>
                  <a:pt x="24" y="3"/>
                  <a:pt x="36" y="3"/>
                </a:cubicBezTo>
                <a:lnTo>
                  <a:pt x="480" y="0"/>
                </a:lnTo>
                <a:lnTo>
                  <a:pt x="480" y="192"/>
                </a:lnTo>
              </a:path>
            </a:pathLst>
          </a:custGeom>
          <a:noFill/>
          <a:ln w="12700" cap="flat" cmpd="sng">
            <a:solidFill>
              <a:schemeClr val="tx1"/>
            </a:solidFill>
            <a:prstDash val="solid"/>
            <a:round/>
            <a:headEnd type="none" w="med" len="med"/>
            <a:tailEnd type="none" w="med" len="med"/>
          </a:ln>
          <a:effectLst/>
        </p:spPr>
        <p:txBody>
          <a:bodyPr wrap="none" lIns="90000" tIns="46800" rIns="90000" bIns="46800" anchor="ctr"/>
          <a:lstStyle/>
          <a:p>
            <a:endParaRPr lang="fr-FR"/>
          </a:p>
        </p:txBody>
      </p:sp>
      <p:sp>
        <p:nvSpPr>
          <p:cNvPr id="716859" name="Oval 59"/>
          <p:cNvSpPr>
            <a:spLocks noChangeArrowheads="1"/>
          </p:cNvSpPr>
          <p:nvPr/>
        </p:nvSpPr>
        <p:spPr bwMode="auto">
          <a:xfrm>
            <a:off x="4062413" y="1752600"/>
            <a:ext cx="838200" cy="762000"/>
          </a:xfrm>
          <a:prstGeom prst="ellipse">
            <a:avLst/>
          </a:prstGeom>
          <a:noFill/>
          <a:ln w="12700">
            <a:solidFill>
              <a:srgbClr val="E91D1D"/>
            </a:solidFill>
            <a:prstDash val="dash"/>
            <a:round/>
            <a:headEnd/>
            <a:tailEnd/>
          </a:ln>
          <a:effectLst/>
        </p:spPr>
        <p:txBody>
          <a:bodyPr wrap="none" lIns="90000" tIns="46800" rIns="90000" bIns="46800" anchor="ctr"/>
          <a:lstStyle/>
          <a:p>
            <a:endParaRPr lang="fr-FR"/>
          </a:p>
        </p:txBody>
      </p:sp>
      <p:sp>
        <p:nvSpPr>
          <p:cNvPr id="716860" name="Oval 60"/>
          <p:cNvSpPr>
            <a:spLocks noChangeArrowheads="1"/>
          </p:cNvSpPr>
          <p:nvPr/>
        </p:nvSpPr>
        <p:spPr bwMode="auto">
          <a:xfrm>
            <a:off x="3986213" y="2959100"/>
            <a:ext cx="990600" cy="990600"/>
          </a:xfrm>
          <a:prstGeom prst="ellipse">
            <a:avLst/>
          </a:prstGeom>
          <a:noFill/>
          <a:ln w="12700">
            <a:solidFill>
              <a:srgbClr val="E91D1D"/>
            </a:solidFill>
            <a:prstDash val="dash"/>
            <a:round/>
            <a:headEnd/>
            <a:tailEnd/>
          </a:ln>
          <a:effectLst/>
        </p:spPr>
        <p:txBody>
          <a:bodyPr wrap="none" lIns="90000" tIns="46800" rIns="90000" bIns="46800" anchor="ctr"/>
          <a:lstStyle/>
          <a:p>
            <a:endParaRPr lang="fr-FR"/>
          </a:p>
        </p:txBody>
      </p:sp>
      <p:sp>
        <p:nvSpPr>
          <p:cNvPr id="716861" name="Rectangle 61"/>
          <p:cNvSpPr>
            <a:spLocks noChangeArrowheads="1"/>
          </p:cNvSpPr>
          <p:nvPr/>
        </p:nvSpPr>
        <p:spPr bwMode="auto">
          <a:xfrm>
            <a:off x="4648200" y="1447800"/>
            <a:ext cx="914400" cy="274638"/>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Ancestor</a:t>
            </a:r>
            <a:endParaRPr lang="fr-FR" sz="1200" b="1">
              <a:effectLst>
                <a:outerShdw blurRad="38100" dist="38100" dir="2700000" algn="tl">
                  <a:srgbClr val="FFFFFF"/>
                </a:outerShdw>
              </a:effectLst>
            </a:endParaRPr>
          </a:p>
        </p:txBody>
      </p:sp>
      <p:sp>
        <p:nvSpPr>
          <p:cNvPr id="716862" name="Rectangle 62"/>
          <p:cNvSpPr>
            <a:spLocks noChangeArrowheads="1"/>
          </p:cNvSpPr>
          <p:nvPr/>
        </p:nvSpPr>
        <p:spPr bwMode="auto">
          <a:xfrm>
            <a:off x="4343400" y="3687763"/>
            <a:ext cx="914400" cy="274637"/>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Self</a:t>
            </a:r>
            <a:endParaRPr lang="fr-FR" sz="1200" b="1">
              <a:effectLst>
                <a:outerShdw blurRad="38100" dist="38100" dir="2700000" algn="tl">
                  <a:srgbClr val="FFFFFF"/>
                </a:outerShdw>
              </a:effectLst>
            </a:endParaRPr>
          </a:p>
        </p:txBody>
      </p:sp>
      <p:sp>
        <p:nvSpPr>
          <p:cNvPr id="716863" name="Rectangle 63"/>
          <p:cNvSpPr>
            <a:spLocks noChangeArrowheads="1"/>
          </p:cNvSpPr>
          <p:nvPr/>
        </p:nvSpPr>
        <p:spPr bwMode="auto">
          <a:xfrm>
            <a:off x="1676400" y="2667000"/>
            <a:ext cx="2286000" cy="1143000"/>
          </a:xfrm>
          <a:prstGeom prst="rect">
            <a:avLst/>
          </a:prstGeom>
          <a:noFill/>
          <a:ln w="12700">
            <a:solidFill>
              <a:schemeClr val="accent1"/>
            </a:solidFill>
            <a:prstDash val="dash"/>
            <a:miter lim="800000"/>
            <a:headEnd/>
            <a:tailEnd/>
          </a:ln>
          <a:effectLst/>
        </p:spPr>
        <p:txBody>
          <a:bodyPr wrap="none" lIns="90000" tIns="46800" rIns="90000" bIns="46800" anchor="ctr"/>
          <a:lstStyle/>
          <a:p>
            <a:endParaRPr lang="fr-FR"/>
          </a:p>
        </p:txBody>
      </p:sp>
      <p:sp>
        <p:nvSpPr>
          <p:cNvPr id="716864" name="Rectangle 64"/>
          <p:cNvSpPr>
            <a:spLocks noChangeArrowheads="1"/>
          </p:cNvSpPr>
          <p:nvPr/>
        </p:nvSpPr>
        <p:spPr bwMode="auto">
          <a:xfrm>
            <a:off x="1676400" y="2438400"/>
            <a:ext cx="1676400" cy="274638"/>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Preceding-sibeling</a:t>
            </a:r>
            <a:endParaRPr lang="fr-FR" sz="1200" b="1">
              <a:effectLst>
                <a:outerShdw blurRad="38100" dist="38100" dir="2700000" algn="tl">
                  <a:srgbClr val="FFFFFF"/>
                </a:outerShdw>
              </a:effectLst>
            </a:endParaRPr>
          </a:p>
        </p:txBody>
      </p:sp>
      <p:sp>
        <p:nvSpPr>
          <p:cNvPr id="716865" name="Rectangle 65"/>
          <p:cNvSpPr>
            <a:spLocks noChangeArrowheads="1"/>
          </p:cNvSpPr>
          <p:nvPr/>
        </p:nvSpPr>
        <p:spPr bwMode="auto">
          <a:xfrm>
            <a:off x="685800" y="1371600"/>
            <a:ext cx="3352800" cy="4419600"/>
          </a:xfrm>
          <a:prstGeom prst="rect">
            <a:avLst/>
          </a:prstGeom>
          <a:noFill/>
          <a:ln w="12700">
            <a:solidFill>
              <a:srgbClr val="008000"/>
            </a:solidFill>
            <a:prstDash val="dash"/>
            <a:miter lim="800000"/>
            <a:headEnd/>
            <a:tailEnd/>
          </a:ln>
          <a:effectLst/>
        </p:spPr>
        <p:txBody>
          <a:bodyPr wrap="none" lIns="90000" tIns="46800" rIns="90000" bIns="46800" anchor="ctr"/>
          <a:lstStyle/>
          <a:p>
            <a:endParaRPr lang="fr-FR"/>
          </a:p>
        </p:txBody>
      </p:sp>
      <p:sp>
        <p:nvSpPr>
          <p:cNvPr id="716866" name="Rectangle 66"/>
          <p:cNvSpPr>
            <a:spLocks noChangeArrowheads="1"/>
          </p:cNvSpPr>
          <p:nvPr/>
        </p:nvSpPr>
        <p:spPr bwMode="auto">
          <a:xfrm>
            <a:off x="76200" y="1066800"/>
            <a:ext cx="1676400" cy="274638"/>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Preceding</a:t>
            </a:r>
            <a:endParaRPr lang="fr-FR" sz="1200" b="1">
              <a:effectLst>
                <a:outerShdw blurRad="38100" dist="38100" dir="2700000" algn="tl">
                  <a:srgbClr val="FFFFFF"/>
                </a:outerShdw>
              </a:effectLst>
            </a:endParaRPr>
          </a:p>
        </p:txBody>
      </p:sp>
      <p:sp>
        <p:nvSpPr>
          <p:cNvPr id="716867" name="Rectangle 67"/>
          <p:cNvSpPr>
            <a:spLocks noChangeArrowheads="1"/>
          </p:cNvSpPr>
          <p:nvPr/>
        </p:nvSpPr>
        <p:spPr bwMode="auto">
          <a:xfrm>
            <a:off x="5029200" y="2743200"/>
            <a:ext cx="2286000" cy="1143000"/>
          </a:xfrm>
          <a:prstGeom prst="rect">
            <a:avLst/>
          </a:prstGeom>
          <a:noFill/>
          <a:ln w="12700">
            <a:solidFill>
              <a:schemeClr val="accent2"/>
            </a:solidFill>
            <a:prstDash val="dash"/>
            <a:miter lim="800000"/>
            <a:headEnd/>
            <a:tailEnd/>
          </a:ln>
          <a:effectLst/>
        </p:spPr>
        <p:txBody>
          <a:bodyPr wrap="none" lIns="90000" tIns="46800" rIns="90000" bIns="46800" anchor="ctr"/>
          <a:lstStyle/>
          <a:p>
            <a:endParaRPr lang="fr-FR" sz="2000">
              <a:solidFill>
                <a:schemeClr val="accent2"/>
              </a:solidFill>
            </a:endParaRPr>
          </a:p>
        </p:txBody>
      </p:sp>
      <p:sp>
        <p:nvSpPr>
          <p:cNvPr id="716868" name="Rectangle 68"/>
          <p:cNvSpPr>
            <a:spLocks noChangeArrowheads="1"/>
          </p:cNvSpPr>
          <p:nvPr/>
        </p:nvSpPr>
        <p:spPr bwMode="auto">
          <a:xfrm>
            <a:off x="5105400" y="2514600"/>
            <a:ext cx="1676400" cy="274638"/>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Following-sibeling</a:t>
            </a:r>
            <a:endParaRPr lang="fr-FR" sz="1200" b="1">
              <a:effectLst>
                <a:outerShdw blurRad="38100" dist="38100" dir="2700000" algn="tl">
                  <a:srgbClr val="FFFFFF"/>
                </a:outerShdw>
              </a:effectLst>
            </a:endParaRPr>
          </a:p>
        </p:txBody>
      </p:sp>
      <p:sp>
        <p:nvSpPr>
          <p:cNvPr id="716869" name="Rectangle 69"/>
          <p:cNvSpPr>
            <a:spLocks noChangeArrowheads="1"/>
          </p:cNvSpPr>
          <p:nvPr/>
        </p:nvSpPr>
        <p:spPr bwMode="auto">
          <a:xfrm>
            <a:off x="4953000" y="1371600"/>
            <a:ext cx="3657600" cy="2590800"/>
          </a:xfrm>
          <a:prstGeom prst="rect">
            <a:avLst/>
          </a:prstGeom>
          <a:noFill/>
          <a:ln w="12700">
            <a:solidFill>
              <a:srgbClr val="6699FF"/>
            </a:solidFill>
            <a:prstDash val="dash"/>
            <a:miter lim="800000"/>
            <a:headEnd/>
            <a:tailEnd/>
          </a:ln>
          <a:effectLst/>
        </p:spPr>
        <p:txBody>
          <a:bodyPr wrap="none" lIns="90000" tIns="46800" rIns="90000" bIns="46800" anchor="ctr"/>
          <a:lstStyle/>
          <a:p>
            <a:endParaRPr lang="fr-FR" sz="2000">
              <a:solidFill>
                <a:srgbClr val="6699FF"/>
              </a:solidFill>
            </a:endParaRPr>
          </a:p>
        </p:txBody>
      </p:sp>
      <p:sp>
        <p:nvSpPr>
          <p:cNvPr id="716870" name="Rectangle 70"/>
          <p:cNvSpPr>
            <a:spLocks noChangeArrowheads="1"/>
          </p:cNvSpPr>
          <p:nvPr/>
        </p:nvSpPr>
        <p:spPr bwMode="auto">
          <a:xfrm>
            <a:off x="6553200" y="1143000"/>
            <a:ext cx="1676400" cy="274638"/>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Following</a:t>
            </a:r>
            <a:endParaRPr lang="fr-FR" sz="1200" b="1">
              <a:effectLst>
                <a:outerShdw blurRad="38100" dist="38100" dir="2700000" algn="tl">
                  <a:srgbClr val="FFFFFF"/>
                </a:outerShdw>
              </a:effectLst>
            </a:endParaRPr>
          </a:p>
        </p:txBody>
      </p:sp>
      <p:sp>
        <p:nvSpPr>
          <p:cNvPr id="716871" name="Rectangle 71"/>
          <p:cNvSpPr>
            <a:spLocks noChangeArrowheads="1"/>
          </p:cNvSpPr>
          <p:nvPr/>
        </p:nvSpPr>
        <p:spPr bwMode="auto">
          <a:xfrm>
            <a:off x="4167188" y="4017963"/>
            <a:ext cx="3505200" cy="966787"/>
          </a:xfrm>
          <a:prstGeom prst="rect">
            <a:avLst/>
          </a:prstGeom>
          <a:noFill/>
          <a:ln w="12700">
            <a:solidFill>
              <a:schemeClr val="hlink"/>
            </a:solidFill>
            <a:prstDash val="dash"/>
            <a:miter lim="800000"/>
            <a:headEnd/>
            <a:tailEnd/>
          </a:ln>
          <a:effectLst/>
        </p:spPr>
        <p:txBody>
          <a:bodyPr wrap="none" lIns="90000" tIns="46800" rIns="90000" bIns="46800" anchor="ctr"/>
          <a:lstStyle/>
          <a:p>
            <a:endParaRPr lang="fr-FR" sz="2000">
              <a:solidFill>
                <a:schemeClr val="hlink"/>
              </a:solidFill>
            </a:endParaRPr>
          </a:p>
        </p:txBody>
      </p:sp>
      <p:sp>
        <p:nvSpPr>
          <p:cNvPr id="716872" name="Rectangle 72"/>
          <p:cNvSpPr>
            <a:spLocks noChangeArrowheads="1"/>
          </p:cNvSpPr>
          <p:nvPr/>
        </p:nvSpPr>
        <p:spPr bwMode="auto">
          <a:xfrm>
            <a:off x="7010400" y="4221163"/>
            <a:ext cx="1676400" cy="274637"/>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Child</a:t>
            </a:r>
            <a:endParaRPr lang="fr-FR" sz="1200" b="1">
              <a:effectLst>
                <a:outerShdw blurRad="38100" dist="38100" dir="2700000" algn="tl">
                  <a:srgbClr val="FFFFFF"/>
                </a:outerShdw>
              </a:effectLst>
            </a:endParaRPr>
          </a:p>
        </p:txBody>
      </p:sp>
      <p:sp>
        <p:nvSpPr>
          <p:cNvPr id="716873" name="Rectangle 73"/>
          <p:cNvSpPr>
            <a:spLocks noChangeArrowheads="1"/>
          </p:cNvSpPr>
          <p:nvPr/>
        </p:nvSpPr>
        <p:spPr bwMode="auto">
          <a:xfrm>
            <a:off x="4098925" y="3978275"/>
            <a:ext cx="4495800" cy="2057400"/>
          </a:xfrm>
          <a:prstGeom prst="rect">
            <a:avLst/>
          </a:prstGeom>
          <a:noFill/>
          <a:ln w="12700">
            <a:solidFill>
              <a:srgbClr val="003399"/>
            </a:solidFill>
            <a:prstDash val="dash"/>
            <a:miter lim="800000"/>
            <a:headEnd/>
            <a:tailEnd/>
          </a:ln>
          <a:effectLst/>
        </p:spPr>
        <p:txBody>
          <a:bodyPr wrap="none" lIns="90000" tIns="46800" rIns="90000" bIns="46800" anchor="ctr"/>
          <a:lstStyle/>
          <a:p>
            <a:endParaRPr lang="fr-FR" sz="2000">
              <a:solidFill>
                <a:srgbClr val="003399"/>
              </a:solidFill>
            </a:endParaRPr>
          </a:p>
        </p:txBody>
      </p:sp>
      <p:sp>
        <p:nvSpPr>
          <p:cNvPr id="716874" name="Rectangle 74"/>
          <p:cNvSpPr>
            <a:spLocks noChangeArrowheads="1"/>
          </p:cNvSpPr>
          <p:nvPr/>
        </p:nvSpPr>
        <p:spPr bwMode="auto">
          <a:xfrm>
            <a:off x="4114800" y="6019800"/>
            <a:ext cx="1676400" cy="274638"/>
          </a:xfrm>
          <a:prstGeom prst="rect">
            <a:avLst/>
          </a:prstGeom>
          <a:noFill/>
          <a:ln w="12700">
            <a:noFill/>
            <a:miter lim="800000"/>
            <a:headEnd/>
            <a:tailEnd/>
          </a:ln>
          <a:effectLst/>
        </p:spPr>
        <p:txBody>
          <a:bodyPr lIns="90000" tIns="46800" rIns="90000" bIns="46800">
            <a:spAutoFit/>
          </a:bodyPr>
          <a:lstStyle/>
          <a:p>
            <a:r>
              <a:rPr lang="fr-FR" altLang="ko-KR" sz="1200" b="1">
                <a:effectLst>
                  <a:outerShdw blurRad="38100" dist="38100" dir="2700000" algn="tl">
                    <a:srgbClr val="FFFFFF"/>
                  </a:outerShdw>
                </a:effectLst>
              </a:rPr>
              <a:t>Descendant</a:t>
            </a:r>
            <a:endParaRPr lang="fr-FR" sz="1200" b="1">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0"/>
          </p:nvPr>
        </p:nvSpPr>
        <p:spPr/>
        <p:txBody>
          <a:bodyPr/>
          <a:lstStyle/>
          <a:p>
            <a:fld id="{494CB122-B634-4B5C-89A8-BFE805CCDA1B}" type="slidenum">
              <a:rPr lang="fr-FR"/>
              <a:pPr/>
              <a:t>97</a:t>
            </a:fld>
            <a:endParaRPr lang="fr-FR"/>
          </a:p>
        </p:txBody>
      </p:sp>
      <p:graphicFrame>
        <p:nvGraphicFramePr>
          <p:cNvPr id="710658" name="Object 2"/>
          <p:cNvGraphicFramePr>
            <a:graphicFrameLocks noChangeAspect="1"/>
          </p:cNvGraphicFramePr>
          <p:nvPr/>
        </p:nvGraphicFramePr>
        <p:xfrm>
          <a:off x="1117600" y="2644775"/>
          <a:ext cx="7847013" cy="4024313"/>
        </p:xfrm>
        <a:graphic>
          <a:graphicData uri="http://schemas.openxmlformats.org/presentationml/2006/ole">
            <mc:AlternateContent xmlns:mc="http://schemas.openxmlformats.org/markup-compatibility/2006">
              <mc:Choice xmlns:v="urn:schemas-microsoft-com:vml" Requires="v">
                <p:oleObj spid="_x0000_s710738" name="Image" r:id="rId3" imgW="8495238" imgH="4355556" progId="">
                  <p:embed/>
                </p:oleObj>
              </mc:Choice>
              <mc:Fallback>
                <p:oleObj name="Image" r:id="rId3" imgW="8495238" imgH="435555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2644775"/>
                        <a:ext cx="7847013"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0659" name="Object 3"/>
          <p:cNvGraphicFramePr>
            <a:graphicFrameLocks noChangeAspect="1"/>
          </p:cNvGraphicFramePr>
          <p:nvPr/>
        </p:nvGraphicFramePr>
        <p:xfrm>
          <a:off x="295275" y="115888"/>
          <a:ext cx="2044700" cy="2449512"/>
        </p:xfrm>
        <a:graphic>
          <a:graphicData uri="http://schemas.openxmlformats.org/presentationml/2006/ole">
            <mc:AlternateContent xmlns:mc="http://schemas.openxmlformats.org/markup-compatibility/2006">
              <mc:Choice xmlns:v="urn:schemas-microsoft-com:vml" Requires="v">
                <p:oleObj spid="_x0000_s710739" name="Image" r:id="rId5" imgW="2755556" imgH="3301587" progId="">
                  <p:embed/>
                </p:oleObj>
              </mc:Choice>
              <mc:Fallback>
                <p:oleObj name="Image" r:id="rId5" imgW="2755556" imgH="330158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115888"/>
                        <a:ext cx="2044700" cy="2449512"/>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0660" name="Text Box 4"/>
          <p:cNvSpPr txBox="1">
            <a:spLocks noChangeArrowheads="1"/>
          </p:cNvSpPr>
          <p:nvPr/>
        </p:nvSpPr>
        <p:spPr bwMode="auto">
          <a:xfrm>
            <a:off x="3471863" y="928688"/>
            <a:ext cx="813043" cy="369332"/>
          </a:xfrm>
          <a:prstGeom prst="rect">
            <a:avLst/>
          </a:prstGeom>
          <a:noFill/>
          <a:ln w="9525">
            <a:noFill/>
            <a:miter lim="800000"/>
            <a:headEnd/>
            <a:tailEnd/>
          </a:ln>
          <a:effectLst/>
        </p:spPr>
        <p:txBody>
          <a:bodyPr wrap="none">
            <a:spAutoFit/>
          </a:bodyPr>
          <a:lstStyle/>
          <a:p>
            <a:pPr algn="l" latinLnBrk="0"/>
            <a:r>
              <a:rPr kumimoji="0" lang="fr-FR" dirty="0" err="1" smtClean="0">
                <a:latin typeface="Arial" pitchFamily="34" charset="0"/>
              </a:rPr>
              <a:t>XPath</a:t>
            </a:r>
            <a:endParaRPr kumimoji="0" lang="fr-FR" dirty="0">
              <a:latin typeface="Arial" pitchFamily="34" charset="0"/>
            </a:endParaRPr>
          </a:p>
        </p:txBody>
      </p:sp>
      <p:pic>
        <p:nvPicPr>
          <p:cNvPr id="710683"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980728"/>
            <a:ext cx="23050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0"/>
          </p:nvPr>
        </p:nvSpPr>
        <p:spPr/>
        <p:txBody>
          <a:bodyPr/>
          <a:lstStyle/>
          <a:p>
            <a:fld id="{C2558E76-FFB3-4E25-ABCF-491E12DA816F}" type="slidenum">
              <a:rPr lang="fr-FR"/>
              <a:pPr/>
              <a:t>98</a:t>
            </a:fld>
            <a:endParaRPr lang="fr-FR"/>
          </a:p>
        </p:txBody>
      </p:sp>
      <p:graphicFrame>
        <p:nvGraphicFramePr>
          <p:cNvPr id="711682" name="Object 2"/>
          <p:cNvGraphicFramePr>
            <a:graphicFrameLocks noChangeAspect="1"/>
          </p:cNvGraphicFramePr>
          <p:nvPr/>
        </p:nvGraphicFramePr>
        <p:xfrm>
          <a:off x="468313" y="2714625"/>
          <a:ext cx="8393112" cy="1866900"/>
        </p:xfrm>
        <a:graphic>
          <a:graphicData uri="http://schemas.openxmlformats.org/presentationml/2006/ole">
            <mc:AlternateContent xmlns:mc="http://schemas.openxmlformats.org/markup-compatibility/2006">
              <mc:Choice xmlns:v="urn:schemas-microsoft-com:vml" Requires="v">
                <p:oleObj spid="_x0000_s711796" name="Image" r:id="rId3" imgW="8393651" imgH="1866667" progId="">
                  <p:embed/>
                </p:oleObj>
              </mc:Choice>
              <mc:Fallback>
                <p:oleObj name="Image" r:id="rId3" imgW="8393651" imgH="186666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714625"/>
                        <a:ext cx="8393112"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1683" name="Object 3"/>
          <p:cNvGraphicFramePr>
            <a:graphicFrameLocks noChangeAspect="1"/>
          </p:cNvGraphicFramePr>
          <p:nvPr/>
        </p:nvGraphicFramePr>
        <p:xfrm>
          <a:off x="2843213" y="4941888"/>
          <a:ext cx="3733800" cy="1130300"/>
        </p:xfrm>
        <a:graphic>
          <a:graphicData uri="http://schemas.openxmlformats.org/presentationml/2006/ole">
            <mc:AlternateContent xmlns:mc="http://schemas.openxmlformats.org/markup-compatibility/2006">
              <mc:Choice xmlns:v="urn:schemas-microsoft-com:vml" Requires="v">
                <p:oleObj spid="_x0000_s711797" name="Image" r:id="rId5" imgW="3733333" imgH="1130159" progId="">
                  <p:embed/>
                </p:oleObj>
              </mc:Choice>
              <mc:Fallback>
                <p:oleObj name="Image" r:id="rId5" imgW="3733333" imgH="113015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941888"/>
                        <a:ext cx="3733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1684" name="Object 4"/>
          <p:cNvGraphicFramePr>
            <a:graphicFrameLocks noChangeAspect="1"/>
          </p:cNvGraphicFramePr>
          <p:nvPr/>
        </p:nvGraphicFramePr>
        <p:xfrm>
          <a:off x="366713" y="115888"/>
          <a:ext cx="2044700" cy="2449512"/>
        </p:xfrm>
        <a:graphic>
          <a:graphicData uri="http://schemas.openxmlformats.org/presentationml/2006/ole">
            <mc:AlternateContent xmlns:mc="http://schemas.openxmlformats.org/markup-compatibility/2006">
              <mc:Choice xmlns:v="urn:schemas-microsoft-com:vml" Requires="v">
                <p:oleObj spid="_x0000_s711798" name="Image" r:id="rId7" imgW="2755556" imgH="3301587" progId="">
                  <p:embed/>
                </p:oleObj>
              </mc:Choice>
              <mc:Fallback>
                <p:oleObj name="Image" r:id="rId7" imgW="2755556" imgH="3301587"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13" y="115888"/>
                        <a:ext cx="2044700" cy="2449512"/>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1"/>
          <p:cNvSpPr>
            <a:spLocks noGrp="1"/>
          </p:cNvSpPr>
          <p:nvPr>
            <p:ph type="sldNum" sz="quarter" idx="10"/>
          </p:nvPr>
        </p:nvSpPr>
        <p:spPr/>
        <p:txBody>
          <a:bodyPr/>
          <a:lstStyle/>
          <a:p>
            <a:fld id="{25655852-95DB-4D37-B1CF-C1043BB0C676}" type="slidenum">
              <a:rPr lang="fr-FR"/>
              <a:pPr/>
              <a:t>99</a:t>
            </a:fld>
            <a:endParaRPr lang="fr-FR"/>
          </a:p>
        </p:txBody>
      </p:sp>
      <p:graphicFrame>
        <p:nvGraphicFramePr>
          <p:cNvPr id="712706" name="Object 2"/>
          <p:cNvGraphicFramePr>
            <a:graphicFrameLocks noChangeAspect="1"/>
          </p:cNvGraphicFramePr>
          <p:nvPr/>
        </p:nvGraphicFramePr>
        <p:xfrm>
          <a:off x="376238" y="857250"/>
          <a:ext cx="8393112" cy="5143500"/>
        </p:xfrm>
        <a:graphic>
          <a:graphicData uri="http://schemas.openxmlformats.org/presentationml/2006/ole">
            <mc:AlternateContent xmlns:mc="http://schemas.openxmlformats.org/markup-compatibility/2006">
              <mc:Choice xmlns:v="urn:schemas-microsoft-com:vml" Requires="v">
                <p:oleObj spid="_x0000_s712784" name="Image" r:id="rId3" imgW="8393651" imgH="5142857" progId="">
                  <p:embed/>
                </p:oleObj>
              </mc:Choice>
              <mc:Fallback>
                <p:oleObj name="Image" r:id="rId3" imgW="8393651" imgH="5142857"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857250"/>
                        <a:ext cx="839311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2707" name="Object 3"/>
          <p:cNvGraphicFramePr>
            <a:graphicFrameLocks noChangeAspect="1"/>
          </p:cNvGraphicFramePr>
          <p:nvPr/>
        </p:nvGraphicFramePr>
        <p:xfrm>
          <a:off x="250825" y="2276475"/>
          <a:ext cx="1503363" cy="1800225"/>
        </p:xfrm>
        <a:graphic>
          <a:graphicData uri="http://schemas.openxmlformats.org/presentationml/2006/ole">
            <mc:AlternateContent xmlns:mc="http://schemas.openxmlformats.org/markup-compatibility/2006">
              <mc:Choice xmlns:v="urn:schemas-microsoft-com:vml" Requires="v">
                <p:oleObj spid="_x0000_s712785" name="Image" r:id="rId5" imgW="2755556" imgH="3301587" progId="">
                  <p:embed/>
                </p:oleObj>
              </mc:Choice>
              <mc:Fallback>
                <p:oleObj name="Image" r:id="rId5" imgW="2755556" imgH="3301587"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276475"/>
                        <a:ext cx="1503363" cy="180022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fr-FR" sz="1800" b="0" i="0" u="none" strike="noStrike" cap="none" normalizeH="0" baseline="0" smtClean="0">
            <a:ln>
              <a:noFill/>
            </a:ln>
            <a:solidFill>
              <a:schemeClr val="tx1"/>
            </a:solidFill>
            <a:effectLst/>
            <a:latin typeface="Times New Roman" pitchFamily="18" charset="0"/>
            <a:ea typeface="굴림" pitchFamily="50" charset="-127"/>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fr-FR" sz="1800" b="0" i="0" u="none" strike="noStrike" cap="none" normalizeH="0" baseline="0" smtClean="0">
            <a:ln>
              <a:noFill/>
            </a:ln>
            <a:solidFill>
              <a:schemeClr val="tx1"/>
            </a:solidFill>
            <a:effectLst/>
            <a:latin typeface="Times New Roman" pitchFamily="18" charset="0"/>
            <a:ea typeface="굴림" pitchFamily="50" charset="-127"/>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14483</Words>
  <Application>Microsoft Office PowerPoint</Application>
  <PresentationFormat>On-screen Show (4:3)</PresentationFormat>
  <Paragraphs>4047</Paragraphs>
  <Slides>247</Slides>
  <Notes>0</Notes>
  <HiddenSlides>9</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6</vt:i4>
      </vt:variant>
      <vt:variant>
        <vt:lpstr>Slide Titles</vt:lpstr>
      </vt:variant>
      <vt:variant>
        <vt:i4>247</vt:i4>
      </vt:variant>
    </vt:vector>
  </HeadingPairs>
  <TitlesOfParts>
    <vt:vector size="274" baseType="lpstr">
      <vt:lpstr>Arial Unicode MS</vt:lpstr>
      <vt:lpstr>바탕체</vt:lpstr>
      <vt:lpstr>굴림</vt:lpstr>
      <vt:lpstr>Arial</vt:lpstr>
      <vt:lpstr>Arial Black</vt:lpstr>
      <vt:lpstr>Boulder</vt:lpstr>
      <vt:lpstr>Calibri</vt:lpstr>
      <vt:lpstr>Courier New</vt:lpstr>
      <vt:lpstr>Franklin Gothic Medium</vt:lpstr>
      <vt:lpstr>Helvetica</vt:lpstr>
      <vt:lpstr>Monotype Sorts</vt:lpstr>
      <vt:lpstr>Neuropol</vt:lpstr>
      <vt:lpstr>Symbol</vt:lpstr>
      <vt:lpstr>Tahoma</vt:lpstr>
      <vt:lpstr>Times New Roman</vt:lpstr>
      <vt:lpstr>TimesNewRoman</vt:lpstr>
      <vt:lpstr>Verdana</vt:lpstr>
      <vt:lpstr>Wingdings</vt:lpstr>
      <vt:lpstr>Wingdings 2</vt:lpstr>
      <vt:lpstr>Wingdings 3</vt:lpstr>
      <vt:lpstr>Modèle par défaut</vt:lpstr>
      <vt:lpstr>Document</vt:lpstr>
      <vt:lpstr>Image</vt:lpstr>
      <vt:lpstr>ClipArt</vt:lpstr>
      <vt:lpstr>Clip</vt:lpstr>
      <vt:lpstr>VISIO</vt:lpstr>
      <vt:lpstr>Visio</vt:lpstr>
      <vt:lpstr>PowerPoint Presentation</vt:lpstr>
      <vt:lpstr>La problématique</vt:lpstr>
      <vt:lpstr>Problématique</vt:lpstr>
      <vt:lpstr>Problématique</vt:lpstr>
      <vt:lpstr>Big data</vt:lpstr>
      <vt:lpstr>Structure des documents</vt:lpstr>
      <vt:lpstr>SGML</vt:lpstr>
      <vt:lpstr>Pourquoi XML</vt:lpstr>
      <vt:lpstr>HTML : pas de sémantique</vt:lpstr>
      <vt:lpstr>La philosophie d’XML (1)</vt:lpstr>
      <vt:lpstr>La philosophie d’XML (2)</vt:lpstr>
      <vt:lpstr>La philosophie d’XML (3)</vt:lpstr>
      <vt:lpstr>Devinette</vt:lpstr>
      <vt:lpstr>Qu’est-ce que XML? </vt:lpstr>
      <vt:lpstr>Qu’est-ce que XML?</vt:lpstr>
      <vt:lpstr>Qu’est-ce que XML?</vt:lpstr>
      <vt:lpstr>La Notion de Document</vt:lpstr>
      <vt:lpstr>XML utilise le balisage descriptif</vt:lpstr>
      <vt:lpstr>Une autre vue d’XML</vt:lpstr>
      <vt:lpstr>Le Document XML</vt:lpstr>
      <vt:lpstr>Introduction</vt:lpstr>
      <vt:lpstr>Introduction (1)</vt:lpstr>
      <vt:lpstr>uniform resource identifiers</vt:lpstr>
      <vt:lpstr>XML - Les dix commandements</vt:lpstr>
      <vt:lpstr>Le Document XML</vt:lpstr>
      <vt:lpstr>Le document XML</vt:lpstr>
      <vt:lpstr>Le prologue</vt:lpstr>
      <vt:lpstr>Le prologue</vt:lpstr>
      <vt:lpstr>L'arbre d'éléments et leurs attributs</vt:lpstr>
      <vt:lpstr>L'arbre d'éléments et leurs attributs</vt:lpstr>
      <vt:lpstr>Sections CDATA</vt:lpstr>
      <vt:lpstr>5 caractères interdits</vt:lpstr>
      <vt:lpstr>Les Namespace</vt:lpstr>
      <vt:lpstr>syntaxe des namespaces</vt:lpstr>
      <vt:lpstr>fichier xml avec namespaces </vt:lpstr>
      <vt:lpstr>Les Namespace et DTDs</vt:lpstr>
      <vt:lpstr>DTD</vt:lpstr>
      <vt:lpstr>Déclarations de Types de Document</vt:lpstr>
      <vt:lpstr>DTD et document</vt:lpstr>
      <vt:lpstr>DTD et document</vt:lpstr>
      <vt:lpstr>Document Type Declaration</vt:lpstr>
      <vt:lpstr>Déclaration des éléments types</vt:lpstr>
      <vt:lpstr>Déclaration des éléments types</vt:lpstr>
      <vt:lpstr>La déclaration de listes d'attributs</vt:lpstr>
      <vt:lpstr>Les attributs</vt:lpstr>
      <vt:lpstr>Les types d’attributs</vt:lpstr>
      <vt:lpstr>Les types d’attributs</vt:lpstr>
      <vt:lpstr>Valeurs par défaut des attributs</vt:lpstr>
      <vt:lpstr>DTD exemples</vt:lpstr>
      <vt:lpstr>DTD exemples</vt:lpstr>
      <vt:lpstr>DTD exemples</vt:lpstr>
      <vt:lpstr>Attributs                 ou                   éléments</vt:lpstr>
      <vt:lpstr>Les entités</vt:lpstr>
      <vt:lpstr> Les entités</vt:lpstr>
      <vt:lpstr>Ex) Les entités</vt:lpstr>
      <vt:lpstr>Autre exemple (1)</vt:lpstr>
      <vt:lpstr>Autre exemple (2)</vt:lpstr>
      <vt:lpstr>Autre exemple (3)</vt:lpstr>
      <vt:lpstr>Autre exemple (4)</vt:lpstr>
      <vt:lpstr>Limites d’une DTD</vt:lpstr>
      <vt:lpstr>XML Schema</vt:lpstr>
      <vt:lpstr>XML Schema</vt:lpstr>
      <vt:lpstr>Schema : exemple</vt:lpstr>
      <vt:lpstr>Référence au schéma</vt:lpstr>
      <vt:lpstr>Elements et types</vt:lpstr>
      <vt:lpstr>Elements et types</vt:lpstr>
      <vt:lpstr>Les éléments</vt:lpstr>
      <vt:lpstr>Types locaux ou type globaux</vt:lpstr>
      <vt:lpstr>Syntaxe</vt:lpstr>
      <vt:lpstr>Structures</vt:lpstr>
      <vt:lpstr>Xml Schema Datatypes</vt:lpstr>
      <vt:lpstr>Types complexes</vt:lpstr>
      <vt:lpstr>Création de types à partir de types de base</vt:lpstr>
      <vt:lpstr>Déclaration d’éléments</vt:lpstr>
      <vt:lpstr>Réutilisation des éléments</vt:lpstr>
      <vt:lpstr>Exemple</vt:lpstr>
      <vt:lpstr>Exemple</vt:lpstr>
      <vt:lpstr>contenu composé d'un contenu simple </vt:lpstr>
      <vt:lpstr>contenu composé de caractères et de sous-éléments </vt:lpstr>
      <vt:lpstr>Définition des sous-éléments</vt:lpstr>
      <vt:lpstr>Résumé des expressions régulières</vt:lpstr>
      <vt:lpstr>Les Noms locaux</vt:lpstr>
      <vt:lpstr>PowerPoint Presentation</vt:lpstr>
      <vt:lpstr>Définitions d'attributs dans un type complexe </vt:lpstr>
      <vt:lpstr>XSD Attribut</vt:lpstr>
      <vt:lpstr>Substitution de type</vt:lpstr>
      <vt:lpstr>Exemple : XSD vs. DTDs</vt:lpstr>
      <vt:lpstr>Ex de schéma validé par IE</vt:lpstr>
      <vt:lpstr>Le document XML</vt:lpstr>
      <vt:lpstr>Fin partie 1</vt:lpstr>
      <vt:lpstr>Les langages de requêtes</vt:lpstr>
      <vt:lpstr>Les langages de requêtes</vt:lpstr>
      <vt:lpstr>PowerPoint Presentation</vt:lpstr>
      <vt:lpstr>XPath : notation</vt:lpstr>
      <vt:lpstr>XPath</vt:lpstr>
      <vt:lpstr>Les axes XPath</vt:lpstr>
      <vt:lpstr>PowerPoint Presentation</vt:lpstr>
      <vt:lpstr>PowerPoint Presentation</vt:lpstr>
      <vt:lpstr>PowerPoint Presentation</vt:lpstr>
      <vt:lpstr>PowerPoint Presentation</vt:lpstr>
      <vt:lpstr>Exemple d’utilisation d’XPath avec  la technologie MSFT.net</vt:lpstr>
      <vt:lpstr>X-Query</vt:lpstr>
      <vt:lpstr>PowerPoint Presentation</vt:lpstr>
      <vt:lpstr>PowerPoint Presentation</vt:lpstr>
      <vt:lpstr>Les feuilles de Styles</vt:lpstr>
      <vt:lpstr>L’affichage : les feuilles de style</vt:lpstr>
      <vt:lpstr>Création d ’un document XML avec WordPad</vt:lpstr>
      <vt:lpstr>Visualisation du document avec IE5</vt:lpstr>
      <vt:lpstr>Ajout d ’une feuille de style (1)</vt:lpstr>
      <vt:lpstr>Ajout d ’une feuille de style (2)</vt:lpstr>
      <vt:lpstr>Ajout d ’une feuille de style (3)</vt:lpstr>
      <vt:lpstr>Ajout d ’une feuille de style (4)</vt:lpstr>
      <vt:lpstr>XSL : Part III [1]</vt:lpstr>
      <vt:lpstr>Terminologie</vt:lpstr>
      <vt:lpstr>Intérêt de XSL</vt:lpstr>
      <vt:lpstr>Généralités</vt:lpstr>
      <vt:lpstr>XSL</vt:lpstr>
      <vt:lpstr>exemple</vt:lpstr>
      <vt:lpstr>Structure d’un document XSL</vt:lpstr>
      <vt:lpstr>Les règles</vt:lpstr>
      <vt:lpstr>Structure d’un document XSL</vt:lpstr>
      <vt:lpstr>exemple</vt:lpstr>
      <vt:lpstr>Feuille XSL = document XML</vt:lpstr>
      <vt:lpstr>Template Rules</vt:lpstr>
      <vt:lpstr>Template Rules (2)</vt:lpstr>
      <vt:lpstr>Exemple</vt:lpstr>
      <vt:lpstr>Exemple 2</vt:lpstr>
      <vt:lpstr>Exemple (autre)</vt:lpstr>
      <vt:lpstr>exemple</vt:lpstr>
      <vt:lpstr>Diagramme XML</vt:lpstr>
      <vt:lpstr>Rédiger la feuille de style</vt:lpstr>
      <vt:lpstr>Exemple de feuille finale</vt:lpstr>
      <vt:lpstr>Template rules par défaut</vt:lpstr>
      <vt:lpstr>exemple</vt:lpstr>
      <vt:lpstr>Exemple (suite)</vt:lpstr>
      <vt:lpstr>Exemple (suite)</vt:lpstr>
      <vt:lpstr>For each Book do ...</vt:lpstr>
      <vt:lpstr>Les patterns</vt:lpstr>
      <vt:lpstr>Les patterns</vt:lpstr>
      <vt:lpstr>Les patterns</vt:lpstr>
      <vt:lpstr>Exemple : &lt;xsl:choose&gt;</vt:lpstr>
      <vt:lpstr>Les attributs</vt:lpstr>
      <vt:lpstr>Le dénombrement &amp; Tri</vt:lpstr>
      <vt:lpstr>if test</vt:lpstr>
      <vt:lpstr>Les attributs dans les tests</vt:lpstr>
      <vt:lpstr>Exemples</vt:lpstr>
      <vt:lpstr>Programmation par templates</vt:lpstr>
      <vt:lpstr>Instructions XSLT</vt:lpstr>
      <vt:lpstr>Instructions XSLT</vt:lpstr>
      <vt:lpstr>Instructions XSLT</vt:lpstr>
      <vt:lpstr>XSL-FO</vt:lpstr>
      <vt:lpstr>Formatting Objects (fo)</vt:lpstr>
      <vt:lpstr>PowerPoint Presentation</vt:lpstr>
      <vt:lpstr>Référence à une feuille XSL</vt:lpstr>
      <vt:lpstr>Résumé XSL</vt:lpstr>
      <vt:lpstr>Création de liens</vt:lpstr>
      <vt:lpstr>exemple</vt:lpstr>
      <vt:lpstr>PowerPoint Presentation</vt:lpstr>
      <vt:lpstr>Fin partie 2</vt:lpstr>
      <vt:lpstr>La programmation XML</vt:lpstr>
      <vt:lpstr>XML : une vision</vt:lpstr>
      <vt:lpstr>XML et UML</vt:lpstr>
      <vt:lpstr>Programmer XML</vt:lpstr>
      <vt:lpstr>SAX &amp; DOM</vt:lpstr>
      <vt:lpstr>SAX - Simple API for XML</vt:lpstr>
      <vt:lpstr>SAX : les événements</vt:lpstr>
      <vt:lpstr>SAX : le modèle</vt:lpstr>
      <vt:lpstr>SAX : content handler</vt:lpstr>
      <vt:lpstr>SAX example</vt:lpstr>
      <vt:lpstr>Avantages         SAX        Inconvénients </vt:lpstr>
      <vt:lpstr>SAX exemple</vt:lpstr>
      <vt:lpstr>API DOM</vt:lpstr>
      <vt:lpstr>exemple</vt:lpstr>
      <vt:lpstr>exemple</vt:lpstr>
      <vt:lpstr>Méthodes DOM</vt:lpstr>
      <vt:lpstr>Les types de nœuds</vt:lpstr>
      <vt:lpstr>Utilisation de DOM (ex MSFT)</vt:lpstr>
      <vt:lpstr>Utilisation de DOM (ex MSFT)</vt:lpstr>
      <vt:lpstr>Utilisation de DOM (ex MSFT)</vt:lpstr>
      <vt:lpstr>Utilisation de DOM (ex MSFT)</vt:lpstr>
      <vt:lpstr>Utilisation de DOM (ex MSFT)</vt:lpstr>
      <vt:lpstr>Utilisation de DOM (ex MSFT)</vt:lpstr>
      <vt:lpstr>Programmation DOM</vt:lpstr>
      <vt:lpstr>Transformation XSL</vt:lpstr>
      <vt:lpstr>Utilisation d’un objet COM côté client et côté serveur</vt:lpstr>
      <vt:lpstr>Interopérabilité XML</vt:lpstr>
      <vt:lpstr>Besoin en standards</vt:lpstr>
      <vt:lpstr>Les réseau aujourd’hui</vt:lpstr>
      <vt:lpstr>Les besoins d’interopérabilité</vt:lpstr>
      <vt:lpstr>Interopérabilité XML</vt:lpstr>
      <vt:lpstr>Mécanisme de transformation</vt:lpstr>
      <vt:lpstr>Le chalenge de l’entreprise</vt:lpstr>
      <vt:lpstr>XML = Universal Data Access ?</vt:lpstr>
      <vt:lpstr>XML &amp; Browsers</vt:lpstr>
      <vt:lpstr>XML Middleware</vt:lpstr>
      <vt:lpstr>Interopérabilité XML</vt:lpstr>
      <vt:lpstr>XML + XSL = standard web</vt:lpstr>
      <vt:lpstr>PowerPoint Presentation</vt:lpstr>
      <vt:lpstr>Le protocole SOAP</vt:lpstr>
      <vt:lpstr>Interopérabilité : le constat</vt:lpstr>
      <vt:lpstr>Pourquoi pas DCOM ou IIOP</vt:lpstr>
      <vt:lpstr>Evolution vers les Web Services</vt:lpstr>
      <vt:lpstr>Web services : définition</vt:lpstr>
      <vt:lpstr>Les Web services</vt:lpstr>
      <vt:lpstr>Web services : le contexte</vt:lpstr>
      <vt:lpstr>Les Web services</vt:lpstr>
      <vt:lpstr>PowerPoint Presentation</vt:lpstr>
      <vt:lpstr>SOAP Messaging</vt:lpstr>
      <vt:lpstr>PowerPoint Presentation</vt:lpstr>
      <vt:lpstr>HTTP : rappel</vt:lpstr>
      <vt:lpstr>HTTP : rappel (suite)</vt:lpstr>
      <vt:lpstr>PowerPoint Presentation</vt:lpstr>
      <vt:lpstr>Exemple : achat d’un livre</vt:lpstr>
      <vt:lpstr>Le chalenge … suite</vt:lpstr>
      <vt:lpstr>Introduction à SOAP (1)</vt:lpstr>
      <vt:lpstr>Introduction à SOAP (2)</vt:lpstr>
      <vt:lpstr>Introduction à SOAP (3)</vt:lpstr>
      <vt:lpstr>Introduction à SOAP (3)</vt:lpstr>
      <vt:lpstr>L’enveloppe SOAP</vt:lpstr>
      <vt:lpstr>Le message SOAP</vt:lpstr>
      <vt:lpstr>Exemple</vt:lpstr>
      <vt:lpstr>Les règles d’encodage des paramètres</vt:lpstr>
      <vt:lpstr>SOAP : exemple</vt:lpstr>
      <vt:lpstr>SOAP Request</vt:lpstr>
      <vt:lpstr>SOAP Response</vt:lpstr>
      <vt:lpstr>SOAP Fault</vt:lpstr>
      <vt:lpstr>Architecture de SOAP</vt:lpstr>
      <vt:lpstr>Exemple Java</vt:lpstr>
      <vt:lpstr>SOAP : Analyse</vt:lpstr>
      <vt:lpstr>Qu’est ce que WSDL ?</vt:lpstr>
      <vt:lpstr>PowerPoint Presentation</vt:lpstr>
      <vt:lpstr>WSDL</vt:lpstr>
      <vt:lpstr>ASP .net</vt:lpstr>
      <vt:lpstr>PowerPoint Presentation</vt:lpstr>
      <vt:lpstr>SOAP : conclusion</vt:lpstr>
      <vt:lpstr>SOAP conclusion</vt:lpstr>
      <vt:lpstr>Conclusion</vt:lpstr>
      <vt:lpstr>Quatre motivations majeures pour utiliser XML</vt:lpstr>
      <vt:lpstr>Qu’est-ce que XML?</vt:lpstr>
      <vt:lpstr>Un ensemble de spécifications</vt:lpstr>
      <vt:lpstr>Contresens à éviter…</vt:lpstr>
      <vt:lpstr>Données ou documents ?</vt:lpstr>
      <vt:lpstr>XML vs Edifact</vt:lpstr>
      <vt:lpstr>XML = interop ?</vt:lpstr>
      <vt:lpstr>Conclusion XML</vt:lpstr>
      <vt:lpstr>Références</vt:lpstr>
      <vt:lpstr>Outils XML en-ligne</vt:lpstr>
    </vt:vector>
  </TitlesOfParts>
  <Company>MBDS - Groupe CERAM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Informatique Pédagogique</dc:creator>
  <cp:lastModifiedBy>Alexandre PASTORELLY</cp:lastModifiedBy>
  <cp:revision>594</cp:revision>
  <dcterms:created xsi:type="dcterms:W3CDTF">1999-12-30T15:14:27Z</dcterms:created>
  <dcterms:modified xsi:type="dcterms:W3CDTF">2015-02-11T09:49:47Z</dcterms:modified>
</cp:coreProperties>
</file>